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59" r:id="rId4"/>
    <p:sldId id="260" r:id="rId5"/>
    <p:sldId id="262" r:id="rId6"/>
    <p:sldId id="288" r:id="rId7"/>
    <p:sldId id="289" r:id="rId8"/>
    <p:sldId id="28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84906" autoAdjust="0"/>
  </p:normalViewPr>
  <p:slideViewPr>
    <p:cSldViewPr snapToGrid="0">
      <p:cViewPr varScale="1">
        <p:scale>
          <a:sx n="85" d="100"/>
          <a:sy n="85" d="100"/>
        </p:scale>
        <p:origin x="52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645324-8B63-4CA4-A9D6-748085B744E2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BC4999-B374-4A0E-BEAD-1CD06FFE4A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0431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way of inquiring</a:t>
            </a:r>
            <a:r>
              <a:rPr lang="en-GB" baseline="0" dirty="0"/>
              <a:t> about a topic. Being able to be reflective and ask questions to understand more about the issues.  Desk research is a good place to start.</a:t>
            </a:r>
          </a:p>
          <a:p>
            <a:r>
              <a:rPr lang="en-GB" baseline="0" dirty="0"/>
              <a:t>Researchers follow a process. Structure the research study and follow the research plan.</a:t>
            </a:r>
          </a:p>
          <a:p>
            <a:r>
              <a:rPr lang="en-GB" baseline="0" dirty="0"/>
              <a:t>Researchers determine a philosophy to guide the research design. </a:t>
            </a:r>
          </a:p>
          <a:p>
            <a:r>
              <a:rPr lang="en-GB" dirty="0"/>
              <a:t>The proposal is written to explain what will be done.  What question will be asked, what approach (paradigm) to follow? What methods to capture data.</a:t>
            </a:r>
            <a:r>
              <a:rPr lang="en-GB" baseline="0" dirty="0"/>
              <a:t> Analyse and report results.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C4999-B374-4A0E-BEAD-1CD06FFE4A5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2063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BC4999-B374-4A0E-BEAD-1CD06FFE4A5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2726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604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9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9355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4255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377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603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2801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43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9286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06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4521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56076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5738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6834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175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07630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C87CC1-3654-45DB-93F0-C205B19674FC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7421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3C87CC1-3654-45DB-93F0-C205B19674FC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4FEBF9-20E4-41B1-B22D-4CECF92FB6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5066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0249" y="1284514"/>
            <a:ext cx="10144417" cy="2045382"/>
          </a:xfrm>
        </p:spPr>
        <p:txBody>
          <a:bodyPr>
            <a:normAutofit/>
          </a:bodyPr>
          <a:lstStyle/>
          <a:p>
            <a:pPr algn="ctr"/>
            <a:r>
              <a:rPr lang="en-GB" sz="4800" cap="all" dirty="0">
                <a:latin typeface="Calibri" panose="020F0502020204030204" pitchFamily="34" charset="0"/>
              </a:rPr>
              <a:t>BMSP5007 </a:t>
            </a:r>
            <a:br>
              <a:rPr lang="en-GB" sz="4800" cap="all" dirty="0">
                <a:latin typeface="Calibri" panose="020F0502020204030204" pitchFamily="34" charset="0"/>
              </a:rPr>
            </a:br>
            <a:r>
              <a:rPr lang="en-GB" sz="4800" cap="all" dirty="0">
                <a:solidFill>
                  <a:schemeClr val="tx1"/>
                </a:solidFill>
                <a:latin typeface="Calibri" panose="020F0502020204030204" pitchFamily="34" charset="0"/>
              </a:rPr>
              <a:t>Business </a:t>
            </a:r>
            <a:r>
              <a:rPr lang="en-GB" sz="4800" cap="all" dirty="0">
                <a:latin typeface="Calibri" panose="020F0502020204030204" pitchFamily="34" charset="0"/>
              </a:rPr>
              <a:t>Inquiry and Research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4628" y="4189867"/>
            <a:ext cx="9144000" cy="1655762"/>
          </a:xfrm>
        </p:spPr>
        <p:txBody>
          <a:bodyPr>
            <a:normAutofit fontScale="62500" lnSpcReduction="20000"/>
          </a:bodyPr>
          <a:lstStyle/>
          <a:p>
            <a:pPr algn="ctr"/>
            <a:r>
              <a:rPr lang="en-GB" sz="5400" dirty="0">
                <a:latin typeface="+mj-lt"/>
                <a:ea typeface="+mj-ea"/>
                <a:cs typeface="+mj-cs"/>
              </a:rPr>
              <a:t>Welcome</a:t>
            </a:r>
          </a:p>
          <a:p>
            <a:pPr algn="ctr"/>
            <a:endParaRPr lang="en-GB" sz="5400" dirty="0">
              <a:latin typeface="+mj-lt"/>
              <a:ea typeface="+mj-ea"/>
              <a:cs typeface="+mj-cs"/>
            </a:endParaRPr>
          </a:p>
          <a:p>
            <a:pPr algn="ctr"/>
            <a:r>
              <a:rPr lang="en-GB" sz="5200" dirty="0">
                <a:solidFill>
                  <a:schemeClr val="tx2"/>
                </a:solidFill>
                <a:latin typeface="Calibri" panose="020F0502020204030204" pitchFamily="34" charset="0"/>
              </a:rPr>
              <a:t>Dr Roisin Mullins</a:t>
            </a:r>
          </a:p>
        </p:txBody>
      </p:sp>
    </p:spTree>
    <p:extLst>
      <p:ext uri="{BB962C8B-B14F-4D97-AF65-F5344CB8AC3E}">
        <p14:creationId xmlns:p14="http://schemas.microsoft.com/office/powerpoint/2010/main" val="15748886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513114" y="2113393"/>
            <a:ext cx="9416143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Aft>
                <a:spcPts val="0"/>
              </a:spcAft>
            </a:pPr>
            <a:r>
              <a:rPr lang="en-GB" sz="3200" dirty="0"/>
              <a:t>This module will introduce students to the research process with specific reference to the development of an undergraduate research proposal.</a:t>
            </a:r>
            <a:endParaRPr lang="en-GB" sz="3200" dirty="0">
              <a:latin typeface="Calibri" panose="020F0502020204030204" pitchFamily="34" charset="0"/>
            </a:endParaRPr>
          </a:p>
        </p:txBody>
      </p:sp>
      <p:sp>
        <p:nvSpPr>
          <p:cNvPr id="3" name="Title 1"/>
          <p:cNvSpPr txBox="1">
            <a:spLocks/>
          </p:cNvSpPr>
          <p:nvPr/>
        </p:nvSpPr>
        <p:spPr>
          <a:xfrm>
            <a:off x="838200" y="484869"/>
            <a:ext cx="10515600" cy="87584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4000" dirty="0">
                <a:latin typeface="+mn-lt"/>
              </a:rPr>
              <a:t>Course Aims</a:t>
            </a:r>
          </a:p>
        </p:txBody>
      </p:sp>
    </p:spTree>
    <p:extLst>
      <p:ext uri="{BB962C8B-B14F-4D97-AF65-F5344CB8AC3E}">
        <p14:creationId xmlns:p14="http://schemas.microsoft.com/office/powerpoint/2010/main" val="1708654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06829"/>
            <a:ext cx="10515600" cy="1086077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+mn-lt"/>
              </a:rPr>
              <a:t>Course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3257" y="1505631"/>
            <a:ext cx="10145486" cy="435133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200" dirty="0"/>
              <a:t>Students will be able to:</a:t>
            </a:r>
          </a:p>
          <a:p>
            <a:pPr marL="0" indent="0" algn="just">
              <a:buNone/>
            </a:pPr>
            <a:endParaRPr lang="en-GB" sz="3200" dirty="0">
              <a:latin typeface="Calibri" panose="020F0502020204030204" pitchFamily="34" charset="0"/>
            </a:endParaRPr>
          </a:p>
          <a:p>
            <a:pPr lvl="0" fontAlgn="base" hangingPunct="0"/>
            <a:r>
              <a:rPr lang="en-GB" sz="3200" dirty="0"/>
              <a:t>Undertake a critical examination of qualitative and quantitative research exercises.</a:t>
            </a:r>
          </a:p>
          <a:p>
            <a:pPr marL="0" lvl="0" indent="0" fontAlgn="base" hangingPunct="0">
              <a:buNone/>
            </a:pPr>
            <a:endParaRPr lang="en-GB" sz="3200" dirty="0"/>
          </a:p>
          <a:p>
            <a:pPr lvl="0"/>
            <a:r>
              <a:rPr lang="en-GB" sz="3200" dirty="0"/>
              <a:t>Develop an undergraduate research proposal</a:t>
            </a:r>
          </a:p>
        </p:txBody>
      </p:sp>
    </p:spTree>
    <p:extLst>
      <p:ext uri="{BB962C8B-B14F-4D97-AF65-F5344CB8AC3E}">
        <p14:creationId xmlns:p14="http://schemas.microsoft.com/office/powerpoint/2010/main" val="901449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861" y="122805"/>
            <a:ext cx="10515600" cy="1037545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+mn-lt"/>
              </a:rPr>
              <a:t>General Overview for Semester 2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10189528" cy="374173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Calibri" panose="020F0502020204030204" pitchFamily="34" charset="0"/>
              </a:rPr>
              <a:t>What is research?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Calibri" panose="020F0502020204030204" pitchFamily="34" charset="0"/>
              </a:rPr>
              <a:t>How to do research?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Calibri" panose="020F0502020204030204" pitchFamily="34" charset="0"/>
              </a:rPr>
              <a:t>What guides research?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>
                <a:latin typeface="Calibri" panose="020F0502020204030204" pitchFamily="34" charset="0"/>
              </a:rPr>
              <a:t>Concerned with the difference between qualitative and quantitative research.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200" dirty="0">
                <a:latin typeface="Calibri" panose="020F0502020204030204" pitchFamily="34" charset="0"/>
              </a:rPr>
              <a:t>Structuring the research study proposal</a:t>
            </a:r>
          </a:p>
        </p:txBody>
      </p:sp>
    </p:spTree>
    <p:extLst>
      <p:ext uri="{BB962C8B-B14F-4D97-AF65-F5344CB8AC3E}">
        <p14:creationId xmlns:p14="http://schemas.microsoft.com/office/powerpoint/2010/main" val="32748752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32002"/>
            <a:ext cx="10515600" cy="1189945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latin typeface="+mn-lt"/>
              </a:rPr>
              <a:t>Assessments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45524" y="1869518"/>
            <a:ext cx="8253351" cy="4047807"/>
          </a:xfrm>
        </p:spPr>
        <p:txBody>
          <a:bodyPr>
            <a:noAutofit/>
          </a:bodyPr>
          <a:lstStyle/>
          <a:p>
            <a:r>
              <a:rPr lang="en-US" sz="2400" b="1" dirty="0"/>
              <a:t>Assessment Component 1 – 30%</a:t>
            </a:r>
            <a:endParaRPr lang="en-GB" sz="2400" dirty="0"/>
          </a:p>
          <a:p>
            <a:pPr marL="914400" lvl="2" indent="0">
              <a:buNone/>
            </a:pPr>
            <a:r>
              <a:rPr lang="en-US" sz="2400" dirty="0"/>
              <a:t>Coursework Critical Reflection (1500 words)</a:t>
            </a:r>
            <a:endParaRPr lang="en-GB" sz="2400" dirty="0"/>
          </a:p>
          <a:p>
            <a:pPr>
              <a:buFont typeface="Arial" panose="020B0604020202020204" pitchFamily="34" charset="0"/>
              <a:buChar char="•"/>
            </a:pPr>
            <a:endParaRPr lang="en-GB" sz="2400" dirty="0">
              <a:latin typeface="Calibri" panose="020F0502020204030204" pitchFamily="34" charset="0"/>
            </a:endParaRPr>
          </a:p>
          <a:p>
            <a:r>
              <a:rPr lang="en-US" sz="2400" b="1" dirty="0"/>
              <a:t>Assessment Component 2 – 30%</a:t>
            </a:r>
            <a:endParaRPr lang="en-GB" sz="2400" dirty="0"/>
          </a:p>
          <a:p>
            <a:pPr marL="0" indent="0">
              <a:buNone/>
            </a:pPr>
            <a:r>
              <a:rPr lang="en-US" sz="2400" dirty="0"/>
              <a:t>		Coursework 	Critical Reflection (1500 words)</a:t>
            </a:r>
          </a:p>
          <a:p>
            <a:endParaRPr lang="en-US" sz="2400" dirty="0">
              <a:latin typeface="Calibri" panose="020F0502020204030204" pitchFamily="34" charset="0"/>
            </a:endParaRPr>
          </a:p>
          <a:p>
            <a:r>
              <a:rPr lang="en-US" sz="2400" b="1" dirty="0"/>
              <a:t>Assessment Component 3 – 40%</a:t>
            </a:r>
            <a:endParaRPr lang="en-GB" sz="2400" dirty="0"/>
          </a:p>
          <a:p>
            <a:pPr marL="914400" lvl="2" indent="0">
              <a:buNone/>
            </a:pPr>
            <a:r>
              <a:rPr lang="en-US" sz="2400" dirty="0"/>
              <a:t>Coursework: Research proposal (2000 words)</a:t>
            </a:r>
            <a:endParaRPr lang="en-GB" sz="2400" dirty="0">
              <a:latin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</a:endParaRPr>
          </a:p>
        </p:txBody>
      </p:sp>
      <p:sp>
        <p:nvSpPr>
          <p:cNvPr id="7" name="Content Placeholder 3"/>
          <p:cNvSpPr txBox="1">
            <a:spLocks/>
          </p:cNvSpPr>
          <p:nvPr/>
        </p:nvSpPr>
        <p:spPr>
          <a:xfrm>
            <a:off x="5511081" y="2638743"/>
            <a:ext cx="5157787" cy="36845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32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674906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657986" y="73287"/>
            <a:ext cx="9404723" cy="758862"/>
          </a:xfrm>
        </p:spPr>
        <p:txBody>
          <a:bodyPr/>
          <a:lstStyle/>
          <a:p>
            <a:r>
              <a:rPr lang="en-GB" dirty="0"/>
              <a:t>Plan of Weekly Activity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5542669"/>
              </p:ext>
            </p:extLst>
          </p:nvPr>
        </p:nvGraphicFramePr>
        <p:xfrm>
          <a:off x="268086" y="832149"/>
          <a:ext cx="11645428" cy="577977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399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48526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578618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43401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Week 1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Lecture and Reading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Lecture, Online Activities and Discussion  1-2-1 (by request)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 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Week 2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Lecture and practical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entury Gothic" panose="020B0502020202020204"/>
                          <a:ea typeface="+mn-ea"/>
                          <a:cs typeface="+mn-cs"/>
                        </a:rPr>
                        <a:t>Lecture, Online Activities and Discussion  1-2-1 (by request)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Week 3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Lecture and practical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entury Gothic" panose="020B0502020202020204"/>
                          <a:ea typeface="+mn-ea"/>
                          <a:cs typeface="+mn-cs"/>
                        </a:rPr>
                        <a:t>Lecture, Online Activities and Discussion  1-2-1 (by request)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385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Week 4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No formal class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Week 4: No Meetings</a:t>
                      </a:r>
                    </a:p>
                    <a:p>
                      <a:pPr algn="l" fontAlgn="ctr"/>
                      <a:endParaRPr lang="en-GB" sz="1600" u="none" strike="noStrike" dirty="0">
                        <a:effectLst/>
                      </a:endParaRPr>
                    </a:p>
                    <a:p>
                      <a:pPr algn="l" fontAlgn="ctr"/>
                      <a:r>
                        <a:rPr lang="en-GB" sz="1600" u="none" strike="noStrike" dirty="0">
                          <a:effectLst/>
                        </a:rPr>
                        <a:t>Fieldwork Week - Undertaking Interviews and transcribing recorded interviews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ctr"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 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3850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Week 5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Lecture and practical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entury Gothic" panose="020B0502020202020204"/>
                          <a:ea typeface="+mn-ea"/>
                          <a:cs typeface="+mn-cs"/>
                        </a:rPr>
                        <a:t>Lecture, Online Activities and Discussion  1-2-1 (by request)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Week 6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Lecture and practical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entury Gothic" panose="020B0502020202020204"/>
                          <a:ea typeface="+mn-ea"/>
                          <a:cs typeface="+mn-cs"/>
                        </a:rPr>
                        <a:t>Lecture, Online Activities and Discussion  1-2-1 (by request)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solidFill>
                            <a:schemeClr val="accent1"/>
                          </a:solidFill>
                          <a:effectLst/>
                        </a:rPr>
                        <a:t>Assessment 1 - Qualitative Report (12</a:t>
                      </a:r>
                      <a:r>
                        <a:rPr lang="en-GB" sz="1600" u="none" strike="noStrike" baseline="30000" dirty="0">
                          <a:solidFill>
                            <a:schemeClr val="accent1"/>
                          </a:solidFill>
                          <a:effectLst/>
                        </a:rPr>
                        <a:t>th</a:t>
                      </a:r>
                      <a:r>
                        <a:rPr lang="en-GB" sz="1600" u="none" strike="noStrike" dirty="0">
                          <a:solidFill>
                            <a:schemeClr val="accent1"/>
                          </a:solidFill>
                          <a:effectLst/>
                        </a:rPr>
                        <a:t> March, Fri. 3pm.)</a:t>
                      </a:r>
                      <a:endParaRPr lang="en-GB" sz="1600" b="0" i="0" u="none" strike="noStrike" dirty="0">
                        <a:solidFill>
                          <a:schemeClr val="accent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Week 7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Lecture and practical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entury Gothic" panose="020B0502020202020204"/>
                          <a:ea typeface="+mn-ea"/>
                          <a:cs typeface="+mn-cs"/>
                        </a:rPr>
                        <a:t>Lecture, Online Activities and Discussion  1-2-1 (by request)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 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577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Week 8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Lecture and practical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entury Gothic" panose="020B0502020202020204"/>
                          <a:ea typeface="+mn-ea"/>
                          <a:cs typeface="+mn-cs"/>
                        </a:rPr>
                        <a:t>Lecture, Online Activities and Discussion  1-2-1 (by request)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 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8577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Week 9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Lecture and Guidance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entury Gothic" panose="020B0502020202020204"/>
                          <a:ea typeface="+mn-ea"/>
                          <a:cs typeface="+mn-cs"/>
                        </a:rPr>
                        <a:t>Lecture, Online Activities and Discussion  1-2-1 (by request)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Week 10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Drop-in Support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6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entury Gothic" panose="020B0502020202020204"/>
                          <a:ea typeface="+mn-ea"/>
                          <a:cs typeface="+mn-cs"/>
                        </a:rPr>
                        <a:t>Lecture, Online Activities and Discussion  1-2-1 (by request)</a:t>
                      </a:r>
                      <a:endParaRPr kumimoji="0" lang="en-GB" sz="16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+mn-cs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Week 11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Revision 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 1-2-1 (by request)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kern="1200" dirty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Assessment 2 Quantitative report (23</a:t>
                      </a:r>
                      <a:r>
                        <a:rPr lang="en-GB" sz="1600" u="none" strike="noStrike" kern="1200" baseline="30000" dirty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rd</a:t>
                      </a:r>
                      <a:r>
                        <a:rPr lang="en-GB" sz="1600" u="none" strike="noStrike" kern="1200" dirty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April, Fri. 3pm.)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 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dirty="0">
                          <a:effectLst/>
                        </a:rPr>
                        <a:t> </a:t>
                      </a:r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33375"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en-GB" sz="1600" b="0" i="0" u="none" strike="noStrike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>
                          <a:effectLst/>
                        </a:rPr>
                        <a:t> </a:t>
                      </a:r>
                      <a:endParaRPr lang="en-GB" sz="1600" b="0" i="0" u="none" strike="noStrike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1600" u="none" strike="noStrike" kern="1200" dirty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Assessment 2 Proposal report (7</a:t>
                      </a:r>
                      <a:r>
                        <a:rPr lang="en-GB" sz="1600" u="none" strike="noStrike" kern="1200" baseline="30000" dirty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</a:t>
                      </a:r>
                      <a:r>
                        <a:rPr lang="en-GB" sz="1600" u="none" strike="noStrike" kern="1200" dirty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May, Fri. 3pm)</a:t>
                      </a:r>
                    </a:p>
                  </a:txBody>
                  <a:tcPr marL="9525" marR="9525" marT="9525" marB="0" anchor="b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94607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55998" y="2332070"/>
            <a:ext cx="10386177" cy="30469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/>
              <a:t>Open Moodle</a:t>
            </a:r>
          </a:p>
          <a:p>
            <a:endParaRPr lang="en-GB" sz="3200" dirty="0"/>
          </a:p>
          <a:p>
            <a:r>
              <a:rPr lang="en-GB" sz="3200" dirty="0"/>
              <a:t>Get to know the structure of the module – </a:t>
            </a:r>
          </a:p>
          <a:p>
            <a:r>
              <a:rPr lang="en-GB" sz="3200" dirty="0"/>
              <a:t>Resources (past examples of coursework)</a:t>
            </a:r>
          </a:p>
          <a:p>
            <a:endParaRPr lang="en-GB" sz="3200" dirty="0"/>
          </a:p>
          <a:p>
            <a:r>
              <a:rPr lang="en-GB" sz="3200" dirty="0"/>
              <a:t>Get Started  --  Week 1: Qualitative Data Collection</a:t>
            </a:r>
          </a:p>
        </p:txBody>
      </p:sp>
    </p:spTree>
    <p:extLst>
      <p:ext uri="{BB962C8B-B14F-4D97-AF65-F5344CB8AC3E}">
        <p14:creationId xmlns:p14="http://schemas.microsoft.com/office/powerpoint/2010/main" val="3500628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09010" y="316876"/>
            <a:ext cx="74122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>
                <a:latin typeface="Calibri" panose="020F0502020204030204" pitchFamily="34" charset="0"/>
              </a:rPr>
              <a:t>Seminar and Homework Activities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370103" y="1524495"/>
            <a:ext cx="96901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Calibri" panose="020F0502020204030204" pitchFamily="34" charset="0"/>
              </a:rPr>
              <a:t>Tasks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00"/>
                </a:solidFill>
                <a:latin typeface="Calibri" panose="020F0502020204030204" pitchFamily="34" charset="0"/>
              </a:rPr>
              <a:t>Activities</a:t>
            </a:r>
            <a:r>
              <a:rPr lang="en-GB" sz="3200" dirty="0">
                <a:latin typeface="Calibri" panose="020F0502020204030204" pitchFamily="34" charset="0"/>
              </a:rPr>
              <a:t> to complete following the lecture.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Calibri" panose="020F0502020204030204" pitchFamily="34" charset="0"/>
              </a:rPr>
              <a:t>Some activities you will need to upload your findings to the </a:t>
            </a:r>
            <a:r>
              <a:rPr lang="en-GB" sz="3200" dirty="0">
                <a:solidFill>
                  <a:srgbClr val="FFFF00"/>
                </a:solidFill>
                <a:latin typeface="Calibri" panose="020F0502020204030204" pitchFamily="34" charset="0"/>
              </a:rPr>
              <a:t>Discussion Area </a:t>
            </a:r>
            <a:r>
              <a:rPr lang="en-GB" sz="3200" dirty="0">
                <a:latin typeface="Calibri" panose="020F0502020204030204" pitchFamily="34" charset="0"/>
              </a:rPr>
              <a:t>in the weekly session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endParaRPr lang="en-GB" sz="3200" dirty="0">
              <a:latin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latin typeface="Calibri" panose="020F0502020204030204" pitchFamily="34" charset="0"/>
              </a:rPr>
              <a:t>Today need to read the paper on Moodle - Developing Qualitative Research Questions: A reflective Process – Jane Agee (2009)</a:t>
            </a:r>
          </a:p>
        </p:txBody>
      </p:sp>
    </p:spTree>
    <p:extLst>
      <p:ext uri="{BB962C8B-B14F-4D97-AF65-F5344CB8AC3E}">
        <p14:creationId xmlns:p14="http://schemas.microsoft.com/office/powerpoint/2010/main" val="38813107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483</TotalTime>
  <Words>534</Words>
  <Application>Microsoft Office PowerPoint</Application>
  <PresentationFormat>Widescreen</PresentationFormat>
  <Paragraphs>98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Century Gothic</vt:lpstr>
      <vt:lpstr>Wingdings</vt:lpstr>
      <vt:lpstr>Wingdings 3</vt:lpstr>
      <vt:lpstr>Ion</vt:lpstr>
      <vt:lpstr>BMSP5007  Business Inquiry and Research</vt:lpstr>
      <vt:lpstr>PowerPoint Presentation</vt:lpstr>
      <vt:lpstr>Course Objectives</vt:lpstr>
      <vt:lpstr>General Overview for Semester 2</vt:lpstr>
      <vt:lpstr>Assessments</vt:lpstr>
      <vt:lpstr>Plan of Weekly Activity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Generating Data</dc:title>
  <dc:creator>RM</dc:creator>
  <cp:lastModifiedBy>Roisin Mullins</cp:lastModifiedBy>
  <cp:revision>65</cp:revision>
  <dcterms:created xsi:type="dcterms:W3CDTF">2017-09-17T09:35:18Z</dcterms:created>
  <dcterms:modified xsi:type="dcterms:W3CDTF">2021-01-23T17:42:49Z</dcterms:modified>
</cp:coreProperties>
</file>