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58" r:id="rId2"/>
    <p:sldId id="275" r:id="rId3"/>
    <p:sldId id="276" r:id="rId4"/>
    <p:sldId id="277" r:id="rId5"/>
    <p:sldId id="286" r:id="rId6"/>
    <p:sldId id="280" r:id="rId7"/>
    <p:sldId id="281" r:id="rId8"/>
    <p:sldId id="282" r:id="rId9"/>
    <p:sldId id="28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Dave Welton" initials="DW" lastIdx="1" clrIdx="0">
    <p:extLst>
      <p:ext uri="{19B8F6BF-5375-455C-9EA6-DF929625EA0E}">
        <p15:presenceInfo xmlns:p15="http://schemas.microsoft.com/office/powerpoint/2012/main" userId="98fece912d5743ac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83" autoAdjust="0"/>
    <p:restoredTop sz="95294" autoAdjust="0"/>
  </p:normalViewPr>
  <p:slideViewPr>
    <p:cSldViewPr snapToGrid="0">
      <p:cViewPr varScale="1">
        <p:scale>
          <a:sx n="96" d="100"/>
          <a:sy n="96" d="100"/>
        </p:scale>
        <p:origin x="120" y="720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68" d="100"/>
          <a:sy n="68" d="100"/>
        </p:scale>
        <p:origin x="2808" y="5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commentAuthors" Target="commentAuthor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E08F2E-5F06-4CE2-A139-452A1382A6F0}" type="datetimeFigureOut">
              <a:rPr lang="en-US"/>
              <a:t>1/24/2026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28588A-5C4E-401A-AECC-B6F63A9DE965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5997978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4C5DC6-1594-414D-9341-ABA08739246C}" type="datetimeFigureOut">
              <a:rPr lang="en-US"/>
              <a:t>1/24/2026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542409-6A04-4DC6-AC3A-D3758287A8F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411505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542409-6A04-4DC6-AC3A-D3758287A8F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298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600200" y="0"/>
            <a:ext cx="5029200" cy="59436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777" y="3019706"/>
            <a:ext cx="4846320" cy="238760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777" y="5381894"/>
            <a:ext cx="4846320" cy="448056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pic>
        <p:nvPicPr>
          <p:cNvPr id="8" name="Picture 7" descr="Puffy white clouds in deep blue sky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57400"/>
            <a:ext cx="1490472" cy="3886200"/>
          </a:xfrm>
          <a:prstGeom prst="rect">
            <a:avLst/>
          </a:prstGeom>
        </p:spPr>
      </p:pic>
      <p:pic>
        <p:nvPicPr>
          <p:cNvPr id="10" name="Picture 9" descr="Closeup of plant shoot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739128" y="2057400"/>
            <a:ext cx="2060767" cy="3886200"/>
          </a:xfrm>
          <a:prstGeom prst="rect">
            <a:avLst/>
          </a:prstGeom>
        </p:spPr>
      </p:pic>
      <p:pic>
        <p:nvPicPr>
          <p:cNvPr id="11" name="Picture 10" descr="Waves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909623" y="2057400"/>
            <a:ext cx="3282696" cy="388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8731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1/24/2026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3405116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00199" y="2059146"/>
            <a:ext cx="7199696" cy="3886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777" y="2263913"/>
            <a:ext cx="6949440" cy="3143393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777" y="5381893"/>
            <a:ext cx="6949440" cy="449523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11" name="Picture 10" descr="Closeup of green plants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59146"/>
            <a:ext cx="1490472" cy="3886200"/>
          </a:xfrm>
          <a:prstGeom prst="rect">
            <a:avLst/>
          </a:prstGeom>
        </p:spPr>
      </p:pic>
      <p:pic>
        <p:nvPicPr>
          <p:cNvPr id="9" name="Picture 8" descr="Waves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909623" y="2059146"/>
            <a:ext cx="3282696" cy="388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9894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3768">
          <p15:clr>
            <a:srgbClr val="FDE53C"/>
          </p15:clr>
        </p15:guide>
        <p15:guide id="2" orient="horz" pos="1296">
          <p15:clr>
            <a:srgbClr val="FDE53C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09700" y="1556281"/>
            <a:ext cx="4610099" cy="4620682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556281"/>
            <a:ext cx="4609775" cy="4620682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66BA0-BF77-43AC-894A-20AD8220B887}" type="datetime1">
              <a:rPr lang="en-US" smtClean="0"/>
              <a:pPr/>
              <a:t>1/24/2026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781687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09699" y="1554480"/>
            <a:ext cx="4608576" cy="823912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09699" y="2434147"/>
            <a:ext cx="4608576" cy="3811271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554480"/>
            <a:ext cx="4610100" cy="823912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434147"/>
            <a:ext cx="4610100" cy="3811271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1B4D-F060-418E-A958-B2BDC1A258F8}" type="datetime1">
              <a:rPr lang="en-US" smtClean="0"/>
              <a:pPr/>
              <a:t>1/24/2026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827180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6AC23-C97B-41FB-9B89-C7FE0FB631CA}" type="datetime1">
              <a:rPr lang="en-US" smtClean="0"/>
              <a:pPr/>
              <a:t>1/24/2026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465877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B9673-AC7F-4F1F-84E4-F0E5EAAE106D}" type="datetime1">
              <a:rPr lang="en-US" smtClean="0"/>
              <a:pPr/>
              <a:t>1/24/2026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1107393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82434" y="919616"/>
            <a:ext cx="4155622" cy="25328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9699" y="915923"/>
            <a:ext cx="5216979" cy="5065776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82434" y="3502152"/>
            <a:ext cx="4155622" cy="2479548"/>
          </a:xfrm>
        </p:spPr>
        <p:txBody>
          <a:bodyPr>
            <a:normAutofit/>
          </a:bodyPr>
          <a:lstStyle>
            <a:lvl1pPr marL="0" indent="0">
              <a:spcBef>
                <a:spcPts val="9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2A3310-D664-4933-9402-AB5DB0887727}" type="datetime1">
              <a:rPr lang="en-US" smtClean="0"/>
              <a:pPr/>
              <a:t>1/24/2026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3023549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82435" y="919616"/>
            <a:ext cx="4155622" cy="25328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0" y="915923"/>
            <a:ext cx="6626677" cy="5065776"/>
          </a:xfrm>
        </p:spPr>
        <p:txBody>
          <a:bodyPr tIns="1371600">
            <a:normAutofit/>
          </a:bodyPr>
          <a:lstStyle>
            <a:lvl1pPr marL="0" indent="0" algn="ctr">
              <a:spcBef>
                <a:spcPts val="0"/>
              </a:spcBef>
              <a:buNone/>
              <a:defRPr sz="2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82435" y="3502152"/>
            <a:ext cx="4155622" cy="2479547"/>
          </a:xfrm>
        </p:spPr>
        <p:txBody>
          <a:bodyPr>
            <a:normAutofit/>
          </a:bodyPr>
          <a:lstStyle>
            <a:lvl1pPr marL="0" indent="0">
              <a:spcBef>
                <a:spcPts val="9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7A63-5E3D-469C-A0D1-119323F4F95E}" type="datetime1">
              <a:rPr lang="en-US" smtClean="0"/>
              <a:pPr/>
              <a:t>1/24/2026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16422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B55A74-0919-413E-865C-E0E8D1722ED7}" type="datetime1">
              <a:rPr lang="en-US" smtClean="0"/>
              <a:pPr/>
              <a:t>1/24/2026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720709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190500"/>
            <a:ext cx="2057400" cy="59864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190500"/>
            <a:ext cx="7734300" cy="598646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BFE46A-5893-4F80-829A-F37AF8AAC03B}" type="datetime1">
              <a:rPr lang="en-US" smtClean="0"/>
              <a:pPr/>
              <a:t>1/24/2026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1021014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 userDrawn="1"/>
        </p:nvSpPr>
        <p:spPr>
          <a:xfrm>
            <a:off x="0" y="6629400"/>
            <a:ext cx="1499616" cy="228600"/>
          </a:xfrm>
          <a:prstGeom prst="rect">
            <a:avLst/>
          </a:prstGeom>
          <a:gradFill>
            <a:gsLst>
              <a:gs pos="0">
                <a:schemeClr val="accent1">
                  <a:lumMod val="15000"/>
                  <a:lumOff val="85000"/>
                </a:schemeClr>
              </a:gs>
              <a:gs pos="100000">
                <a:schemeClr val="accent1">
                  <a:lumMod val="15000"/>
                  <a:lumOff val="8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1609344" y="6629400"/>
            <a:ext cx="10582656" cy="228600"/>
          </a:xfrm>
          <a:prstGeom prst="rect">
            <a:avLst/>
          </a:prstGeom>
          <a:gradFill>
            <a:gsLst>
              <a:gs pos="0">
                <a:schemeClr val="accent1">
                  <a:lumMod val="35000"/>
                  <a:lumOff val="65000"/>
                </a:schemeClr>
              </a:gs>
              <a:gs pos="100000">
                <a:schemeClr val="accent1">
                  <a:lumMod val="35000"/>
                  <a:lumOff val="6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10026" y="276087"/>
            <a:ext cx="9371949" cy="118356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0027" y="1566001"/>
            <a:ext cx="9371948" cy="46206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0" y="6629400"/>
            <a:ext cx="410402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9CD8D479-8942-46E8-A226-A4E01F7A105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3403" y="6629400"/>
            <a:ext cx="1000662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1E56E745-E731-42F7-BC46-83DD513FC98F}" type="datetime1">
              <a:rPr lang="en-US" smtClean="0"/>
              <a:pPr/>
              <a:t>1/24/2026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37716" y="6629400"/>
            <a:ext cx="914425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0464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  <p:txStyles>
    <p:titleStyle>
      <a:lvl1pPr algn="l" defTabSz="914400" rtl="0" eaLnBrk="1" latinLnBrk="0" hangingPunct="1">
        <a:spcBef>
          <a:spcPct val="0"/>
        </a:spcBef>
        <a:buNone/>
        <a:defRPr sz="34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10312" indent="-210312" algn="l" defTabSz="914400" rtl="0" eaLnBrk="1" latinLnBrk="0" hangingPunct="1">
        <a:lnSpc>
          <a:spcPct val="90000"/>
        </a:lnSpc>
        <a:spcBef>
          <a:spcPts val="11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38912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766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052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338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3624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5910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8196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0482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microsoft.com/office/2007/relationships/hdphoto" Target="../media/hdphoto1.wdp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4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g"/><Relationship Id="rId5" Type="http://schemas.openxmlformats.org/officeDocument/2006/relationships/image" Target="../media/image12.jpg"/><Relationship Id="rId4" Type="http://schemas.openxmlformats.org/officeDocument/2006/relationships/image" Target="../media/image11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g"/><Relationship Id="rId3" Type="http://schemas.openxmlformats.org/officeDocument/2006/relationships/image" Target="../media/image18.jpg"/><Relationship Id="rId7" Type="http://schemas.openxmlformats.org/officeDocument/2006/relationships/image" Target="../media/image22.jp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1.jpg"/><Relationship Id="rId5" Type="http://schemas.openxmlformats.org/officeDocument/2006/relationships/image" Target="../media/image20.jpg"/><Relationship Id="rId4" Type="http://schemas.openxmlformats.org/officeDocument/2006/relationships/image" Target="../media/image19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8.jpeg"/><Relationship Id="rId5" Type="http://schemas.openxmlformats.org/officeDocument/2006/relationships/image" Target="../media/image27.jpg"/><Relationship Id="rId4" Type="http://schemas.openxmlformats.org/officeDocument/2006/relationships/image" Target="../media/image26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02519" y="280924"/>
            <a:ext cx="4846320" cy="2387600"/>
          </a:xfrm>
        </p:spPr>
        <p:txBody>
          <a:bodyPr>
            <a:normAutofit fontScale="90000"/>
          </a:bodyPr>
          <a:lstStyle/>
          <a:p>
            <a:r>
              <a:rPr lang="en-GB" sz="4800" cap="all" dirty="0">
                <a:effectLst/>
                <a:latin typeface="Lucida Grande"/>
                <a:ea typeface="Times New Roman" panose="02020603050405020304" pitchFamily="18" charset="0"/>
                <a:cs typeface="Times New Roman" panose="02020603050405020304" pitchFamily="18" charset="0"/>
              </a:rPr>
              <a:t>Adventure, Wildlife and Environmental                  	    Imaging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95671" y="5526409"/>
            <a:ext cx="4846320" cy="448056"/>
          </a:xfrm>
        </p:spPr>
        <p:txBody>
          <a:bodyPr>
            <a:noAutofit/>
          </a:bodyPr>
          <a:lstStyle/>
          <a:p>
            <a:r>
              <a:rPr lang="en-US" dirty="0"/>
              <a:t>Documentary: Dave Welton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9DB8DCA-82A3-4410-B7FF-2F3BE5DEEFB5}"/>
              </a:ext>
            </a:extLst>
          </p:cNvPr>
          <p:cNvSpPr txBox="1"/>
          <p:nvPr/>
        </p:nvSpPr>
        <p:spPr>
          <a:xfrm>
            <a:off x="7017026" y="188843"/>
            <a:ext cx="494968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1" i="0" u="none" strike="noStrike" cap="none" dirty="0">
                <a:solidFill>
                  <a:srgbClr val="595959"/>
                </a:solidFill>
                <a:latin typeface="Calibri"/>
                <a:ea typeface="Calibri"/>
                <a:cs typeface="Calibri"/>
                <a:sym typeface="Calibri"/>
              </a:rPr>
              <a:t>University of Wales Trinity Saint David 2026 </a:t>
            </a:r>
          </a:p>
          <a:p>
            <a:endParaRPr lang="en-GB" b="1" dirty="0">
              <a:solidFill>
                <a:srgbClr val="595959"/>
              </a:solidFill>
              <a:latin typeface="Calibri"/>
              <a:ea typeface="Calibri"/>
              <a:cs typeface="Calibri"/>
              <a:sym typeface="Calibri"/>
            </a:endParaRPr>
          </a:p>
          <a:p>
            <a:endParaRPr lang="en-GB" sz="1800" b="1" dirty="0">
              <a:solidFill>
                <a:srgbClr val="595959"/>
              </a:solidFill>
              <a:latin typeface="Calibri"/>
              <a:ea typeface="Calibri"/>
              <a:cs typeface="Calibri"/>
              <a:sym typeface="Calibri"/>
            </a:endParaRPr>
          </a:p>
          <a:p>
            <a:endParaRPr lang="en-GB" b="1" dirty="0">
              <a:solidFill>
                <a:srgbClr val="595959"/>
              </a:solidFill>
              <a:latin typeface="Calibri"/>
              <a:ea typeface="Calibri"/>
              <a:cs typeface="Calibri"/>
              <a:sym typeface="Calibri"/>
            </a:endParaRPr>
          </a:p>
          <a:p>
            <a:endParaRPr lang="en-GB" sz="1800" b="1" dirty="0">
              <a:solidFill>
                <a:srgbClr val="595959"/>
              </a:solidFill>
              <a:latin typeface="Calibri"/>
              <a:ea typeface="Calibri"/>
              <a:cs typeface="Calibri"/>
              <a:sym typeface="Calibri"/>
            </a:endParaRPr>
          </a:p>
          <a:p>
            <a:r>
              <a:rPr lang="en-GB" sz="1800" b="1" dirty="0">
                <a:solidFill>
                  <a:srgbClr val="595959"/>
                </a:solidFill>
                <a:latin typeface="Calibri"/>
                <a:ea typeface="Calibri"/>
                <a:cs typeface="Calibri"/>
                <a:sym typeface="Calibri"/>
              </a:rPr>
              <a:t>ADMA50003</a:t>
            </a: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6014C58-9578-430B-B693-0B568EB2797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2058284"/>
            <a:ext cx="2718804" cy="483342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95A7B71-E01A-4E31-BBE7-C6BAC548A0A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52012" y="2058284"/>
            <a:ext cx="3159117" cy="415717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29036B2-FEAD-4CC8-9EC7-EFB8A256378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41000"/>
                    </a14:imgEffect>
                    <a14:imgEffect>
                      <a14:brightnessContrast bright="39000" contrast="3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03370" y="1423375"/>
            <a:ext cx="3613484" cy="4551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1546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9FEA62F-E742-4C92-801D-5B32CD7FD5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60028" y="2698711"/>
            <a:ext cx="3283664" cy="4267096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1E80D101-5AD0-4362-AF46-747F1E85A68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135385"/>
            <a:ext cx="3029353" cy="398640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06456D7-92E0-48DF-98A4-3DA64DAF465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09061" y="-55414"/>
            <a:ext cx="5809369" cy="325324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5C4D16E-14FD-46E6-B8A0-D06BDD1C5C2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2940" y="904764"/>
            <a:ext cx="3192799" cy="1793947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53C3EDA7-E432-4D47-996A-EC4F33D17AD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09897"/>
            <a:ext cx="4528126" cy="2264063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80935" y="2822621"/>
            <a:ext cx="5716413" cy="606379"/>
          </a:xfrm>
          <a:solidFill>
            <a:srgbClr val="00B0F0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>
                <a:solidFill>
                  <a:schemeClr val="bg1"/>
                </a:solidFill>
                <a:latin typeface="Arial Narrow" panose="020B0606020202030204" pitchFamily="34" charset="0"/>
                <a:cs typeface="Arial" panose="020B0604020202020204" pitchFamily="34" charset="0"/>
              </a:rPr>
              <a:t>What is the story you want to tell</a:t>
            </a:r>
          </a:p>
          <a:p>
            <a:endParaRPr lang="en-US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27B08145-2AB3-4310-A1F8-9D1B528A5DE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83245" y="3639161"/>
            <a:ext cx="4395785" cy="292519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2E50972-E0E0-4369-B212-3D268AA8F2B5}"/>
              </a:ext>
            </a:extLst>
          </p:cNvPr>
          <p:cNvSpPr txBox="1"/>
          <p:nvPr/>
        </p:nvSpPr>
        <p:spPr>
          <a:xfrm>
            <a:off x="5767385" y="4516984"/>
            <a:ext cx="4040518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How to tell your story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3404" y="276087"/>
            <a:ext cx="4783214" cy="1183566"/>
          </a:xfrm>
          <a:solidFill>
            <a:schemeClr val="accent1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fr-FR" sz="6000" dirty="0">
                <a:solidFill>
                  <a:schemeClr val="bg1"/>
                </a:solidFill>
              </a:rPr>
              <a:t>YOUR STORY</a:t>
            </a:r>
            <a:endParaRPr lang="en-US" sz="6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7619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4187" y="187274"/>
            <a:ext cx="10603625" cy="1046747"/>
          </a:xfrm>
          <a:solidFill>
            <a:schemeClr val="accent1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	    WHAT GOES ON  </a:t>
            </a:r>
            <a:r>
              <a:rPr lang="en-US" sz="4800" dirty="0">
                <a:solidFill>
                  <a:srgbClr val="92D050"/>
                </a:solidFill>
              </a:rPr>
              <a:t>YOUR TIMELINE?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9F26134-2429-4BE0-93A4-EBADDCC187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6850" y="4850296"/>
            <a:ext cx="5751839" cy="254309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034930F-4AAA-4E70-9E46-620F78F0495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68518" y="1194194"/>
            <a:ext cx="7555943" cy="365610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C6046AD-581A-4DA7-9FA0-31BD9BC981DC}"/>
              </a:ext>
            </a:extLst>
          </p:cNvPr>
          <p:cNvSpPr txBox="1"/>
          <p:nvPr/>
        </p:nvSpPr>
        <p:spPr>
          <a:xfrm>
            <a:off x="7187425" y="1368461"/>
            <a:ext cx="5368461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Interviews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Live action footage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B-roll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Reconstructions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Give the subject a camera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Re-shoots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Archive stills and footage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CGI and Graphics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Text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1DFF7E8-1DEA-4E09-8721-3745B317ABC6}"/>
              </a:ext>
            </a:extLst>
          </p:cNvPr>
          <p:cNvSpPr txBox="1"/>
          <p:nvPr/>
        </p:nvSpPr>
        <p:spPr>
          <a:xfrm>
            <a:off x="619538" y="4887720"/>
            <a:ext cx="45720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Narration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Audio from interviews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Sound effects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err="1"/>
              <a:t>Wildtrack</a:t>
            </a: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Music</a:t>
            </a:r>
          </a:p>
        </p:txBody>
      </p:sp>
    </p:spTree>
    <p:extLst>
      <p:ext uri="{BB962C8B-B14F-4D97-AF65-F5344CB8AC3E}">
        <p14:creationId xmlns:p14="http://schemas.microsoft.com/office/powerpoint/2010/main" val="2632695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917FEB56-9D7F-40FF-9755-3951FCF121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6438" y="3618794"/>
            <a:ext cx="2426958" cy="242695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66062" y="45837"/>
            <a:ext cx="4685974" cy="882137"/>
          </a:xfrm>
          <a:solidFill>
            <a:schemeClr val="accent1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BACK TO BASICS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A7C2369-CCD8-4BD7-8010-DC66D989557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0901" y="2422459"/>
            <a:ext cx="4610099" cy="413884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Camera</a:t>
            </a:r>
          </a:p>
          <a:p>
            <a:pPr marL="0" indent="0">
              <a:buNone/>
            </a:pPr>
            <a:r>
              <a:rPr lang="en-GB" dirty="0"/>
              <a:t>Specialist cameras</a:t>
            </a:r>
          </a:p>
          <a:p>
            <a:pPr marL="0" indent="0">
              <a:buNone/>
            </a:pPr>
            <a:r>
              <a:rPr lang="en-GB" dirty="0"/>
              <a:t>Lenses</a:t>
            </a:r>
          </a:p>
          <a:p>
            <a:pPr marL="0" indent="0">
              <a:buNone/>
            </a:pPr>
            <a:r>
              <a:rPr lang="en-GB" dirty="0"/>
              <a:t>Tripod</a:t>
            </a:r>
          </a:p>
          <a:p>
            <a:pPr marL="0" indent="0">
              <a:buNone/>
            </a:pPr>
            <a:r>
              <a:rPr lang="en-GB" dirty="0"/>
              <a:t>Stabilisation</a:t>
            </a:r>
          </a:p>
          <a:p>
            <a:pPr marL="0" indent="0">
              <a:buNone/>
            </a:pPr>
            <a:r>
              <a:rPr lang="en-GB" dirty="0"/>
              <a:t>Crane, sliders</a:t>
            </a:r>
          </a:p>
          <a:p>
            <a:pPr marL="0" indent="0">
              <a:buNone/>
            </a:pPr>
            <a:r>
              <a:rPr lang="en-GB" dirty="0"/>
              <a:t>Lighting</a:t>
            </a:r>
          </a:p>
          <a:p>
            <a:pPr marL="0" indent="0">
              <a:buNone/>
            </a:pPr>
            <a:r>
              <a:rPr lang="en-GB" dirty="0"/>
              <a:t>Audio recorder</a:t>
            </a:r>
          </a:p>
          <a:p>
            <a:pPr marL="0" indent="0">
              <a:buNone/>
            </a:pPr>
            <a:r>
              <a:rPr lang="en-GB" dirty="0"/>
              <a:t>Microphone, boom, wireless</a:t>
            </a:r>
          </a:p>
          <a:p>
            <a:pPr marL="0" indent="0">
              <a:buNone/>
            </a:pPr>
            <a:r>
              <a:rPr lang="en-GB" dirty="0"/>
              <a:t>Earphones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30E1932-9502-4ADB-8845-3DEBA6FCEC10}"/>
              </a:ext>
            </a:extLst>
          </p:cNvPr>
          <p:cNvSpPr txBox="1"/>
          <p:nvPr/>
        </p:nvSpPr>
        <p:spPr>
          <a:xfrm>
            <a:off x="6943411" y="1182230"/>
            <a:ext cx="3925957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Batteries</a:t>
            </a:r>
          </a:p>
          <a:p>
            <a:r>
              <a:rPr lang="en-GB" sz="2200" dirty="0"/>
              <a:t>Media</a:t>
            </a:r>
          </a:p>
          <a:p>
            <a:r>
              <a:rPr lang="en-GB" sz="2200" dirty="0"/>
              <a:t>Filters</a:t>
            </a:r>
          </a:p>
          <a:p>
            <a:r>
              <a:rPr lang="en-GB" sz="2200" dirty="0"/>
              <a:t>Follow focus</a:t>
            </a:r>
          </a:p>
          <a:p>
            <a:r>
              <a:rPr lang="en-GB" sz="2200" dirty="0"/>
              <a:t>Cleaning kit</a:t>
            </a:r>
          </a:p>
          <a:p>
            <a:r>
              <a:rPr lang="en-GB" sz="2200" dirty="0"/>
              <a:t>Bags</a:t>
            </a:r>
          </a:p>
          <a:p>
            <a:r>
              <a:rPr lang="en-GB" sz="2200" dirty="0"/>
              <a:t>Cables</a:t>
            </a:r>
          </a:p>
          <a:p>
            <a:r>
              <a:rPr lang="en-GB" sz="2200" dirty="0"/>
              <a:t>Duck tape</a:t>
            </a:r>
          </a:p>
          <a:p>
            <a:r>
              <a:rPr lang="en-GB" sz="2200" dirty="0"/>
              <a:t>1</a:t>
            </a:r>
            <a:r>
              <a:rPr lang="en-GB" sz="2200" baseline="30000" dirty="0"/>
              <a:t>st</a:t>
            </a:r>
            <a:r>
              <a:rPr lang="en-GB" sz="2200" dirty="0"/>
              <a:t> Aid</a:t>
            </a:r>
          </a:p>
          <a:p>
            <a:r>
              <a:rPr lang="en-GB" sz="2200" dirty="0"/>
              <a:t>Safety kit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975CB04-41DE-472F-9AE1-5BE5FDEF9B1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52645" y="53053"/>
            <a:ext cx="3339964" cy="187038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E1247EA-699C-4F3C-BAE8-337A55404BF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52036" y="2991602"/>
            <a:ext cx="3316771" cy="331677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D769D57-A300-462B-80A5-3AAD342390D0}"/>
              </a:ext>
            </a:extLst>
          </p:cNvPr>
          <p:cNvSpPr txBox="1"/>
          <p:nvPr/>
        </p:nvSpPr>
        <p:spPr>
          <a:xfrm>
            <a:off x="8315842" y="2967335"/>
            <a:ext cx="2935358" cy="461665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MISCELLANEAOUS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1C1806C-9DB5-4BE2-A8E5-506983B3AE0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5255" y="5025370"/>
            <a:ext cx="3398395" cy="226147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70EC79B7-1B23-4687-B29F-B16915E9CB6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34" y="95611"/>
            <a:ext cx="3002652" cy="199812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E622C96-BC30-4C3A-92F5-EB81B4645BAD}"/>
              </a:ext>
            </a:extLst>
          </p:cNvPr>
          <p:cNvSpPr txBox="1"/>
          <p:nvPr/>
        </p:nvSpPr>
        <p:spPr>
          <a:xfrm>
            <a:off x="2204145" y="1133048"/>
            <a:ext cx="2027089" cy="461665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KIT LIST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2A941A8A-D198-469F-9E72-FF06B4BC4B2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09503" y="1923433"/>
            <a:ext cx="2875299" cy="1913381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C4692D2E-DD27-4515-864D-5CA3C0DB2BB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3121" y="961016"/>
            <a:ext cx="2143125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5598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FD3D1EC7-47EC-464C-A0A5-2EACD38172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00449" y="-58842"/>
            <a:ext cx="2779223" cy="326196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8D92102-B6A8-4536-92ED-F23C66D83A2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29973" y="134104"/>
            <a:ext cx="3212004" cy="179872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1BB6614-4AB6-4CE6-98D7-272623EF4C1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83001" y="3069319"/>
            <a:ext cx="6272463" cy="352826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7317A95-C01C-4164-B141-992FE76BAA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2370" y="2514842"/>
            <a:ext cx="3015455" cy="1212207"/>
          </a:xfrm>
          <a:solidFill>
            <a:schemeClr val="accent1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Back to Basics:</a:t>
            </a:r>
            <a:br>
              <a:rPr lang="en-US" sz="4800" dirty="0">
                <a:solidFill>
                  <a:schemeClr val="bg1"/>
                </a:solidFill>
              </a:rPr>
            </a:br>
            <a:r>
              <a:rPr lang="en-US" sz="4800" dirty="0">
                <a:solidFill>
                  <a:schemeClr val="bg1"/>
                </a:solidFill>
              </a:rPr>
              <a:t>SETTINGS</a:t>
            </a:r>
            <a:endParaRPr lang="en-GB" sz="4800" dirty="0">
              <a:solidFill>
                <a:schemeClr val="bg1"/>
              </a:solidFill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C6EC62B6-4A5D-4AC2-9953-ADBCE2F475C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84769" y="3985182"/>
            <a:ext cx="5107231" cy="287281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A4D6AA75-FB2A-445C-A1B5-CD96FA1CF645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71692" y="-185288"/>
            <a:ext cx="4674567" cy="262944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D1675A6-0EE5-41A3-BFD6-F834907C8C39}"/>
              </a:ext>
            </a:extLst>
          </p:cNvPr>
          <p:cNvSpPr txBox="1"/>
          <p:nvPr/>
        </p:nvSpPr>
        <p:spPr>
          <a:xfrm>
            <a:off x="506179" y="2927578"/>
            <a:ext cx="1818506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APERTURE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9595A5-8CC0-4ED6-B50F-468571E75051}"/>
              </a:ext>
            </a:extLst>
          </p:cNvPr>
          <p:cNvSpPr txBox="1"/>
          <p:nvPr/>
        </p:nvSpPr>
        <p:spPr>
          <a:xfrm>
            <a:off x="4235619" y="357871"/>
            <a:ext cx="1402966" cy="83099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dirty="0"/>
              <a:t>FRAME RATES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45C3331-CF77-42A2-80D1-A40D904213D7}"/>
              </a:ext>
            </a:extLst>
          </p:cNvPr>
          <p:cNvSpPr txBox="1"/>
          <p:nvPr/>
        </p:nvSpPr>
        <p:spPr>
          <a:xfrm>
            <a:off x="8167105" y="1775460"/>
            <a:ext cx="1684400" cy="83099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GB" sz="2400" dirty="0"/>
              <a:t>SHUTTER SPEED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C5261EF-6C3C-444D-912E-D267E0EBEF69}"/>
              </a:ext>
            </a:extLst>
          </p:cNvPr>
          <p:cNvSpPr txBox="1"/>
          <p:nvPr/>
        </p:nvSpPr>
        <p:spPr>
          <a:xfrm>
            <a:off x="2324064" y="1982491"/>
            <a:ext cx="1911555" cy="46166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dirty="0"/>
              <a:t>GAIN / ISO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9B7C271-84AF-4E25-A9DB-81F57E03440A}"/>
              </a:ext>
            </a:extLst>
          </p:cNvPr>
          <p:cNvSpPr txBox="1"/>
          <p:nvPr/>
        </p:nvSpPr>
        <p:spPr>
          <a:xfrm>
            <a:off x="8635998" y="3367531"/>
            <a:ext cx="1521794" cy="830997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dirty="0"/>
              <a:t>WHITE BALANCE</a:t>
            </a:r>
          </a:p>
        </p:txBody>
      </p:sp>
    </p:spTree>
    <p:extLst>
      <p:ext uri="{BB962C8B-B14F-4D97-AF65-F5344CB8AC3E}">
        <p14:creationId xmlns:p14="http://schemas.microsoft.com/office/powerpoint/2010/main" val="329353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Add a Slide Title - 3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US" smtClean="0"/>
              <a:t>6</a:t>
            </a:fld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6AC23-C97B-41FB-9B89-C7FE0FB631CA}" type="datetime1">
              <a:rPr lang="en-US" smtClean="0"/>
              <a:pPr/>
              <a:t>1/24/2026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2294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US" smtClean="0"/>
              <a:t>7</a:t>
            </a:fld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B9673-AC7F-4F1F-84E4-F0E5EAAE106D}" type="datetime1">
              <a:rPr lang="en-US" smtClean="0"/>
              <a:pPr/>
              <a:t>1/24/2026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062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Add a Slide Title - 4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US" smtClean="0"/>
              <a:t>8</a:t>
            </a:fld>
            <a:endParaRPr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2A3310-D664-4933-9402-AB5DB0887727}" type="datetime1">
              <a:rPr lang="en-US" smtClean="0"/>
              <a:pPr/>
              <a:t>1/24/2026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1194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Add a Slide Title - 5</a:t>
            </a:r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US" smtClean="0"/>
              <a:t>9</a:t>
            </a:fld>
            <a:endParaRPr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7A63-5E3D-469C-A0D1-119323F4F95E}" type="datetime1">
              <a:rPr lang="en-US" smtClean="0"/>
              <a:pPr/>
              <a:t>1/24/2026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5667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Ecology 16x9">
  <a:themeElements>
    <a:clrScheme name="Ecology">
      <a:dk1>
        <a:srgbClr val="4D3E2F"/>
      </a:dk1>
      <a:lt1>
        <a:sysClr val="window" lastClr="FFFFFF"/>
      </a:lt1>
      <a:dk2>
        <a:srgbClr val="000000"/>
      </a:dk2>
      <a:lt2>
        <a:srgbClr val="DDDDDD"/>
      </a:lt2>
      <a:accent1>
        <a:srgbClr val="8BAA00"/>
      </a:accent1>
      <a:accent2>
        <a:srgbClr val="2A6CB2"/>
      </a:accent2>
      <a:accent3>
        <a:srgbClr val="795837"/>
      </a:accent3>
      <a:accent4>
        <a:srgbClr val="D18316"/>
      </a:accent4>
      <a:accent5>
        <a:srgbClr val="79B4F0"/>
      </a:accent5>
      <a:accent6>
        <a:srgbClr val="CDC80F"/>
      </a:accent6>
      <a:hlink>
        <a:srgbClr val="2A6CB2"/>
      </a:hlink>
      <a:folHlink>
        <a:srgbClr val="808080"/>
      </a:folHlink>
    </a:clrScheme>
    <a:fontScheme name="Corbel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Nature ecology education photo presentation.potx" id="{C2041BFC-79DD-469A-9C9C-CE3A45FF64F3}" vid="{F6D325B2-35D9-40C5-B4CD-C0A8483D5659}"/>
    </a:ext>
  </a:extLst>
</a:theme>
</file>

<file path=ppt/theme/theme2.xml><?xml version="1.0" encoding="utf-8"?>
<a:theme xmlns:a="http://schemas.openxmlformats.org/drawingml/2006/main" name="Office Theme">
  <a:themeElements>
    <a:clrScheme name="Ecology">
      <a:dk1>
        <a:srgbClr val="4D3E2F"/>
      </a:dk1>
      <a:lt1>
        <a:sysClr val="window" lastClr="FFFFFF"/>
      </a:lt1>
      <a:dk2>
        <a:srgbClr val="000000"/>
      </a:dk2>
      <a:lt2>
        <a:srgbClr val="DDDDDD"/>
      </a:lt2>
      <a:accent1>
        <a:srgbClr val="8BAA00"/>
      </a:accent1>
      <a:accent2>
        <a:srgbClr val="2A6CB2"/>
      </a:accent2>
      <a:accent3>
        <a:srgbClr val="795837"/>
      </a:accent3>
      <a:accent4>
        <a:srgbClr val="D18316"/>
      </a:accent4>
      <a:accent5>
        <a:srgbClr val="79B4F0"/>
      </a:accent5>
      <a:accent6>
        <a:srgbClr val="CDC80F"/>
      </a:accent6>
      <a:hlink>
        <a:srgbClr val="2A6CB2"/>
      </a:hlink>
      <a:folHlink>
        <a:srgbClr val="808080"/>
      </a:folHlink>
    </a:clrScheme>
    <a:fontScheme name="Corbel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Ecology">
      <a:dk1>
        <a:srgbClr val="4D3E2F"/>
      </a:dk1>
      <a:lt1>
        <a:sysClr val="window" lastClr="FFFFFF"/>
      </a:lt1>
      <a:dk2>
        <a:srgbClr val="000000"/>
      </a:dk2>
      <a:lt2>
        <a:srgbClr val="DDDDDD"/>
      </a:lt2>
      <a:accent1>
        <a:srgbClr val="8BAA00"/>
      </a:accent1>
      <a:accent2>
        <a:srgbClr val="2A6CB2"/>
      </a:accent2>
      <a:accent3>
        <a:srgbClr val="795837"/>
      </a:accent3>
      <a:accent4>
        <a:srgbClr val="D18316"/>
      </a:accent4>
      <a:accent5>
        <a:srgbClr val="79B4F0"/>
      </a:accent5>
      <a:accent6>
        <a:srgbClr val="CDC80F"/>
      </a:accent6>
      <a:hlink>
        <a:srgbClr val="2A6CB2"/>
      </a:hlink>
      <a:folHlink>
        <a:srgbClr val="808080"/>
      </a:folHlink>
    </a:clrScheme>
    <a:fontScheme name="Corbel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1045</TotalTime>
  <Words>165</Words>
  <Application>Microsoft Office PowerPoint</Application>
  <PresentationFormat>Widescreen</PresentationFormat>
  <Paragraphs>71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Arial Narrow</vt:lpstr>
      <vt:lpstr>Calibri</vt:lpstr>
      <vt:lpstr>Corbel</vt:lpstr>
      <vt:lpstr>Lucida Grande</vt:lpstr>
      <vt:lpstr>Ecology 16x9</vt:lpstr>
      <vt:lpstr>Adventure, Wildlife and Environmental                       Imaging</vt:lpstr>
      <vt:lpstr>YOUR STORY</vt:lpstr>
      <vt:lpstr>     WHAT GOES ON  YOUR TIMELINE?</vt:lpstr>
      <vt:lpstr>BACK TO BASICS</vt:lpstr>
      <vt:lpstr>Back to Basics: SETTINGS</vt:lpstr>
      <vt:lpstr>Add a Slide Title - 3</vt:lpstr>
      <vt:lpstr>PowerPoint Presentation</vt:lpstr>
      <vt:lpstr>Add a Slide Title - 4</vt:lpstr>
      <vt:lpstr>Add a Slide Title - 5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Adventure, Wildlife and Environmental Imaging</dc:title>
  <dc:creator>Dave Welton</dc:creator>
  <cp:lastModifiedBy>Dave Welton</cp:lastModifiedBy>
  <cp:revision>44</cp:revision>
  <dcterms:created xsi:type="dcterms:W3CDTF">2021-02-20T09:39:59Z</dcterms:created>
  <dcterms:modified xsi:type="dcterms:W3CDTF">2026-01-24T08:43:24Z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</Properties>
</file>