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3" r:id="rId4"/>
  </p:sldMasterIdLst>
  <p:notesMasterIdLst>
    <p:notesMasterId r:id="rId20"/>
  </p:notesMasterIdLst>
  <p:sldIdLst>
    <p:sldId id="256" r:id="rId5"/>
    <p:sldId id="269" r:id="rId6"/>
    <p:sldId id="270" r:id="rId7"/>
    <p:sldId id="271" r:id="rId8"/>
    <p:sldId id="272" r:id="rId9"/>
    <p:sldId id="273" r:id="rId10"/>
    <p:sldId id="274" r:id="rId11"/>
    <p:sldId id="260" r:id="rId12"/>
    <p:sldId id="263" r:id="rId13"/>
    <p:sldId id="266" r:id="rId14"/>
    <p:sldId id="258" r:id="rId15"/>
    <p:sldId id="267" r:id="rId16"/>
    <p:sldId id="265" r:id="rId17"/>
    <p:sldId id="264" r:id="rId18"/>
    <p:sldId id="261"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487" autoAdjust="0"/>
  </p:normalViewPr>
  <p:slideViewPr>
    <p:cSldViewPr snapToGrid="0">
      <p:cViewPr varScale="1">
        <p:scale>
          <a:sx n="65" d="100"/>
          <a:sy n="65" d="100"/>
        </p:scale>
        <p:origin x="91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F161DF5-87D5-4C6C-9C30-B601768BDEF0}" type="datetimeFigureOut">
              <a:rPr lang="en-GB" smtClean="0"/>
              <a:t>05/02/2026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BAACBCE-D389-452B-B01F-43F1E14B7FA3}" type="slidenum">
              <a:rPr lang="en-GB" smtClean="0"/>
              <a:t>‹#›</a:t>
            </a:fld>
            <a:endParaRPr lang="en-GB"/>
          </a:p>
        </p:txBody>
      </p:sp>
    </p:spTree>
    <p:extLst>
      <p:ext uri="{BB962C8B-B14F-4D97-AF65-F5344CB8AC3E}">
        <p14:creationId xmlns:p14="http://schemas.microsoft.com/office/powerpoint/2010/main" val="9277476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BAACBCE-D389-452B-B01F-43F1E14B7FA3}" type="slidenum">
              <a:rPr lang="en-GB" smtClean="0"/>
              <a:t>11</a:t>
            </a:fld>
            <a:endParaRPr lang="en-GB"/>
          </a:p>
        </p:txBody>
      </p:sp>
    </p:spTree>
    <p:extLst>
      <p:ext uri="{BB962C8B-B14F-4D97-AF65-F5344CB8AC3E}">
        <p14:creationId xmlns:p14="http://schemas.microsoft.com/office/powerpoint/2010/main" val="696967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2/5/2026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587145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2/5/2026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8845230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2/5/2026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3916986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2/5/2026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0617137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2/5/2026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3139323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2/5/2026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5033132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2/5/2026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2155749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2/5/2026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6306285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2/5/2026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3018669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2/5/2026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8045050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2/5/2026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4876754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2/5/2026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9668468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2/5/2026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52028985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2/5/2026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2326470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2/5/2026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93411979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2/5/2026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0420706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8A87A34-81AB-432B-8DAE-1953F412C126}" type="datetimeFigureOut">
              <a:rPr lang="en-US" smtClean="0"/>
              <a:pPr/>
              <a:t>2/5/2026</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310842801"/>
      </p:ext>
    </p:extLst>
  </p:cSld>
  <p:clrMap bg1="lt1" tx1="dk1" bg2="lt2" tx2="dk2" accent1="accent1" accent2="accent2" accent3="accent3" accent4="accent4" accent5="accent5" accent6="accent6" hlink="hlink" folHlink="folHlink"/>
  <p:sldLayoutIdLst>
    <p:sldLayoutId id="2147483744" r:id="rId1"/>
    <p:sldLayoutId id="2147483745" r:id="rId2"/>
    <p:sldLayoutId id="2147483746" r:id="rId3"/>
    <p:sldLayoutId id="2147483747" r:id="rId4"/>
    <p:sldLayoutId id="2147483748" r:id="rId5"/>
    <p:sldLayoutId id="2147483749" r:id="rId6"/>
    <p:sldLayoutId id="2147483750" r:id="rId7"/>
    <p:sldLayoutId id="2147483751" r:id="rId8"/>
    <p:sldLayoutId id="2147483752" r:id="rId9"/>
    <p:sldLayoutId id="2147483753" r:id="rId10"/>
    <p:sldLayoutId id="2147483754" r:id="rId11"/>
    <p:sldLayoutId id="2147483755" r:id="rId12"/>
    <p:sldLayoutId id="2147483756" r:id="rId13"/>
    <p:sldLayoutId id="2147483757" r:id="rId14"/>
    <p:sldLayoutId id="2147483758" r:id="rId15"/>
    <p:sldLayoutId id="21474837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hyperlink" Target="https://ignacioferreras-educacionfisica.blogspot.com/p/balonmano.html"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hyperlink" Target="https://digitalagencynetwork.com/agency-cybersecurity-securing-your-important-documents/" TargetMode="External"/><Relationship Id="rId2" Type="http://schemas.openxmlformats.org/officeDocument/2006/relationships/hyperlink" Target="https://goziro.com/benefits-of-microsoft-teams-in-healthcare-transforming-patient-care-through-digital-collaboration/#:~:text=Streamlining%20Communication%20Across%20Healthcare%20Teams,to%20the%20most%20current%20information." TargetMode="External"/><Relationship Id="rId1" Type="http://schemas.openxmlformats.org/officeDocument/2006/relationships/slideLayout" Target="../slideLayouts/slideLayout7.xml"/><Relationship Id="rId6" Type="http://schemas.openxmlformats.org/officeDocument/2006/relationships/hyperlink" Target="https://powell-software.com/resources/blog/microsoft-teams-pros-and-cons/" TargetMode="External"/><Relationship Id="rId5" Type="http://schemas.openxmlformats.org/officeDocument/2006/relationships/hyperlink" Target="https://stopthinkfraud.campaign.gov.uk/how-to-spot-fraud/how-to-spot-a-phishing-email/" TargetMode="External"/><Relationship Id="rId4" Type="http://schemas.openxmlformats.org/officeDocument/2006/relationships/hyperlink" Target="https://hsph.harvard.edu/information-technology/news/information-security-best-practic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833856-C761-C385-641A-ECA3903ADE01}"/>
              </a:ext>
            </a:extLst>
          </p:cNvPr>
          <p:cNvSpPr>
            <a:spLocks noGrp="1"/>
          </p:cNvSpPr>
          <p:nvPr>
            <p:ph type="ctrTitle"/>
          </p:nvPr>
        </p:nvSpPr>
        <p:spPr>
          <a:xfrm>
            <a:off x="1" y="1515140"/>
            <a:ext cx="9719186" cy="1655762"/>
          </a:xfrm>
        </p:spPr>
        <p:txBody>
          <a:bodyPr>
            <a:normAutofit fontScale="90000"/>
          </a:bodyPr>
          <a:lstStyle/>
          <a:p>
            <a:pPr algn="ctr"/>
            <a:r>
              <a:rPr lang="en-GB" dirty="0">
                <a:solidFill>
                  <a:schemeClr val="accent1">
                    <a:lumMod val="50000"/>
                  </a:schemeClr>
                </a:solidFill>
              </a:rPr>
              <a:t>LCHS4007 </a:t>
            </a:r>
            <a:br>
              <a:rPr lang="en-GB" dirty="0">
                <a:solidFill>
                  <a:schemeClr val="accent1">
                    <a:lumMod val="50000"/>
                  </a:schemeClr>
                </a:solidFill>
              </a:rPr>
            </a:br>
            <a:r>
              <a:rPr lang="en-GB" dirty="0">
                <a:solidFill>
                  <a:schemeClr val="accent1">
                    <a:lumMod val="50000"/>
                  </a:schemeClr>
                </a:solidFill>
              </a:rPr>
              <a:t>Digital skills and Research Methods</a:t>
            </a:r>
            <a:endParaRPr lang="en-US" dirty="0">
              <a:solidFill>
                <a:schemeClr val="accent1">
                  <a:lumMod val="50000"/>
                </a:schemeClr>
              </a:solidFill>
            </a:endParaRPr>
          </a:p>
        </p:txBody>
      </p:sp>
      <p:sp>
        <p:nvSpPr>
          <p:cNvPr id="3" name="Subtitle 2">
            <a:extLst>
              <a:ext uri="{FF2B5EF4-FFF2-40B4-BE49-F238E27FC236}">
                <a16:creationId xmlns:a16="http://schemas.microsoft.com/office/drawing/2014/main" id="{13BEFBB3-0BB5-988A-97C6-2932ED951188}"/>
              </a:ext>
            </a:extLst>
          </p:cNvPr>
          <p:cNvSpPr>
            <a:spLocks noGrp="1"/>
          </p:cNvSpPr>
          <p:nvPr>
            <p:ph type="subTitle" idx="1"/>
          </p:nvPr>
        </p:nvSpPr>
        <p:spPr>
          <a:xfrm>
            <a:off x="686001" y="4514979"/>
            <a:ext cx="9144000" cy="1655762"/>
          </a:xfrm>
        </p:spPr>
        <p:txBody>
          <a:bodyPr>
            <a:normAutofit fontScale="92500" lnSpcReduction="20000"/>
          </a:bodyPr>
          <a:lstStyle/>
          <a:p>
            <a:pPr algn="ctr"/>
            <a:r>
              <a:rPr lang="en-GB" sz="2000" dirty="0">
                <a:solidFill>
                  <a:schemeClr val="accent1">
                    <a:lumMod val="50000"/>
                  </a:schemeClr>
                </a:solidFill>
                <a:latin typeface="Arial" panose="020B0604020202020204" pitchFamily="34" charset="0"/>
                <a:cs typeface="Arial" panose="020B0604020202020204" pitchFamily="34" charset="0"/>
              </a:rPr>
              <a:t>Jayla Imarni Russell – 2518864</a:t>
            </a:r>
          </a:p>
          <a:p>
            <a:pPr algn="ctr"/>
            <a:r>
              <a:rPr lang="en-GB" sz="2000" dirty="0">
                <a:solidFill>
                  <a:schemeClr val="accent1">
                    <a:lumMod val="50000"/>
                  </a:schemeClr>
                </a:solidFill>
                <a:latin typeface="Arial" panose="020B0604020202020204" pitchFamily="34" charset="0"/>
                <a:cs typeface="Arial" panose="020B0604020202020204" pitchFamily="34" charset="0"/>
              </a:rPr>
              <a:t>Katrina Khakh – 2417736</a:t>
            </a:r>
          </a:p>
          <a:p>
            <a:pPr algn="ctr"/>
            <a:r>
              <a:rPr lang="en-GB" sz="2000" dirty="0">
                <a:solidFill>
                  <a:schemeClr val="accent1">
                    <a:lumMod val="50000"/>
                  </a:schemeClr>
                </a:solidFill>
                <a:latin typeface="Arial" panose="020B0604020202020204" pitchFamily="34" charset="0"/>
                <a:cs typeface="Arial" panose="020B0604020202020204" pitchFamily="34" charset="0"/>
              </a:rPr>
              <a:t>Anila Ditta – 2232190</a:t>
            </a:r>
            <a:br>
              <a:rPr lang="en-GB" sz="2000" dirty="0">
                <a:solidFill>
                  <a:schemeClr val="accent1">
                    <a:lumMod val="50000"/>
                  </a:schemeClr>
                </a:solidFill>
                <a:latin typeface="Arial" panose="020B0604020202020204" pitchFamily="34" charset="0"/>
                <a:cs typeface="Arial" panose="020B0604020202020204" pitchFamily="34" charset="0"/>
              </a:rPr>
            </a:br>
            <a:endParaRPr lang="en-GB" sz="2000" dirty="0">
              <a:solidFill>
                <a:schemeClr val="accent1">
                  <a:lumMod val="50000"/>
                </a:schemeClr>
              </a:solidFill>
              <a:latin typeface="Arial" panose="020B0604020202020204" pitchFamily="34" charset="0"/>
              <a:cs typeface="Arial" panose="020B0604020202020204" pitchFamily="34" charset="0"/>
            </a:endParaRPr>
          </a:p>
          <a:p>
            <a:pPr algn="ctr"/>
            <a:r>
              <a:rPr lang="en-GB" sz="2000" dirty="0">
                <a:solidFill>
                  <a:schemeClr val="accent1">
                    <a:lumMod val="50000"/>
                  </a:schemeClr>
                </a:solidFill>
                <a:latin typeface="Arial" panose="020B0604020202020204" pitchFamily="34" charset="0"/>
                <a:cs typeface="Arial" panose="020B0604020202020204" pitchFamily="34" charset="0"/>
              </a:rPr>
              <a:t>Paul Clayton</a:t>
            </a:r>
          </a:p>
        </p:txBody>
      </p:sp>
    </p:spTree>
    <p:extLst>
      <p:ext uri="{BB962C8B-B14F-4D97-AF65-F5344CB8AC3E}">
        <p14:creationId xmlns:p14="http://schemas.microsoft.com/office/powerpoint/2010/main" val="14550697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07EA7BE-927F-8E3A-1153-761ED098665F}"/>
              </a:ext>
            </a:extLst>
          </p:cNvPr>
          <p:cNvSpPr txBox="1"/>
          <p:nvPr/>
        </p:nvSpPr>
        <p:spPr>
          <a:xfrm>
            <a:off x="1032388" y="132735"/>
            <a:ext cx="6401496" cy="1107996"/>
          </a:xfrm>
          <a:prstGeom prst="rect">
            <a:avLst/>
          </a:prstGeom>
          <a:noFill/>
        </p:spPr>
        <p:txBody>
          <a:bodyPr wrap="none" rtlCol="0">
            <a:spAutoFit/>
          </a:bodyPr>
          <a:lstStyle/>
          <a:p>
            <a:r>
              <a:rPr lang="en-US" sz="6600" dirty="0">
                <a:solidFill>
                  <a:schemeClr val="accent1">
                    <a:lumMod val="50000"/>
                  </a:schemeClr>
                </a:solidFill>
              </a:rPr>
              <a:t>Table of content</a:t>
            </a:r>
            <a:endParaRPr lang="en-GB" sz="6600" dirty="0">
              <a:solidFill>
                <a:schemeClr val="accent1">
                  <a:lumMod val="50000"/>
                </a:schemeClr>
              </a:solidFill>
            </a:endParaRPr>
          </a:p>
        </p:txBody>
      </p:sp>
    </p:spTree>
    <p:extLst>
      <p:ext uri="{BB962C8B-B14F-4D97-AF65-F5344CB8AC3E}">
        <p14:creationId xmlns:p14="http://schemas.microsoft.com/office/powerpoint/2010/main" val="792156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62EE75-F144-67DF-0857-6A411D650820}"/>
            </a:ext>
          </a:extLst>
        </p:cNvPr>
        <p:cNvGrpSpPr/>
        <p:nvPr/>
      </p:nvGrpSpPr>
      <p:grpSpPr>
        <a:xfrm>
          <a:off x="0" y="0"/>
          <a:ext cx="0" cy="0"/>
          <a:chOff x="0" y="0"/>
          <a:chExt cx="0" cy="0"/>
        </a:xfrm>
      </p:grpSpPr>
      <p:sp>
        <p:nvSpPr>
          <p:cNvPr id="8" name="Title 7">
            <a:extLst>
              <a:ext uri="{FF2B5EF4-FFF2-40B4-BE49-F238E27FC236}">
                <a16:creationId xmlns:a16="http://schemas.microsoft.com/office/drawing/2014/main" id="{7CE7C661-5CCF-18DA-FDA6-C42E32C4FEBE}"/>
              </a:ext>
            </a:extLst>
          </p:cNvPr>
          <p:cNvSpPr>
            <a:spLocks noGrp="1"/>
          </p:cNvSpPr>
          <p:nvPr>
            <p:ph type="title"/>
          </p:nvPr>
        </p:nvSpPr>
        <p:spPr/>
        <p:txBody>
          <a:bodyPr/>
          <a:lstStyle/>
          <a:p>
            <a:r>
              <a:rPr lang="en-GB" dirty="0"/>
              <a:t>Using Microsoft Word at Greenfield</a:t>
            </a:r>
            <a:br>
              <a:rPr lang="en-GB" dirty="0">
                <a:solidFill>
                  <a:schemeClr val="accent1">
                    <a:lumMod val="50000"/>
                  </a:schemeClr>
                </a:solidFill>
              </a:rPr>
            </a:br>
            <a:endParaRPr lang="en-GB" dirty="0"/>
          </a:p>
        </p:txBody>
      </p:sp>
      <p:sp>
        <p:nvSpPr>
          <p:cNvPr id="14" name="Rectangle 6">
            <a:extLst>
              <a:ext uri="{FF2B5EF4-FFF2-40B4-BE49-F238E27FC236}">
                <a16:creationId xmlns:a16="http://schemas.microsoft.com/office/drawing/2014/main" id="{C08EBE30-DC1A-1CB3-7C83-B20EE9D8568A}"/>
              </a:ext>
            </a:extLst>
          </p:cNvPr>
          <p:cNvSpPr>
            <a:spLocks noGrp="1" noChangeArrowheads="1"/>
          </p:cNvSpPr>
          <p:nvPr>
            <p:ph sz="half" idx="1"/>
          </p:nvPr>
        </p:nvSpPr>
        <p:spPr bwMode="auto">
          <a:xfrm>
            <a:off x="677334" y="2208149"/>
            <a:ext cx="4292231" cy="37856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1" i="0" u="none" strike="noStrike" cap="none" normalizeH="0" baseline="0" dirty="0">
                <a:ln>
                  <a:noFill/>
                </a:ln>
                <a:solidFill>
                  <a:schemeClr val="tx1"/>
                </a:solidFill>
                <a:effectLst/>
                <a:latin typeface="Arial" panose="020B0604020202020204" pitchFamily="34" charset="0"/>
              </a:rPr>
              <a:t>Purpose of MS Word in Greenfield Home Care</a:t>
            </a:r>
            <a:br>
              <a:rPr kumimoji="0" lang="en-US" altLang="en-US" sz="2000" b="0" i="0" u="none" strike="noStrike" cap="none" normalizeH="0" baseline="0" dirty="0">
                <a:ln>
                  <a:noFill/>
                </a:ln>
                <a:solidFill>
                  <a:schemeClr val="tx1"/>
                </a:solidFill>
                <a:effectLst/>
                <a:latin typeface="Arial" panose="020B0604020202020204" pitchFamily="34" charset="0"/>
              </a:rPr>
            </a:br>
            <a:r>
              <a:rPr kumimoji="0" lang="en-US" altLang="en-US" sz="2000" b="0" i="0" u="none" strike="noStrike" cap="none" normalizeH="0" baseline="0" dirty="0">
                <a:ln>
                  <a:noFill/>
                </a:ln>
                <a:solidFill>
                  <a:schemeClr val="tx1"/>
                </a:solidFill>
                <a:effectLst/>
                <a:latin typeface="Arial" panose="020B0604020202020204" pitchFamily="34" charset="0"/>
              </a:rPr>
              <a:t>MS Word can be used to create, store, and manage care documents such as</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2000" b="0" i="0" u="none" strike="noStrike" cap="none" normalizeH="0" baseline="0" dirty="0">
                <a:ln>
                  <a:noFill/>
                </a:ln>
                <a:solidFill>
                  <a:schemeClr val="tx1"/>
                </a:solidFill>
                <a:effectLst/>
                <a:latin typeface="Arial" panose="020B0604020202020204" pitchFamily="34" charset="0"/>
              </a:rPr>
              <a:t>care plans, incident reports, and staff policies.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1" i="0" u="none" strike="noStrike" cap="none" normalizeH="0" baseline="0" dirty="0">
                <a:ln>
                  <a:noFill/>
                </a:ln>
                <a:solidFill>
                  <a:schemeClr val="tx1"/>
                </a:solidFill>
                <a:effectLst/>
                <a:latin typeface="Arial" panose="020B0604020202020204" pitchFamily="34" charset="0"/>
              </a:rPr>
              <a:t>Why this matters</a:t>
            </a:r>
            <a:br>
              <a:rPr kumimoji="0" lang="en-US" altLang="en-US" sz="2000" b="0" i="0" u="none" strike="noStrike" cap="none" normalizeH="0" baseline="0" dirty="0">
                <a:ln>
                  <a:noFill/>
                </a:ln>
                <a:solidFill>
                  <a:schemeClr val="tx1"/>
                </a:solidFill>
                <a:effectLst/>
                <a:latin typeface="Arial" panose="020B0604020202020204" pitchFamily="34" charset="0"/>
              </a:rPr>
            </a:br>
            <a:r>
              <a:rPr kumimoji="0" lang="en-US" altLang="en-US" sz="2000" b="0" i="0" u="none" strike="noStrike" cap="none" normalizeH="0" baseline="0" dirty="0">
                <a:ln>
                  <a:noFill/>
                </a:ln>
                <a:solidFill>
                  <a:schemeClr val="tx1"/>
                </a:solidFill>
                <a:effectLst/>
                <a:latin typeface="Arial" panose="020B0604020202020204" pitchFamily="34" charset="0"/>
              </a:rPr>
              <a:t>Person-</a:t>
            </a:r>
            <a:r>
              <a:rPr kumimoji="0" lang="en-US" altLang="en-US" sz="2000" b="0" i="0" u="none" strike="noStrike" cap="none" normalizeH="0" baseline="0" dirty="0" err="1">
                <a:ln>
                  <a:noFill/>
                </a:ln>
                <a:solidFill>
                  <a:schemeClr val="tx1"/>
                </a:solidFill>
                <a:effectLst/>
                <a:latin typeface="Arial" panose="020B0604020202020204" pitchFamily="34" charset="0"/>
              </a:rPr>
              <a:t>centred</a:t>
            </a:r>
            <a:r>
              <a:rPr kumimoji="0" lang="en-US" altLang="en-US" sz="2000" b="0" i="0" u="none" strike="noStrike" cap="none" normalizeH="0" baseline="0" dirty="0">
                <a:ln>
                  <a:noFill/>
                </a:ln>
                <a:solidFill>
                  <a:schemeClr val="tx1"/>
                </a:solidFill>
                <a:effectLst/>
                <a:latin typeface="Arial" panose="020B0604020202020204" pitchFamily="34" charset="0"/>
              </a:rPr>
              <a:t> care relies on accurate, up-to-date documentation </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2000" b="0" i="0" u="none" strike="noStrike" cap="none" normalizeH="0" baseline="0" dirty="0">
                <a:ln>
                  <a:noFill/>
                </a:ln>
                <a:solidFill>
                  <a:schemeClr val="tx1"/>
                </a:solidFill>
                <a:effectLst/>
                <a:latin typeface="Arial" panose="020B0604020202020204" pitchFamily="34" charset="0"/>
              </a:rPr>
              <a:t>that all staff can understand and access easily.</a:t>
            </a:r>
          </a:p>
        </p:txBody>
      </p:sp>
      <p:sp>
        <p:nvSpPr>
          <p:cNvPr id="15" name="Content Placeholder 14">
            <a:extLst>
              <a:ext uri="{FF2B5EF4-FFF2-40B4-BE49-F238E27FC236}">
                <a16:creationId xmlns:a16="http://schemas.microsoft.com/office/drawing/2014/main" id="{5A9EA182-B823-54AE-6D8E-882E421D8F1C}"/>
              </a:ext>
            </a:extLst>
          </p:cNvPr>
          <p:cNvSpPr>
            <a:spLocks noGrp="1"/>
          </p:cNvSpPr>
          <p:nvPr>
            <p:ph sz="half" idx="2"/>
          </p:nvPr>
        </p:nvSpPr>
        <p:spPr/>
        <p:txBody>
          <a:bodyPr>
            <a:noAutofit/>
          </a:bodyPr>
          <a:lstStyle/>
          <a:p>
            <a:r>
              <a:rPr lang="en-GB" sz="1600" dirty="0">
                <a:solidFill>
                  <a:schemeClr val="accent6"/>
                </a:solidFill>
                <a:latin typeface="Arial" panose="020B0604020202020204" pitchFamily="34" charset="0"/>
                <a:cs typeface="Arial" panose="020B0604020202020204" pitchFamily="34" charset="0"/>
              </a:rPr>
              <a:t>Prior to utilising Microsoft Word, employees at Greenfield might depend on handwritten notes or a combination of paper and simple digital files. Revising care plans or reports can be labour-intensive, as employees might have to rewrite or reprint materials. This method elevates the likelihood of mistakes, mislaid documents, and violations of confidentiality, since sensitive client data could be kept in filing cabinets or distributed without adequate access controls.</a:t>
            </a:r>
          </a:p>
        </p:txBody>
      </p:sp>
    </p:spTree>
    <p:extLst>
      <p:ext uri="{BB962C8B-B14F-4D97-AF65-F5344CB8AC3E}">
        <p14:creationId xmlns:p14="http://schemas.microsoft.com/office/powerpoint/2010/main" val="19367651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AE4319-A076-C4FD-9FB7-6BC0AE880EE2}"/>
              </a:ext>
            </a:extLst>
          </p:cNvPr>
          <p:cNvSpPr>
            <a:spLocks noGrp="1"/>
          </p:cNvSpPr>
          <p:nvPr>
            <p:ph type="title"/>
          </p:nvPr>
        </p:nvSpPr>
        <p:spPr/>
        <p:txBody>
          <a:bodyPr/>
          <a:lstStyle/>
          <a:p>
            <a:pPr algn="ctr"/>
            <a:r>
              <a:rPr lang="en-GB" dirty="0"/>
              <a:t>Current Way of Working (Before MS Word)</a:t>
            </a:r>
          </a:p>
        </p:txBody>
      </p:sp>
      <p:sp>
        <p:nvSpPr>
          <p:cNvPr id="4" name="Rectangle 1">
            <a:extLst>
              <a:ext uri="{FF2B5EF4-FFF2-40B4-BE49-F238E27FC236}">
                <a16:creationId xmlns:a16="http://schemas.microsoft.com/office/drawing/2014/main" id="{F6EA7F7C-0FB6-9C15-9E44-8DDBB5506BDE}"/>
              </a:ext>
            </a:extLst>
          </p:cNvPr>
          <p:cNvSpPr>
            <a:spLocks noGrp="1" noChangeArrowheads="1"/>
          </p:cNvSpPr>
          <p:nvPr>
            <p:ph sz="half" idx="1"/>
          </p:nvPr>
        </p:nvSpPr>
        <p:spPr bwMode="auto">
          <a:xfrm>
            <a:off x="677334" y="2254316"/>
            <a:ext cx="4412635" cy="36933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Paper-based or inconsistent digital documents</a:t>
            </a:r>
            <a:br>
              <a:rPr kumimoji="0" lang="en-US" altLang="en-US" sz="1800" b="0" i="0" u="none" strike="noStrike" cap="none" normalizeH="0" baseline="0" dirty="0">
                <a:ln>
                  <a:noFill/>
                </a:ln>
                <a:solidFill>
                  <a:schemeClr val="tx1"/>
                </a:solidFill>
                <a:effectLst/>
                <a:latin typeface="Arial" panose="020B0604020202020204" pitchFamily="34" charset="0"/>
              </a:rPr>
            </a:br>
            <a:r>
              <a:rPr kumimoji="0" lang="en-US" altLang="en-US" sz="1800" b="0" i="0" u="none" strike="noStrike" cap="none" normalizeH="0" baseline="0" dirty="0">
                <a:ln>
                  <a:noFill/>
                </a:ln>
                <a:solidFill>
                  <a:schemeClr val="tx1"/>
                </a:solidFill>
                <a:effectLst/>
                <a:latin typeface="Arial" panose="020B0604020202020204" pitchFamily="34" charset="0"/>
              </a:rPr>
              <a:t>Staff may use handwritten notes or different document formats, </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dirty="0">
                <a:ln>
                  <a:noFill/>
                </a:ln>
                <a:solidFill>
                  <a:schemeClr val="tx1"/>
                </a:solidFill>
                <a:effectLst/>
                <a:latin typeface="Arial" panose="020B0604020202020204" pitchFamily="34" charset="0"/>
              </a:rPr>
              <a:t>making information hard to read or </a:t>
            </a:r>
            <a:r>
              <a:rPr kumimoji="0" lang="en-US" altLang="en-US" sz="1800" b="0" i="0" u="none" strike="noStrike" cap="none" normalizeH="0" baseline="0" dirty="0" err="1">
                <a:ln>
                  <a:noFill/>
                </a:ln>
                <a:solidFill>
                  <a:schemeClr val="tx1"/>
                </a:solidFill>
                <a:effectLst/>
                <a:latin typeface="Arial" panose="020B0604020202020204" pitchFamily="34" charset="0"/>
              </a:rPr>
              <a:t>standardise</a:t>
            </a:r>
            <a:r>
              <a:rPr kumimoji="0" lang="en-US" altLang="en-US" sz="1800" b="0" i="0" u="none" strike="noStrike" cap="none" normalizeH="0" baseline="0" dirty="0">
                <a:ln>
                  <a:noFill/>
                </a:ln>
                <a:solidFill>
                  <a:schemeClr val="tx1"/>
                </a:solidFill>
                <a:effectLst/>
                <a:latin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Time-consuming updates</a:t>
            </a:r>
            <a:br>
              <a:rPr kumimoji="0" lang="en-US" altLang="en-US" sz="1800" b="0" i="0" u="none" strike="noStrike" cap="none" normalizeH="0" baseline="0" dirty="0">
                <a:ln>
                  <a:noFill/>
                </a:ln>
                <a:solidFill>
                  <a:schemeClr val="tx1"/>
                </a:solidFill>
                <a:effectLst/>
                <a:latin typeface="Arial" panose="020B0604020202020204" pitchFamily="34" charset="0"/>
              </a:rPr>
            </a:br>
            <a:r>
              <a:rPr kumimoji="0" lang="en-US" altLang="en-US" sz="1800" b="0" i="0" u="none" strike="noStrike" cap="none" normalizeH="0" baseline="0" dirty="0">
                <a:ln>
                  <a:noFill/>
                </a:ln>
                <a:solidFill>
                  <a:schemeClr val="tx1"/>
                </a:solidFill>
                <a:effectLst/>
                <a:latin typeface="Arial" panose="020B0604020202020204" pitchFamily="34" charset="0"/>
              </a:rPr>
              <a:t>Updating care plans often requires rewriting documents or printing new copies.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Risk of errors and data loss</a:t>
            </a:r>
            <a:br>
              <a:rPr kumimoji="0" lang="en-US" altLang="en-US" sz="1800" b="0" i="0" u="none" strike="noStrike" cap="none" normalizeH="0" baseline="0" dirty="0">
                <a:ln>
                  <a:noFill/>
                </a:ln>
                <a:solidFill>
                  <a:schemeClr val="tx1"/>
                </a:solidFill>
                <a:effectLst/>
                <a:latin typeface="Arial" panose="020B0604020202020204" pitchFamily="34" charset="0"/>
              </a:rPr>
            </a:br>
            <a:r>
              <a:rPr kumimoji="0" lang="en-US" altLang="en-US" sz="1800" b="0" i="0" u="none" strike="noStrike" cap="none" normalizeH="0" baseline="0" dirty="0">
                <a:ln>
                  <a:noFill/>
                </a:ln>
                <a:solidFill>
                  <a:schemeClr val="tx1"/>
                </a:solidFill>
                <a:effectLst/>
                <a:latin typeface="Arial" panose="020B0604020202020204" pitchFamily="34" charset="0"/>
              </a:rPr>
              <a:t>Paper files can be misplaced, damaged, or accessed by </a:t>
            </a:r>
            <a:r>
              <a:rPr kumimoji="0" lang="en-US" altLang="en-US" sz="1800" b="0" i="0" u="none" strike="noStrike" cap="none" normalizeH="0" baseline="0" dirty="0" err="1">
                <a:ln>
                  <a:noFill/>
                </a:ln>
                <a:solidFill>
                  <a:schemeClr val="tx1"/>
                </a:solidFill>
                <a:effectLst/>
                <a:latin typeface="Arial" panose="020B0604020202020204" pitchFamily="34" charset="0"/>
              </a:rPr>
              <a:t>unauthorised</a:t>
            </a:r>
            <a:r>
              <a:rPr kumimoji="0" lang="en-US" altLang="en-US" sz="1800" b="0" i="0" u="none" strike="noStrike" cap="none" normalizeH="0" baseline="0" dirty="0">
                <a:ln>
                  <a:noFill/>
                </a:ln>
                <a:solidFill>
                  <a:schemeClr val="tx1"/>
                </a:solidFill>
                <a:effectLst/>
                <a:latin typeface="Arial" panose="020B0604020202020204" pitchFamily="34" charset="0"/>
              </a:rPr>
              <a:t> people.</a:t>
            </a:r>
          </a:p>
        </p:txBody>
      </p:sp>
      <p:sp>
        <p:nvSpPr>
          <p:cNvPr id="5" name="Content Placeholder 4">
            <a:extLst>
              <a:ext uri="{FF2B5EF4-FFF2-40B4-BE49-F238E27FC236}">
                <a16:creationId xmlns:a16="http://schemas.microsoft.com/office/drawing/2014/main" id="{07A1B5B0-39F2-D74F-5CA1-2BFDB40FE060}"/>
              </a:ext>
            </a:extLst>
          </p:cNvPr>
          <p:cNvSpPr>
            <a:spLocks noGrp="1"/>
          </p:cNvSpPr>
          <p:nvPr>
            <p:ph sz="half" idx="2"/>
          </p:nvPr>
        </p:nvSpPr>
        <p:spPr/>
        <p:txBody>
          <a:bodyPr>
            <a:normAutofit lnSpcReduction="10000"/>
          </a:bodyPr>
          <a:lstStyle/>
          <a:p>
            <a:r>
              <a:rPr lang="en-GB" dirty="0"/>
              <a:t>Before using Microsoft Word, staff at Greenfield may rely on handwritten notes or a mix of paper and basic digital documents. Updating care plans or reports can be time-consuming, as staff may need to rewrite or reprint documents. This approach increases the risk of errors, lost paperwork, and breaches of confidentiality, as sensitive client information may be stored in filing cabinets or shared without proper access controls.</a:t>
            </a:r>
          </a:p>
        </p:txBody>
      </p:sp>
      <p:sp>
        <p:nvSpPr>
          <p:cNvPr id="6" name="Rectangle 2">
            <a:extLst>
              <a:ext uri="{FF2B5EF4-FFF2-40B4-BE49-F238E27FC236}">
                <a16:creationId xmlns:a16="http://schemas.microsoft.com/office/drawing/2014/main" id="{6FB9D3AA-C83C-A12F-C04A-0C557A89384F}"/>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panose="020B0604020202020204" pitchFamily="34" charset="0"/>
              </a:rPr>
              <a:t>Greenfield employees may use handwritten notes or a combination of paper and simple digital documents prior to utilising Microsoft Word. Because staff may need to rewrite or reprint documents, updating care plans or reports might take a lot of time. This method raises the possibility of mistakes, misplaced documents, and confidentiality violations since private customer data might be shared without the appropriate access controls or kept in filing cabinets.</a:t>
            </a:r>
          </a:p>
        </p:txBody>
      </p:sp>
    </p:spTree>
    <p:extLst>
      <p:ext uri="{BB962C8B-B14F-4D97-AF65-F5344CB8AC3E}">
        <p14:creationId xmlns:p14="http://schemas.microsoft.com/office/powerpoint/2010/main" val="10504345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57AC1D-484C-BEC7-1F0E-FA8374631DC5}"/>
              </a:ext>
            </a:extLst>
          </p:cNvPr>
          <p:cNvSpPr>
            <a:spLocks noGrp="1"/>
          </p:cNvSpPr>
          <p:nvPr>
            <p:ph type="title"/>
          </p:nvPr>
        </p:nvSpPr>
        <p:spPr/>
        <p:txBody>
          <a:bodyPr/>
          <a:lstStyle/>
          <a:p>
            <a:r>
              <a:rPr lang="en-GB" dirty="0"/>
              <a:t>How Microsoft Word Improves Efficiency</a:t>
            </a:r>
          </a:p>
        </p:txBody>
      </p:sp>
      <p:sp>
        <p:nvSpPr>
          <p:cNvPr id="4" name="Rectangle 1">
            <a:extLst>
              <a:ext uri="{FF2B5EF4-FFF2-40B4-BE49-F238E27FC236}">
                <a16:creationId xmlns:a16="http://schemas.microsoft.com/office/drawing/2014/main" id="{3172954F-7A92-AE3F-9AA3-B43757A1A018}"/>
              </a:ext>
            </a:extLst>
          </p:cNvPr>
          <p:cNvSpPr>
            <a:spLocks noGrp="1" noChangeArrowheads="1"/>
          </p:cNvSpPr>
          <p:nvPr>
            <p:ph sz="half" idx="1"/>
          </p:nvPr>
        </p:nvSpPr>
        <p:spPr bwMode="auto">
          <a:xfrm>
            <a:off x="677334" y="2254316"/>
            <a:ext cx="4284280" cy="36933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err="1">
                <a:ln>
                  <a:noFill/>
                </a:ln>
                <a:solidFill>
                  <a:schemeClr val="tx1"/>
                </a:solidFill>
                <a:effectLst/>
                <a:latin typeface="Arial" panose="020B0604020202020204" pitchFamily="34" charset="0"/>
              </a:rPr>
              <a:t>Standardised</a:t>
            </a:r>
            <a:r>
              <a:rPr kumimoji="0" lang="en-US" altLang="en-US" sz="1800" b="1" i="0" u="none" strike="noStrike" cap="none" normalizeH="0" baseline="0" dirty="0">
                <a:ln>
                  <a:noFill/>
                </a:ln>
                <a:solidFill>
                  <a:schemeClr val="tx1"/>
                </a:solidFill>
                <a:effectLst/>
                <a:latin typeface="Arial" panose="020B0604020202020204" pitchFamily="34" charset="0"/>
              </a:rPr>
              <a:t> templates</a:t>
            </a:r>
            <a:br>
              <a:rPr kumimoji="0" lang="en-US" altLang="en-US" sz="1800" b="0" i="0" u="none" strike="noStrike" cap="none" normalizeH="0" baseline="0" dirty="0">
                <a:ln>
                  <a:noFill/>
                </a:ln>
                <a:solidFill>
                  <a:schemeClr val="tx1"/>
                </a:solidFill>
                <a:effectLst/>
                <a:latin typeface="Arial" panose="020B0604020202020204" pitchFamily="34" charset="0"/>
              </a:rPr>
            </a:br>
            <a:r>
              <a:rPr kumimoji="0" lang="en-US" altLang="en-US" sz="1800" b="0" i="0" u="none" strike="noStrike" cap="none" normalizeH="0" baseline="0" dirty="0">
                <a:ln>
                  <a:noFill/>
                </a:ln>
                <a:solidFill>
                  <a:schemeClr val="tx1"/>
                </a:solidFill>
                <a:effectLst/>
                <a:latin typeface="Arial" panose="020B0604020202020204" pitchFamily="34" charset="0"/>
              </a:rPr>
              <a:t>Word allows the agency to create templates for care plans, </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dirty="0">
                <a:ln>
                  <a:noFill/>
                </a:ln>
                <a:solidFill>
                  <a:schemeClr val="tx1"/>
                </a:solidFill>
                <a:effectLst/>
                <a:latin typeface="Arial" panose="020B0604020202020204" pitchFamily="34" charset="0"/>
              </a:rPr>
              <a:t>assessments, and reports, ensuring consistency across the </a:t>
            </a:r>
            <a:r>
              <a:rPr kumimoji="0" lang="en-US" altLang="en-US" sz="1800" b="0" i="0" u="none" strike="noStrike" cap="none" normalizeH="0" baseline="0" dirty="0" err="1">
                <a:ln>
                  <a:noFill/>
                </a:ln>
                <a:solidFill>
                  <a:schemeClr val="tx1"/>
                </a:solidFill>
                <a:effectLst/>
                <a:latin typeface="Arial" panose="020B0604020202020204" pitchFamily="34" charset="0"/>
              </a:rPr>
              <a:t>organisation</a:t>
            </a:r>
            <a:r>
              <a:rPr kumimoji="0" lang="en-US" altLang="en-US" sz="1800" b="0" i="0" u="none" strike="noStrike" cap="none" normalizeH="0" baseline="0" dirty="0">
                <a:ln>
                  <a:noFill/>
                </a:ln>
                <a:solidFill>
                  <a:schemeClr val="tx1"/>
                </a:solidFill>
                <a:effectLst/>
                <a:latin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Easy editing and updating</a:t>
            </a:r>
            <a:br>
              <a:rPr kumimoji="0" lang="en-US" altLang="en-US" sz="1800" b="0" i="0" u="none" strike="noStrike" cap="none" normalizeH="0" baseline="0" dirty="0">
                <a:ln>
                  <a:noFill/>
                </a:ln>
                <a:solidFill>
                  <a:schemeClr val="tx1"/>
                </a:solidFill>
                <a:effectLst/>
                <a:latin typeface="Arial" panose="020B0604020202020204" pitchFamily="34" charset="0"/>
              </a:rPr>
            </a:br>
            <a:r>
              <a:rPr kumimoji="0" lang="en-US" altLang="en-US" sz="1800" b="0" i="0" u="none" strike="noStrike" cap="none" normalizeH="0" baseline="0" dirty="0">
                <a:ln>
                  <a:noFill/>
                </a:ln>
                <a:solidFill>
                  <a:schemeClr val="tx1"/>
                </a:solidFill>
                <a:effectLst/>
                <a:latin typeface="Arial" panose="020B0604020202020204" pitchFamily="34" charset="0"/>
              </a:rPr>
              <a:t>Staff can quickly update documents without rewriting them, saving time.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Integration with OneDrive and SharePoint</a:t>
            </a:r>
            <a:br>
              <a:rPr kumimoji="0" lang="en-US" altLang="en-US" sz="1800" b="0" i="0" u="none" strike="noStrike" cap="none" normalizeH="0" baseline="0" dirty="0">
                <a:ln>
                  <a:noFill/>
                </a:ln>
                <a:solidFill>
                  <a:schemeClr val="tx1"/>
                </a:solidFill>
                <a:effectLst/>
                <a:latin typeface="Arial" panose="020B0604020202020204" pitchFamily="34" charset="0"/>
              </a:rPr>
            </a:br>
            <a:r>
              <a:rPr kumimoji="0" lang="en-US" altLang="en-US" sz="1800" b="0" i="0" u="none" strike="noStrike" cap="none" normalizeH="0" baseline="0" dirty="0">
                <a:ln>
                  <a:noFill/>
                </a:ln>
                <a:solidFill>
                  <a:schemeClr val="tx1"/>
                </a:solidFill>
                <a:effectLst/>
                <a:latin typeface="Arial" panose="020B0604020202020204" pitchFamily="34" charset="0"/>
              </a:rPr>
              <a:t>Documents can be stored securely and accessed by </a:t>
            </a:r>
            <a:r>
              <a:rPr kumimoji="0" lang="en-US" altLang="en-US" sz="1800" b="0" i="0" u="none" strike="noStrike" cap="none" normalizeH="0" baseline="0" dirty="0" err="1">
                <a:ln>
                  <a:noFill/>
                </a:ln>
                <a:solidFill>
                  <a:schemeClr val="tx1"/>
                </a:solidFill>
                <a:effectLst/>
                <a:latin typeface="Arial" panose="020B0604020202020204" pitchFamily="34" charset="0"/>
              </a:rPr>
              <a:t>authorised</a:t>
            </a:r>
            <a:r>
              <a:rPr kumimoji="0" lang="en-US" altLang="en-US" sz="1800" b="0" i="0" u="none" strike="noStrike" cap="none" normalizeH="0" baseline="0" dirty="0">
                <a:ln>
                  <a:noFill/>
                </a:ln>
                <a:solidFill>
                  <a:schemeClr val="tx1"/>
                </a:solidFill>
                <a:effectLst/>
                <a:latin typeface="Arial" panose="020B0604020202020204" pitchFamily="34" charset="0"/>
              </a:rPr>
              <a:t> staff anytime, anywhere.</a:t>
            </a:r>
          </a:p>
        </p:txBody>
      </p:sp>
      <p:sp>
        <p:nvSpPr>
          <p:cNvPr id="6" name="Rectangle 2">
            <a:extLst>
              <a:ext uri="{FF2B5EF4-FFF2-40B4-BE49-F238E27FC236}">
                <a16:creationId xmlns:a16="http://schemas.microsoft.com/office/drawing/2014/main" id="{19A6E5F0-15B8-93CC-A98B-FBAAD79B2F2B}"/>
              </a:ext>
            </a:extLst>
          </p:cNvPr>
          <p:cNvSpPr>
            <a:spLocks noGrp="1" noChangeArrowheads="1"/>
          </p:cNvSpPr>
          <p:nvPr>
            <p:ph sz="half" idx="2"/>
          </p:nvPr>
        </p:nvSpPr>
        <p:spPr bwMode="auto">
          <a:xfrm>
            <a:off x="5089970" y="2254316"/>
            <a:ext cx="4467498" cy="36933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accent6"/>
                </a:solidFill>
                <a:effectLst/>
                <a:latin typeface="Arial" panose="020B0604020202020204" pitchFamily="34" charset="0"/>
              </a:rPr>
              <a:t>By enabling Greenfield to develop uniform templates for typical documents like care plans and medication records, Microsoft Word increases productivity. These templates guarantee that all employees document data in an identical manner. Additionally, Word enables rapid editing, so after visits, staff may update care information right away. </a:t>
            </a:r>
            <a:r>
              <a:rPr kumimoji="0" lang="en-US" altLang="en-US" sz="1800" b="0" i="0" u="none" strike="noStrike" cap="none" normalizeH="0" baseline="0" dirty="0" err="1">
                <a:ln>
                  <a:noFill/>
                </a:ln>
                <a:solidFill>
                  <a:schemeClr val="accent6"/>
                </a:solidFill>
                <a:effectLst/>
                <a:latin typeface="Arial" panose="020B0604020202020204" pitchFamily="34" charset="0"/>
              </a:rPr>
              <a:t>Authorised</a:t>
            </a:r>
            <a:r>
              <a:rPr kumimoji="0" lang="en-US" altLang="en-US" sz="1800" b="0" i="0" u="none" strike="noStrike" cap="none" normalizeH="0" baseline="0" dirty="0">
                <a:ln>
                  <a:noFill/>
                </a:ln>
                <a:solidFill>
                  <a:schemeClr val="accent6"/>
                </a:solidFill>
                <a:effectLst/>
                <a:latin typeface="Arial" panose="020B0604020202020204" pitchFamily="34" charset="0"/>
              </a:rPr>
              <a:t> personnel can view the most recent version of documents saved to OneDrive or SharePoint from many places, including clients' residences.</a:t>
            </a:r>
          </a:p>
        </p:txBody>
      </p:sp>
    </p:spTree>
    <p:extLst>
      <p:ext uri="{BB962C8B-B14F-4D97-AF65-F5344CB8AC3E}">
        <p14:creationId xmlns:p14="http://schemas.microsoft.com/office/powerpoint/2010/main" val="11216794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3F23EB-4E9A-54F6-9582-06C97F98955B}"/>
              </a:ext>
            </a:extLst>
          </p:cNvPr>
          <p:cNvSpPr>
            <a:spLocks noGrp="1"/>
          </p:cNvSpPr>
          <p:nvPr>
            <p:ph type="title"/>
          </p:nvPr>
        </p:nvSpPr>
        <p:spPr/>
        <p:txBody>
          <a:bodyPr/>
          <a:lstStyle/>
          <a:p>
            <a:r>
              <a:rPr lang="en-GB" dirty="0"/>
              <a:t>Benefits of Using Microsoft Word</a:t>
            </a:r>
          </a:p>
        </p:txBody>
      </p:sp>
      <p:sp>
        <p:nvSpPr>
          <p:cNvPr id="4" name="Rectangle 1">
            <a:extLst>
              <a:ext uri="{FF2B5EF4-FFF2-40B4-BE49-F238E27FC236}">
                <a16:creationId xmlns:a16="http://schemas.microsoft.com/office/drawing/2014/main" id="{FEB8A34E-5B77-E0E8-30D8-16762640A7A3}"/>
              </a:ext>
            </a:extLst>
          </p:cNvPr>
          <p:cNvSpPr>
            <a:spLocks noGrp="1" noChangeArrowheads="1"/>
          </p:cNvSpPr>
          <p:nvPr>
            <p:ph sz="half" idx="1"/>
          </p:nvPr>
        </p:nvSpPr>
        <p:spPr bwMode="auto">
          <a:xfrm>
            <a:off x="677334" y="2115816"/>
            <a:ext cx="4093449" cy="39703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Improved collaboration</a:t>
            </a:r>
            <a:br>
              <a:rPr kumimoji="0" lang="en-US" altLang="en-US" sz="1800" b="0" i="0" u="none" strike="noStrike" cap="none" normalizeH="0" baseline="0" dirty="0">
                <a:ln>
                  <a:noFill/>
                </a:ln>
                <a:solidFill>
                  <a:schemeClr val="tx1"/>
                </a:solidFill>
                <a:effectLst/>
                <a:latin typeface="Arial" panose="020B0604020202020204" pitchFamily="34" charset="0"/>
              </a:rPr>
            </a:br>
            <a:r>
              <a:rPr kumimoji="0" lang="en-US" altLang="en-US" sz="1800" b="0" i="0" u="none" strike="noStrike" cap="none" normalizeH="0" baseline="0" dirty="0">
                <a:ln>
                  <a:noFill/>
                </a:ln>
                <a:solidFill>
                  <a:schemeClr val="tx1"/>
                </a:solidFill>
                <a:effectLst/>
                <a:latin typeface="Arial" panose="020B0604020202020204" pitchFamily="34" charset="0"/>
              </a:rPr>
              <a:t>Multiple staff members (e.g. carers, nurses, coordinators) </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dirty="0">
                <a:ln>
                  <a:noFill/>
                </a:ln>
                <a:solidFill>
                  <a:schemeClr val="tx1"/>
                </a:solidFill>
                <a:effectLst/>
                <a:latin typeface="Arial" panose="020B0604020202020204" pitchFamily="34" charset="0"/>
              </a:rPr>
              <a:t>can review and edit documents using comments and track changes.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Better accuracy and professionalism</a:t>
            </a:r>
            <a:br>
              <a:rPr kumimoji="0" lang="en-US" altLang="en-US" sz="1800" b="0" i="0" u="none" strike="noStrike" cap="none" normalizeH="0" baseline="0" dirty="0">
                <a:ln>
                  <a:noFill/>
                </a:ln>
                <a:solidFill>
                  <a:schemeClr val="tx1"/>
                </a:solidFill>
                <a:effectLst/>
                <a:latin typeface="Arial" panose="020B0604020202020204" pitchFamily="34" charset="0"/>
              </a:rPr>
            </a:br>
            <a:r>
              <a:rPr kumimoji="0" lang="en-US" altLang="en-US" sz="1800" b="0" i="0" u="none" strike="noStrike" cap="none" normalizeH="0" baseline="0" dirty="0">
                <a:ln>
                  <a:noFill/>
                </a:ln>
                <a:solidFill>
                  <a:schemeClr val="tx1"/>
                </a:solidFill>
                <a:effectLst/>
                <a:latin typeface="Arial" panose="020B0604020202020204" pitchFamily="34" charset="0"/>
              </a:rPr>
              <a:t>Spell check, formatting tools, and clear layouts reduce errors and improve document quality.</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Enhanced data safety</a:t>
            </a:r>
            <a:br>
              <a:rPr kumimoji="0" lang="en-US" altLang="en-US" sz="1800" b="0" i="0" u="none" strike="noStrike" cap="none" normalizeH="0" baseline="0" dirty="0">
                <a:ln>
                  <a:noFill/>
                </a:ln>
                <a:solidFill>
                  <a:schemeClr val="tx1"/>
                </a:solidFill>
                <a:effectLst/>
                <a:latin typeface="Arial" panose="020B0604020202020204" pitchFamily="34" charset="0"/>
              </a:rPr>
            </a:br>
            <a:r>
              <a:rPr kumimoji="0" lang="en-US" altLang="en-US" sz="1800" b="0" i="0" u="none" strike="noStrike" cap="none" normalizeH="0" baseline="0" dirty="0">
                <a:ln>
                  <a:noFill/>
                </a:ln>
                <a:solidFill>
                  <a:schemeClr val="tx1"/>
                </a:solidFill>
                <a:effectLst/>
                <a:latin typeface="Arial" panose="020B0604020202020204" pitchFamily="34" charset="0"/>
              </a:rPr>
              <a:t>Password protection and permission settings help keep sensitive client information secure.</a:t>
            </a:r>
          </a:p>
        </p:txBody>
      </p:sp>
      <p:sp>
        <p:nvSpPr>
          <p:cNvPr id="6" name="Rectangle 2">
            <a:extLst>
              <a:ext uri="{FF2B5EF4-FFF2-40B4-BE49-F238E27FC236}">
                <a16:creationId xmlns:a16="http://schemas.microsoft.com/office/drawing/2014/main" id="{A7AB4507-B65D-2E1C-F698-51F819790581}"/>
              </a:ext>
            </a:extLst>
          </p:cNvPr>
          <p:cNvSpPr>
            <a:spLocks noGrp="1" noChangeArrowheads="1"/>
          </p:cNvSpPr>
          <p:nvPr>
            <p:ph sz="half" idx="2"/>
          </p:nvPr>
        </p:nvSpPr>
        <p:spPr bwMode="auto">
          <a:xfrm>
            <a:off x="5089970" y="2254316"/>
            <a:ext cx="4184032" cy="36933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accent6"/>
                </a:solidFill>
                <a:effectLst/>
                <a:latin typeface="Arial" panose="020B0604020202020204" pitchFamily="34" charset="0"/>
              </a:rPr>
              <a:t>By enabling care coordinators, nurses, and carers to write comments and track changes, Word facilitates teamwork and enhances communication. Accuracy and professionalism in care documentation are enhanced by built-in capabilities like formatting features and spell check. To assist Greenfield meet data protection regulations, Microsoft Word also promotes digital safety through secure cloud storage, </a:t>
            </a:r>
            <a:r>
              <a:rPr kumimoji="0" lang="en-US" altLang="en-US" sz="1800" b="0" i="0" u="none" strike="noStrike" cap="none" normalizeH="0" baseline="0" dirty="0" err="1">
                <a:ln>
                  <a:noFill/>
                </a:ln>
                <a:solidFill>
                  <a:schemeClr val="accent6"/>
                </a:solidFill>
                <a:effectLst/>
                <a:latin typeface="Arial" panose="020B0604020202020204" pitchFamily="34" charset="0"/>
              </a:rPr>
              <a:t>authorisation</a:t>
            </a:r>
            <a:r>
              <a:rPr kumimoji="0" lang="en-US" altLang="en-US" sz="1800" b="0" i="0" u="none" strike="noStrike" cap="none" normalizeH="0" baseline="0" dirty="0">
                <a:ln>
                  <a:noFill/>
                </a:ln>
                <a:solidFill>
                  <a:schemeClr val="accent6"/>
                </a:solidFill>
                <a:effectLst/>
                <a:latin typeface="Arial" panose="020B0604020202020204" pitchFamily="34" charset="0"/>
              </a:rPr>
              <a:t> settings, and password protection.</a:t>
            </a:r>
          </a:p>
        </p:txBody>
      </p:sp>
    </p:spTree>
    <p:extLst>
      <p:ext uri="{BB962C8B-B14F-4D97-AF65-F5344CB8AC3E}">
        <p14:creationId xmlns:p14="http://schemas.microsoft.com/office/powerpoint/2010/main" val="39106258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1FD563-27FA-458A-FBBD-A2A16D1D656B}"/>
              </a:ext>
            </a:extLst>
          </p:cNvPr>
          <p:cNvSpPr>
            <a:spLocks noGrp="1"/>
          </p:cNvSpPr>
          <p:nvPr>
            <p:ph type="title"/>
          </p:nvPr>
        </p:nvSpPr>
        <p:spPr/>
        <p:txBody>
          <a:bodyPr/>
          <a:lstStyle/>
          <a:p>
            <a:r>
              <a:rPr lang="en-GB" dirty="0"/>
              <a:t>Limitations of Microsoft Word</a:t>
            </a:r>
          </a:p>
        </p:txBody>
      </p:sp>
      <p:sp>
        <p:nvSpPr>
          <p:cNvPr id="4" name="Rectangle 1">
            <a:extLst>
              <a:ext uri="{FF2B5EF4-FFF2-40B4-BE49-F238E27FC236}">
                <a16:creationId xmlns:a16="http://schemas.microsoft.com/office/drawing/2014/main" id="{649A6E1F-088F-3436-39C8-671EEB0CE00C}"/>
              </a:ext>
            </a:extLst>
          </p:cNvPr>
          <p:cNvSpPr>
            <a:spLocks noGrp="1" noChangeArrowheads="1"/>
          </p:cNvSpPr>
          <p:nvPr>
            <p:ph sz="half" idx="1"/>
          </p:nvPr>
        </p:nvSpPr>
        <p:spPr bwMode="auto">
          <a:xfrm>
            <a:off x="677335" y="2392815"/>
            <a:ext cx="4184034" cy="34163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Training required</a:t>
            </a:r>
            <a:br>
              <a:rPr kumimoji="0" lang="en-US" altLang="en-US" sz="1800" b="0" i="0" u="none" strike="noStrike" cap="none" normalizeH="0" baseline="0" dirty="0">
                <a:ln>
                  <a:noFill/>
                </a:ln>
                <a:solidFill>
                  <a:schemeClr val="tx1"/>
                </a:solidFill>
                <a:effectLst/>
                <a:latin typeface="Arial" panose="020B0604020202020204" pitchFamily="34" charset="0"/>
              </a:rPr>
            </a:br>
            <a:r>
              <a:rPr kumimoji="0" lang="en-US" altLang="en-US" sz="1800" b="0" i="0" u="none" strike="noStrike" cap="none" normalizeH="0" baseline="0" dirty="0">
                <a:ln>
                  <a:noFill/>
                </a:ln>
                <a:solidFill>
                  <a:schemeClr val="tx1"/>
                </a:solidFill>
                <a:effectLst/>
                <a:latin typeface="Arial" panose="020B0604020202020204" pitchFamily="34" charset="0"/>
              </a:rPr>
              <a:t>Some staff may lack confidence using advanced features</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dirty="0">
                <a:ln>
                  <a:noFill/>
                </a:ln>
                <a:solidFill>
                  <a:schemeClr val="tx1"/>
                </a:solidFill>
                <a:effectLst/>
                <a:latin typeface="Arial" panose="020B0604020202020204" pitchFamily="34" charset="0"/>
              </a:rPr>
              <a:t>like templates or track changes.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Risk of version confusion</a:t>
            </a:r>
            <a:br>
              <a:rPr kumimoji="0" lang="en-US" altLang="en-US" sz="1800" b="0" i="0" u="none" strike="noStrike" cap="none" normalizeH="0" baseline="0" dirty="0">
                <a:ln>
                  <a:noFill/>
                </a:ln>
                <a:solidFill>
                  <a:schemeClr val="tx1"/>
                </a:solidFill>
                <a:effectLst/>
                <a:latin typeface="Arial" panose="020B0604020202020204" pitchFamily="34" charset="0"/>
              </a:rPr>
            </a:br>
            <a:r>
              <a:rPr kumimoji="0" lang="en-US" altLang="en-US" sz="1800" b="0" i="0" u="none" strike="noStrike" cap="none" normalizeH="0" baseline="0" dirty="0">
                <a:ln>
                  <a:noFill/>
                </a:ln>
                <a:solidFill>
                  <a:schemeClr val="tx1"/>
                </a:solidFill>
                <a:effectLst/>
                <a:latin typeface="Arial" panose="020B0604020202020204" pitchFamily="34" charset="0"/>
              </a:rPr>
              <a:t>If documents are not managed properly, staff may edit outdated versions.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Not ideal for data analysis</a:t>
            </a:r>
            <a:br>
              <a:rPr kumimoji="0" lang="en-US" altLang="en-US" sz="1800" b="0" i="0" u="none" strike="noStrike" cap="none" normalizeH="0" baseline="0" dirty="0">
                <a:ln>
                  <a:noFill/>
                </a:ln>
                <a:solidFill>
                  <a:schemeClr val="tx1"/>
                </a:solidFill>
                <a:effectLst/>
                <a:latin typeface="Arial" panose="020B0604020202020204" pitchFamily="34" charset="0"/>
              </a:rPr>
            </a:br>
            <a:r>
              <a:rPr kumimoji="0" lang="en-US" altLang="en-US" sz="1800" b="0" i="0" u="none" strike="noStrike" cap="none" normalizeH="0" baseline="0" dirty="0">
                <a:ln>
                  <a:noFill/>
                </a:ln>
                <a:solidFill>
                  <a:schemeClr val="tx1"/>
                </a:solidFill>
                <a:effectLst/>
                <a:latin typeface="Arial" panose="020B0604020202020204" pitchFamily="34" charset="0"/>
              </a:rPr>
              <a:t>Word is best for written documentation, not for complex scheduling or data tracking.</a:t>
            </a:r>
          </a:p>
        </p:txBody>
      </p:sp>
      <p:sp>
        <p:nvSpPr>
          <p:cNvPr id="6" name="Rectangle 2">
            <a:extLst>
              <a:ext uri="{FF2B5EF4-FFF2-40B4-BE49-F238E27FC236}">
                <a16:creationId xmlns:a16="http://schemas.microsoft.com/office/drawing/2014/main" id="{4D37339D-B61F-5A12-E0D1-892497579123}"/>
              </a:ext>
            </a:extLst>
          </p:cNvPr>
          <p:cNvSpPr>
            <a:spLocks noGrp="1" noChangeArrowheads="1"/>
          </p:cNvSpPr>
          <p:nvPr>
            <p:ph sz="half" idx="2"/>
          </p:nvPr>
        </p:nvSpPr>
        <p:spPr bwMode="auto">
          <a:xfrm>
            <a:off x="5089970" y="2254316"/>
            <a:ext cx="4184032" cy="36933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accent6"/>
                </a:solidFill>
                <a:effectLst/>
                <a:latin typeface="Arial" panose="020B0604020202020204" pitchFamily="34" charset="0"/>
              </a:rPr>
              <a:t>One of Microsoft Word's main drawbacks is that employees can require training to learn how to properly </a:t>
            </a:r>
            <a:r>
              <a:rPr kumimoji="0" lang="en-US" altLang="en-US" sz="1800" b="0" i="0" u="none" strike="noStrike" cap="none" normalizeH="0" baseline="0" dirty="0" err="1">
                <a:ln>
                  <a:noFill/>
                </a:ln>
                <a:solidFill>
                  <a:schemeClr val="accent6"/>
                </a:solidFill>
                <a:effectLst/>
                <a:latin typeface="Arial" panose="020B0604020202020204" pitchFamily="34" charset="0"/>
              </a:rPr>
              <a:t>utilise</a:t>
            </a:r>
            <a:r>
              <a:rPr kumimoji="0" lang="en-US" altLang="en-US" sz="1800" b="0" i="0" u="none" strike="noStrike" cap="none" normalizeH="0" baseline="0" dirty="0">
                <a:ln>
                  <a:noFill/>
                </a:ln>
                <a:solidFill>
                  <a:schemeClr val="accent6"/>
                </a:solidFill>
                <a:effectLst/>
                <a:latin typeface="Arial" panose="020B0604020202020204" pitchFamily="34" charset="0"/>
              </a:rPr>
              <a:t> features like templates and collaboration tools. Staff members can alter out-of-date versions if there are unclear document management protocols in place. additionally, Word is not appropriate for jobs like scheduling or </a:t>
            </a:r>
            <a:r>
              <a:rPr kumimoji="0" lang="en-US" altLang="en-US" sz="1800" b="0" i="0" u="none" strike="noStrike" cap="none" normalizeH="0" baseline="0" dirty="0" err="1">
                <a:ln>
                  <a:noFill/>
                </a:ln>
                <a:solidFill>
                  <a:schemeClr val="accent6"/>
                </a:solidFill>
                <a:effectLst/>
                <a:latin typeface="Arial" panose="020B0604020202020204" pitchFamily="34" charset="0"/>
              </a:rPr>
              <a:t>analysing</a:t>
            </a:r>
            <a:r>
              <a:rPr kumimoji="0" lang="en-US" altLang="en-US" sz="1800" b="0" i="0" u="none" strike="noStrike" cap="none" normalizeH="0" baseline="0" dirty="0">
                <a:ln>
                  <a:noFill/>
                </a:ln>
                <a:solidFill>
                  <a:schemeClr val="accent6"/>
                </a:solidFill>
                <a:effectLst/>
                <a:latin typeface="Arial" panose="020B0604020202020204" pitchFamily="34" charset="0"/>
              </a:rPr>
              <a:t> vast volumes of data, which may call for other Microsoft 365 programs like Excel. Word is meant for written documents.</a:t>
            </a:r>
          </a:p>
        </p:txBody>
      </p:sp>
    </p:spTree>
    <p:extLst>
      <p:ext uri="{BB962C8B-B14F-4D97-AF65-F5344CB8AC3E}">
        <p14:creationId xmlns:p14="http://schemas.microsoft.com/office/powerpoint/2010/main" val="40049152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Microsoft Teams Logo transparent PNG - StickPNG">
            <a:extLst>
              <a:ext uri="{FF2B5EF4-FFF2-40B4-BE49-F238E27FC236}">
                <a16:creationId xmlns:a16="http://schemas.microsoft.com/office/drawing/2014/main" id="{3ECB846F-884C-6881-0FB8-4C950B1AE78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6412784" y="3372994"/>
            <a:ext cx="2808000" cy="280800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4" name="Table 3">
            <a:extLst>
              <a:ext uri="{FF2B5EF4-FFF2-40B4-BE49-F238E27FC236}">
                <a16:creationId xmlns:a16="http://schemas.microsoft.com/office/drawing/2014/main" id="{55B19AC7-285F-61A1-F038-47EAFDAD841C}"/>
              </a:ext>
            </a:extLst>
          </p:cNvPr>
          <p:cNvGraphicFramePr>
            <a:graphicFrameLocks noGrp="1"/>
          </p:cNvGraphicFramePr>
          <p:nvPr>
            <p:extLst>
              <p:ext uri="{D42A27DB-BD31-4B8C-83A1-F6EECF244321}">
                <p14:modId xmlns:p14="http://schemas.microsoft.com/office/powerpoint/2010/main" val="245253443"/>
              </p:ext>
            </p:extLst>
          </p:nvPr>
        </p:nvGraphicFramePr>
        <p:xfrm>
          <a:off x="1067219" y="2589684"/>
          <a:ext cx="5156600" cy="3230880"/>
        </p:xfrm>
        <a:graphic>
          <a:graphicData uri="http://schemas.openxmlformats.org/drawingml/2006/table">
            <a:tbl>
              <a:tblPr firstRow="1" bandRow="1">
                <a:tableStyleId>{5C22544A-7EE6-4342-B048-85BDC9FD1C3A}</a:tableStyleId>
              </a:tblPr>
              <a:tblGrid>
                <a:gridCol w="5156600">
                  <a:extLst>
                    <a:ext uri="{9D8B030D-6E8A-4147-A177-3AD203B41FA5}">
                      <a16:colId xmlns:a16="http://schemas.microsoft.com/office/drawing/2014/main" val="3729467424"/>
                    </a:ext>
                  </a:extLst>
                </a:gridCol>
              </a:tblGrid>
              <a:tr h="175213">
                <a:tc>
                  <a:txBody>
                    <a:bodyPr/>
                    <a:lstStyle/>
                    <a:p>
                      <a:pPr algn="ctr"/>
                      <a:r>
                        <a:rPr lang="en-US" sz="2000">
                          <a:latin typeface="Arial" panose="020B0604020202020204" pitchFamily="34" charset="0"/>
                          <a:cs typeface="Arial" panose="020B0604020202020204" pitchFamily="34" charset="0"/>
                        </a:rPr>
                        <a:t>What is teams?</a:t>
                      </a:r>
                      <a:endParaRPr lang="en-GB" sz="200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38479695"/>
                  </a:ext>
                </a:extLst>
              </a:tr>
              <a:tr h="2538491">
                <a:tc>
                  <a:txBody>
                    <a:bodyPr/>
                    <a:lstStyle/>
                    <a:p>
                      <a:pPr algn="ctr"/>
                      <a:r>
                        <a:rPr lang="en-US" sz="2000" dirty="0">
                          <a:latin typeface="Arial" panose="020B0604020202020204" pitchFamily="34" charset="0"/>
                          <a:cs typeface="Arial" panose="020B0604020202020204" pitchFamily="34" charset="0"/>
                        </a:rPr>
                        <a:t>An online communication and collaboration tool which can be used to create meetings, video call, message and to collaborate in real-time. It is either available as a ‘free’ version which you can download or as a group of software called ‘Microsoft 365’. </a:t>
                      </a:r>
                    </a:p>
                    <a:p>
                      <a:pPr algn="ctr"/>
                      <a:endParaRPr lang="en-US" sz="2000" dirty="0">
                        <a:latin typeface="Arial" panose="020B0604020202020204" pitchFamily="34" charset="0"/>
                        <a:cs typeface="Arial" panose="020B0604020202020204" pitchFamily="34" charset="0"/>
                      </a:endParaRPr>
                    </a:p>
                    <a:p>
                      <a:pPr algn="ctr"/>
                      <a:r>
                        <a:rPr lang="en-US" sz="2000" dirty="0">
                          <a:latin typeface="Arial" panose="020B0604020202020204" pitchFamily="34" charset="0"/>
                          <a:cs typeface="Arial" panose="020B0604020202020204" pitchFamily="34" charset="0"/>
                        </a:rPr>
                        <a:t>(Withee 2021)</a:t>
                      </a:r>
                    </a:p>
                    <a:p>
                      <a:pPr algn="ctr"/>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61430488"/>
                  </a:ext>
                </a:extLst>
              </a:tr>
            </a:tbl>
          </a:graphicData>
        </a:graphic>
      </p:graphicFrame>
      <p:sp>
        <p:nvSpPr>
          <p:cNvPr id="2" name="Title 1">
            <a:extLst>
              <a:ext uri="{FF2B5EF4-FFF2-40B4-BE49-F238E27FC236}">
                <a16:creationId xmlns:a16="http://schemas.microsoft.com/office/drawing/2014/main" id="{82C649E4-6071-DD1E-35B8-D12861EEE58A}"/>
              </a:ext>
            </a:extLst>
          </p:cNvPr>
          <p:cNvSpPr>
            <a:spLocks noGrp="1"/>
          </p:cNvSpPr>
          <p:nvPr>
            <p:ph type="title"/>
          </p:nvPr>
        </p:nvSpPr>
        <p:spPr>
          <a:xfrm>
            <a:off x="413712" y="1037436"/>
            <a:ext cx="6547526" cy="1404001"/>
          </a:xfrm>
        </p:spPr>
        <p:txBody>
          <a:bodyPr vert="horz" lIns="91440" tIns="45720" rIns="91440" bIns="45720" rtlCol="0" anchor="t">
            <a:noAutofit/>
          </a:bodyPr>
          <a:lstStyle/>
          <a:p>
            <a:r>
              <a:rPr lang="en-US" sz="6600" kern="1200" dirty="0">
                <a:solidFill>
                  <a:schemeClr val="accent1">
                    <a:lumMod val="50000"/>
                  </a:schemeClr>
                </a:solidFill>
                <a:latin typeface="Arial" panose="020B0604020202020204" pitchFamily="34" charset="0"/>
                <a:cs typeface="Arial" panose="020B0604020202020204" pitchFamily="34" charset="0"/>
              </a:rPr>
              <a:t>Microsoft</a:t>
            </a:r>
            <a:r>
              <a:rPr lang="en-US" sz="6600" kern="1200" dirty="0">
                <a:solidFill>
                  <a:schemeClr val="accent1">
                    <a:lumMod val="50000"/>
                  </a:schemeClr>
                </a:solidFill>
                <a:latin typeface="+mj-lt"/>
                <a:ea typeface="+mj-ea"/>
                <a:cs typeface="+mj-cs"/>
              </a:rPr>
              <a:t> teams </a:t>
            </a:r>
          </a:p>
        </p:txBody>
      </p:sp>
      <p:pic>
        <p:nvPicPr>
          <p:cNvPr id="8" name="Picture 7">
            <a:extLst>
              <a:ext uri="{FF2B5EF4-FFF2-40B4-BE49-F238E27FC236}">
                <a16:creationId xmlns:a16="http://schemas.microsoft.com/office/drawing/2014/main" id="{EDCBF899-9F2F-9EA3-0240-E4DF6769206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961238" y="1789536"/>
            <a:ext cx="1868063" cy="1868063"/>
          </a:xfrm>
          <a:prstGeom prst="rect">
            <a:avLst/>
          </a:prstGeom>
        </p:spPr>
      </p:pic>
    </p:spTree>
    <p:extLst>
      <p:ext uri="{BB962C8B-B14F-4D97-AF65-F5344CB8AC3E}">
        <p14:creationId xmlns:p14="http://schemas.microsoft.com/office/powerpoint/2010/main" val="30106253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2AE6AA-9250-75FB-35D1-D31DB7FAE4E4}"/>
              </a:ext>
            </a:extLst>
          </p:cNvPr>
          <p:cNvSpPr>
            <a:spLocks noGrp="1"/>
          </p:cNvSpPr>
          <p:nvPr>
            <p:ph type="title"/>
          </p:nvPr>
        </p:nvSpPr>
        <p:spPr>
          <a:xfrm>
            <a:off x="-178210" y="284152"/>
            <a:ext cx="10515600" cy="1001099"/>
          </a:xfrm>
        </p:spPr>
        <p:txBody>
          <a:bodyPr>
            <a:normAutofit fontScale="90000"/>
          </a:bodyPr>
          <a:lstStyle/>
          <a:p>
            <a:pPr algn="ctr"/>
            <a:r>
              <a:rPr lang="en-US" sz="7300" dirty="0">
                <a:solidFill>
                  <a:schemeClr val="accent1">
                    <a:lumMod val="50000"/>
                  </a:schemeClr>
                </a:solidFill>
              </a:rPr>
              <a:t>Communication</a:t>
            </a:r>
            <a:br>
              <a:rPr lang="en-US" dirty="0">
                <a:solidFill>
                  <a:schemeClr val="accent1">
                    <a:lumMod val="75000"/>
                  </a:schemeClr>
                </a:solidFill>
              </a:rPr>
            </a:br>
            <a:endParaRPr lang="en-GB" sz="2000" dirty="0">
              <a:solidFill>
                <a:schemeClr val="accent1">
                  <a:lumMod val="75000"/>
                </a:schemeClr>
              </a:solidFill>
            </a:endParaRPr>
          </a:p>
        </p:txBody>
      </p:sp>
      <p:graphicFrame>
        <p:nvGraphicFramePr>
          <p:cNvPr id="8" name="Table 7">
            <a:extLst>
              <a:ext uri="{FF2B5EF4-FFF2-40B4-BE49-F238E27FC236}">
                <a16:creationId xmlns:a16="http://schemas.microsoft.com/office/drawing/2014/main" id="{5D26EA57-9DEA-1759-AF7E-3E24AE3B9139}"/>
              </a:ext>
            </a:extLst>
          </p:cNvPr>
          <p:cNvGraphicFramePr>
            <a:graphicFrameLocks noGrp="1"/>
          </p:cNvGraphicFramePr>
          <p:nvPr>
            <p:extLst>
              <p:ext uri="{D42A27DB-BD31-4B8C-83A1-F6EECF244321}">
                <p14:modId xmlns:p14="http://schemas.microsoft.com/office/powerpoint/2010/main" val="4062094185"/>
              </p:ext>
            </p:extLst>
          </p:nvPr>
        </p:nvGraphicFramePr>
        <p:xfrm>
          <a:off x="838200" y="1516064"/>
          <a:ext cx="8482781" cy="1280160"/>
        </p:xfrm>
        <a:graphic>
          <a:graphicData uri="http://schemas.openxmlformats.org/drawingml/2006/table">
            <a:tbl>
              <a:tblPr firstRow="1" bandRow="1">
                <a:tableStyleId>{5C22544A-7EE6-4342-B048-85BDC9FD1C3A}</a:tableStyleId>
              </a:tblPr>
              <a:tblGrid>
                <a:gridCol w="8482781">
                  <a:extLst>
                    <a:ext uri="{9D8B030D-6E8A-4147-A177-3AD203B41FA5}">
                      <a16:colId xmlns:a16="http://schemas.microsoft.com/office/drawing/2014/main" val="1345180278"/>
                    </a:ext>
                  </a:extLst>
                </a:gridCol>
              </a:tblGrid>
              <a:tr h="0">
                <a:tc>
                  <a:txBody>
                    <a:bodyPr/>
                    <a:lstStyle/>
                    <a:p>
                      <a:pPr algn="ctr"/>
                      <a:r>
                        <a:rPr lang="en-US" sz="1800" dirty="0"/>
                        <a:t>How can teams be a beneficial communication tool?</a:t>
                      </a:r>
                      <a:endParaRPr lang="en-GB" sz="1800" dirty="0"/>
                    </a:p>
                  </a:txBody>
                  <a:tcPr/>
                </a:tc>
                <a:extLst>
                  <a:ext uri="{0D108BD9-81ED-4DB2-BD59-A6C34878D82A}">
                    <a16:rowId xmlns:a16="http://schemas.microsoft.com/office/drawing/2014/main" val="3035308033"/>
                  </a:ext>
                </a:extLst>
              </a:tr>
              <a:tr h="800475">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800" dirty="0"/>
                        <a:t>Teams has developed into a tool that enhances healthcare professions. It brings together collaboration, communication and workflow management in a secure place contributing to better long term patient care. (</a:t>
                      </a:r>
                      <a:r>
                        <a:rPr lang="en-US" sz="1800" dirty="0" err="1"/>
                        <a:t>Afshaq</a:t>
                      </a:r>
                      <a:r>
                        <a:rPr lang="en-US" sz="1800" dirty="0"/>
                        <a:t>, 2025)</a:t>
                      </a:r>
                    </a:p>
                  </a:txBody>
                  <a:tcPr/>
                </a:tc>
                <a:extLst>
                  <a:ext uri="{0D108BD9-81ED-4DB2-BD59-A6C34878D82A}">
                    <a16:rowId xmlns:a16="http://schemas.microsoft.com/office/drawing/2014/main" val="2840302384"/>
                  </a:ext>
                </a:extLst>
              </a:tr>
            </a:tbl>
          </a:graphicData>
        </a:graphic>
      </p:graphicFrame>
      <p:graphicFrame>
        <p:nvGraphicFramePr>
          <p:cNvPr id="5" name="Table 4">
            <a:extLst>
              <a:ext uri="{FF2B5EF4-FFF2-40B4-BE49-F238E27FC236}">
                <a16:creationId xmlns:a16="http://schemas.microsoft.com/office/drawing/2014/main" id="{90F2CF60-18A3-5492-54BD-ECB5149702F1}"/>
              </a:ext>
            </a:extLst>
          </p:cNvPr>
          <p:cNvGraphicFramePr>
            <a:graphicFrameLocks noGrp="1"/>
          </p:cNvGraphicFramePr>
          <p:nvPr>
            <p:extLst>
              <p:ext uri="{D42A27DB-BD31-4B8C-83A1-F6EECF244321}">
                <p14:modId xmlns:p14="http://schemas.microsoft.com/office/powerpoint/2010/main" val="2204427691"/>
              </p:ext>
            </p:extLst>
          </p:nvPr>
        </p:nvGraphicFramePr>
        <p:xfrm>
          <a:off x="2858730" y="3215055"/>
          <a:ext cx="4810432" cy="2654803"/>
        </p:xfrm>
        <a:graphic>
          <a:graphicData uri="http://schemas.openxmlformats.org/drawingml/2006/table">
            <a:tbl>
              <a:tblPr firstRow="1" bandRow="1">
                <a:tableStyleId>{5C22544A-7EE6-4342-B048-85BDC9FD1C3A}</a:tableStyleId>
              </a:tblPr>
              <a:tblGrid>
                <a:gridCol w="4810432">
                  <a:extLst>
                    <a:ext uri="{9D8B030D-6E8A-4147-A177-3AD203B41FA5}">
                      <a16:colId xmlns:a16="http://schemas.microsoft.com/office/drawing/2014/main" val="4150201669"/>
                    </a:ext>
                  </a:extLst>
                </a:gridCol>
              </a:tblGrid>
              <a:tr h="366180">
                <a:tc>
                  <a:txBody>
                    <a:bodyPr/>
                    <a:lstStyle/>
                    <a:p>
                      <a:pPr algn="ctr"/>
                      <a:r>
                        <a:rPr lang="en-US" dirty="0"/>
                        <a:t>Communication methods used with teams </a:t>
                      </a:r>
                      <a:endParaRPr lang="en-GB" dirty="0"/>
                    </a:p>
                  </a:txBody>
                  <a:tcPr/>
                </a:tc>
                <a:extLst>
                  <a:ext uri="{0D108BD9-81ED-4DB2-BD59-A6C34878D82A}">
                    <a16:rowId xmlns:a16="http://schemas.microsoft.com/office/drawing/2014/main" val="1912988575"/>
                  </a:ext>
                </a:extLst>
              </a:tr>
              <a:tr h="2288623">
                <a:tc>
                  <a:txBody>
                    <a:bodyPr/>
                    <a:lstStyle/>
                    <a:p>
                      <a:pPr marL="285750" indent="-285750" algn="ctr">
                        <a:buFont typeface="Arial" panose="020B0604020202020204" pitchFamily="34" charset="0"/>
                        <a:buChar char="•"/>
                      </a:pPr>
                      <a:r>
                        <a:rPr lang="en-US" dirty="0"/>
                        <a:t>Note taking</a:t>
                      </a:r>
                    </a:p>
                    <a:p>
                      <a:pPr marL="285750" indent="-285750" algn="ctr">
                        <a:buFont typeface="Arial" panose="020B0604020202020204" pitchFamily="34" charset="0"/>
                        <a:buChar char="•"/>
                      </a:pPr>
                      <a:r>
                        <a:rPr lang="en-US" dirty="0"/>
                        <a:t>Video calls</a:t>
                      </a:r>
                    </a:p>
                    <a:p>
                      <a:pPr marL="285750" indent="-285750" algn="ctr">
                        <a:buFont typeface="Arial" panose="020B0604020202020204" pitchFamily="34" charset="0"/>
                        <a:buChar char="•"/>
                      </a:pPr>
                      <a:r>
                        <a:rPr lang="en-US" dirty="0"/>
                        <a:t>Calls</a:t>
                      </a:r>
                    </a:p>
                    <a:p>
                      <a:pPr marL="285750" indent="-285750" algn="ctr">
                        <a:buFont typeface="Arial" panose="020B0604020202020204" pitchFamily="34" charset="0"/>
                        <a:buChar char="•"/>
                      </a:pPr>
                      <a:r>
                        <a:rPr lang="en-US" dirty="0"/>
                        <a:t>Messaging</a:t>
                      </a:r>
                    </a:p>
                    <a:p>
                      <a:pPr marL="285750" indent="-285750" algn="ctr">
                        <a:buFont typeface="Arial" panose="020B0604020202020204" pitchFamily="34" charset="0"/>
                        <a:buChar char="•"/>
                      </a:pPr>
                      <a:r>
                        <a:rPr lang="en-US" dirty="0"/>
                        <a:t>Group threads</a:t>
                      </a:r>
                    </a:p>
                    <a:p>
                      <a:pPr marL="285750" indent="-285750" algn="ctr">
                        <a:buFont typeface="Arial" panose="020B0604020202020204" pitchFamily="34" charset="0"/>
                        <a:buChar char="•"/>
                      </a:pPr>
                      <a:r>
                        <a:rPr lang="en-US" dirty="0"/>
                        <a:t>Meetings</a:t>
                      </a:r>
                    </a:p>
                    <a:p>
                      <a:pPr marL="285750" indent="-285750" algn="ctr">
                        <a:buFont typeface="Arial" panose="020B0604020202020204" pitchFamily="34" charset="0"/>
                        <a:buChar char="•"/>
                      </a:pPr>
                      <a:r>
                        <a:rPr lang="en-US" dirty="0"/>
                        <a:t>Accessible files</a:t>
                      </a:r>
                    </a:p>
                    <a:p>
                      <a:pPr marL="285750" indent="-285750" algn="ctr">
                        <a:buFont typeface="Arial" panose="020B0604020202020204" pitchFamily="34" charset="0"/>
                        <a:buChar char="•"/>
                      </a:pPr>
                      <a:r>
                        <a:rPr lang="en-US" dirty="0"/>
                        <a:t>Digital Handover</a:t>
                      </a:r>
                      <a:endParaRPr lang="en-GB" dirty="0"/>
                    </a:p>
                  </a:txBody>
                  <a:tcPr/>
                </a:tc>
                <a:extLst>
                  <a:ext uri="{0D108BD9-81ED-4DB2-BD59-A6C34878D82A}">
                    <a16:rowId xmlns:a16="http://schemas.microsoft.com/office/drawing/2014/main" val="2199976992"/>
                  </a:ext>
                </a:extLst>
              </a:tr>
            </a:tbl>
          </a:graphicData>
        </a:graphic>
      </p:graphicFrame>
    </p:spTree>
    <p:extLst>
      <p:ext uri="{BB962C8B-B14F-4D97-AF65-F5344CB8AC3E}">
        <p14:creationId xmlns:p14="http://schemas.microsoft.com/office/powerpoint/2010/main" val="10183105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F4BF22-71F4-3C75-6616-DB7576323E0F}"/>
              </a:ext>
            </a:extLst>
          </p:cNvPr>
          <p:cNvSpPr>
            <a:spLocks noGrp="1"/>
          </p:cNvSpPr>
          <p:nvPr>
            <p:ph type="title"/>
          </p:nvPr>
        </p:nvSpPr>
        <p:spPr>
          <a:xfrm>
            <a:off x="693174" y="464246"/>
            <a:ext cx="8596668" cy="1320800"/>
          </a:xfrm>
        </p:spPr>
        <p:txBody>
          <a:bodyPr>
            <a:normAutofit/>
          </a:bodyPr>
          <a:lstStyle/>
          <a:p>
            <a:pPr algn="ctr"/>
            <a:r>
              <a:rPr lang="en-US" sz="6600" dirty="0">
                <a:solidFill>
                  <a:schemeClr val="accent1">
                    <a:lumMod val="50000"/>
                  </a:schemeClr>
                </a:solidFill>
              </a:rPr>
              <a:t>Collaboration</a:t>
            </a:r>
            <a:endParaRPr lang="en-GB" sz="6600" dirty="0">
              <a:solidFill>
                <a:schemeClr val="accent1">
                  <a:lumMod val="50000"/>
                </a:schemeClr>
              </a:solidFill>
            </a:endParaRPr>
          </a:p>
        </p:txBody>
      </p:sp>
      <p:graphicFrame>
        <p:nvGraphicFramePr>
          <p:cNvPr id="4" name="Table 3">
            <a:extLst>
              <a:ext uri="{FF2B5EF4-FFF2-40B4-BE49-F238E27FC236}">
                <a16:creationId xmlns:a16="http://schemas.microsoft.com/office/drawing/2014/main" id="{D12C87F4-0CF4-9D4A-6771-A67269637F7F}"/>
              </a:ext>
            </a:extLst>
          </p:cNvPr>
          <p:cNvGraphicFramePr>
            <a:graphicFrameLocks noGrp="1"/>
          </p:cNvGraphicFramePr>
          <p:nvPr>
            <p:extLst>
              <p:ext uri="{D42A27DB-BD31-4B8C-83A1-F6EECF244321}">
                <p14:modId xmlns:p14="http://schemas.microsoft.com/office/powerpoint/2010/main" val="1690848924"/>
              </p:ext>
            </p:extLst>
          </p:nvPr>
        </p:nvGraphicFramePr>
        <p:xfrm>
          <a:off x="693174" y="1786552"/>
          <a:ext cx="8332839" cy="1554480"/>
        </p:xfrm>
        <a:graphic>
          <a:graphicData uri="http://schemas.openxmlformats.org/drawingml/2006/table">
            <a:tbl>
              <a:tblPr firstRow="1" bandRow="1">
                <a:tableStyleId>{5C22544A-7EE6-4342-B048-85BDC9FD1C3A}</a:tableStyleId>
              </a:tblPr>
              <a:tblGrid>
                <a:gridCol w="8332839">
                  <a:extLst>
                    <a:ext uri="{9D8B030D-6E8A-4147-A177-3AD203B41FA5}">
                      <a16:colId xmlns:a16="http://schemas.microsoft.com/office/drawing/2014/main" val="2887956245"/>
                    </a:ext>
                  </a:extLst>
                </a:gridCol>
              </a:tblGrid>
              <a:tr h="260535">
                <a:tc>
                  <a:txBody>
                    <a:bodyPr/>
                    <a:lstStyle/>
                    <a:p>
                      <a:pPr algn="ctr"/>
                      <a:r>
                        <a:rPr lang="en-US" sz="1800" dirty="0"/>
                        <a:t>How does teams improve collaboration at Greenfield </a:t>
                      </a:r>
                      <a:r>
                        <a:rPr lang="en-US" sz="1800" dirty="0" err="1"/>
                        <a:t>Carehome</a:t>
                      </a:r>
                      <a:r>
                        <a:rPr lang="en-US" sz="1800" dirty="0"/>
                        <a:t>? </a:t>
                      </a:r>
                      <a:endParaRPr lang="en-GB" sz="1800" dirty="0"/>
                    </a:p>
                  </a:txBody>
                  <a:tcPr/>
                </a:tc>
                <a:extLst>
                  <a:ext uri="{0D108BD9-81ED-4DB2-BD59-A6C34878D82A}">
                    <a16:rowId xmlns:a16="http://schemas.microsoft.com/office/drawing/2014/main" val="437335797"/>
                  </a:ext>
                </a:extLst>
              </a:tr>
              <a:tr h="828974">
                <a:tc>
                  <a:txBody>
                    <a:bodyPr/>
                    <a:lstStyle/>
                    <a:p>
                      <a:pPr algn="ctr"/>
                      <a:r>
                        <a:rPr lang="en-US" sz="1800" dirty="0"/>
                        <a:t>Effective patient care often needs team collaboration from different departments such as carers, pharmacists and management to name a few. Microsoft teams enables different departments to collaborate around individual patients. (</a:t>
                      </a:r>
                      <a:r>
                        <a:rPr lang="en-US" sz="1800" dirty="0" err="1"/>
                        <a:t>Afshaq</a:t>
                      </a:r>
                      <a:r>
                        <a:rPr lang="en-US" sz="1800" dirty="0"/>
                        <a:t>, 2025)</a:t>
                      </a:r>
                    </a:p>
                  </a:txBody>
                  <a:tcPr/>
                </a:tc>
                <a:extLst>
                  <a:ext uri="{0D108BD9-81ED-4DB2-BD59-A6C34878D82A}">
                    <a16:rowId xmlns:a16="http://schemas.microsoft.com/office/drawing/2014/main" val="2687687703"/>
                  </a:ext>
                </a:extLst>
              </a:tr>
            </a:tbl>
          </a:graphicData>
        </a:graphic>
      </p:graphicFrame>
      <p:graphicFrame>
        <p:nvGraphicFramePr>
          <p:cNvPr id="7" name="Table 6">
            <a:extLst>
              <a:ext uri="{FF2B5EF4-FFF2-40B4-BE49-F238E27FC236}">
                <a16:creationId xmlns:a16="http://schemas.microsoft.com/office/drawing/2014/main" id="{467B74D1-8AF0-3997-1D8A-45E2180E5AB6}"/>
              </a:ext>
            </a:extLst>
          </p:cNvPr>
          <p:cNvGraphicFramePr>
            <a:graphicFrameLocks noGrp="1"/>
          </p:cNvGraphicFramePr>
          <p:nvPr>
            <p:extLst>
              <p:ext uri="{D42A27DB-BD31-4B8C-83A1-F6EECF244321}">
                <p14:modId xmlns:p14="http://schemas.microsoft.com/office/powerpoint/2010/main" val="1748644443"/>
              </p:ext>
            </p:extLst>
          </p:nvPr>
        </p:nvGraphicFramePr>
        <p:xfrm>
          <a:off x="2580146" y="3752942"/>
          <a:ext cx="4822723" cy="2216386"/>
        </p:xfrm>
        <a:graphic>
          <a:graphicData uri="http://schemas.openxmlformats.org/drawingml/2006/table">
            <a:tbl>
              <a:tblPr firstRow="1" bandRow="1">
                <a:tableStyleId>{5C22544A-7EE6-4342-B048-85BDC9FD1C3A}</a:tableStyleId>
              </a:tblPr>
              <a:tblGrid>
                <a:gridCol w="4822723">
                  <a:extLst>
                    <a:ext uri="{9D8B030D-6E8A-4147-A177-3AD203B41FA5}">
                      <a16:colId xmlns:a16="http://schemas.microsoft.com/office/drawing/2014/main" val="1979765289"/>
                    </a:ext>
                  </a:extLst>
                </a:gridCol>
              </a:tblGrid>
              <a:tr h="307623">
                <a:tc>
                  <a:txBody>
                    <a:bodyPr/>
                    <a:lstStyle/>
                    <a:p>
                      <a:pPr algn="ctr"/>
                      <a:r>
                        <a:rPr lang="en-US" sz="1800" dirty="0"/>
                        <a:t>Collaboration tools used within teams</a:t>
                      </a:r>
                      <a:endParaRPr lang="en-GB" sz="1800" dirty="0"/>
                    </a:p>
                  </a:txBody>
                  <a:tcPr/>
                </a:tc>
                <a:extLst>
                  <a:ext uri="{0D108BD9-81ED-4DB2-BD59-A6C34878D82A}">
                    <a16:rowId xmlns:a16="http://schemas.microsoft.com/office/drawing/2014/main" val="2564298043"/>
                  </a:ext>
                </a:extLst>
              </a:tr>
              <a:tr h="1850626">
                <a:tc>
                  <a:txBody>
                    <a:bodyPr/>
                    <a:lstStyle/>
                    <a:p>
                      <a:pPr marL="285750" indent="-285750" algn="ctr">
                        <a:buFont typeface="Arial" panose="020B0604020202020204" pitchFamily="34" charset="0"/>
                        <a:buChar char="•"/>
                      </a:pPr>
                      <a:r>
                        <a:rPr lang="en-US" sz="1800" dirty="0" err="1"/>
                        <a:t>Sharepoint</a:t>
                      </a:r>
                      <a:endParaRPr lang="en-US" sz="1800" dirty="0"/>
                    </a:p>
                    <a:p>
                      <a:pPr marL="285750" indent="-285750" algn="ctr">
                        <a:buFont typeface="Arial" panose="020B0604020202020204" pitchFamily="34" charset="0"/>
                        <a:buChar char="•"/>
                      </a:pPr>
                      <a:r>
                        <a:rPr lang="en-US" sz="1800" dirty="0"/>
                        <a:t>Teams meetings</a:t>
                      </a:r>
                    </a:p>
                    <a:p>
                      <a:pPr marL="285750" indent="-285750" algn="ctr">
                        <a:buFont typeface="Arial" panose="020B0604020202020204" pitchFamily="34" charset="0"/>
                        <a:buChar char="•"/>
                      </a:pPr>
                      <a:r>
                        <a:rPr lang="en-US" sz="1800" dirty="0"/>
                        <a:t>Co-Authoring of documents </a:t>
                      </a:r>
                    </a:p>
                    <a:p>
                      <a:pPr marL="285750" indent="-285750" algn="ctr">
                        <a:buFont typeface="Arial" panose="020B0604020202020204" pitchFamily="34" charset="0"/>
                        <a:buChar char="•"/>
                      </a:pPr>
                      <a:r>
                        <a:rPr lang="en-US" sz="1800" dirty="0"/>
                        <a:t>Shared file storage (OneDrive)</a:t>
                      </a:r>
                    </a:p>
                    <a:p>
                      <a:pPr marL="285750" indent="-285750" algn="ctr">
                        <a:buFont typeface="Arial" panose="020B0604020202020204" pitchFamily="34" charset="0"/>
                        <a:buChar char="•"/>
                      </a:pPr>
                      <a:r>
                        <a:rPr lang="en-US" sz="1800" dirty="0"/>
                        <a:t>Can create channels for projects or dept</a:t>
                      </a:r>
                    </a:p>
                    <a:p>
                      <a:pPr marL="285750" indent="-285750" algn="ctr">
                        <a:buFont typeface="Arial" panose="020B0604020202020204" pitchFamily="34" charset="0"/>
                        <a:buChar char="•"/>
                      </a:pPr>
                      <a:r>
                        <a:rPr lang="en-US" sz="1800" dirty="0"/>
                        <a:t>Safe security measures </a:t>
                      </a:r>
                    </a:p>
                  </a:txBody>
                  <a:tcPr/>
                </a:tc>
                <a:extLst>
                  <a:ext uri="{0D108BD9-81ED-4DB2-BD59-A6C34878D82A}">
                    <a16:rowId xmlns:a16="http://schemas.microsoft.com/office/drawing/2014/main" val="18524389"/>
                  </a:ext>
                </a:extLst>
              </a:tr>
            </a:tbl>
          </a:graphicData>
        </a:graphic>
      </p:graphicFrame>
    </p:spTree>
    <p:extLst>
      <p:ext uri="{BB962C8B-B14F-4D97-AF65-F5344CB8AC3E}">
        <p14:creationId xmlns:p14="http://schemas.microsoft.com/office/powerpoint/2010/main" val="30105441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46470F-E608-4FC3-F24D-DC6DD4E08AD7}"/>
              </a:ext>
            </a:extLst>
          </p:cNvPr>
          <p:cNvSpPr>
            <a:spLocks noGrp="1"/>
          </p:cNvSpPr>
          <p:nvPr>
            <p:ph type="title" idx="4294967295"/>
          </p:nvPr>
        </p:nvSpPr>
        <p:spPr>
          <a:xfrm>
            <a:off x="143773" y="954598"/>
            <a:ext cx="9497961" cy="1053772"/>
          </a:xfrm>
        </p:spPr>
        <p:txBody>
          <a:bodyPr>
            <a:noAutofit/>
          </a:bodyPr>
          <a:lstStyle/>
          <a:p>
            <a:pPr algn="ctr"/>
            <a:r>
              <a:rPr lang="en-GB" sz="4800" dirty="0">
                <a:solidFill>
                  <a:schemeClr val="tx2">
                    <a:lumMod val="90000"/>
                    <a:lumOff val="10000"/>
                  </a:schemeClr>
                </a:solidFill>
              </a:rPr>
              <a:t>Disadvantages of Microsoft teams </a:t>
            </a:r>
            <a:endParaRPr lang="en-US" sz="4800" dirty="0">
              <a:solidFill>
                <a:schemeClr val="tx2">
                  <a:lumMod val="90000"/>
                  <a:lumOff val="10000"/>
                </a:schemeClr>
              </a:solidFill>
            </a:endParaRPr>
          </a:p>
        </p:txBody>
      </p:sp>
      <p:graphicFrame>
        <p:nvGraphicFramePr>
          <p:cNvPr id="7" name="Table 6">
            <a:extLst>
              <a:ext uri="{FF2B5EF4-FFF2-40B4-BE49-F238E27FC236}">
                <a16:creationId xmlns:a16="http://schemas.microsoft.com/office/drawing/2014/main" id="{5AD3AB5D-9433-0651-3F01-8EAFAADCAFB1}"/>
              </a:ext>
            </a:extLst>
          </p:cNvPr>
          <p:cNvGraphicFramePr>
            <a:graphicFrameLocks noGrp="1"/>
          </p:cNvGraphicFramePr>
          <p:nvPr>
            <p:extLst>
              <p:ext uri="{D42A27DB-BD31-4B8C-83A1-F6EECF244321}">
                <p14:modId xmlns:p14="http://schemas.microsoft.com/office/powerpoint/2010/main" val="1181920639"/>
              </p:ext>
            </p:extLst>
          </p:nvPr>
        </p:nvGraphicFramePr>
        <p:xfrm>
          <a:off x="1162585" y="2269427"/>
          <a:ext cx="7790427" cy="3200400"/>
        </p:xfrm>
        <a:graphic>
          <a:graphicData uri="http://schemas.openxmlformats.org/drawingml/2006/table">
            <a:tbl>
              <a:tblPr firstRow="1" bandRow="1">
                <a:tableStyleId>{5C22544A-7EE6-4342-B048-85BDC9FD1C3A}</a:tableStyleId>
              </a:tblPr>
              <a:tblGrid>
                <a:gridCol w="7790427">
                  <a:extLst>
                    <a:ext uri="{9D8B030D-6E8A-4147-A177-3AD203B41FA5}">
                      <a16:colId xmlns:a16="http://schemas.microsoft.com/office/drawing/2014/main" val="2776512806"/>
                    </a:ext>
                  </a:extLst>
                </a:gridCol>
              </a:tblGrid>
              <a:tr h="0">
                <a:tc>
                  <a:txBody>
                    <a:bodyPr/>
                    <a:lstStyle/>
                    <a:p>
                      <a:pPr algn="ctr"/>
                      <a:r>
                        <a:rPr lang="en-US" dirty="0"/>
                        <a:t>What are the cons?</a:t>
                      </a:r>
                      <a:endParaRPr lang="en-GB" dirty="0"/>
                    </a:p>
                  </a:txBody>
                  <a:tcPr/>
                </a:tc>
                <a:extLst>
                  <a:ext uri="{0D108BD9-81ED-4DB2-BD59-A6C34878D82A}">
                    <a16:rowId xmlns:a16="http://schemas.microsoft.com/office/drawing/2014/main" val="3214419922"/>
                  </a:ext>
                </a:extLst>
              </a:tr>
              <a:tr h="2822813">
                <a:tc>
                  <a:txBody>
                    <a:bodyPr/>
                    <a:lstStyle/>
                    <a:p>
                      <a:pPr marL="285750" indent="-285750" algn="ctr">
                        <a:buFont typeface="Arial" panose="020B0604020202020204" pitchFamily="34" charset="0"/>
                        <a:buChar char="•"/>
                      </a:pPr>
                      <a:r>
                        <a:rPr lang="en-US" dirty="0"/>
                        <a:t>Reliant on internet connection</a:t>
                      </a:r>
                    </a:p>
                    <a:p>
                      <a:pPr marL="285750" indent="-285750" algn="ctr">
                        <a:buFont typeface="Arial" panose="020B0604020202020204" pitchFamily="34" charset="0"/>
                        <a:buChar char="•"/>
                      </a:pPr>
                      <a:r>
                        <a:rPr lang="en-US" dirty="0"/>
                        <a:t>Staff might not be trained in the software</a:t>
                      </a:r>
                    </a:p>
                    <a:p>
                      <a:pPr marL="285750" indent="-285750" algn="ctr">
                        <a:buFont typeface="Arial" panose="020B0604020202020204" pitchFamily="34" charset="0"/>
                        <a:buChar char="•"/>
                      </a:pPr>
                      <a:r>
                        <a:rPr lang="en-US" dirty="0"/>
                        <a:t>Requires paid subscription for all capabilities</a:t>
                      </a:r>
                    </a:p>
                    <a:p>
                      <a:pPr marL="285750" indent="-285750" algn="ctr">
                        <a:buFont typeface="Arial" panose="020B0604020202020204" pitchFamily="34" charset="0"/>
                        <a:buChar char="•"/>
                      </a:pPr>
                      <a:r>
                        <a:rPr lang="en-US" dirty="0"/>
                        <a:t>High storage consumption</a:t>
                      </a:r>
                    </a:p>
                    <a:p>
                      <a:pPr marL="285750" indent="-285750" algn="ctr">
                        <a:buFont typeface="Arial" panose="020B0604020202020204" pitchFamily="34" charset="0"/>
                        <a:buChar char="•"/>
                      </a:pPr>
                      <a:r>
                        <a:rPr lang="en-US" dirty="0"/>
                        <a:t>Privacy and security issues</a:t>
                      </a:r>
                    </a:p>
                    <a:p>
                      <a:pPr marL="285750" indent="-285750" algn="ctr">
                        <a:buFont typeface="Arial" panose="020B0604020202020204" pitchFamily="34" charset="0"/>
                        <a:buChar char="•"/>
                      </a:pPr>
                      <a:endParaRPr lang="en-US" dirty="0"/>
                    </a:p>
                    <a:p>
                      <a:pPr marL="0" indent="0" algn="ctr">
                        <a:buFont typeface="Arial" panose="020B0604020202020204" pitchFamily="34" charset="0"/>
                        <a:buNone/>
                      </a:pPr>
                      <a:r>
                        <a:rPr lang="en-US" dirty="0"/>
                        <a:t>According to Washington (2024), a poor internet connection can be disruptive within collaborative tasks and team's meetings, making it a less reliable option for employees working remotely and for those who are in areas that have poor internet connection.</a:t>
                      </a:r>
                      <a:endParaRPr lang="en-GB" dirty="0"/>
                    </a:p>
                  </a:txBody>
                  <a:tcPr/>
                </a:tc>
                <a:extLst>
                  <a:ext uri="{0D108BD9-81ED-4DB2-BD59-A6C34878D82A}">
                    <a16:rowId xmlns:a16="http://schemas.microsoft.com/office/drawing/2014/main" val="633958306"/>
                  </a:ext>
                </a:extLst>
              </a:tr>
            </a:tbl>
          </a:graphicData>
        </a:graphic>
      </p:graphicFrame>
    </p:spTree>
    <p:extLst>
      <p:ext uri="{BB962C8B-B14F-4D97-AF65-F5344CB8AC3E}">
        <p14:creationId xmlns:p14="http://schemas.microsoft.com/office/powerpoint/2010/main" val="24433312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207E892-3C59-27A0-76E1-A6584F0C7EA7}"/>
              </a:ext>
            </a:extLst>
          </p:cNvPr>
          <p:cNvSpPr txBox="1"/>
          <p:nvPr/>
        </p:nvSpPr>
        <p:spPr>
          <a:xfrm>
            <a:off x="1949009" y="2785301"/>
            <a:ext cx="8072673" cy="769441"/>
          </a:xfrm>
          <a:prstGeom prst="rect">
            <a:avLst/>
          </a:prstGeom>
          <a:noFill/>
        </p:spPr>
        <p:txBody>
          <a:bodyPr wrap="square" rtlCol="0">
            <a:spAutoFit/>
          </a:bodyPr>
          <a:lstStyle/>
          <a:p>
            <a:pPr algn="ctr"/>
            <a:r>
              <a:rPr lang="en-GB" sz="4400" dirty="0">
                <a:latin typeface="Arial" panose="020B0604020202020204" pitchFamily="34" charset="0"/>
                <a:cs typeface="Arial" panose="020B0604020202020204" pitchFamily="34" charset="0"/>
              </a:rPr>
              <a:t>What is digital safety?</a:t>
            </a:r>
            <a:endParaRPr lang="en-US" sz="4400" dirty="0">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6501FEA2-90D8-0418-41BD-CD30D4B27E5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94984" y="3274350"/>
            <a:ext cx="4651155" cy="3816393"/>
          </a:xfrm>
          <a:prstGeom prst="rect">
            <a:avLst/>
          </a:prstGeom>
        </p:spPr>
      </p:pic>
    </p:spTree>
    <p:extLst>
      <p:ext uri="{BB962C8B-B14F-4D97-AF65-F5344CB8AC3E}">
        <p14:creationId xmlns:p14="http://schemas.microsoft.com/office/powerpoint/2010/main" val="22578387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Content Placeholder 7">
            <a:extLst>
              <a:ext uri="{FF2B5EF4-FFF2-40B4-BE49-F238E27FC236}">
                <a16:creationId xmlns:a16="http://schemas.microsoft.com/office/drawing/2014/main" id="{AA4EDA51-BC0C-16A9-5ED8-7BCDC1735688}"/>
              </a:ext>
            </a:extLst>
          </p:cNvPr>
          <p:cNvSpPr>
            <a:spLocks noGrp="1"/>
          </p:cNvSpPr>
          <p:nvPr>
            <p:ph idx="1"/>
          </p:nvPr>
        </p:nvSpPr>
        <p:spPr>
          <a:xfrm>
            <a:off x="293368" y="-133286"/>
            <a:ext cx="4243589" cy="6991286"/>
          </a:xfrm>
        </p:spPr>
        <p:txBody>
          <a:bodyPr>
            <a:noAutofit/>
          </a:bodyPr>
          <a:lstStyle/>
          <a:p>
            <a:pPr marL="0" indent="0">
              <a:lnSpc>
                <a:spcPct val="170000"/>
              </a:lnSpc>
              <a:buNone/>
            </a:pPr>
            <a:r>
              <a:rPr lang="en-GB" dirty="0">
                <a:latin typeface="Arial" panose="020B0604020202020204" pitchFamily="34" charset="0"/>
                <a:cs typeface="Arial" panose="020B0604020202020204" pitchFamily="34" charset="0"/>
              </a:rPr>
              <a:t>Digital Safety is the practice of protecting devices, personal information and mental well-being from online threats. Digital safety is important because you could possibly be at risk if you use the internet without safety awareness. </a:t>
            </a:r>
          </a:p>
          <a:p>
            <a:pPr marL="0" indent="0">
              <a:lnSpc>
                <a:spcPct val="170000"/>
              </a:lnSpc>
              <a:buNone/>
            </a:pPr>
            <a:r>
              <a:rPr lang="en-GB" dirty="0">
                <a:latin typeface="Arial" panose="020B0604020202020204" pitchFamily="34" charset="0"/>
                <a:cs typeface="Arial" panose="020B0604020202020204" pitchFamily="34" charset="0"/>
              </a:rPr>
              <a:t>There are many potential online threats online when not aware of the dangers; and there many different types of threats:</a:t>
            </a:r>
          </a:p>
          <a:p>
            <a:pPr>
              <a:lnSpc>
                <a:spcPct val="170000"/>
              </a:lnSpc>
            </a:pPr>
            <a:r>
              <a:rPr lang="en-GB" dirty="0">
                <a:latin typeface="Arial" panose="020B0604020202020204" pitchFamily="34" charset="0"/>
                <a:cs typeface="Arial" panose="020B0604020202020204" pitchFamily="34" charset="0"/>
              </a:rPr>
              <a:t>Phishing </a:t>
            </a:r>
          </a:p>
          <a:p>
            <a:pPr>
              <a:lnSpc>
                <a:spcPct val="170000"/>
              </a:lnSpc>
            </a:pPr>
            <a:r>
              <a:rPr lang="en-GB" dirty="0">
                <a:latin typeface="Arial" panose="020B0604020202020204" pitchFamily="34" charset="0"/>
                <a:cs typeface="Arial" panose="020B0604020202020204" pitchFamily="34" charset="0"/>
              </a:rPr>
              <a:t>Scamming </a:t>
            </a:r>
          </a:p>
          <a:p>
            <a:pPr>
              <a:lnSpc>
                <a:spcPct val="170000"/>
              </a:lnSpc>
            </a:pPr>
            <a:r>
              <a:rPr lang="en-GB" dirty="0">
                <a:latin typeface="Arial" panose="020B0604020202020204" pitchFamily="34" charset="0"/>
                <a:cs typeface="Arial" panose="020B0604020202020204" pitchFamily="34" charset="0"/>
              </a:rPr>
              <a:t>Malware </a:t>
            </a:r>
            <a:endParaRPr lang="en-US" dirty="0">
              <a:latin typeface="Arial" panose="020B0604020202020204" pitchFamily="34" charset="0"/>
              <a:cs typeface="Arial" panose="020B0604020202020204" pitchFamily="34" charset="0"/>
            </a:endParaRPr>
          </a:p>
        </p:txBody>
      </p:sp>
      <p:pic>
        <p:nvPicPr>
          <p:cNvPr id="4" name="Content Placeholder 3">
            <a:extLst>
              <a:ext uri="{FF2B5EF4-FFF2-40B4-BE49-F238E27FC236}">
                <a16:creationId xmlns:a16="http://schemas.microsoft.com/office/drawing/2014/main" id="{C2E454C3-8005-64FB-B456-660B52507857}"/>
              </a:ext>
            </a:extLst>
          </p:cNvPr>
          <p:cNvPicPr>
            <a:picLocks noChangeAspect="1"/>
          </p:cNvPicPr>
          <p:nvPr/>
        </p:nvPicPr>
        <p:blipFill>
          <a:blip r:embed="rId2">
            <a:extLst>
              <a:ext uri="{28A0092B-C50C-407E-A947-70E740481C1C}">
                <a14:useLocalDpi xmlns:a14="http://schemas.microsoft.com/office/drawing/2010/main" val="0"/>
              </a:ext>
            </a:extLst>
          </a:blip>
          <a:srcRect l="13167" r="11606"/>
          <a:stretch>
            <a:fillRect/>
          </a:stretch>
        </p:blipFill>
        <p:spPr>
          <a:xfrm>
            <a:off x="6096000" y="0"/>
            <a:ext cx="6096000"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5668521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FD507A4A-62F7-4F18-7487-B88838BB85A6}"/>
              </a:ext>
            </a:extLst>
          </p:cNvPr>
          <p:cNvGraphicFramePr>
            <a:graphicFrameLocks noGrp="1"/>
          </p:cNvGraphicFramePr>
          <p:nvPr>
            <p:extLst>
              <p:ext uri="{D42A27DB-BD31-4B8C-83A1-F6EECF244321}">
                <p14:modId xmlns:p14="http://schemas.microsoft.com/office/powerpoint/2010/main" val="733754963"/>
              </p:ext>
            </p:extLst>
          </p:nvPr>
        </p:nvGraphicFramePr>
        <p:xfrm>
          <a:off x="310585" y="400500"/>
          <a:ext cx="11570830" cy="6057000"/>
        </p:xfrm>
        <a:graphic>
          <a:graphicData uri="http://schemas.openxmlformats.org/drawingml/2006/table">
            <a:tbl>
              <a:tblPr firstCol="1" bandRow="1">
                <a:tableStyleId>{5C22544A-7EE6-4342-B048-85BDC9FD1C3A}</a:tableStyleId>
              </a:tblPr>
              <a:tblGrid>
                <a:gridCol w="2314166">
                  <a:extLst>
                    <a:ext uri="{9D8B030D-6E8A-4147-A177-3AD203B41FA5}">
                      <a16:colId xmlns:a16="http://schemas.microsoft.com/office/drawing/2014/main" val="3303036135"/>
                    </a:ext>
                  </a:extLst>
                </a:gridCol>
                <a:gridCol w="2314166">
                  <a:extLst>
                    <a:ext uri="{9D8B030D-6E8A-4147-A177-3AD203B41FA5}">
                      <a16:colId xmlns:a16="http://schemas.microsoft.com/office/drawing/2014/main" val="4292494904"/>
                    </a:ext>
                  </a:extLst>
                </a:gridCol>
                <a:gridCol w="2314166">
                  <a:extLst>
                    <a:ext uri="{9D8B030D-6E8A-4147-A177-3AD203B41FA5}">
                      <a16:colId xmlns:a16="http://schemas.microsoft.com/office/drawing/2014/main" val="3187279792"/>
                    </a:ext>
                  </a:extLst>
                </a:gridCol>
                <a:gridCol w="2314166">
                  <a:extLst>
                    <a:ext uri="{9D8B030D-6E8A-4147-A177-3AD203B41FA5}">
                      <a16:colId xmlns:a16="http://schemas.microsoft.com/office/drawing/2014/main" val="1877763063"/>
                    </a:ext>
                  </a:extLst>
                </a:gridCol>
                <a:gridCol w="2314166">
                  <a:extLst>
                    <a:ext uri="{9D8B030D-6E8A-4147-A177-3AD203B41FA5}">
                      <a16:colId xmlns:a16="http://schemas.microsoft.com/office/drawing/2014/main" val="3245627715"/>
                    </a:ext>
                  </a:extLst>
                </a:gridCol>
              </a:tblGrid>
              <a:tr h="1728840">
                <a:tc>
                  <a:txBody>
                    <a:bodyPr/>
                    <a:lstStyle/>
                    <a:p>
                      <a:pPr algn="ctr"/>
                      <a:r>
                        <a:rPr lang="en-GB" dirty="0"/>
                        <a:t>SECURE </a:t>
                      </a:r>
                    </a:p>
                    <a:p>
                      <a:pPr algn="ctr"/>
                      <a:r>
                        <a:rPr lang="en-GB" dirty="0"/>
                        <a:t>ACCESS</a:t>
                      </a:r>
                    </a:p>
                    <a:p>
                      <a:pPr algn="ctr"/>
                      <a:endParaRPr lang="en-US" dirty="0"/>
                    </a:p>
                  </a:txBody>
                  <a:tcPr anchor="ctr"/>
                </a:tc>
                <a:tc>
                  <a:txBody>
                    <a:bodyPr/>
                    <a:lstStyle/>
                    <a:p>
                      <a:pPr marL="171450" indent="-171450" algn="l" defTabSz="914400" rtl="0" eaLnBrk="1" latinLnBrk="0" hangingPunct="1">
                        <a:buFont typeface="Arial" panose="020B0604020202020204" pitchFamily="34" charset="0"/>
                        <a:buChar char="•"/>
                      </a:pPr>
                      <a:r>
                        <a:rPr lang="en-GB" sz="1400" b="1" kern="1200">
                          <a:solidFill>
                            <a:schemeClr val="dk1"/>
                          </a:solidFill>
                          <a:latin typeface="Arial" panose="020B0604020202020204" pitchFamily="34" charset="0"/>
                          <a:ea typeface="+mn-ea"/>
                          <a:cs typeface="Arial" panose="020B0604020202020204" pitchFamily="34" charset="0"/>
                        </a:rPr>
                        <a:t>Software Updates </a:t>
                      </a:r>
                    </a:p>
                    <a:p>
                      <a:pPr marL="0" algn="l" defTabSz="914400" rtl="0" eaLnBrk="1" latinLnBrk="0" hangingPunct="1"/>
                      <a:r>
                        <a:rPr lang="en-GB" sz="1400" kern="1200">
                          <a:solidFill>
                            <a:schemeClr val="dk1"/>
                          </a:solidFill>
                          <a:latin typeface="Arial" panose="020B0604020202020204" pitchFamily="34" charset="0"/>
                          <a:ea typeface="+mn-ea"/>
                          <a:cs typeface="Arial" panose="020B0604020202020204" pitchFamily="34" charset="0"/>
                        </a:rPr>
                        <a:t>Keep software updated , Harvard T.H. Chan School of Public Health (2023),  outdated software systems are more prone to exploited.</a:t>
                      </a:r>
                      <a:endParaRPr lang="en-GB" sz="1400" kern="1200" dirty="0">
                        <a:solidFill>
                          <a:schemeClr val="dk1"/>
                        </a:solidFill>
                        <a:latin typeface="Arial" panose="020B0604020202020204" pitchFamily="34" charset="0"/>
                        <a:ea typeface="+mn-ea"/>
                        <a:cs typeface="Arial" panose="020B0604020202020204" pitchFamily="34" charset="0"/>
                      </a:endParaRPr>
                    </a:p>
                  </a:txBody>
                  <a:tcPr/>
                </a:tc>
                <a:tc>
                  <a:txBody>
                    <a:bodyPr/>
                    <a:lstStyle/>
                    <a:p>
                      <a:pPr marL="171450" indent="-171450">
                        <a:buFont typeface="Arial" panose="020B0604020202020204" pitchFamily="34" charset="0"/>
                        <a:buChar char="•"/>
                      </a:pPr>
                      <a:r>
                        <a:rPr lang="en-GB" sz="1400" b="1">
                          <a:latin typeface="Arial" panose="020B0604020202020204" pitchFamily="34" charset="0"/>
                          <a:cs typeface="Arial" panose="020B0604020202020204" pitchFamily="34" charset="0"/>
                        </a:rPr>
                        <a:t>2-step multi factor authentication and passwords</a:t>
                      </a:r>
                    </a:p>
                    <a:p>
                      <a:pPr marL="0" indent="0">
                        <a:buFontTx/>
                        <a:buNone/>
                      </a:pPr>
                      <a:r>
                        <a:rPr lang="en-GB" sz="1400" b="0">
                          <a:latin typeface="Arial" panose="020B0604020202020204" pitchFamily="34" charset="0"/>
                          <a:cs typeface="Arial" panose="020B0604020202020204" pitchFamily="34" charset="0"/>
                        </a:rPr>
                        <a:t>Use of unique passwords ad multi factor and authentication </a:t>
                      </a:r>
                      <a:endParaRPr lang="en-GB" sz="1400" b="0" dirty="0">
                        <a:latin typeface="Arial" panose="020B0604020202020204" pitchFamily="34" charset="0"/>
                        <a:cs typeface="Arial" panose="020B0604020202020204" pitchFamily="34" charset="0"/>
                      </a:endParaRPr>
                    </a:p>
                  </a:txBody>
                  <a:tcPr/>
                </a:tc>
                <a:tc>
                  <a:txBody>
                    <a:bodyPr/>
                    <a:lstStyle/>
                    <a:p>
                      <a:pPr marL="171450" indent="-171450">
                        <a:buFont typeface="Arial" panose="020B0604020202020204" pitchFamily="34" charset="0"/>
                        <a:buChar char="•"/>
                      </a:pPr>
                      <a:r>
                        <a:rPr lang="en-GB" sz="1400" b="1">
                          <a:latin typeface="Arial" panose="020B0604020202020204" pitchFamily="34" charset="0"/>
                          <a:cs typeface="Arial" panose="020B0604020202020204" pitchFamily="34" charset="0"/>
                        </a:rPr>
                        <a:t>Limited access: (RBAC)</a:t>
                      </a:r>
                    </a:p>
                    <a:p>
                      <a:r>
                        <a:rPr lang="en-GB" sz="1400">
                          <a:latin typeface="Arial" panose="020B0604020202020204" pitchFamily="34" charset="0"/>
                          <a:cs typeface="Arial" panose="020B0604020202020204" pitchFamily="34" charset="0"/>
                        </a:rPr>
                        <a:t>Digital Agency Network (2025), explains give employees at given access based on role. </a:t>
                      </a:r>
                      <a:endParaRPr lang="en-US" sz="1400" dirty="0"/>
                    </a:p>
                  </a:txBody>
                  <a:tcPr/>
                </a:tc>
                <a:tc>
                  <a:txBody>
                    <a:bodyPr/>
                    <a:lstStyle/>
                    <a:p>
                      <a:pPr marL="171450" indent="-171450">
                        <a:buFont typeface="Arial" panose="020B0604020202020204" pitchFamily="34" charset="0"/>
                        <a:buChar char="•"/>
                      </a:pPr>
                      <a:r>
                        <a:rPr lang="en-GB" sz="1400" b="1">
                          <a:latin typeface="Arial" panose="020B0604020202020204" pitchFamily="34" charset="0"/>
                          <a:cs typeface="Arial" panose="020B0604020202020204" pitchFamily="34" charset="0"/>
                        </a:rPr>
                        <a:t>Inactivity</a:t>
                      </a:r>
                    </a:p>
                    <a:p>
                      <a:r>
                        <a:rPr lang="en-GB" sz="1400">
                          <a:latin typeface="Arial" panose="020B0604020202020204" pitchFamily="34" charset="0"/>
                          <a:cs typeface="Arial" panose="020B0604020202020204" pitchFamily="34" charset="0"/>
                        </a:rPr>
                        <a:t>Devices automatically lock when a device hasn’t been in use after a certain amount of time</a:t>
                      </a:r>
                      <a:endParaRPr lang="en-GB"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721733316"/>
                  </a:ext>
                </a:extLst>
              </a:tr>
              <a:tr h="1701364">
                <a:tc>
                  <a:txBody>
                    <a:bodyPr/>
                    <a:lstStyle/>
                    <a:p>
                      <a:pPr algn="ctr"/>
                      <a:r>
                        <a:rPr lang="en-GB" dirty="0"/>
                        <a:t>EMAIL </a:t>
                      </a:r>
                    </a:p>
                    <a:p>
                      <a:pPr algn="ctr"/>
                      <a:r>
                        <a:rPr lang="en-GB" dirty="0"/>
                        <a:t>AWARENESS</a:t>
                      </a:r>
                      <a:endParaRPr lang="en-US" dirty="0"/>
                    </a:p>
                  </a:txBody>
                  <a:tcPr anchor="ctr"/>
                </a:tc>
                <a:tc>
                  <a:txBody>
                    <a:bodyPr/>
                    <a:lstStyle/>
                    <a:p>
                      <a:pPr marL="171450" indent="-171450">
                        <a:buFont typeface="Arial" panose="020B0604020202020204" pitchFamily="34" charset="0"/>
                        <a:buChar char="•"/>
                      </a:pPr>
                      <a:r>
                        <a:rPr lang="en-GB" sz="1400" b="1">
                          <a:latin typeface="Arial" panose="020B0604020202020204" pitchFamily="34" charset="0"/>
                          <a:cs typeface="Arial" panose="020B0604020202020204" pitchFamily="34" charset="0"/>
                        </a:rPr>
                        <a:t>Phishing</a:t>
                      </a:r>
                    </a:p>
                    <a:p>
                      <a:r>
                        <a:rPr lang="en-GB" sz="1400">
                          <a:latin typeface="Arial" panose="020B0604020202020204" pitchFamily="34" charset="0"/>
                          <a:cs typeface="Arial" panose="020B0604020202020204" pitchFamily="34" charset="0"/>
                        </a:rPr>
                        <a:t>Gwenhure, A.K. (2025) – behaviours prone to phishing </a:t>
                      </a:r>
                    </a:p>
                    <a:p>
                      <a:r>
                        <a:rPr lang="en-GB" sz="1400">
                          <a:latin typeface="Arial" panose="020B0604020202020204" pitchFamily="34" charset="0"/>
                          <a:cs typeface="Arial" panose="020B0604020202020204" pitchFamily="34" charset="0"/>
                        </a:rPr>
                        <a:t>age, gender and education</a:t>
                      </a:r>
                      <a:endParaRPr lang="en-GB" sz="1400" dirty="0">
                        <a:latin typeface="Arial" panose="020B0604020202020204" pitchFamily="34" charset="0"/>
                        <a:cs typeface="Arial" panose="020B0604020202020204" pitchFamily="34" charset="0"/>
                      </a:endParaRPr>
                    </a:p>
                  </a:txBody>
                  <a:tcPr/>
                </a:tc>
                <a:tc>
                  <a:txBody>
                    <a:bodyPr/>
                    <a:lstStyle/>
                    <a:p>
                      <a:pPr marL="171450" indent="-171450">
                        <a:buFont typeface="Arial" panose="020B0604020202020204" pitchFamily="34" charset="0"/>
                        <a:buChar char="•"/>
                      </a:pPr>
                      <a:r>
                        <a:rPr lang="en-GB" sz="1400" b="1">
                          <a:latin typeface="Arial" panose="020B0604020202020204" pitchFamily="34" charset="0"/>
                          <a:cs typeface="Arial" panose="020B0604020202020204" pitchFamily="34" charset="0"/>
                        </a:rPr>
                        <a:t>Spam filters</a:t>
                      </a:r>
                      <a:r>
                        <a:rPr lang="en-GB" sz="1400">
                          <a:latin typeface="Arial" panose="020B0604020202020204" pitchFamily="34" charset="0"/>
                          <a:cs typeface="Arial" panose="020B0604020202020204" pitchFamily="34" charset="0"/>
                        </a:rPr>
                        <a:t> </a:t>
                      </a:r>
                    </a:p>
                    <a:p>
                      <a:r>
                        <a:rPr lang="en-GB" sz="1400">
                          <a:latin typeface="Arial" panose="020B0604020202020204" pitchFamily="34" charset="0"/>
                          <a:cs typeface="Arial" panose="020B0604020202020204" pitchFamily="34" charset="0"/>
                        </a:rPr>
                        <a:t>Introduce using spam filters and navigating the reporting tool</a:t>
                      </a:r>
                    </a:p>
                    <a:p>
                      <a:r>
                        <a:rPr lang="en-GB" sz="1400">
                          <a:latin typeface="Arial" panose="020B0604020202020204" pitchFamily="34" charset="0"/>
                          <a:cs typeface="Arial" panose="020B0604020202020204" pitchFamily="34" charset="0"/>
                        </a:rPr>
                        <a:t>Weiss A. Study</a:t>
                      </a:r>
                      <a:endParaRPr lang="en-US" sz="1400" dirty="0"/>
                    </a:p>
                  </a:txBody>
                  <a:tcPr/>
                </a:tc>
                <a:tc>
                  <a:txBody>
                    <a:bodyPr/>
                    <a:lstStyle/>
                    <a:p>
                      <a:pPr marL="171450" indent="-171450">
                        <a:buFont typeface="Arial" panose="020B0604020202020204" pitchFamily="34" charset="0"/>
                        <a:buChar char="•"/>
                      </a:pPr>
                      <a:r>
                        <a:rPr lang="en-GB" sz="1400" b="1">
                          <a:latin typeface="Arial" panose="020B0604020202020204" pitchFamily="34" charset="0"/>
                          <a:cs typeface="Arial" panose="020B0604020202020204" pitchFamily="34" charset="0"/>
                        </a:rPr>
                        <a:t>Improve staffs acknowledgment and solutions to threats</a:t>
                      </a:r>
                    </a:p>
                    <a:p>
                      <a:pPr marL="0" indent="0">
                        <a:buFontTx/>
                        <a:buNone/>
                      </a:pPr>
                      <a:r>
                        <a:rPr lang="en-GB" sz="1400" b="0">
                          <a:latin typeface="Arial" panose="020B0604020202020204" pitchFamily="34" charset="0"/>
                          <a:cs typeface="Arial" panose="020B0604020202020204" pitchFamily="34" charset="0"/>
                        </a:rPr>
                        <a:t>StopThinkFraud campaign, </a:t>
                      </a:r>
                    </a:p>
                    <a:p>
                      <a:pPr marL="171450" indent="-171450">
                        <a:buFont typeface="Wingdings" pitchFamily="2" charset="2"/>
                        <a:buChar char="§"/>
                      </a:pPr>
                      <a:r>
                        <a:rPr lang="en-GB" sz="1400" b="0">
                          <a:latin typeface="Arial" panose="020B0604020202020204" pitchFamily="34" charset="0"/>
                          <a:cs typeface="Arial" panose="020B0604020202020204" pitchFamily="34" charset="0"/>
                        </a:rPr>
                        <a:t>Unusual email address </a:t>
                      </a:r>
                    </a:p>
                    <a:p>
                      <a:pPr marL="171450" indent="-171450">
                        <a:buFont typeface="Wingdings" pitchFamily="2" charset="2"/>
                        <a:buChar char="§"/>
                      </a:pPr>
                      <a:r>
                        <a:rPr lang="en-GB" sz="1400" b="0">
                          <a:latin typeface="Arial" panose="020B0604020202020204" pitchFamily="34" charset="0"/>
                          <a:cs typeface="Arial" panose="020B0604020202020204" pitchFamily="34" charset="0"/>
                        </a:rPr>
                        <a:t>Spelling and grammar mistakes </a:t>
                      </a:r>
                    </a:p>
                    <a:p>
                      <a:pPr marL="171450" indent="-171450">
                        <a:buFont typeface="Wingdings" pitchFamily="2" charset="2"/>
                        <a:buChar char="§"/>
                      </a:pPr>
                      <a:endParaRPr lang="en-US" sz="1400" dirty="0"/>
                    </a:p>
                  </a:txBody>
                  <a:tcPr/>
                </a:tc>
                <a:tc>
                  <a:txBody>
                    <a:bodyPr/>
                    <a:lstStyle/>
                    <a:p>
                      <a:pPr marL="171450" indent="-171450">
                        <a:buFont typeface="Arial" panose="020B0604020202020204" pitchFamily="34" charset="0"/>
                        <a:buChar char="•"/>
                      </a:pPr>
                      <a:r>
                        <a:rPr lang="en-GB" sz="1400" b="1">
                          <a:latin typeface="Arial" panose="020B0604020202020204" pitchFamily="34" charset="0"/>
                          <a:cs typeface="Arial" panose="020B0604020202020204" pitchFamily="34" charset="0"/>
                        </a:rPr>
                        <a:t>Verification</a:t>
                      </a:r>
                      <a:r>
                        <a:rPr lang="en-GB" sz="1400">
                          <a:latin typeface="Arial" panose="020B0604020202020204" pitchFamily="34" charset="0"/>
                          <a:cs typeface="Arial" panose="020B0604020202020204" pitchFamily="34" charset="0"/>
                        </a:rPr>
                        <a:t> </a:t>
                      </a:r>
                    </a:p>
                    <a:p>
                      <a:endParaRPr lang="en-GB" sz="140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400">
                          <a:latin typeface="Arial" panose="020B0604020202020204" pitchFamily="34" charset="0"/>
                          <a:cs typeface="Arial" panose="020B0604020202020204" pitchFamily="34" charset="0"/>
                        </a:rPr>
                        <a:t>Asking for a one time password </a:t>
                      </a:r>
                    </a:p>
                    <a:p>
                      <a:pPr marL="171450" indent="-171450">
                        <a:buFont typeface="Arial" panose="020B0604020202020204" pitchFamily="34" charset="0"/>
                        <a:buChar char="•"/>
                      </a:pPr>
                      <a:r>
                        <a:rPr lang="en-GB" sz="1400">
                          <a:latin typeface="Arial" panose="020B0604020202020204" pitchFamily="34" charset="0"/>
                          <a:cs typeface="Arial" panose="020B0604020202020204" pitchFamily="34" charset="0"/>
                        </a:rPr>
                        <a:t>PIN or passcode in full </a:t>
                      </a:r>
                    </a:p>
                    <a:p>
                      <a:pPr marL="171450" indent="-171450">
                        <a:buFont typeface="Arial" panose="020B0604020202020204" pitchFamily="34" charset="0"/>
                        <a:buChar char="•"/>
                      </a:pPr>
                      <a:r>
                        <a:rPr lang="en-GB" sz="1400">
                          <a:latin typeface="Arial" panose="020B0604020202020204" pitchFamily="34" charset="0"/>
                          <a:cs typeface="Arial" panose="020B0604020202020204" pitchFamily="34" charset="0"/>
                        </a:rPr>
                        <a:t>Asking for payment </a:t>
                      </a:r>
                    </a:p>
                    <a:p>
                      <a:pPr marL="171450" indent="-171450">
                        <a:buFont typeface="Arial" panose="020B0604020202020204" pitchFamily="34" charset="0"/>
                        <a:buChar char="•"/>
                      </a:pPr>
                      <a:r>
                        <a:rPr lang="en-GB" sz="1400">
                          <a:latin typeface="Arial" panose="020B0604020202020204" pitchFamily="34" charset="0"/>
                          <a:cs typeface="Arial" panose="020B0604020202020204" pitchFamily="34" charset="0"/>
                        </a:rPr>
                        <a:t>Asks to click on suspicious link </a:t>
                      </a:r>
                      <a:endParaRPr lang="en-GB"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4113582810"/>
                  </a:ext>
                </a:extLst>
              </a:tr>
              <a:tr h="913921">
                <a:tc>
                  <a:txBody>
                    <a:bodyPr/>
                    <a:lstStyle/>
                    <a:p>
                      <a:pPr algn="ctr"/>
                      <a:r>
                        <a:rPr lang="en-GB" dirty="0"/>
                        <a:t>DATA</a:t>
                      </a:r>
                    </a:p>
                    <a:p>
                      <a:pPr algn="ctr"/>
                      <a:r>
                        <a:rPr lang="en-GB" dirty="0"/>
                        <a:t> MANAGEMENT</a:t>
                      </a:r>
                      <a:endParaRPr lang="en-US" dirty="0"/>
                    </a:p>
                  </a:txBody>
                  <a:tcPr anchor="ctr"/>
                </a:tc>
                <a:tc>
                  <a:txBody>
                    <a:bodyPr/>
                    <a:lstStyle/>
                    <a:p>
                      <a:pPr marL="285750" indent="-285750" algn="l">
                        <a:buFont typeface="Arial" panose="020B0604020202020204" pitchFamily="34" charset="0"/>
                        <a:buChar char="•"/>
                      </a:pPr>
                      <a:r>
                        <a:rPr lang="en-GB" sz="1400" b="1">
                          <a:latin typeface="Arial" panose="020B0604020202020204" pitchFamily="34" charset="0"/>
                          <a:cs typeface="Arial" panose="020B0604020202020204" pitchFamily="34" charset="0"/>
                        </a:rPr>
                        <a:t>System back up </a:t>
                      </a:r>
                    </a:p>
                    <a:p>
                      <a:pPr marL="0" indent="0" algn="l">
                        <a:buFontTx/>
                        <a:buNone/>
                      </a:pPr>
                      <a:r>
                        <a:rPr lang="en-GB" sz="1400" b="0">
                          <a:latin typeface="Arial" panose="020B0604020202020204" pitchFamily="34" charset="0"/>
                          <a:cs typeface="Arial" panose="020B0604020202020204" pitchFamily="34" charset="0"/>
                        </a:rPr>
                        <a:t>Keep systems up to date and regularly back up essential systems</a:t>
                      </a:r>
                      <a:endParaRPr lang="en-US" sz="1400" b="0" dirty="0">
                        <a:latin typeface="Arial" panose="020B0604020202020204" pitchFamily="34" charset="0"/>
                        <a:cs typeface="Arial" panose="020B0604020202020204" pitchFamily="34" charset="0"/>
                      </a:endParaRPr>
                    </a:p>
                  </a:txBody>
                  <a:tcPr/>
                </a:tc>
                <a:tc>
                  <a:txBody>
                    <a:bodyPr/>
                    <a:lstStyle/>
                    <a:p>
                      <a:pPr marL="285750" indent="-285750">
                        <a:buFont typeface="Arial" panose="020B0604020202020204" pitchFamily="34" charset="0"/>
                        <a:buChar char="•"/>
                      </a:pPr>
                      <a:r>
                        <a:rPr lang="en-GB" sz="1400" b="1">
                          <a:latin typeface="Arial" panose="020B0604020202020204" pitchFamily="34" charset="0"/>
                          <a:cs typeface="Arial" panose="020B0604020202020204" pitchFamily="34" charset="0"/>
                        </a:rPr>
                        <a:t>Sensitivity </a:t>
                      </a:r>
                    </a:p>
                    <a:p>
                      <a:pPr marL="0" indent="0">
                        <a:buFontTx/>
                        <a:buNone/>
                      </a:pPr>
                      <a:r>
                        <a:rPr lang="en-GB" sz="1400" b="0">
                          <a:latin typeface="Arial" panose="020B0604020202020204" pitchFamily="34" charset="0"/>
                          <a:cs typeface="Arial" panose="020B0604020202020204" pitchFamily="34" charset="0"/>
                        </a:rPr>
                        <a:t>Separate/classify data based on confidentiality or public </a:t>
                      </a:r>
                      <a:endParaRPr lang="en-US" sz="1400" b="0" dirty="0">
                        <a:latin typeface="Arial" panose="020B0604020202020204" pitchFamily="34" charset="0"/>
                        <a:cs typeface="Arial" panose="020B0604020202020204" pitchFamily="34" charset="0"/>
                      </a:endParaRPr>
                    </a:p>
                  </a:txBody>
                  <a:tcPr/>
                </a:tc>
                <a:tc>
                  <a:txBody>
                    <a:bodyPr/>
                    <a:lstStyle/>
                    <a:p>
                      <a:pPr marL="285750" indent="-285750">
                        <a:buFont typeface="Arial" panose="020B0604020202020204" pitchFamily="34" charset="0"/>
                        <a:buChar char="•"/>
                      </a:pPr>
                      <a:r>
                        <a:rPr lang="en-GB" sz="1400" b="1">
                          <a:latin typeface="Arial" panose="020B0604020202020204" pitchFamily="34" charset="0"/>
                          <a:cs typeface="Arial" panose="020B0604020202020204" pitchFamily="34" charset="0"/>
                        </a:rPr>
                        <a:t>Build data ownership </a:t>
                      </a:r>
                    </a:p>
                    <a:p>
                      <a:pPr marL="0" indent="0">
                        <a:buFontTx/>
                        <a:buNone/>
                      </a:pPr>
                      <a:r>
                        <a:rPr lang="en-GB" sz="1400" b="0">
                          <a:latin typeface="Arial" panose="020B0604020202020204" pitchFamily="34" charset="0"/>
                          <a:cs typeface="Arial" panose="020B0604020202020204" pitchFamily="34" charset="0"/>
                        </a:rPr>
                        <a:t>Encourage teams and departments to take responsibility for their data assets </a:t>
                      </a:r>
                      <a:endParaRPr lang="en-US" sz="1400" b="0" dirty="0">
                        <a:latin typeface="Arial" panose="020B0604020202020204" pitchFamily="34" charset="0"/>
                        <a:cs typeface="Arial" panose="020B0604020202020204" pitchFamily="34" charset="0"/>
                      </a:endParaRPr>
                    </a:p>
                  </a:txBody>
                  <a:tcPr/>
                </a:tc>
                <a:tc>
                  <a:txBody>
                    <a:bodyPr/>
                    <a:lstStyle/>
                    <a:p>
                      <a:pPr marL="285750" indent="-285750">
                        <a:buFont typeface="Arial" panose="020B0604020202020204" pitchFamily="34" charset="0"/>
                        <a:buChar char="•"/>
                      </a:pPr>
                      <a:r>
                        <a:rPr lang="en-GB" sz="1400" b="1">
                          <a:latin typeface="Arial" panose="020B0604020202020204" pitchFamily="34" charset="0"/>
                          <a:cs typeface="Arial" panose="020B0604020202020204" pitchFamily="34" charset="0"/>
                        </a:rPr>
                        <a:t>Understand applicable regulations </a:t>
                      </a:r>
                    </a:p>
                    <a:p>
                      <a:pPr marL="0" indent="0">
                        <a:buFontTx/>
                        <a:buNone/>
                      </a:pPr>
                      <a:r>
                        <a:rPr lang="en-GB" sz="1400" b="0">
                          <a:latin typeface="Arial" panose="020B0604020202020204" pitchFamily="34" charset="0"/>
                          <a:cs typeface="Arial" panose="020B0604020202020204" pitchFamily="34" charset="0"/>
                        </a:rPr>
                        <a:t>Comprehend data laws relevant to industry</a:t>
                      </a:r>
                      <a:endParaRPr lang="en-US" sz="1400" b="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979076199"/>
                  </a:ext>
                </a:extLst>
              </a:tr>
              <a:tr h="1011028">
                <a:tc>
                  <a:txBody>
                    <a:bodyPr/>
                    <a:lstStyle/>
                    <a:p>
                      <a:pPr algn="ctr"/>
                      <a:r>
                        <a:rPr lang="en-GB" dirty="0"/>
                        <a:t>CONFIDENTIALITY</a:t>
                      </a:r>
                    </a:p>
                    <a:p>
                      <a:pPr algn="ctr"/>
                      <a:r>
                        <a:rPr lang="en-GB" dirty="0"/>
                        <a:t>&amp;</a:t>
                      </a:r>
                    </a:p>
                    <a:p>
                      <a:pPr algn="ctr"/>
                      <a:r>
                        <a:rPr lang="en-GB" dirty="0"/>
                        <a:t>COMPLIANCE </a:t>
                      </a:r>
                      <a:endParaRPr lang="en-US" dirty="0"/>
                    </a:p>
                  </a:txBody>
                  <a:tcPr anchor="ctr"/>
                </a:tc>
                <a:tc>
                  <a:txBody>
                    <a:bodyPr/>
                    <a:lstStyle/>
                    <a:p>
                      <a:pPr marL="285750" indent="-285750" algn="l">
                        <a:buFont typeface="Arial" panose="020B0604020202020204" pitchFamily="34" charset="0"/>
                        <a:buChar char="•"/>
                      </a:pPr>
                      <a:r>
                        <a:rPr lang="en-GB" sz="1400" b="1">
                          <a:latin typeface="Arial" panose="020B0604020202020204" pitchFamily="34" charset="0"/>
                          <a:cs typeface="Arial" panose="020B0604020202020204" pitchFamily="34" charset="0"/>
                        </a:rPr>
                        <a:t>Data encryption</a:t>
                      </a:r>
                      <a:r>
                        <a:rPr lang="en-GB" sz="1400">
                          <a:latin typeface="Arial" panose="020B0604020202020204" pitchFamily="34" charset="0"/>
                          <a:cs typeface="Arial" panose="020B0604020202020204" pitchFamily="34" charset="0"/>
                        </a:rPr>
                        <a:t> </a:t>
                      </a:r>
                    </a:p>
                    <a:p>
                      <a:pPr marL="0" indent="0" algn="l">
                        <a:buFontTx/>
                        <a:buNone/>
                      </a:pPr>
                      <a:r>
                        <a:rPr lang="en-GB" sz="1400">
                          <a:latin typeface="Arial" panose="020B0604020202020204" pitchFamily="34" charset="0"/>
                          <a:cs typeface="Arial" panose="020B0604020202020204" pitchFamily="34" charset="0"/>
                        </a:rPr>
                        <a:t>Encrypt data making it inaccessible to persons who aren’t authorised </a:t>
                      </a:r>
                      <a:endParaRPr lang="en-US" sz="1400" dirty="0">
                        <a:latin typeface="Arial" panose="020B0604020202020204" pitchFamily="34" charset="0"/>
                        <a:cs typeface="Arial" panose="020B0604020202020204" pitchFamily="34" charset="0"/>
                      </a:endParaRPr>
                    </a:p>
                  </a:txBody>
                  <a:tcPr/>
                </a:tc>
                <a:tc>
                  <a:txBody>
                    <a:bodyPr/>
                    <a:lstStyle/>
                    <a:p>
                      <a:pPr marL="285750" indent="-285750">
                        <a:buFont typeface="Arial" panose="020B0604020202020204" pitchFamily="34" charset="0"/>
                        <a:buChar char="•"/>
                      </a:pPr>
                      <a:r>
                        <a:rPr lang="en-GB" sz="1400" b="1">
                          <a:latin typeface="Arial" panose="020B0604020202020204" pitchFamily="34" charset="0"/>
                          <a:cs typeface="Arial" panose="020B0604020202020204" pitchFamily="34" charset="0"/>
                        </a:rPr>
                        <a:t>Policy</a:t>
                      </a:r>
                      <a:r>
                        <a:rPr lang="en-GB" sz="1400">
                          <a:latin typeface="Arial" panose="020B0604020202020204" pitchFamily="34" charset="0"/>
                          <a:cs typeface="Arial" panose="020B0604020202020204" pitchFamily="34" charset="0"/>
                        </a:rPr>
                        <a:t> </a:t>
                      </a:r>
                    </a:p>
                    <a:p>
                      <a:pPr marL="0" indent="0">
                        <a:buFontTx/>
                        <a:buNone/>
                      </a:pPr>
                      <a:r>
                        <a:rPr lang="en-GB" sz="1400">
                          <a:latin typeface="Arial" panose="020B0604020202020204" pitchFamily="34" charset="0"/>
                          <a:cs typeface="Arial" panose="020B0604020202020204" pitchFamily="34" charset="0"/>
                        </a:rPr>
                        <a:t>Create a confidentiality policy so employees know how to handle sensitive documents and data </a:t>
                      </a:r>
                      <a:endParaRPr lang="en-US" sz="1400" dirty="0">
                        <a:latin typeface="Arial" panose="020B0604020202020204" pitchFamily="34" charset="0"/>
                        <a:cs typeface="Arial" panose="020B0604020202020204" pitchFamily="34" charset="0"/>
                      </a:endParaRPr>
                    </a:p>
                  </a:txBody>
                  <a:tcPr/>
                </a:tc>
                <a:tc>
                  <a:txBody>
                    <a:bodyPr/>
                    <a:lstStyle/>
                    <a:p>
                      <a:pPr marL="285750" indent="-285750">
                        <a:buFont typeface="Arial" panose="020B0604020202020204" pitchFamily="34" charset="0"/>
                        <a:buChar char="•"/>
                      </a:pPr>
                      <a:r>
                        <a:rPr lang="en-GB" sz="1400" b="1">
                          <a:latin typeface="Arial" panose="020B0604020202020204" pitchFamily="34" charset="0"/>
                          <a:cs typeface="Arial" panose="020B0604020202020204" pitchFamily="34" charset="0"/>
                        </a:rPr>
                        <a:t>Physical security </a:t>
                      </a:r>
                    </a:p>
                    <a:p>
                      <a:pPr marL="0" indent="0">
                        <a:buFontTx/>
                        <a:buNone/>
                      </a:pPr>
                      <a:r>
                        <a:rPr lang="en-GB" sz="1400">
                          <a:latin typeface="Arial" panose="020B0604020202020204" pitchFamily="34" charset="0"/>
                          <a:cs typeface="Arial" panose="020B0604020202020204" pitchFamily="34" charset="0"/>
                        </a:rPr>
                        <a:t>Implement security alarms and lock paper documents that are confidential and they can also install surveillance cameras </a:t>
                      </a:r>
                      <a:endParaRPr lang="en-GB" sz="1400" dirty="0">
                        <a:latin typeface="Arial" panose="020B0604020202020204" pitchFamily="34" charset="0"/>
                        <a:cs typeface="Arial" panose="020B0604020202020204" pitchFamily="34" charset="0"/>
                      </a:endParaRPr>
                    </a:p>
                  </a:txBody>
                  <a:tcPr/>
                </a:tc>
                <a:tc>
                  <a:txBody>
                    <a:bodyPr/>
                    <a:lstStyle/>
                    <a:p>
                      <a:pPr marL="285750" indent="-285750">
                        <a:buFont typeface="Arial" panose="020B0604020202020204" pitchFamily="34" charset="0"/>
                        <a:buChar char="•"/>
                      </a:pPr>
                      <a:r>
                        <a:rPr lang="en-GB" sz="1400" b="1">
                          <a:latin typeface="Arial" panose="020B0604020202020204" pitchFamily="34" charset="0"/>
                          <a:cs typeface="Arial" panose="020B0604020202020204" pitchFamily="34" charset="0"/>
                        </a:rPr>
                        <a:t>Access restriction </a:t>
                      </a:r>
                    </a:p>
                    <a:p>
                      <a:pPr marL="0" indent="0">
                        <a:buFontTx/>
                        <a:buNone/>
                      </a:pPr>
                      <a:r>
                        <a:rPr lang="en-GB" sz="1400">
                          <a:latin typeface="Arial" panose="020B0604020202020204" pitchFamily="34" charset="0"/>
                          <a:cs typeface="Arial" panose="020B0604020202020204" pitchFamily="34" charset="0"/>
                        </a:rPr>
                        <a:t>Only allow selected staff to see an access documents that are relevant to the employee and patient </a:t>
                      </a:r>
                      <a:endParaRPr lang="en-US"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532414399"/>
                  </a:ext>
                </a:extLst>
              </a:tr>
            </a:tbl>
          </a:graphicData>
        </a:graphic>
      </p:graphicFrame>
    </p:spTree>
    <p:extLst>
      <p:ext uri="{BB962C8B-B14F-4D97-AF65-F5344CB8AC3E}">
        <p14:creationId xmlns:p14="http://schemas.microsoft.com/office/powerpoint/2010/main" val="1282052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0A5CF9-6F3F-18BB-037F-75369B08FA5B}"/>
              </a:ext>
            </a:extLst>
          </p:cNvPr>
          <p:cNvSpPr>
            <a:spLocks noGrp="1"/>
          </p:cNvSpPr>
          <p:nvPr>
            <p:ph type="title" idx="4294967295"/>
          </p:nvPr>
        </p:nvSpPr>
        <p:spPr>
          <a:xfrm>
            <a:off x="0" y="0"/>
            <a:ext cx="10515600" cy="1325563"/>
          </a:xfrm>
        </p:spPr>
        <p:txBody>
          <a:bodyPr/>
          <a:lstStyle/>
          <a:p>
            <a:r>
              <a:rPr lang="en-US" dirty="0"/>
              <a:t>References</a:t>
            </a:r>
            <a:endParaRPr lang="en-GB" dirty="0"/>
          </a:p>
        </p:txBody>
      </p:sp>
      <p:sp>
        <p:nvSpPr>
          <p:cNvPr id="3" name="Content Placeholder 2">
            <a:extLst>
              <a:ext uri="{FF2B5EF4-FFF2-40B4-BE49-F238E27FC236}">
                <a16:creationId xmlns:a16="http://schemas.microsoft.com/office/drawing/2014/main" id="{12500513-4EF6-E2E8-9F75-CD955DA8A8F4}"/>
              </a:ext>
            </a:extLst>
          </p:cNvPr>
          <p:cNvSpPr>
            <a:spLocks noGrp="1"/>
          </p:cNvSpPr>
          <p:nvPr>
            <p:ph idx="4294967295"/>
          </p:nvPr>
        </p:nvSpPr>
        <p:spPr>
          <a:xfrm>
            <a:off x="741880" y="956373"/>
            <a:ext cx="9674942" cy="5448223"/>
          </a:xfrm>
        </p:spPr>
        <p:txBody>
          <a:bodyPr>
            <a:normAutofit fontScale="40000" lnSpcReduction="20000"/>
          </a:bodyPr>
          <a:lstStyle/>
          <a:p>
            <a:pPr marL="0" indent="0">
              <a:lnSpc>
                <a:spcPct val="150000"/>
              </a:lnSpc>
              <a:buNone/>
            </a:pPr>
            <a:r>
              <a:rPr lang="en-US" sz="2900" dirty="0" err="1">
                <a:latin typeface="Arial" panose="020B0604020202020204" pitchFamily="34" charset="0"/>
                <a:cs typeface="Arial" panose="020B0604020202020204" pitchFamily="34" charset="0"/>
              </a:rPr>
              <a:t>Afshaq</a:t>
            </a:r>
            <a:r>
              <a:rPr lang="en-US" sz="2900" dirty="0">
                <a:latin typeface="Arial" panose="020B0604020202020204" pitchFamily="34" charset="0"/>
                <a:cs typeface="Arial" panose="020B0604020202020204" pitchFamily="34" charset="0"/>
              </a:rPr>
              <a:t>, A. (2025</a:t>
            </a:r>
            <a:r>
              <a:rPr lang="en-US" sz="2900" i="1" dirty="0">
                <a:latin typeface="Arial" panose="020B0604020202020204" pitchFamily="34" charset="0"/>
                <a:cs typeface="Arial" panose="020B0604020202020204" pitchFamily="34" charset="0"/>
              </a:rPr>
              <a:t>) Benefits of Microsoft Teams in Healthcare: Transforming Patient Care Through Digital Collaboration. </a:t>
            </a:r>
            <a:r>
              <a:rPr lang="en-US" sz="2900" dirty="0">
                <a:latin typeface="Arial" panose="020B0604020202020204" pitchFamily="34" charset="0"/>
                <a:cs typeface="Arial" panose="020B0604020202020204" pitchFamily="34" charset="0"/>
              </a:rPr>
              <a:t>Available at: </a:t>
            </a:r>
            <a:r>
              <a:rPr lang="en-US" sz="2900" dirty="0">
                <a:latin typeface="Arial" panose="020B0604020202020204" pitchFamily="34" charset="0"/>
                <a:cs typeface="Arial" panose="020B0604020202020204" pitchFamily="34" charset="0"/>
                <a:hlinkClick r:id="rId2"/>
              </a:rPr>
              <a:t>Benefits of Microsoft Teams in Healthcare: Transforming Patient Care Through Digital Collaboration – ZIRO</a:t>
            </a:r>
            <a:r>
              <a:rPr lang="en-US" sz="2900" dirty="0">
                <a:latin typeface="Arial" panose="020B0604020202020204" pitchFamily="34" charset="0"/>
                <a:cs typeface="Arial" panose="020B0604020202020204" pitchFamily="34" charset="0"/>
              </a:rPr>
              <a:t> (Accessed</a:t>
            </a:r>
            <a:r>
              <a:rPr lang="en-GB" sz="2900" dirty="0">
                <a:latin typeface="Arial" panose="020B0604020202020204" pitchFamily="34" charset="0"/>
                <a:cs typeface="Arial" panose="020B0604020202020204" pitchFamily="34" charset="0"/>
              </a:rPr>
              <a:t>: </a:t>
            </a:r>
            <a:r>
              <a:rPr lang="en-US" sz="2900" dirty="0">
                <a:latin typeface="Arial" panose="020B0604020202020204" pitchFamily="34" charset="0"/>
                <a:cs typeface="Arial" panose="020B0604020202020204" pitchFamily="34" charset="0"/>
              </a:rPr>
              <a:t>30/01/2026)</a:t>
            </a:r>
            <a:endParaRPr lang="en-GB" sz="2900" dirty="0">
              <a:latin typeface="Arial" panose="020B0604020202020204" pitchFamily="34" charset="0"/>
              <a:cs typeface="Arial" panose="020B0604020202020204" pitchFamily="34" charset="0"/>
            </a:endParaRPr>
          </a:p>
          <a:p>
            <a:pPr marL="0" indent="0">
              <a:lnSpc>
                <a:spcPct val="150000"/>
              </a:lnSpc>
              <a:buNone/>
            </a:pPr>
            <a:r>
              <a:rPr lang="en-GB" sz="2900" dirty="0">
                <a:latin typeface="Arial" panose="020B0604020202020204" pitchFamily="34" charset="0"/>
                <a:cs typeface="Arial" panose="020B0604020202020204" pitchFamily="34" charset="0"/>
              </a:rPr>
              <a:t>D.A.N. Digital Agency Network (2025), </a:t>
            </a:r>
            <a:r>
              <a:rPr lang="en-GB" sz="2900" i="1" dirty="0">
                <a:latin typeface="Arial" panose="020B0604020202020204" pitchFamily="34" charset="0"/>
                <a:cs typeface="Arial" panose="020B0604020202020204" pitchFamily="34" charset="0"/>
              </a:rPr>
              <a:t>Agency Cybersecurity Best Practices: How to Secure Sensitive Documents. </a:t>
            </a:r>
            <a:r>
              <a:rPr lang="en-GB" sz="2900" dirty="0">
                <a:latin typeface="Arial" panose="020B0604020202020204" pitchFamily="34" charset="0"/>
                <a:cs typeface="Arial" panose="020B0604020202020204" pitchFamily="34" charset="0"/>
              </a:rPr>
              <a:t>                                              Available at: </a:t>
            </a:r>
            <a:r>
              <a:rPr lang="en-GB" sz="2900" dirty="0">
                <a:latin typeface="Arial" panose="020B0604020202020204" pitchFamily="34" charset="0"/>
                <a:cs typeface="Arial" panose="020B0604020202020204" pitchFamily="34" charset="0"/>
                <a:hlinkClick r:id="rId3"/>
              </a:rPr>
              <a:t>https://</a:t>
            </a:r>
            <a:r>
              <a:rPr lang="en-GB" sz="2900" dirty="0" err="1">
                <a:latin typeface="Arial" panose="020B0604020202020204" pitchFamily="34" charset="0"/>
                <a:cs typeface="Arial" panose="020B0604020202020204" pitchFamily="34" charset="0"/>
                <a:hlinkClick r:id="rId3"/>
              </a:rPr>
              <a:t>digitalagencynetwork.com</a:t>
            </a:r>
            <a:r>
              <a:rPr lang="en-GB" sz="2900" dirty="0">
                <a:latin typeface="Arial" panose="020B0604020202020204" pitchFamily="34" charset="0"/>
                <a:cs typeface="Arial" panose="020B0604020202020204" pitchFamily="34" charset="0"/>
                <a:hlinkClick r:id="rId3"/>
              </a:rPr>
              <a:t>/agency-cybersecurity-securing-your-important-documents/</a:t>
            </a:r>
            <a:r>
              <a:rPr lang="en-GB" sz="2900" dirty="0">
                <a:latin typeface="Arial" panose="020B0604020202020204" pitchFamily="34" charset="0"/>
                <a:cs typeface="Arial" panose="020B0604020202020204" pitchFamily="34" charset="0"/>
              </a:rPr>
              <a:t>  (Accessed 30.01.26)</a:t>
            </a:r>
          </a:p>
          <a:p>
            <a:pPr marL="0" indent="0">
              <a:lnSpc>
                <a:spcPct val="150000"/>
              </a:lnSpc>
              <a:buNone/>
            </a:pPr>
            <a:r>
              <a:rPr lang="en-GB" sz="2900" dirty="0" err="1">
                <a:latin typeface="Arial" panose="020B0604020202020204" pitchFamily="34" charset="0"/>
                <a:cs typeface="Arial" panose="020B0604020202020204" pitchFamily="34" charset="0"/>
              </a:rPr>
              <a:t>Gwenhure</a:t>
            </a:r>
            <a:r>
              <a:rPr lang="en-GB" sz="2900" dirty="0">
                <a:latin typeface="Arial" panose="020B0604020202020204" pitchFamily="34" charset="0"/>
                <a:cs typeface="Arial" panose="020B0604020202020204" pitchFamily="34" charset="0"/>
              </a:rPr>
              <a:t>, A.K, (2025) “University Students’ Security behaviour against email phishing attacks: Insights From The Health Belief Model”. </a:t>
            </a:r>
            <a:r>
              <a:rPr lang="en-GB" sz="2900" i="1" dirty="0">
                <a:latin typeface="Arial" panose="020B0604020202020204" pitchFamily="34" charset="0"/>
                <a:cs typeface="Arial" panose="020B0604020202020204" pitchFamily="34" charset="0"/>
              </a:rPr>
              <a:t>Journal of Cybersecurity,</a:t>
            </a:r>
            <a:r>
              <a:rPr lang="en-GB" sz="2900" dirty="0">
                <a:latin typeface="Arial" panose="020B0604020202020204" pitchFamily="34" charset="0"/>
                <a:cs typeface="Arial" panose="020B0604020202020204" pitchFamily="34" charset="0"/>
              </a:rPr>
              <a:t> Volume 1, Issue 1 2025</a:t>
            </a:r>
          </a:p>
          <a:p>
            <a:pPr marL="0" indent="0">
              <a:lnSpc>
                <a:spcPct val="150000"/>
              </a:lnSpc>
              <a:buNone/>
            </a:pPr>
            <a:endParaRPr lang="en-GB" sz="2900" dirty="0">
              <a:latin typeface="Arial" panose="020B0604020202020204" pitchFamily="34" charset="0"/>
              <a:cs typeface="Arial" panose="020B0604020202020204" pitchFamily="34" charset="0"/>
            </a:endParaRPr>
          </a:p>
          <a:p>
            <a:pPr marL="0" indent="0">
              <a:lnSpc>
                <a:spcPct val="150000"/>
              </a:lnSpc>
              <a:buNone/>
            </a:pPr>
            <a:r>
              <a:rPr lang="en-GB" sz="2900" dirty="0">
                <a:latin typeface="Arial" panose="020B0604020202020204" pitchFamily="34" charset="0"/>
                <a:cs typeface="Arial" panose="020B0604020202020204" pitchFamily="34" charset="0"/>
              </a:rPr>
              <a:t>Harvard T.H. Chan School of Public Health (2023) Information Security Best Practices. Available at: </a:t>
            </a:r>
            <a:r>
              <a:rPr lang="en-GB" sz="2900" dirty="0">
                <a:latin typeface="Arial" panose="020B0604020202020204" pitchFamily="34" charset="0"/>
                <a:cs typeface="Arial" panose="020B0604020202020204" pitchFamily="34" charset="0"/>
                <a:hlinkClick r:id="rId4"/>
              </a:rPr>
              <a:t>https://</a:t>
            </a:r>
            <a:r>
              <a:rPr lang="en-GB" sz="2900" dirty="0" err="1">
                <a:latin typeface="Arial" panose="020B0604020202020204" pitchFamily="34" charset="0"/>
                <a:cs typeface="Arial" panose="020B0604020202020204" pitchFamily="34" charset="0"/>
                <a:hlinkClick r:id="rId4"/>
              </a:rPr>
              <a:t>hsph.harvard.edu</a:t>
            </a:r>
            <a:r>
              <a:rPr lang="en-GB" sz="2900" dirty="0">
                <a:latin typeface="Arial" panose="020B0604020202020204" pitchFamily="34" charset="0"/>
                <a:cs typeface="Arial" panose="020B0604020202020204" pitchFamily="34" charset="0"/>
                <a:hlinkClick r:id="rId4"/>
              </a:rPr>
              <a:t>/information-technology/news/information-security-best-practices/</a:t>
            </a:r>
            <a:r>
              <a:rPr lang="en-GB" sz="2900" dirty="0">
                <a:latin typeface="Arial" panose="020B0604020202020204" pitchFamily="34" charset="0"/>
                <a:cs typeface="Arial" panose="020B0604020202020204" pitchFamily="34" charset="0"/>
              </a:rPr>
              <a:t>  Accessed: 30.01.26 </a:t>
            </a:r>
          </a:p>
          <a:p>
            <a:pPr marL="0" indent="0">
              <a:lnSpc>
                <a:spcPct val="150000"/>
              </a:lnSpc>
              <a:buNone/>
            </a:pPr>
            <a:r>
              <a:rPr lang="en-GB" sz="2900" dirty="0">
                <a:latin typeface="Arial" panose="020B0604020202020204" pitchFamily="34" charset="0"/>
                <a:cs typeface="Arial" panose="020B0604020202020204" pitchFamily="34" charset="0"/>
              </a:rPr>
              <a:t>StopThinkFraud Campaign. Available at: </a:t>
            </a:r>
            <a:r>
              <a:rPr lang="en-GB" sz="2900" dirty="0">
                <a:latin typeface="Arial" panose="020B0604020202020204" pitchFamily="34" charset="0"/>
                <a:cs typeface="Arial" panose="020B0604020202020204" pitchFamily="34" charset="0"/>
                <a:hlinkClick r:id="rId5"/>
              </a:rPr>
              <a:t>https://stopthinkfraud.campaign.gov.uk/how-to-spot-fraud/</a:t>
            </a:r>
            <a:r>
              <a:rPr lang="en-GB" sz="2900" dirty="0" err="1">
                <a:latin typeface="Arial" panose="020B0604020202020204" pitchFamily="34" charset="0"/>
                <a:cs typeface="Arial" panose="020B0604020202020204" pitchFamily="34" charset="0"/>
                <a:hlinkClick r:id="rId5"/>
              </a:rPr>
              <a:t>how-to-spot-a-phishing</a:t>
            </a:r>
            <a:r>
              <a:rPr lang="en-GB" sz="2900" dirty="0">
                <a:latin typeface="Arial" panose="020B0604020202020204" pitchFamily="34" charset="0"/>
                <a:cs typeface="Arial" panose="020B0604020202020204" pitchFamily="34" charset="0"/>
                <a:hlinkClick r:id="rId5"/>
              </a:rPr>
              <a:t>-email/</a:t>
            </a:r>
            <a:r>
              <a:rPr lang="en-GB" sz="2900" dirty="0">
                <a:latin typeface="Arial" panose="020B0604020202020204" pitchFamily="34" charset="0"/>
                <a:cs typeface="Arial" panose="020B0604020202020204" pitchFamily="34" charset="0"/>
              </a:rPr>
              <a:t>.  Accessed 30.01.26 </a:t>
            </a:r>
          </a:p>
          <a:p>
            <a:pPr marL="0" indent="0">
              <a:lnSpc>
                <a:spcPct val="150000"/>
              </a:lnSpc>
              <a:buNone/>
            </a:pPr>
            <a:r>
              <a:rPr lang="en-US" sz="2900" dirty="0" err="1">
                <a:latin typeface="Arial" panose="020B0604020202020204" pitchFamily="34" charset="0"/>
                <a:cs typeface="Arial" panose="020B0604020202020204" pitchFamily="34" charset="0"/>
              </a:rPr>
              <a:t>Withee</a:t>
            </a:r>
            <a:r>
              <a:rPr lang="en-US" sz="2900" dirty="0">
                <a:latin typeface="Arial" panose="020B0604020202020204" pitchFamily="34" charset="0"/>
                <a:cs typeface="Arial" panose="020B0604020202020204" pitchFamily="34" charset="0"/>
              </a:rPr>
              <a:t>, R. (2021) </a:t>
            </a:r>
            <a:r>
              <a:rPr lang="en-US" sz="2900" i="1" dirty="0">
                <a:latin typeface="Arial" panose="020B0604020202020204" pitchFamily="34" charset="0"/>
                <a:cs typeface="Arial" panose="020B0604020202020204" pitchFamily="34" charset="0"/>
              </a:rPr>
              <a:t>Microsoft Teams For Dummies</a:t>
            </a:r>
            <a:r>
              <a:rPr lang="en-US" sz="2900" dirty="0">
                <a:latin typeface="Arial" panose="020B0604020202020204" pitchFamily="34" charset="0"/>
                <a:cs typeface="Arial" panose="020B0604020202020204" pitchFamily="34" charset="0"/>
              </a:rPr>
              <a:t>. [Place of publication not identified]: For Dummies. Available at: https://research-ebsco-com.uwtsd.idm.oclc.org/linkprocessor/plink?id=c5010df9-4aa6-3d9d-9231-9f7422261ebb (Accessed: 3 February 2026).</a:t>
            </a:r>
            <a:br>
              <a:rPr lang="en-US" sz="2900" dirty="0">
                <a:latin typeface="Arial" panose="020B0604020202020204" pitchFamily="34" charset="0"/>
                <a:cs typeface="Arial" panose="020B0604020202020204" pitchFamily="34" charset="0"/>
              </a:rPr>
            </a:br>
            <a:endParaRPr lang="en-GB" sz="2900" dirty="0">
              <a:latin typeface="Arial" panose="020B0604020202020204" pitchFamily="34" charset="0"/>
              <a:cs typeface="Arial" panose="020B0604020202020204" pitchFamily="34" charset="0"/>
            </a:endParaRPr>
          </a:p>
          <a:p>
            <a:pPr marL="0" indent="0">
              <a:buNone/>
            </a:pPr>
            <a:r>
              <a:rPr lang="en-GB" sz="2900" dirty="0">
                <a:latin typeface="Arial" panose="020B0604020202020204" pitchFamily="34" charset="0"/>
                <a:cs typeface="Arial" panose="020B0604020202020204" pitchFamily="34" charset="0"/>
              </a:rPr>
              <a:t>Washington, J. (2024). </a:t>
            </a:r>
            <a:r>
              <a:rPr lang="en-GB" sz="2900" i="1" dirty="0">
                <a:latin typeface="Arial" panose="020B0604020202020204" pitchFamily="34" charset="0"/>
                <a:cs typeface="Arial" panose="020B0604020202020204" pitchFamily="34" charset="0"/>
              </a:rPr>
              <a:t>What are the pros and cons of Microsoft teams? </a:t>
            </a:r>
            <a:r>
              <a:rPr lang="en-GB" sz="2900" dirty="0">
                <a:latin typeface="Arial" panose="020B0604020202020204" pitchFamily="34" charset="0"/>
                <a:cs typeface="Arial" panose="020B0604020202020204" pitchFamily="34" charset="0"/>
              </a:rPr>
              <a:t>Available at: </a:t>
            </a:r>
            <a:r>
              <a:rPr lang="en-US" sz="2900" dirty="0">
                <a:latin typeface="Arial" panose="020B0604020202020204" pitchFamily="34" charset="0"/>
                <a:cs typeface="Arial" panose="020B0604020202020204" pitchFamily="34" charset="0"/>
                <a:hlinkClick r:id="rId6"/>
              </a:rPr>
              <a:t>Microsoft Teams pros and cons - Powell Software</a:t>
            </a:r>
            <a:r>
              <a:rPr lang="en-US" sz="2900" dirty="0">
                <a:latin typeface="Arial" panose="020B0604020202020204" pitchFamily="34" charset="0"/>
                <a:cs typeface="Arial" panose="020B0604020202020204" pitchFamily="34" charset="0"/>
              </a:rPr>
              <a:t> (accessed 03.02.2026)</a:t>
            </a:r>
            <a:endParaRPr lang="en-GB" sz="2900" dirty="0">
              <a:latin typeface="Arial" panose="020B0604020202020204" pitchFamily="34" charset="0"/>
              <a:cs typeface="Arial" panose="020B0604020202020204" pitchFamily="34" charset="0"/>
            </a:endParaRPr>
          </a:p>
          <a:p>
            <a:pPr marL="0" indent="0">
              <a:buNone/>
            </a:pPr>
            <a:endParaRPr lang="en-GB" sz="2900" dirty="0">
              <a:latin typeface="Arial" panose="020B0604020202020204" pitchFamily="34" charset="0"/>
              <a:cs typeface="Arial" panose="020B0604020202020204" pitchFamily="34" charset="0"/>
            </a:endParaRPr>
          </a:p>
          <a:p>
            <a:pPr marL="0" indent="0">
              <a:buNone/>
            </a:pPr>
            <a:r>
              <a:rPr lang="en-GB" sz="2900" dirty="0">
                <a:latin typeface="Arial" panose="020B0604020202020204" pitchFamily="34" charset="0"/>
                <a:cs typeface="Arial" panose="020B0604020202020204" pitchFamily="34" charset="0"/>
              </a:rPr>
              <a:t>Weiss A. (2003) Ending Spam’s Free Ride, </a:t>
            </a:r>
            <a:r>
              <a:rPr lang="en-GB" sz="2900" i="1" dirty="0">
                <a:latin typeface="Arial" panose="020B0604020202020204" pitchFamily="34" charset="0"/>
                <a:cs typeface="Arial" panose="020B0604020202020204" pitchFamily="34" charset="0"/>
              </a:rPr>
              <a:t>Net Worker</a:t>
            </a:r>
            <a:r>
              <a:rPr lang="en-GB" sz="2900" dirty="0">
                <a:latin typeface="Arial" panose="020B0604020202020204" pitchFamily="34" charset="0"/>
                <a:cs typeface="Arial" panose="020B0604020202020204" pitchFamily="34" charset="0"/>
              </a:rPr>
              <a:t>, Volume 7, No.2. Pp 18-24</a:t>
            </a:r>
          </a:p>
          <a:p>
            <a:pPr marL="0" indent="0">
              <a:buNone/>
            </a:pPr>
            <a:endParaRPr lang="en-US" sz="1600" dirty="0"/>
          </a:p>
        </p:txBody>
      </p:sp>
    </p:spTree>
    <p:extLst>
      <p:ext uri="{BB962C8B-B14F-4D97-AF65-F5344CB8AC3E}">
        <p14:creationId xmlns:p14="http://schemas.microsoft.com/office/powerpoint/2010/main" val="2389784463"/>
      </p:ext>
    </p:extLst>
  </p:cSld>
  <p:clrMapOvr>
    <a:masterClrMapping/>
  </p:clrMapOvr>
</p:sld>
</file>

<file path=ppt/theme/theme1.xml><?xml version="1.0" encoding="utf-8"?>
<a:theme xmlns:a="http://schemas.openxmlformats.org/drawingml/2006/main" name="Facet">
  <a:themeElements>
    <a:clrScheme name="Blue Green">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2683C6"/>
      </a:accent6>
      <a:hlink>
        <a:srgbClr val="6B9F25"/>
      </a:hlink>
      <a:folHlink>
        <a:srgbClr val="9F6715"/>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28991669DF84244A81B93216713AC0FD" ma:contentTypeVersion="5" ma:contentTypeDescription="Create a new document." ma:contentTypeScope="" ma:versionID="06b4cef484c0750a2b3ebd2f0ba4ab40">
  <xsd:schema xmlns:xsd="http://www.w3.org/2001/XMLSchema" xmlns:xs="http://www.w3.org/2001/XMLSchema" xmlns:p="http://schemas.microsoft.com/office/2006/metadata/properties" xmlns:ns3="901b7179-a49d-4669-ab88-101a0e80079b" targetNamespace="http://schemas.microsoft.com/office/2006/metadata/properties" ma:root="true" ma:fieldsID="d6196e2191cbddd4e040f3aebb9b27e2" ns3:_="">
    <xsd:import namespace="901b7179-a49d-4669-ab88-101a0e80079b"/>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01b7179-a49d-4669-ab88-101a0e80079b"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901b7179-a49d-4669-ab88-101a0e80079b" xsi:nil="true"/>
  </documentManagement>
</p:properties>
</file>

<file path=customXml/itemProps1.xml><?xml version="1.0" encoding="utf-8"?>
<ds:datastoreItem xmlns:ds="http://schemas.openxmlformats.org/officeDocument/2006/customXml" ds:itemID="{BC7869AB-0D80-494F-BFCF-7696D40B70FB}">
  <ds:schemaRefs>
    <ds:schemaRef ds:uri="http://schemas.microsoft.com/sharepoint/v3/contenttype/forms"/>
  </ds:schemaRefs>
</ds:datastoreItem>
</file>

<file path=customXml/itemProps2.xml><?xml version="1.0" encoding="utf-8"?>
<ds:datastoreItem xmlns:ds="http://schemas.openxmlformats.org/officeDocument/2006/customXml" ds:itemID="{886DB645-617B-4FAC-AAD2-D198105E1705}">
  <ds:schemaRefs>
    <ds:schemaRef ds:uri="http://schemas.microsoft.com/office/2006/metadata/contentType"/>
    <ds:schemaRef ds:uri="http://schemas.microsoft.com/office/2006/metadata/properties/metaAttributes"/>
    <ds:schemaRef ds:uri="http://www.w3.org/2000/xmlns/"/>
    <ds:schemaRef ds:uri="http://www.w3.org/2001/XMLSchema"/>
    <ds:schemaRef ds:uri="901b7179-a49d-4669-ab88-101a0e80079b"/>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B554B60-551C-41D6-B7FA-5EC0505D9711}">
  <ds:schemaRefs>
    <ds:schemaRef ds:uri="http://schemas.microsoft.com/office/infopath/2007/PartnerControls"/>
    <ds:schemaRef ds:uri="http://schemas.microsoft.com/office/2006/documentManagement/types"/>
    <ds:schemaRef ds:uri="http://purl.org/dc/terms/"/>
    <ds:schemaRef ds:uri="http://schemas.microsoft.com/office/2006/metadata/properties"/>
    <ds:schemaRef ds:uri="http://www.w3.org/XML/1998/namespace"/>
    <ds:schemaRef ds:uri="http://purl.org/dc/elements/1.1/"/>
    <ds:schemaRef ds:uri="http://purl.org/dc/dcmitype/"/>
    <ds:schemaRef ds:uri="http://schemas.openxmlformats.org/package/2006/metadata/core-properties"/>
    <ds:schemaRef ds:uri="901b7179-a49d-4669-ab88-101a0e80079b"/>
  </ds:schemaRefs>
</ds:datastoreItem>
</file>

<file path=docProps/app.xml><?xml version="1.0" encoding="utf-8"?>
<Properties xmlns="http://schemas.openxmlformats.org/officeDocument/2006/extended-properties" xmlns:vt="http://schemas.openxmlformats.org/officeDocument/2006/docPropsVTypes">
  <Template>Facet</Template>
  <TotalTime>7398</TotalTime>
  <Words>1711</Words>
  <Application>Microsoft Office PowerPoint</Application>
  <PresentationFormat>Widescreen</PresentationFormat>
  <Paragraphs>140</Paragraphs>
  <Slides>15</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Aptos</vt:lpstr>
      <vt:lpstr>Arial</vt:lpstr>
      <vt:lpstr>Trebuchet MS</vt:lpstr>
      <vt:lpstr>Wingdings</vt:lpstr>
      <vt:lpstr>Wingdings 3</vt:lpstr>
      <vt:lpstr>Facet</vt:lpstr>
      <vt:lpstr>LCHS4007  Digital skills and Research Methods</vt:lpstr>
      <vt:lpstr>PowerPoint Presentation</vt:lpstr>
      <vt:lpstr>Using Microsoft Word at Greenfield </vt:lpstr>
      <vt:lpstr>Current Way of Working (Before MS Word)</vt:lpstr>
      <vt:lpstr>How Microsoft Word Improves Efficiency</vt:lpstr>
      <vt:lpstr>Benefits of Using Microsoft Word</vt:lpstr>
      <vt:lpstr>Limitations of Microsoft Word</vt:lpstr>
      <vt:lpstr>Microsoft teams </vt:lpstr>
      <vt:lpstr>Communication </vt:lpstr>
      <vt:lpstr>Collaboration</vt:lpstr>
      <vt:lpstr>Disadvantages of Microsoft teams </vt:lpstr>
      <vt:lpstr>PowerPoint Presentation</vt:lpstr>
      <vt:lpstr>PowerPoint Presentation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Jayla Imarni Russell (2518864)</dc:creator>
  <cp:lastModifiedBy>Katrina Khakh (2417736)</cp:lastModifiedBy>
  <cp:revision>4</cp:revision>
  <dcterms:created xsi:type="dcterms:W3CDTF">2026-01-29T12:46:45Z</dcterms:created>
  <dcterms:modified xsi:type="dcterms:W3CDTF">2026-02-09T00:13:05Z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0x01010028991669DF84244A81B93216713AC0FD</vt:lpwstr>
  </property>
</Properties>
</file>