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4" r:id="rId8"/>
    <p:sldId id="265" r:id="rId9"/>
    <p:sldId id="266"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2/8/2017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D8BD707-D9CF-40AE-B4C6-C98DA3205C09}" type="datetimeFigureOut">
              <a:rPr lang="en-US" smtClean="0"/>
              <a:pPr/>
              <a:t>2/8/2017</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en.wikipedia.org/wiki/Baopuzi"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600" dirty="0" smtClean="0"/>
              <a:t>3.2 </a:t>
            </a:r>
            <a:r>
              <a:rPr lang="en-GB" sz="3600" dirty="0" err="1" smtClean="0"/>
              <a:t>Daoist</a:t>
            </a:r>
            <a:r>
              <a:rPr lang="en-GB" sz="3600" dirty="0" smtClean="0"/>
              <a:t> </a:t>
            </a:r>
            <a:r>
              <a:rPr lang="en-GB" sz="3600" dirty="0" err="1"/>
              <a:t>Yangsheng</a:t>
            </a:r>
            <a:r>
              <a:rPr lang="en-GB" sz="3600" dirty="0"/>
              <a:t> Exercises and Ageing Society</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153093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sz="3200" i="1" u="sng" dirty="0" err="1" smtClean="0">
                <a:solidFill>
                  <a:srgbClr val="FF0000"/>
                </a:solidFill>
                <a:hlinkClick r:id="rId2" tooltip="Baopuzi"/>
              </a:rPr>
              <a:t>Baopuzi</a:t>
            </a:r>
            <a:r>
              <a:rPr lang="en-GB" sz="3200" dirty="0" smtClean="0">
                <a:solidFill>
                  <a:srgbClr val="FF0000"/>
                </a:solidFill>
              </a:rPr>
              <a:t> (</a:t>
            </a:r>
            <a:r>
              <a:rPr lang="en-GB" sz="3200" dirty="0" err="1" smtClean="0">
                <a:solidFill>
                  <a:srgbClr val="FF0000"/>
                </a:solidFill>
              </a:rPr>
              <a:t>抱朴子</a:t>
            </a:r>
            <a:r>
              <a:rPr lang="en-GB" sz="3200" dirty="0" smtClean="0">
                <a:solidFill>
                  <a:srgbClr val="FF0000"/>
                </a:solidFill>
              </a:rPr>
              <a:t>) "The Master </a:t>
            </a:r>
            <a:br>
              <a:rPr lang="en-GB" sz="3200" dirty="0" smtClean="0">
                <a:solidFill>
                  <a:srgbClr val="FF0000"/>
                </a:solidFill>
              </a:rPr>
            </a:br>
            <a:r>
              <a:rPr lang="en-GB" sz="3200" dirty="0" smtClean="0">
                <a:solidFill>
                  <a:srgbClr val="FF0000"/>
                </a:solidFill>
              </a:rPr>
              <a:t>Who Embraces Simplicity"</a:t>
            </a:r>
            <a:endParaRPr lang="en-GB" sz="3200" dirty="0">
              <a:solidFill>
                <a:srgbClr val="FF0000"/>
              </a:solidFill>
            </a:endParaRPr>
          </a:p>
        </p:txBody>
      </p:sp>
      <p:sp>
        <p:nvSpPr>
          <p:cNvPr id="2" name="Content Placeholder 1"/>
          <p:cNvSpPr>
            <a:spLocks noGrp="1"/>
          </p:cNvSpPr>
          <p:nvPr>
            <p:ph sz="quarter" idx="1"/>
          </p:nvPr>
        </p:nvSpPr>
        <p:spPr>
          <a:xfrm>
            <a:off x="381000" y="2209800"/>
            <a:ext cx="8305800" cy="3810000"/>
          </a:xfrm>
        </p:spPr>
        <p:txBody>
          <a:bodyPr>
            <a:noAutofit/>
          </a:bodyPr>
          <a:lstStyle/>
          <a:p>
            <a:r>
              <a:rPr lang="en-GB" sz="3200" dirty="0" smtClean="0"/>
              <a:t>In the </a:t>
            </a:r>
            <a:r>
              <a:rPr lang="en-GB" sz="3200" i="1" dirty="0" err="1" smtClean="0"/>
              <a:t>Neipian</a:t>
            </a:r>
            <a:r>
              <a:rPr lang="zh-CN" altLang="en-US" sz="3200" i="1" dirty="0" smtClean="0"/>
              <a:t>内篇</a:t>
            </a:r>
            <a:r>
              <a:rPr lang="en-GB" sz="3200" dirty="0" smtClean="0"/>
              <a:t> (Inner Chapters) </a:t>
            </a:r>
          </a:p>
          <a:p>
            <a:r>
              <a:rPr lang="en-GB" sz="3200" dirty="0" smtClean="0"/>
              <a:t>volume of the </a:t>
            </a:r>
            <a:r>
              <a:rPr lang="en-GB" sz="3200" i="1" dirty="0" err="1" smtClean="0"/>
              <a:t>Baopuzi</a:t>
            </a:r>
            <a:r>
              <a:rPr lang="en-GB" sz="3200" dirty="0" smtClean="0"/>
              <a:t>, </a:t>
            </a:r>
            <a:r>
              <a:rPr lang="en-GB" sz="3200" dirty="0" err="1" smtClean="0"/>
              <a:t>Ge</a:t>
            </a:r>
            <a:r>
              <a:rPr lang="en-GB" sz="3200" dirty="0" smtClean="0"/>
              <a:t> vigorously defends the attainability of divine transcendence or "immortality" through alchemy; </a:t>
            </a:r>
          </a:p>
          <a:p>
            <a:endParaRPr lang="en-GB" sz="3200" dirty="0" smtClean="0"/>
          </a:p>
          <a:p>
            <a:r>
              <a:rPr lang="en-GB" sz="3200" dirty="0" smtClean="0"/>
              <a:t>The </a:t>
            </a:r>
            <a:r>
              <a:rPr lang="en-GB" sz="3200" i="1" dirty="0" err="1" smtClean="0"/>
              <a:t>Waipian</a:t>
            </a:r>
            <a:r>
              <a:rPr lang="en-GB" sz="3200" dirty="0" smtClean="0"/>
              <a:t> </a:t>
            </a:r>
            <a:r>
              <a:rPr lang="zh-CN" altLang="en-US" sz="3200" dirty="0" smtClean="0"/>
              <a:t>外篇</a:t>
            </a:r>
            <a:r>
              <a:rPr lang="en-GB" sz="3200" dirty="0" smtClean="0"/>
              <a:t>(Outer Chapters) volume is almost entirely given to social and literary criticism</a:t>
            </a:r>
            <a:endParaRPr lang="en-GB" sz="3200" dirty="0"/>
          </a:p>
        </p:txBody>
      </p:sp>
      <p:pic>
        <p:nvPicPr>
          <p:cNvPr id="4" name="Picture 2" descr="C:\Documents and Settings\sh018\My Documents\My Pictures\picture of ge hong.jpg"/>
          <p:cNvPicPr>
            <a:picLocks noChangeAspect="1" noChangeArrowheads="1"/>
          </p:cNvPicPr>
          <p:nvPr/>
        </p:nvPicPr>
        <p:blipFill>
          <a:blip r:embed="rId3" cstate="print"/>
          <a:srcRect/>
          <a:stretch>
            <a:fillRect/>
          </a:stretch>
        </p:blipFill>
        <p:spPr bwMode="auto">
          <a:xfrm>
            <a:off x="6858000" y="0"/>
            <a:ext cx="2286000" cy="2617558"/>
          </a:xfrm>
          <a:prstGeom prst="rect">
            <a:avLst/>
          </a:prstGeom>
          <a:noFill/>
        </p:spPr>
      </p:pic>
    </p:spTree>
    <p:extLst>
      <p:ext uri="{BB962C8B-B14F-4D97-AF65-F5344CB8AC3E}">
        <p14:creationId xmlns:p14="http://schemas.microsoft.com/office/powerpoint/2010/main" val="1717338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 Hong’s greatest achievements</a:t>
            </a:r>
          </a:p>
        </p:txBody>
      </p:sp>
      <p:sp>
        <p:nvSpPr>
          <p:cNvPr id="3" name="Content Placeholder 2"/>
          <p:cNvSpPr>
            <a:spLocks noGrp="1"/>
          </p:cNvSpPr>
          <p:nvPr>
            <p:ph sz="quarter" idx="1"/>
          </p:nvPr>
        </p:nvSpPr>
        <p:spPr/>
        <p:txBody>
          <a:bodyPr>
            <a:normAutofit fontScale="92500" lnSpcReduction="20000"/>
          </a:bodyPr>
          <a:lstStyle/>
          <a:p>
            <a:r>
              <a:rPr lang="en-GB" dirty="0"/>
              <a:t>“One of Ge Hong’s greatest achievements was to make the secret tradition public. He was the first alchemist to publish the sacred texts” (2012, 242). My claim about Ge Hong’s greatest achievement is slightly bolder, he coupled alchemy to the </a:t>
            </a:r>
            <a:r>
              <a:rPr lang="en-GB" i="1" dirty="0" err="1"/>
              <a:t>yangsheng</a:t>
            </a:r>
            <a:r>
              <a:rPr lang="en-GB" i="1" dirty="0"/>
              <a:t> </a:t>
            </a:r>
            <a:r>
              <a:rPr lang="en-GB" dirty="0"/>
              <a:t>practices of early Daoism identified with the </a:t>
            </a:r>
            <a:r>
              <a:rPr lang="en-GB" i="1" dirty="0" err="1"/>
              <a:t>xian</a:t>
            </a:r>
            <a:r>
              <a:rPr lang="en-GB" i="1" dirty="0"/>
              <a:t> </a:t>
            </a:r>
            <a:r>
              <a:rPr lang="en-GB" dirty="0"/>
              <a:t>and thereby radically transformed the </a:t>
            </a:r>
            <a:r>
              <a:rPr lang="en-GB" i="1" dirty="0" err="1"/>
              <a:t>xian</a:t>
            </a:r>
            <a:r>
              <a:rPr lang="en-GB" i="1" dirty="0"/>
              <a:t> </a:t>
            </a:r>
            <a:r>
              <a:rPr lang="en-GB" dirty="0"/>
              <a:t>ideal by incorporating alchemy into the systems of </a:t>
            </a:r>
            <a:r>
              <a:rPr lang="en-GB" dirty="0" err="1"/>
              <a:t>Daoist</a:t>
            </a:r>
            <a:r>
              <a:rPr lang="en-GB" dirty="0"/>
              <a:t> practice </a:t>
            </a:r>
            <a:r>
              <a:rPr lang="en-GB" dirty="0" smtClean="0"/>
              <a:t>……</a:t>
            </a:r>
          </a:p>
          <a:p>
            <a:endParaRPr lang="en-GB" dirty="0" smtClean="0"/>
          </a:p>
          <a:p>
            <a:r>
              <a:rPr lang="en-GB" dirty="0" smtClean="0"/>
              <a:t>This </a:t>
            </a:r>
            <a:r>
              <a:rPr lang="en-GB" dirty="0"/>
              <a:t>sentence dramatically marks Ge Hong’s creative genius as a religious writer, because it paves the way for his bringing together two entirely different systems of practice: </a:t>
            </a:r>
            <a:r>
              <a:rPr lang="en-GB" i="1" dirty="0" err="1"/>
              <a:t>yangsheng</a:t>
            </a:r>
            <a:r>
              <a:rPr lang="en-GB" i="1" dirty="0"/>
              <a:t> </a:t>
            </a:r>
            <a:r>
              <a:rPr lang="en-GB" dirty="0"/>
              <a:t>with its promise of </a:t>
            </a:r>
            <a:r>
              <a:rPr lang="en-GB" dirty="0" err="1"/>
              <a:t>lon-gevity</a:t>
            </a:r>
            <a:r>
              <a:rPr lang="en-GB" dirty="0"/>
              <a:t>, and alchemy with its promise of immortality. He brought these systems together under the aegis of a shared classification </a:t>
            </a:r>
          </a:p>
          <a:p>
            <a:endParaRPr lang="en-GB" sz="1900" dirty="0" smtClean="0"/>
          </a:p>
          <a:p>
            <a:r>
              <a:rPr lang="en-GB" sz="1900" dirty="0" smtClean="0"/>
              <a:t>Thomas Michael, ‘Ge Hong’s Xian: </a:t>
            </a:r>
            <a:r>
              <a:rPr lang="en-GB" sz="1900" dirty="0" err="1" smtClean="0"/>
              <a:t>Priviate</a:t>
            </a:r>
            <a:r>
              <a:rPr lang="en-GB" sz="1900" dirty="0" smtClean="0"/>
              <a:t> Hermits and Public Alchemists’, </a:t>
            </a:r>
            <a:r>
              <a:rPr lang="en-GB" sz="1900" i="1" dirty="0" smtClean="0"/>
              <a:t>JDS, </a:t>
            </a:r>
            <a:r>
              <a:rPr lang="en-GB" sz="1900" dirty="0" err="1" smtClean="0"/>
              <a:t>Vol</a:t>
            </a:r>
            <a:r>
              <a:rPr lang="en-GB" sz="1900" dirty="0" smtClean="0"/>
              <a:t> 8, 2015, p.34.</a:t>
            </a:r>
            <a:endParaRPr lang="en-GB" sz="1900" dirty="0"/>
          </a:p>
        </p:txBody>
      </p:sp>
    </p:spTree>
    <p:extLst>
      <p:ext uri="{BB962C8B-B14F-4D97-AF65-F5344CB8AC3E}">
        <p14:creationId xmlns:p14="http://schemas.microsoft.com/office/powerpoint/2010/main" val="1637979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700" dirty="0"/>
              <a:t>Ge Hong’s religious philosophy is a converging point of three different </a:t>
            </a:r>
            <a:r>
              <a:rPr lang="en-GB" sz="2700" dirty="0" smtClean="0"/>
              <a:t>intellectual streams</a:t>
            </a:r>
            <a:endParaRPr lang="en-GB" dirty="0"/>
          </a:p>
        </p:txBody>
      </p:sp>
      <p:sp>
        <p:nvSpPr>
          <p:cNvPr id="3" name="Content Placeholder 2"/>
          <p:cNvSpPr>
            <a:spLocks noGrp="1"/>
          </p:cNvSpPr>
          <p:nvPr>
            <p:ph sz="quarter" idx="1"/>
          </p:nvPr>
        </p:nvSpPr>
        <p:spPr/>
        <p:txBody>
          <a:bodyPr>
            <a:normAutofit fontScale="92500"/>
          </a:bodyPr>
          <a:lstStyle/>
          <a:p>
            <a:r>
              <a:rPr lang="en-GB" dirty="0" smtClean="0"/>
              <a:t>First</a:t>
            </a:r>
            <a:r>
              <a:rPr lang="en-GB" dirty="0"/>
              <a:t>, from the early philosophical stream derived from Laozi and Zhuangzi, Ge Hong inherited cosmogony as the general worldview. . . . </a:t>
            </a:r>
            <a:endParaRPr lang="en-GB" dirty="0" smtClean="0"/>
          </a:p>
          <a:p>
            <a:endParaRPr lang="en-GB" dirty="0" smtClean="0"/>
          </a:p>
          <a:p>
            <a:r>
              <a:rPr lang="en-GB" dirty="0" smtClean="0"/>
              <a:t>The </a:t>
            </a:r>
            <a:r>
              <a:rPr lang="en-GB" dirty="0"/>
              <a:t>second stream was fed by many traditions related to the belief of attainable physical immortality. Ge Hong systematized the </a:t>
            </a:r>
            <a:r>
              <a:rPr lang="en-GB" dirty="0" smtClean="0"/>
              <a:t>belief </a:t>
            </a:r>
            <a:r>
              <a:rPr lang="en-GB" dirty="0"/>
              <a:t>by inserting ethics into the collective hope for health, longevity, and immortality. . . . </a:t>
            </a:r>
            <a:endParaRPr lang="en-GB" dirty="0" smtClean="0"/>
          </a:p>
          <a:p>
            <a:endParaRPr lang="en-GB" dirty="0" smtClean="0"/>
          </a:p>
          <a:p>
            <a:r>
              <a:rPr lang="en-GB" dirty="0" smtClean="0"/>
              <a:t>The </a:t>
            </a:r>
            <a:r>
              <a:rPr lang="en-GB" dirty="0"/>
              <a:t>third stream derived from a medical and alchemical tradition passed down to Ge Hong through his family lineage. </a:t>
            </a:r>
            <a:endParaRPr lang="en-GB" dirty="0" smtClean="0"/>
          </a:p>
          <a:p>
            <a:endParaRPr lang="en-GB" sz="1700" dirty="0" smtClean="0"/>
          </a:p>
          <a:p>
            <a:r>
              <a:rPr lang="en-GB" sz="1700" dirty="0" smtClean="0"/>
              <a:t>Zhang</a:t>
            </a:r>
            <a:r>
              <a:rPr lang="en-GB" sz="1700" dirty="0"/>
              <a:t>, </a:t>
            </a:r>
            <a:r>
              <a:rPr lang="en-GB" sz="1700" dirty="0" err="1"/>
              <a:t>Ji</a:t>
            </a:r>
            <a:r>
              <a:rPr lang="en-GB" sz="1700" dirty="0"/>
              <a:t>. 2012. </a:t>
            </a:r>
            <a:r>
              <a:rPr lang="en-GB" sz="1700" i="1" dirty="0"/>
              <a:t>One and Many: A Comparative Study of Plato’s Philosophy and Dao-ism Represented by Ge Hong</a:t>
            </a:r>
            <a:r>
              <a:rPr lang="en-GB" sz="1700" dirty="0"/>
              <a:t>. Honolulu : University of Hawai’i Press. </a:t>
            </a:r>
            <a:r>
              <a:rPr lang="en-GB" sz="1700" dirty="0" smtClean="0"/>
              <a:t>P. xxv</a:t>
            </a:r>
            <a:endParaRPr lang="en-GB" sz="1700" dirty="0"/>
          </a:p>
        </p:txBody>
      </p:sp>
    </p:spTree>
    <p:extLst>
      <p:ext uri="{BB962C8B-B14F-4D97-AF65-F5344CB8AC3E}">
        <p14:creationId xmlns:p14="http://schemas.microsoft.com/office/powerpoint/2010/main" val="2179288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Ge </a:t>
            </a:r>
            <a:r>
              <a:rPr lang="en-GB" sz="2400" dirty="0"/>
              <a:t>Hong’s </a:t>
            </a:r>
            <a:r>
              <a:rPr lang="en-GB" sz="2400" dirty="0" smtClean="0"/>
              <a:t>Distinction of Immortality </a:t>
            </a:r>
            <a:r>
              <a:rPr lang="en-GB" sz="2400" dirty="0"/>
              <a:t>and </a:t>
            </a:r>
            <a:r>
              <a:rPr lang="en-GB" sz="2400" dirty="0" smtClean="0"/>
              <a:t>Longevity</a:t>
            </a:r>
            <a:r>
              <a:rPr lang="en-GB" sz="2400" dirty="0"/>
              <a:t>.</a:t>
            </a:r>
          </a:p>
        </p:txBody>
      </p:sp>
      <p:sp>
        <p:nvSpPr>
          <p:cNvPr id="3" name="Content Placeholder 2"/>
          <p:cNvSpPr>
            <a:spLocks noGrp="1"/>
          </p:cNvSpPr>
          <p:nvPr>
            <p:ph sz="quarter" idx="1"/>
          </p:nvPr>
        </p:nvSpPr>
        <p:spPr>
          <a:xfrm>
            <a:off x="457200" y="1447800"/>
            <a:ext cx="8229600" cy="5029200"/>
          </a:xfrm>
        </p:spPr>
        <p:txBody>
          <a:bodyPr/>
          <a:lstStyle/>
          <a:p>
            <a:r>
              <a:rPr lang="en-GB" dirty="0" smtClean="0"/>
              <a:t>The </a:t>
            </a:r>
            <a:r>
              <a:rPr lang="en-GB" dirty="0"/>
              <a:t>former is unlimited existence, whereas the latter is a natural process. </a:t>
            </a:r>
            <a:endParaRPr lang="en-GB" dirty="0" smtClean="0"/>
          </a:p>
          <a:p>
            <a:r>
              <a:rPr lang="en-GB" dirty="0" smtClean="0"/>
              <a:t>Long-lived </a:t>
            </a:r>
            <a:r>
              <a:rPr lang="en-GB" dirty="0"/>
              <a:t>people can still die, just as a long-lived turtle or a thou-sand-year-old pine tree can still perish. </a:t>
            </a:r>
            <a:endParaRPr lang="en-GB" dirty="0" smtClean="0"/>
          </a:p>
          <a:p>
            <a:r>
              <a:rPr lang="en-GB" dirty="0" smtClean="0"/>
              <a:t>Even </a:t>
            </a:r>
            <a:r>
              <a:rPr lang="en-GB" dirty="0"/>
              <a:t>though longevity could turn into immortality, it is a lower form of existence. </a:t>
            </a:r>
            <a:endParaRPr lang="en-GB" dirty="0" smtClean="0"/>
          </a:p>
          <a:p>
            <a:r>
              <a:rPr lang="en-GB" dirty="0" smtClean="0"/>
              <a:t>Longevity </a:t>
            </a:r>
            <a:r>
              <a:rPr lang="en-GB" dirty="0"/>
              <a:t>can be managed by cultivating natural life (</a:t>
            </a:r>
            <a:r>
              <a:rPr lang="en-GB" i="1" dirty="0" err="1"/>
              <a:t>yangsheng</a:t>
            </a:r>
            <a:r>
              <a:rPr lang="en-GB" dirty="0"/>
              <a:t>), whereas immortality can only be </a:t>
            </a:r>
            <a:r>
              <a:rPr lang="en-GB" dirty="0" smtClean="0"/>
              <a:t>attained </a:t>
            </a:r>
            <a:r>
              <a:rPr lang="en-GB" dirty="0"/>
              <a:t>through alchemy. </a:t>
            </a:r>
            <a:endParaRPr lang="en-GB" dirty="0" smtClean="0"/>
          </a:p>
          <a:p>
            <a:r>
              <a:rPr lang="en-GB" dirty="0" smtClean="0"/>
              <a:t>But </a:t>
            </a:r>
            <a:r>
              <a:rPr lang="en-GB" dirty="0"/>
              <a:t>longevity is a necessary step toward </a:t>
            </a:r>
            <a:r>
              <a:rPr lang="en-GB" dirty="0" smtClean="0"/>
              <a:t>immortality </a:t>
            </a:r>
            <a:r>
              <a:rPr lang="en-GB" dirty="0"/>
              <a:t>that no one can bypass. </a:t>
            </a:r>
            <a:r>
              <a:rPr lang="en-GB" dirty="0" smtClean="0"/>
              <a:t>( ZHANG </a:t>
            </a:r>
            <a:r>
              <a:rPr lang="en-GB" dirty="0" err="1" smtClean="0"/>
              <a:t>Ji</a:t>
            </a:r>
            <a:r>
              <a:rPr lang="en-GB" dirty="0" smtClean="0"/>
              <a:t>, 2012</a:t>
            </a:r>
            <a:r>
              <a:rPr lang="en-GB" dirty="0"/>
              <a:t>, 106) </a:t>
            </a:r>
          </a:p>
        </p:txBody>
      </p:sp>
    </p:spTree>
    <p:extLst>
      <p:ext uri="{BB962C8B-B14F-4D97-AF65-F5344CB8AC3E}">
        <p14:creationId xmlns:p14="http://schemas.microsoft.com/office/powerpoint/2010/main" val="2551918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14400" y="274638"/>
            <a:ext cx="7772400" cy="715962"/>
          </a:xfrm>
        </p:spPr>
        <p:txBody>
          <a:bodyPr>
            <a:normAutofit/>
          </a:bodyPr>
          <a:lstStyle/>
          <a:p>
            <a:r>
              <a:rPr lang="en-GB" dirty="0" err="1" smtClean="0"/>
              <a:t>Ge</a:t>
            </a:r>
            <a:r>
              <a:rPr lang="en-GB" dirty="0" smtClean="0"/>
              <a:t> Hong on Nourishing Life</a:t>
            </a:r>
            <a:endParaRPr lang="en-GB" dirty="0"/>
          </a:p>
        </p:txBody>
      </p:sp>
      <p:sp>
        <p:nvSpPr>
          <p:cNvPr id="2" name="Content Placeholder 1"/>
          <p:cNvSpPr>
            <a:spLocks noGrp="1"/>
          </p:cNvSpPr>
          <p:nvPr>
            <p:ph sz="quarter" idx="1"/>
          </p:nvPr>
        </p:nvSpPr>
        <p:spPr>
          <a:xfrm>
            <a:off x="457200" y="1219200"/>
            <a:ext cx="8229600" cy="5334000"/>
          </a:xfrm>
        </p:spPr>
        <p:txBody>
          <a:bodyPr>
            <a:normAutofit fontScale="62500" lnSpcReduction="20000"/>
          </a:bodyPr>
          <a:lstStyle/>
          <a:p>
            <a:r>
              <a:rPr lang="en-GB" dirty="0" smtClean="0"/>
              <a:t>In everything pertaining to Nourishing Life, one should listen much but incorporate the essential, look wide but choose the best.  One cannot rely on one's bias to a single practice. </a:t>
            </a:r>
          </a:p>
          <a:p>
            <a:endParaRPr lang="en-GB" dirty="0" smtClean="0"/>
          </a:p>
          <a:p>
            <a:r>
              <a:rPr lang="en-GB" sz="3400" dirty="0" smtClean="0"/>
              <a:t>Those who know the </a:t>
            </a:r>
            <a:r>
              <a:rPr lang="en-GB" sz="3400" b="1" dirty="0" smtClean="0"/>
              <a:t>arts of the Mysterious Woman </a:t>
            </a:r>
            <a:r>
              <a:rPr lang="en-GB" sz="3400" dirty="0" smtClean="0"/>
              <a:t>and the Pure Woman say that one can transcend the world only through the </a:t>
            </a:r>
            <a:r>
              <a:rPr lang="en-GB" sz="3400" b="1" dirty="0" smtClean="0"/>
              <a:t>arts of the bedchamber</a:t>
            </a:r>
            <a:r>
              <a:rPr lang="en-GB" sz="3400" dirty="0" smtClean="0"/>
              <a:t>. </a:t>
            </a:r>
          </a:p>
          <a:p>
            <a:endParaRPr lang="en-GB" sz="3400" dirty="0" smtClean="0"/>
          </a:p>
          <a:p>
            <a:r>
              <a:rPr lang="en-GB" sz="3400" dirty="0" smtClean="0"/>
              <a:t>Those who are </a:t>
            </a:r>
            <a:r>
              <a:rPr lang="en-GB" sz="3400" b="1" dirty="0" smtClean="0"/>
              <a:t>expert in breathing </a:t>
            </a:r>
            <a:r>
              <a:rPr lang="en-GB" sz="3400" dirty="0" smtClean="0"/>
              <a:t>say that one can extend the number of years only through </a:t>
            </a:r>
            <a:r>
              <a:rPr lang="en-GB" sz="3400" b="1" dirty="0" smtClean="0"/>
              <a:t>circulation of breath</a:t>
            </a:r>
            <a:r>
              <a:rPr lang="en-GB" sz="3400" dirty="0" smtClean="0"/>
              <a:t>.</a:t>
            </a:r>
          </a:p>
          <a:p>
            <a:r>
              <a:rPr lang="en-GB" sz="3400" dirty="0" smtClean="0"/>
              <a:t> </a:t>
            </a:r>
          </a:p>
          <a:p>
            <a:r>
              <a:rPr lang="en-GB" sz="3400" dirty="0" smtClean="0"/>
              <a:t>Those who know the </a:t>
            </a:r>
            <a:r>
              <a:rPr lang="en-GB" sz="3400" b="1" dirty="0" smtClean="0"/>
              <a:t>methods for bending and stretching </a:t>
            </a:r>
            <a:r>
              <a:rPr lang="en-GB" sz="3400" dirty="0" smtClean="0"/>
              <a:t>[their body] say that one can avoid aging only through </a:t>
            </a:r>
            <a:r>
              <a:rPr lang="en-GB" sz="3400" b="1" i="1" dirty="0" err="1" smtClean="0"/>
              <a:t>daoyin</a:t>
            </a:r>
            <a:r>
              <a:rPr lang="en-GB" sz="3400" dirty="0" smtClean="0"/>
              <a:t>. </a:t>
            </a:r>
          </a:p>
          <a:p>
            <a:endParaRPr lang="en-GB" sz="3400" dirty="0" smtClean="0"/>
          </a:p>
          <a:p>
            <a:r>
              <a:rPr lang="en-GB" sz="3400" dirty="0" smtClean="0"/>
              <a:t>Those who know the methods based on </a:t>
            </a:r>
            <a:r>
              <a:rPr lang="en-GB" sz="3400" b="1" dirty="0" smtClean="0"/>
              <a:t>herbs and plants </a:t>
            </a:r>
            <a:r>
              <a:rPr lang="en-GB" sz="3400" dirty="0" smtClean="0"/>
              <a:t>say that one can surpass any limit only through </a:t>
            </a:r>
            <a:r>
              <a:rPr lang="en-GB" sz="3400" b="1" dirty="0" smtClean="0"/>
              <a:t>medicines and pills</a:t>
            </a:r>
            <a:r>
              <a:rPr lang="en-GB" sz="3400" dirty="0" smtClean="0"/>
              <a:t>.</a:t>
            </a:r>
          </a:p>
          <a:p>
            <a:r>
              <a:rPr lang="en-GB" sz="3400" dirty="0" smtClean="0"/>
              <a:t> </a:t>
            </a:r>
          </a:p>
          <a:p>
            <a:r>
              <a:rPr lang="en-GB" sz="3400" dirty="0" smtClean="0"/>
              <a:t>When the study of the Dao does not bear fruit, it is because of biases like these. </a:t>
            </a:r>
            <a:endParaRPr lang="en-GB" sz="3400" dirty="0"/>
          </a:p>
        </p:txBody>
      </p:sp>
    </p:spTree>
    <p:extLst>
      <p:ext uri="{BB962C8B-B14F-4D97-AF65-F5344CB8AC3E}">
        <p14:creationId xmlns:p14="http://schemas.microsoft.com/office/powerpoint/2010/main" val="431114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Peng </a:t>
            </a:r>
            <a:r>
              <a:rPr lang="en-GB" dirty="0" err="1" smtClean="0"/>
              <a:t>Zu’s</a:t>
            </a:r>
            <a:r>
              <a:rPr lang="en-GB" dirty="0" smtClean="0"/>
              <a:t> </a:t>
            </a:r>
            <a:r>
              <a:rPr lang="en-GB" i="1" dirty="0" err="1"/>
              <a:t>yangsheng</a:t>
            </a:r>
            <a:r>
              <a:rPr lang="en-GB" i="1" dirty="0"/>
              <a:t> </a:t>
            </a:r>
            <a:r>
              <a:rPr lang="en-GB" dirty="0"/>
              <a:t>practice </a:t>
            </a:r>
            <a:r>
              <a:rPr lang="en-GB" dirty="0" smtClean="0"/>
              <a:t>DESCRIBED BY Ge </a:t>
            </a:r>
            <a:r>
              <a:rPr lang="en-GB" dirty="0" err="1" smtClean="0"/>
              <a:t>kong</a:t>
            </a:r>
            <a:endParaRPr lang="en-GB" dirty="0"/>
          </a:p>
        </p:txBody>
      </p:sp>
      <p:sp>
        <p:nvSpPr>
          <p:cNvPr id="3" name="Content Placeholder 2"/>
          <p:cNvSpPr>
            <a:spLocks noGrp="1"/>
          </p:cNvSpPr>
          <p:nvPr>
            <p:ph sz="quarter" idx="1"/>
          </p:nvPr>
        </p:nvSpPr>
        <p:spPr>
          <a:xfrm>
            <a:off x="-76200" y="1600200"/>
            <a:ext cx="8915400" cy="5029200"/>
          </a:xfrm>
        </p:spPr>
        <p:txBody>
          <a:bodyPr>
            <a:normAutofit fontScale="77500" lnSpcReduction="20000"/>
          </a:bodyPr>
          <a:lstStyle/>
          <a:p>
            <a:r>
              <a:rPr lang="en-GB" dirty="0"/>
              <a:t>As a youth he roamed everywhere, occasionally returning home. No one knew where he went, and those who tried to observe him could never see him. . . . </a:t>
            </a:r>
            <a:endParaRPr lang="en-GB" dirty="0" smtClean="0"/>
          </a:p>
          <a:p>
            <a:r>
              <a:rPr lang="en-GB" dirty="0" smtClean="0"/>
              <a:t>Sometimes </a:t>
            </a:r>
            <a:r>
              <a:rPr lang="en-GB" dirty="0"/>
              <a:t>he would be away for several hundred days at a stretch, and sometimes for several weeks, and he never took any provisions with him. . . . </a:t>
            </a:r>
            <a:endParaRPr lang="en-GB" dirty="0" smtClean="0"/>
          </a:p>
          <a:p>
            <a:r>
              <a:rPr lang="en-GB" dirty="0" smtClean="0"/>
              <a:t>He </a:t>
            </a:r>
            <a:r>
              <a:rPr lang="en-GB" dirty="0"/>
              <a:t>would often shut off his </a:t>
            </a:r>
            <a:r>
              <a:rPr lang="en-GB" i="1" dirty="0"/>
              <a:t>qi </a:t>
            </a:r>
            <a:r>
              <a:rPr lang="en-GB" dirty="0"/>
              <a:t>and breathe internally. </a:t>
            </a:r>
            <a:endParaRPr lang="en-GB" dirty="0" smtClean="0"/>
          </a:p>
          <a:p>
            <a:r>
              <a:rPr lang="en-GB" dirty="0" smtClean="0"/>
              <a:t>From </a:t>
            </a:r>
            <a:r>
              <a:rPr lang="en-GB" dirty="0"/>
              <a:t>sunrise to noon he would sit rigidly, rub his eyes, and knead his body and limbs, while licking his lips, swallowing his saliva, and ingesting </a:t>
            </a:r>
            <a:r>
              <a:rPr lang="en-GB" i="1" dirty="0"/>
              <a:t>qi </a:t>
            </a:r>
            <a:r>
              <a:rPr lang="en-GB" dirty="0"/>
              <a:t>several dozen times. Only then would he rise, move about, and converse. </a:t>
            </a:r>
            <a:endParaRPr lang="en-GB" dirty="0" smtClean="0"/>
          </a:p>
          <a:p>
            <a:endParaRPr lang="en-GB" dirty="0" smtClean="0"/>
          </a:p>
          <a:p>
            <a:r>
              <a:rPr lang="en-GB" dirty="0" smtClean="0"/>
              <a:t>If </a:t>
            </a:r>
            <a:r>
              <a:rPr lang="en-GB" dirty="0"/>
              <a:t>there was any illness, fatigue, or discomfort in his body, he would practice healing </a:t>
            </a:r>
            <a:r>
              <a:rPr lang="en-GB" dirty="0" smtClean="0"/>
              <a:t>exercises </a:t>
            </a:r>
            <a:r>
              <a:rPr lang="en-GB" dirty="0"/>
              <a:t>and shut off his </a:t>
            </a:r>
            <a:r>
              <a:rPr lang="en-GB" i="1" dirty="0"/>
              <a:t>qi </a:t>
            </a:r>
            <a:r>
              <a:rPr lang="en-GB" dirty="0"/>
              <a:t>so as to attack what was troubling him. </a:t>
            </a:r>
            <a:endParaRPr lang="en-GB" dirty="0" smtClean="0"/>
          </a:p>
          <a:p>
            <a:endParaRPr lang="en-GB" dirty="0"/>
          </a:p>
          <a:p>
            <a:r>
              <a:rPr lang="en-GB" dirty="0" smtClean="0"/>
              <a:t>He </a:t>
            </a:r>
            <a:r>
              <a:rPr lang="en-GB" dirty="0"/>
              <a:t>would fix his heart by turns on each part of his body: his face and head, his nine orifices and five viscera, his four limbs, even his hair. He would cause his heart to abide in each location, and he would feel his </a:t>
            </a:r>
            <a:r>
              <a:rPr lang="en-GB" i="1" dirty="0"/>
              <a:t>qi </a:t>
            </a:r>
            <a:r>
              <a:rPr lang="en-GB" dirty="0"/>
              <a:t>circulate through-out his body, starting at his nose and mouth and reaching down to the tips of his ten fingers. </a:t>
            </a:r>
            <a:endParaRPr lang="en-GB" dirty="0" smtClean="0"/>
          </a:p>
          <a:p>
            <a:endParaRPr lang="en-GB" dirty="0"/>
          </a:p>
          <a:p>
            <a:r>
              <a:rPr lang="en-GB" dirty="0" smtClean="0"/>
              <a:t>(</a:t>
            </a:r>
            <a:r>
              <a:rPr lang="en-GB" dirty="0"/>
              <a:t>SXZ 1, 7b-8a; </a:t>
            </a:r>
            <a:r>
              <a:rPr lang="en-GB" dirty="0" err="1"/>
              <a:t>Campany</a:t>
            </a:r>
            <a:r>
              <a:rPr lang="en-GB" dirty="0"/>
              <a:t> 2002, 174-75) </a:t>
            </a:r>
          </a:p>
        </p:txBody>
      </p:sp>
    </p:spTree>
    <p:extLst>
      <p:ext uri="{BB962C8B-B14F-4D97-AF65-F5344CB8AC3E}">
        <p14:creationId xmlns:p14="http://schemas.microsoft.com/office/powerpoint/2010/main" val="1383801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8600" y="274638"/>
            <a:ext cx="8458200" cy="715962"/>
          </a:xfrm>
        </p:spPr>
        <p:txBody>
          <a:bodyPr>
            <a:normAutofit fontScale="90000"/>
          </a:bodyPr>
          <a:lstStyle/>
          <a:p>
            <a:r>
              <a:rPr lang="en-GB" sz="2400" b="1" dirty="0" smtClean="0"/>
              <a:t>Relationship between Medicine and </a:t>
            </a:r>
            <a:r>
              <a:rPr lang="en-GB" sz="2400" b="1" dirty="0" err="1" smtClean="0"/>
              <a:t>Daoist</a:t>
            </a:r>
            <a:r>
              <a:rPr lang="en-GB" sz="2400" b="1" dirty="0" smtClean="0"/>
              <a:t> Practices (</a:t>
            </a:r>
            <a:r>
              <a:rPr lang="en-GB" sz="2400" b="1" dirty="0" err="1" smtClean="0"/>
              <a:t>Ge</a:t>
            </a:r>
            <a:r>
              <a:rPr lang="en-GB" sz="2400" b="1" dirty="0" smtClean="0"/>
              <a:t> Hong)</a:t>
            </a:r>
            <a:endParaRPr lang="en-GB" sz="2400" b="1" dirty="0"/>
          </a:p>
        </p:txBody>
      </p:sp>
      <p:sp>
        <p:nvSpPr>
          <p:cNvPr id="2" name="Content Placeholder 1"/>
          <p:cNvSpPr>
            <a:spLocks noGrp="1"/>
          </p:cNvSpPr>
          <p:nvPr>
            <p:ph sz="quarter" idx="1"/>
          </p:nvPr>
        </p:nvSpPr>
        <p:spPr>
          <a:xfrm>
            <a:off x="457200" y="1143000"/>
            <a:ext cx="8229600" cy="5562600"/>
          </a:xfrm>
        </p:spPr>
        <p:txBody>
          <a:bodyPr>
            <a:normAutofit fontScale="92500" lnSpcReduction="10000"/>
          </a:bodyPr>
          <a:lstStyle/>
          <a:p>
            <a:r>
              <a:rPr lang="en-GB" dirty="0" smtClean="0"/>
              <a:t>Those who do not </a:t>
            </a:r>
            <a:r>
              <a:rPr lang="en-GB" b="1" dirty="0" smtClean="0"/>
              <a:t>obtain the Golden Elixir</a:t>
            </a:r>
            <a:r>
              <a:rPr lang="en-GB" dirty="0" smtClean="0"/>
              <a:t>, and only ingest medicines of herbs and plants and practice the minor arts, can extend the number of one's years and defer the time of death, but cannot obtain immortality. </a:t>
            </a:r>
          </a:p>
          <a:p>
            <a:endParaRPr lang="en-GB" dirty="0" smtClean="0"/>
          </a:p>
          <a:p>
            <a:r>
              <a:rPr lang="en-GB" dirty="0" smtClean="0"/>
              <a:t>Some only know how to ingest herbal medicines, but ignore the </a:t>
            </a:r>
            <a:r>
              <a:rPr lang="en-GB" b="1" dirty="0" smtClean="0"/>
              <a:t>essential arts for inverting the course of aging</a:t>
            </a:r>
            <a:r>
              <a:rPr lang="en-GB" dirty="0" smtClean="0"/>
              <a:t>: they entirely lack the principle of long life. </a:t>
            </a:r>
          </a:p>
          <a:p>
            <a:endParaRPr lang="en-GB" dirty="0" smtClean="0"/>
          </a:p>
          <a:p>
            <a:r>
              <a:rPr lang="en-GB" dirty="0" smtClean="0"/>
              <a:t>Others do not understand how to wear the divine talismans at their belt, how to make charms and observe the precepts, how to meditate on the deities within themselves, and how to guard the True One (</a:t>
            </a:r>
            <a:r>
              <a:rPr lang="en-GB" i="1" dirty="0" err="1" smtClean="0"/>
              <a:t>zhenyi</a:t>
            </a:r>
            <a:r>
              <a:rPr lang="en-GB" dirty="0" smtClean="0"/>
              <a:t>): they can merely prevent internal ailments from arising wind and humidity from hurting them. If a noxious demon, a powerful evil, a mountain sprite, or a poison in the water suddenly harms them, they are dead. </a:t>
            </a:r>
          </a:p>
          <a:p>
            <a:endParaRPr lang="en-GB" dirty="0"/>
          </a:p>
        </p:txBody>
      </p:sp>
    </p:spTree>
    <p:extLst>
      <p:ext uri="{BB962C8B-B14F-4D97-AF65-F5344CB8AC3E}">
        <p14:creationId xmlns:p14="http://schemas.microsoft.com/office/powerpoint/2010/main" val="3158450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Daoist</a:t>
            </a:r>
            <a:r>
              <a:rPr lang="en-GB" dirty="0"/>
              <a:t> Longevity and the Aging </a:t>
            </a:r>
            <a:r>
              <a:rPr lang="en-GB" dirty="0" smtClean="0"/>
              <a:t>Society</a:t>
            </a:r>
            <a:r>
              <a:rPr lang="en-GB" dirty="0"/>
              <a:t/>
            </a:r>
            <a:br>
              <a:rPr lang="en-GB" dirty="0"/>
            </a:br>
            <a:endParaRPr lang="en-GB" dirty="0"/>
          </a:p>
        </p:txBody>
      </p:sp>
      <p:sp>
        <p:nvSpPr>
          <p:cNvPr id="3" name="Content Placeholder 2"/>
          <p:cNvSpPr>
            <a:spLocks noGrp="1"/>
          </p:cNvSpPr>
          <p:nvPr>
            <p:ph idx="1"/>
          </p:nvPr>
        </p:nvSpPr>
        <p:spPr>
          <a:xfrm>
            <a:off x="152400" y="1219200"/>
            <a:ext cx="8763000" cy="5638800"/>
          </a:xfrm>
        </p:spPr>
        <p:txBody>
          <a:bodyPr>
            <a:normAutofit fontScale="32500" lnSpcReduction="20000"/>
          </a:bodyPr>
          <a:lstStyle/>
          <a:p>
            <a:r>
              <a:rPr lang="en-GB" sz="4300" dirty="0" smtClean="0"/>
              <a:t>The </a:t>
            </a:r>
            <a:r>
              <a:rPr lang="en-GB" sz="4300" dirty="0"/>
              <a:t>achievements of modern medicine in the treatment and detection of </a:t>
            </a:r>
            <a:r>
              <a:rPr lang="en-GB" sz="4300" dirty="0" smtClean="0"/>
              <a:t>diseases</a:t>
            </a:r>
            <a:r>
              <a:rPr lang="en-GB" sz="4300" dirty="0"/>
              <a:t>, alongside the improvement of social welfare provision, have resulted in the significant reduction of premature deaths caused by the insufficient medical treatment and poor nutrition. Greater numbers of people are living longer. This continued grow of the elderly population (people over 65) and the proportion-ally smaller younger generation now characterizes our society. Whatever the benefits of longevity, an aging society presents its own problems. </a:t>
            </a:r>
            <a:endParaRPr lang="en-GB" sz="4300" dirty="0" smtClean="0"/>
          </a:p>
          <a:p>
            <a:endParaRPr lang="en-GB" sz="4300" dirty="0"/>
          </a:p>
          <a:p>
            <a:r>
              <a:rPr lang="en-GB" sz="4300" dirty="0" smtClean="0"/>
              <a:t>For governments </a:t>
            </a:r>
            <a:r>
              <a:rPr lang="en-GB" sz="4300" dirty="0"/>
              <a:t>these include increased costs in the form of medical spending, social care, and social welfare, a diminishing </a:t>
            </a:r>
            <a:r>
              <a:rPr lang="en-GB" sz="4300" dirty="0" smtClean="0"/>
              <a:t>labour </a:t>
            </a:r>
            <a:r>
              <a:rPr lang="en-GB" sz="4300" dirty="0"/>
              <a:t>market, and, in general, a lack of vitality, energy and creativity in society. How to counter these newly emerging </a:t>
            </a:r>
            <a:r>
              <a:rPr lang="en-GB" sz="4300" dirty="0" smtClean="0"/>
              <a:t>challenges </a:t>
            </a:r>
            <a:r>
              <a:rPr lang="en-GB" sz="4300" dirty="0"/>
              <a:t>has become a serious concern for many scholars, organizations, and </a:t>
            </a:r>
            <a:r>
              <a:rPr lang="en-GB" sz="4300" dirty="0" smtClean="0"/>
              <a:t>governments</a:t>
            </a:r>
            <a:r>
              <a:rPr lang="en-GB" sz="4300" dirty="0"/>
              <a:t>. </a:t>
            </a:r>
            <a:endParaRPr lang="en-GB" sz="4300" dirty="0" smtClean="0"/>
          </a:p>
          <a:p>
            <a:endParaRPr lang="en-GB" sz="4300" dirty="0"/>
          </a:p>
          <a:p>
            <a:r>
              <a:rPr lang="en-GB" sz="4300" dirty="0" smtClean="0"/>
              <a:t>A </a:t>
            </a:r>
            <a:r>
              <a:rPr lang="en-GB" sz="4300" dirty="0"/>
              <a:t>solution may be found in the traditional Chinese self-help practices that are part of </a:t>
            </a:r>
            <a:r>
              <a:rPr lang="en-GB" sz="4300" dirty="0" smtClean="0"/>
              <a:t>Daoism: </a:t>
            </a:r>
            <a:endParaRPr lang="en-GB" sz="4300" dirty="0"/>
          </a:p>
          <a:p>
            <a:r>
              <a:rPr lang="en-GB" sz="4300" dirty="0"/>
              <a:t>Distinct from the other world religions, Daoism is very much a religion of “this world.” It places a strong emphasis on the cultivation of the individual’s physical health, particularly in the form of spiritual </a:t>
            </a:r>
            <a:r>
              <a:rPr lang="en-GB" sz="4300" dirty="0" smtClean="0"/>
              <a:t>wellbeing</a:t>
            </a:r>
            <a:r>
              <a:rPr lang="en-GB" sz="4300" dirty="0"/>
              <a:t>. </a:t>
            </a:r>
            <a:endParaRPr lang="en-GB" sz="4300" dirty="0" smtClean="0"/>
          </a:p>
          <a:p>
            <a:r>
              <a:rPr lang="en-GB" sz="4300" dirty="0" smtClean="0"/>
              <a:t>From </a:t>
            </a:r>
            <a:r>
              <a:rPr lang="en-GB" sz="4300" dirty="0"/>
              <a:t>a </a:t>
            </a:r>
            <a:r>
              <a:rPr lang="en-GB" sz="4300" dirty="0" err="1"/>
              <a:t>Daoist</a:t>
            </a:r>
            <a:r>
              <a:rPr lang="en-GB" sz="4300" dirty="0"/>
              <a:t> perspective, working towards healthy longevity is crucial for the individual in order to pursue her/his religious goal of immortality. </a:t>
            </a:r>
            <a:endParaRPr lang="en-GB" sz="4300" dirty="0" smtClean="0"/>
          </a:p>
          <a:p>
            <a:r>
              <a:rPr lang="en-GB" sz="4300" dirty="0" smtClean="0"/>
              <a:t>Old </a:t>
            </a:r>
            <a:r>
              <a:rPr lang="en-GB" sz="4300" dirty="0"/>
              <a:t>age should not be marred by sickness and debility. On the contrary, having a physically healthy body and an alert mind full of energy and vitality are essential characteristics of true longevity. </a:t>
            </a:r>
            <a:endParaRPr lang="en-GB" sz="4300" dirty="0" smtClean="0"/>
          </a:p>
          <a:p>
            <a:r>
              <a:rPr lang="en-GB" sz="4300" dirty="0" smtClean="0"/>
              <a:t>Based </a:t>
            </a:r>
            <a:r>
              <a:rPr lang="en-GB" sz="4300" dirty="0"/>
              <a:t>on such an understanding, </a:t>
            </a:r>
            <a:r>
              <a:rPr lang="en-GB" sz="4300" dirty="0" err="1"/>
              <a:t>Daoist</a:t>
            </a:r>
            <a:r>
              <a:rPr lang="en-GB" sz="4300" dirty="0"/>
              <a:t> practitioners through history have created many effective </a:t>
            </a:r>
            <a:r>
              <a:rPr lang="en-GB" sz="4300" i="1" dirty="0" err="1"/>
              <a:t>yangsheng</a:t>
            </a:r>
            <a:r>
              <a:rPr lang="en-GB" sz="4300" i="1" dirty="0"/>
              <a:t> </a:t>
            </a:r>
            <a:r>
              <a:rPr lang="en-GB" sz="4300" dirty="0"/>
              <a:t>(wellbeing) exercises with particular focus on skills and techniques for nourishing and prolonging life. These exercises are especially appropriate for people who have already </a:t>
            </a:r>
            <a:r>
              <a:rPr lang="en-GB" sz="4300" dirty="0" smtClean="0"/>
              <a:t>entered </a:t>
            </a:r>
            <a:r>
              <a:rPr lang="en-GB" sz="4300" dirty="0"/>
              <a:t>old age, because of their gentle nature and time requirement. </a:t>
            </a:r>
            <a:endParaRPr lang="en-GB" sz="4300" dirty="0" smtClean="0"/>
          </a:p>
          <a:p>
            <a:r>
              <a:rPr lang="en-GB" dirty="0"/>
              <a:t> </a:t>
            </a:r>
            <a:endParaRPr lang="en-GB" dirty="0" smtClean="0"/>
          </a:p>
          <a:p>
            <a:r>
              <a:rPr lang="en-GB" dirty="0" err="1" smtClean="0"/>
              <a:t>Yanxia</a:t>
            </a:r>
            <a:r>
              <a:rPr lang="en-GB" dirty="0" smtClean="0"/>
              <a:t> Zhao</a:t>
            </a:r>
            <a:r>
              <a:rPr lang="en-GB" dirty="0"/>
              <a:t>, </a:t>
            </a:r>
            <a:r>
              <a:rPr lang="en-GB" dirty="0" smtClean="0"/>
              <a:t>“</a:t>
            </a:r>
            <a:r>
              <a:rPr lang="en-GB" dirty="0" err="1" smtClean="0"/>
              <a:t>Daoist</a:t>
            </a:r>
            <a:r>
              <a:rPr lang="en-GB" dirty="0" smtClean="0"/>
              <a:t> </a:t>
            </a:r>
            <a:r>
              <a:rPr lang="en-GB" dirty="0"/>
              <a:t>Longevity and the Aging </a:t>
            </a:r>
            <a:r>
              <a:rPr lang="en-GB" dirty="0" smtClean="0"/>
              <a:t>Society ‘, </a:t>
            </a:r>
            <a:r>
              <a:rPr lang="en-GB" i="1" dirty="0" smtClean="0"/>
              <a:t>Journal of </a:t>
            </a:r>
            <a:r>
              <a:rPr lang="en-GB" i="1" dirty="0" err="1" smtClean="0"/>
              <a:t>Daoist</a:t>
            </a:r>
            <a:r>
              <a:rPr lang="en-GB" i="1" dirty="0" smtClean="0"/>
              <a:t> Studies</a:t>
            </a:r>
            <a:r>
              <a:rPr lang="en-GB" dirty="0" smtClean="0"/>
              <a:t>, Volume 9, , Jan 2016, pp.195-209</a:t>
            </a:r>
            <a:endParaRPr lang="en-GB" dirty="0"/>
          </a:p>
        </p:txBody>
      </p:sp>
    </p:spTree>
    <p:extLst>
      <p:ext uri="{BB962C8B-B14F-4D97-AF65-F5344CB8AC3E}">
        <p14:creationId xmlns:p14="http://schemas.microsoft.com/office/powerpoint/2010/main" val="23527515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28</TotalTime>
  <Words>1367</Words>
  <Application>Microsoft Office PowerPoint</Application>
  <PresentationFormat>On-screen Show (4:3)</PresentationFormat>
  <Paragraphs>67</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方正舒体</vt:lpstr>
      <vt:lpstr>Arial</vt:lpstr>
      <vt:lpstr>Clarity</vt:lpstr>
      <vt:lpstr>3.2 Daoist Yangsheng Exercises and Ageing Society</vt:lpstr>
      <vt:lpstr>Baopuzi (抱朴子) "The Master  Who Embraces Simplicity"</vt:lpstr>
      <vt:lpstr>Ge Hong’s greatest achievements</vt:lpstr>
      <vt:lpstr>Ge Hong’s religious philosophy is a converging point of three different intellectual streams</vt:lpstr>
      <vt:lpstr>Ge Hong’s Distinction of Immortality and Longevity.</vt:lpstr>
      <vt:lpstr>Ge Hong on Nourishing Life</vt:lpstr>
      <vt:lpstr>Peng Zu’s yangsheng practice DESCRIBED BY Ge kong</vt:lpstr>
      <vt:lpstr>Relationship between Medicine and Daoist Practices (Ge Hong)</vt:lpstr>
      <vt:lpstr>Daoist Longevity and the Aging Society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3.2 Daoist Yangsheng Exercises and Ageing Society</dc:title>
  <dc:creator>Yanxia Zhao</dc:creator>
  <cp:lastModifiedBy>Yanxia Zhao</cp:lastModifiedBy>
  <cp:revision>5</cp:revision>
  <dcterms:created xsi:type="dcterms:W3CDTF">2006-08-16T00:00:00Z</dcterms:created>
  <dcterms:modified xsi:type="dcterms:W3CDTF">2017-02-08T17:32:48Z</dcterms:modified>
</cp:coreProperties>
</file>