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59" r:id="rId1"/>
  </p:sldMasterIdLst>
  <p:notesMasterIdLst>
    <p:notesMasterId r:id="rId33"/>
  </p:notesMasterIdLst>
  <p:handoutMasterIdLst>
    <p:handoutMasterId r:id="rId34"/>
  </p:handoutMasterIdLst>
  <p:sldIdLst>
    <p:sldId id="281" r:id="rId2"/>
    <p:sldId id="283" r:id="rId3"/>
    <p:sldId id="256" r:id="rId4"/>
    <p:sldId id="309" r:id="rId5"/>
    <p:sldId id="298" r:id="rId6"/>
    <p:sldId id="297" r:id="rId7"/>
    <p:sldId id="310" r:id="rId8"/>
    <p:sldId id="311" r:id="rId9"/>
    <p:sldId id="284" r:id="rId10"/>
    <p:sldId id="312" r:id="rId11"/>
    <p:sldId id="313" r:id="rId12"/>
    <p:sldId id="316" r:id="rId13"/>
    <p:sldId id="314" r:id="rId14"/>
    <p:sldId id="302" r:id="rId15"/>
    <p:sldId id="304" r:id="rId16"/>
    <p:sldId id="315" r:id="rId17"/>
    <p:sldId id="300" r:id="rId18"/>
    <p:sldId id="286" r:id="rId19"/>
    <p:sldId id="317" r:id="rId20"/>
    <p:sldId id="305" r:id="rId21"/>
    <p:sldId id="289" r:id="rId22"/>
    <p:sldId id="290" r:id="rId23"/>
    <p:sldId id="293" r:id="rId24"/>
    <p:sldId id="294" r:id="rId25"/>
    <p:sldId id="295" r:id="rId26"/>
    <p:sldId id="296" r:id="rId27"/>
    <p:sldId id="306" r:id="rId28"/>
    <p:sldId id="307" r:id="rId29"/>
    <p:sldId id="318" r:id="rId30"/>
    <p:sldId id="308" r:id="rId31"/>
    <p:sldId id="319" r:id="rId32"/>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3429" autoAdjust="0"/>
  </p:normalViewPr>
  <p:slideViewPr>
    <p:cSldViewPr snapToGrid="0" snapToObjects="1">
      <p:cViewPr varScale="1">
        <p:scale>
          <a:sx n="54" d="100"/>
          <a:sy n="54" d="100"/>
        </p:scale>
        <p:origin x="1866"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EF947BE8-2342-4213-9D1D-3952DE79EDAC}" type="datetimeFigureOut">
              <a:rPr lang="en-US" smtClean="0"/>
              <a:pPr/>
              <a:t>10/8/2018</a:t>
            </a:fld>
            <a:endParaRPr lang="en-US"/>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5E428F12-CFBB-4260-86F6-83C127DD07C2}" type="slidenum">
              <a:rPr lang="en-US" smtClean="0"/>
              <a:pPr/>
              <a:t>‹#›</a:t>
            </a:fld>
            <a:endParaRPr lang="en-US"/>
          </a:p>
        </p:txBody>
      </p:sp>
    </p:spTree>
    <p:extLst>
      <p:ext uri="{BB962C8B-B14F-4D97-AF65-F5344CB8AC3E}">
        <p14:creationId xmlns:p14="http://schemas.microsoft.com/office/powerpoint/2010/main" val="13491492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E3B91987-A003-5C44-A8D3-82B30631A4D6}" type="datetimeFigureOut">
              <a:rPr lang="en-US" smtClean="0"/>
              <a:pPr/>
              <a:t>10/8/2018</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D11E2F3F-B754-4B43-9475-3296B25F572D}" type="slidenum">
              <a:rPr lang="en-US" smtClean="0"/>
              <a:pPr/>
              <a:t>‹#›</a:t>
            </a:fld>
            <a:endParaRPr lang="en-US"/>
          </a:p>
        </p:txBody>
      </p:sp>
    </p:spTree>
    <p:extLst>
      <p:ext uri="{BB962C8B-B14F-4D97-AF65-F5344CB8AC3E}">
        <p14:creationId xmlns:p14="http://schemas.microsoft.com/office/powerpoint/2010/main" val="367773346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tudy.com/academy/lesson/non-verbal-and-verbal-communication-in-the-classroom.html"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Mynd</a:t>
            </a:r>
            <a:r>
              <a:rPr lang="en-GB" dirty="0" smtClean="0"/>
              <a:t> </a:t>
            </a:r>
            <a:r>
              <a:rPr lang="en-GB" dirty="0" err="1" smtClean="0"/>
              <a:t>dros</a:t>
            </a:r>
            <a:r>
              <a:rPr lang="en-GB" dirty="0" smtClean="0"/>
              <a:t> y </a:t>
            </a:r>
            <a:r>
              <a:rPr lang="en-GB" dirty="0" err="1" smtClean="0"/>
              <a:t>tasgau</a:t>
            </a:r>
            <a:r>
              <a:rPr lang="en-GB" dirty="0" smtClean="0"/>
              <a:t>. </a:t>
            </a:r>
          </a:p>
          <a:p>
            <a:r>
              <a:rPr lang="en-GB" dirty="0" err="1" smtClean="0"/>
              <a:t>Atgoffa</a:t>
            </a:r>
            <a:r>
              <a:rPr lang="en-GB" dirty="0" smtClean="0"/>
              <a:t> </a:t>
            </a:r>
            <a:r>
              <a:rPr lang="en-GB" dirty="0" err="1" smtClean="0"/>
              <a:t>i</a:t>
            </a:r>
            <a:r>
              <a:rPr lang="en-GB" dirty="0" smtClean="0"/>
              <a:t> </a:t>
            </a:r>
            <a:r>
              <a:rPr lang="en-GB" dirty="0" err="1" smtClean="0"/>
              <a:t>gael</a:t>
            </a:r>
            <a:r>
              <a:rPr lang="en-GB" baseline="0" dirty="0" smtClean="0"/>
              <a:t> </a:t>
            </a:r>
            <a:r>
              <a:rPr lang="en-GB" baseline="0" dirty="0" err="1" smtClean="0"/>
              <a:t>copi</a:t>
            </a:r>
            <a:r>
              <a:rPr lang="en-GB" baseline="0" dirty="0" smtClean="0"/>
              <a:t> </a:t>
            </a:r>
            <a:r>
              <a:rPr lang="en-GB" baseline="0" dirty="0" err="1" smtClean="0"/>
              <a:t>o’r</a:t>
            </a:r>
            <a:r>
              <a:rPr lang="en-GB" baseline="0" dirty="0" smtClean="0"/>
              <a:t> </a:t>
            </a:r>
            <a:r>
              <a:rPr lang="en-GB" baseline="0" dirty="0" err="1" smtClean="0"/>
              <a:t>safonau</a:t>
            </a:r>
            <a:r>
              <a:rPr lang="en-GB" baseline="0" dirty="0" smtClean="0"/>
              <a:t> </a:t>
            </a:r>
            <a:r>
              <a:rPr lang="en-GB" baseline="0" dirty="0" err="1" smtClean="0"/>
              <a:t>yn</a:t>
            </a:r>
            <a:r>
              <a:rPr lang="en-GB" baseline="0" dirty="0" smtClean="0"/>
              <a:t> </a:t>
            </a:r>
            <a:r>
              <a:rPr lang="en-GB" baseline="0" dirty="0" err="1" smtClean="0"/>
              <a:t>eu</a:t>
            </a:r>
            <a:r>
              <a:rPr lang="en-GB" baseline="0" dirty="0" smtClean="0"/>
              <a:t> </a:t>
            </a:r>
            <a:r>
              <a:rPr lang="en-GB" baseline="0" dirty="0" err="1" smtClean="0"/>
              <a:t>ffeiliau</a:t>
            </a:r>
            <a:r>
              <a:rPr lang="en-GB" baseline="0" dirty="0" smtClean="0"/>
              <a:t>.</a:t>
            </a:r>
          </a:p>
          <a:p>
            <a:r>
              <a:rPr lang="en-GB" baseline="0" dirty="0" err="1" smtClean="0"/>
              <a:t>Atgoffa</a:t>
            </a:r>
            <a:r>
              <a:rPr lang="en-GB" baseline="0" dirty="0" smtClean="0"/>
              <a:t> </a:t>
            </a:r>
            <a:r>
              <a:rPr lang="en-GB" baseline="0" dirty="0" err="1" smtClean="0"/>
              <a:t>iddynt</a:t>
            </a:r>
            <a:r>
              <a:rPr lang="en-GB" baseline="0" dirty="0" smtClean="0"/>
              <a:t> </a:t>
            </a:r>
            <a:r>
              <a:rPr lang="en-GB" baseline="0" dirty="0" err="1" smtClean="0"/>
              <a:t>barhau</a:t>
            </a:r>
            <a:r>
              <a:rPr lang="en-GB" baseline="0" dirty="0" smtClean="0"/>
              <a:t> </a:t>
            </a:r>
            <a:r>
              <a:rPr lang="en-GB" baseline="0" dirty="0" err="1" smtClean="0"/>
              <a:t>gyda’u</a:t>
            </a:r>
            <a:r>
              <a:rPr lang="en-GB" baseline="0" dirty="0" smtClean="0"/>
              <a:t> </a:t>
            </a:r>
            <a:r>
              <a:rPr lang="en-GB" baseline="0" dirty="0" err="1" smtClean="0"/>
              <a:t>gwaith</a:t>
            </a:r>
            <a:r>
              <a:rPr lang="en-GB" baseline="0" dirty="0" smtClean="0"/>
              <a:t> </a:t>
            </a:r>
            <a:r>
              <a:rPr lang="en-GB" baseline="0" dirty="0" err="1" smtClean="0"/>
              <a:t>ymchwil</a:t>
            </a:r>
            <a:r>
              <a:rPr lang="en-GB" baseline="0" dirty="0" smtClean="0"/>
              <a:t> </a:t>
            </a:r>
            <a:r>
              <a:rPr lang="en-GB" baseline="0" dirty="0" err="1" smtClean="0"/>
              <a:t>ar</a:t>
            </a:r>
            <a:r>
              <a:rPr lang="en-GB" baseline="0" dirty="0" smtClean="0"/>
              <a:t> y </a:t>
            </a:r>
            <a:r>
              <a:rPr lang="en-GB" baseline="0" dirty="0" err="1" smtClean="0"/>
              <a:t>damcaniaethau</a:t>
            </a:r>
            <a:r>
              <a:rPr lang="en-GB" baseline="0" dirty="0" smtClean="0"/>
              <a:t>.</a:t>
            </a:r>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1</a:t>
            </a:fld>
            <a:endParaRPr lang="en-US"/>
          </a:p>
        </p:txBody>
      </p:sp>
    </p:spTree>
    <p:extLst>
      <p:ext uri="{BB962C8B-B14F-4D97-AF65-F5344CB8AC3E}">
        <p14:creationId xmlns:p14="http://schemas.microsoft.com/office/powerpoint/2010/main" val="15291753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Edrych </a:t>
            </a:r>
            <a:r>
              <a:rPr lang="en-GB" baseline="0" dirty="0" err="1" smtClean="0"/>
              <a:t>ar</a:t>
            </a:r>
            <a:r>
              <a:rPr lang="en-GB" baseline="0" dirty="0" smtClean="0"/>
              <a:t> </a:t>
            </a:r>
            <a:r>
              <a:rPr lang="en-GB" baseline="0" dirty="0" err="1" smtClean="0"/>
              <a:t>yr</a:t>
            </a:r>
            <a:r>
              <a:rPr lang="en-GB" baseline="0" dirty="0" smtClean="0"/>
              <a:t> </a:t>
            </a:r>
            <a:r>
              <a:rPr lang="en-GB" baseline="0" dirty="0" err="1" smtClean="0"/>
              <a:t>ymatebion</a:t>
            </a:r>
            <a:r>
              <a:rPr lang="en-GB" baseline="0" dirty="0" smtClean="0"/>
              <a:t> </a:t>
            </a:r>
            <a:r>
              <a:rPr lang="en-GB" baseline="0" dirty="0" err="1" smtClean="0"/>
              <a:t>sydd</a:t>
            </a:r>
            <a:r>
              <a:rPr lang="en-GB" baseline="0" dirty="0" smtClean="0"/>
              <a:t> </a:t>
            </a:r>
            <a:r>
              <a:rPr lang="en-GB" baseline="0" dirty="0" err="1" smtClean="0"/>
              <a:t>ar</a:t>
            </a:r>
            <a:r>
              <a:rPr lang="en-GB" baseline="0" dirty="0" smtClean="0"/>
              <a:t> </a:t>
            </a:r>
            <a:r>
              <a:rPr lang="en-GB" baseline="0" dirty="0" err="1" smtClean="0"/>
              <a:t>Padlet</a:t>
            </a:r>
            <a:r>
              <a:rPr lang="en-GB" baseline="0" dirty="0" smtClean="0"/>
              <a:t> a </a:t>
            </a:r>
            <a:r>
              <a:rPr lang="en-GB" baseline="0" dirty="0" err="1" smtClean="0"/>
              <a:t>thrafod</a:t>
            </a:r>
            <a:r>
              <a:rPr lang="en-GB" baseline="0" dirty="0" smtClean="0"/>
              <a:t>.</a:t>
            </a:r>
          </a:p>
          <a:p>
            <a:r>
              <a:rPr lang="en-GB" baseline="0" dirty="0" err="1" smtClean="0"/>
              <a:t>Adolygu</a:t>
            </a:r>
            <a:r>
              <a:rPr lang="en-GB" baseline="0" dirty="0" smtClean="0"/>
              <a:t> </a:t>
            </a:r>
            <a:r>
              <a:rPr lang="en-GB" baseline="0" dirty="0" err="1" smtClean="0"/>
              <a:t>prif</a:t>
            </a:r>
            <a:r>
              <a:rPr lang="en-GB" baseline="0" dirty="0" smtClean="0"/>
              <a:t> </a:t>
            </a:r>
            <a:r>
              <a:rPr lang="en-GB" baseline="0" dirty="0" err="1" smtClean="0"/>
              <a:t>bwyntiau</a:t>
            </a:r>
            <a:r>
              <a:rPr lang="en-GB" baseline="0" dirty="0" smtClean="0"/>
              <a:t> Vygotsky a </a:t>
            </a:r>
            <a:r>
              <a:rPr lang="en-GB" baseline="0" dirty="0" err="1" smtClean="0"/>
              <a:t>sicrhau</a:t>
            </a:r>
            <a:r>
              <a:rPr lang="en-GB" baseline="0" dirty="0" smtClean="0"/>
              <a:t> </a:t>
            </a:r>
            <a:r>
              <a:rPr lang="en-GB" baseline="0" dirty="0" err="1" smtClean="0"/>
              <a:t>dealltwriaeth</a:t>
            </a:r>
            <a:r>
              <a:rPr lang="en-GB" baseline="0" dirty="0" smtClean="0"/>
              <a:t>.</a:t>
            </a:r>
          </a:p>
          <a:p>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2</a:t>
            </a:fld>
            <a:endParaRPr lang="en-US"/>
          </a:p>
        </p:txBody>
      </p:sp>
    </p:spTree>
    <p:extLst>
      <p:ext uri="{BB962C8B-B14F-4D97-AF65-F5344CB8AC3E}">
        <p14:creationId xmlns:p14="http://schemas.microsoft.com/office/powerpoint/2010/main" val="538800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Son </a:t>
            </a:r>
            <a:r>
              <a:rPr lang="en-GB" dirty="0" err="1" smtClean="0"/>
              <a:t>bydd</a:t>
            </a:r>
            <a:r>
              <a:rPr lang="en-GB" dirty="0" smtClean="0"/>
              <a:t> </a:t>
            </a:r>
            <a:r>
              <a:rPr lang="en-GB" dirty="0" err="1" smtClean="0"/>
              <a:t>cynnwys</a:t>
            </a:r>
            <a:r>
              <a:rPr lang="en-GB" dirty="0" smtClean="0"/>
              <a:t> y </a:t>
            </a:r>
            <a:r>
              <a:rPr lang="en-GB" dirty="0" err="1" smtClean="0"/>
              <a:t>sesiwn</a:t>
            </a:r>
            <a:r>
              <a:rPr lang="en-GB" dirty="0" smtClean="0"/>
              <a:t> </a:t>
            </a:r>
            <a:r>
              <a:rPr lang="en-GB" dirty="0" err="1" smtClean="0"/>
              <a:t>heddiw</a:t>
            </a:r>
            <a:r>
              <a:rPr lang="en-GB" dirty="0" smtClean="0"/>
              <a:t> </a:t>
            </a:r>
            <a:r>
              <a:rPr lang="en-GB" dirty="0" err="1" smtClean="0"/>
              <a:t>yn</a:t>
            </a:r>
            <a:r>
              <a:rPr lang="en-GB" dirty="0" smtClean="0"/>
              <a:t> </a:t>
            </a:r>
            <a:r>
              <a:rPr lang="en-GB" dirty="0" err="1" smtClean="0"/>
              <a:t>eu</a:t>
            </a:r>
            <a:r>
              <a:rPr lang="en-GB" dirty="0" smtClean="0"/>
              <a:t> </a:t>
            </a:r>
            <a:r>
              <a:rPr lang="en-GB" dirty="0" err="1" smtClean="0"/>
              <a:t>paratoi</a:t>
            </a:r>
            <a:r>
              <a:rPr lang="en-GB" dirty="0" smtClean="0"/>
              <a:t> </a:t>
            </a:r>
            <a:r>
              <a:rPr lang="en-GB" dirty="0" err="1" smtClean="0"/>
              <a:t>ar</a:t>
            </a:r>
            <a:r>
              <a:rPr lang="en-GB" dirty="0" smtClean="0"/>
              <a:t> </a:t>
            </a:r>
            <a:r>
              <a:rPr lang="en-GB" dirty="0" err="1" smtClean="0"/>
              <a:t>gyfer</a:t>
            </a:r>
            <a:r>
              <a:rPr lang="en-GB" dirty="0" smtClean="0"/>
              <a:t> </a:t>
            </a:r>
            <a:r>
              <a:rPr lang="en-GB" dirty="0" err="1" smtClean="0"/>
              <a:t>gwaith</a:t>
            </a:r>
            <a:r>
              <a:rPr lang="en-GB" dirty="0" smtClean="0"/>
              <a:t> </a:t>
            </a:r>
            <a:r>
              <a:rPr lang="en-GB" dirty="0" err="1" smtClean="0"/>
              <a:t>arsylwi</a:t>
            </a:r>
            <a:r>
              <a:rPr lang="en-GB" dirty="0" smtClean="0"/>
              <a:t> </a:t>
            </a:r>
            <a:r>
              <a:rPr lang="en-GB" dirty="0" err="1" smtClean="0"/>
              <a:t>byddant</a:t>
            </a:r>
            <a:r>
              <a:rPr lang="en-GB" baseline="0" dirty="0" smtClean="0"/>
              <a:t> </a:t>
            </a:r>
            <a:r>
              <a:rPr lang="en-GB" baseline="0" dirty="0" err="1" smtClean="0"/>
              <a:t>yn</a:t>
            </a:r>
            <a:r>
              <a:rPr lang="en-GB" baseline="0" dirty="0" smtClean="0"/>
              <a:t> </a:t>
            </a:r>
            <a:r>
              <a:rPr lang="en-GB" baseline="0" dirty="0" err="1" smtClean="0"/>
              <a:t>ei</a:t>
            </a:r>
            <a:r>
              <a:rPr lang="en-GB" baseline="0" dirty="0" smtClean="0"/>
              <a:t> </a:t>
            </a:r>
            <a:r>
              <a:rPr lang="en-GB" baseline="0" dirty="0" err="1" smtClean="0"/>
              <a:t>wneud</a:t>
            </a:r>
            <a:r>
              <a:rPr lang="en-GB" baseline="0" dirty="0" smtClean="0"/>
              <a:t> </a:t>
            </a:r>
            <a:r>
              <a:rPr lang="en-GB" baseline="0" dirty="0" err="1" smtClean="0"/>
              <a:t>ar</a:t>
            </a:r>
            <a:r>
              <a:rPr lang="en-GB" baseline="0" dirty="0" smtClean="0"/>
              <a:t> </a:t>
            </a:r>
            <a:r>
              <a:rPr lang="en-GB" baseline="0" dirty="0" err="1" smtClean="0"/>
              <a:t>wahanol</a:t>
            </a:r>
            <a:r>
              <a:rPr lang="en-GB" baseline="0" dirty="0" smtClean="0"/>
              <a:t> </a:t>
            </a:r>
            <a:r>
              <a:rPr lang="en-GB" baseline="0" dirty="0" err="1" smtClean="0"/>
              <a:t>adegau</a:t>
            </a:r>
            <a:r>
              <a:rPr lang="en-GB" baseline="0" dirty="0" smtClean="0"/>
              <a:t> </a:t>
            </a:r>
            <a:r>
              <a:rPr lang="en-GB" baseline="0" dirty="0" err="1" smtClean="0"/>
              <a:t>yn</a:t>
            </a:r>
            <a:r>
              <a:rPr lang="en-GB" baseline="0" dirty="0" smtClean="0"/>
              <a:t> </a:t>
            </a:r>
            <a:r>
              <a:rPr lang="en-GB" baseline="0" dirty="0" err="1" smtClean="0"/>
              <a:t>ystod</a:t>
            </a:r>
            <a:r>
              <a:rPr lang="en-GB" baseline="0" dirty="0" smtClean="0"/>
              <a:t> y </a:t>
            </a:r>
            <a:r>
              <a:rPr lang="en-GB" baseline="0" dirty="0" err="1" smtClean="0"/>
              <a:t>flwyddyn</a:t>
            </a:r>
            <a:r>
              <a:rPr lang="en-GB" baseline="0" dirty="0" smtClean="0"/>
              <a:t> hon.</a:t>
            </a:r>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3</a:t>
            </a:fld>
            <a:endParaRPr lang="en-US"/>
          </a:p>
        </p:txBody>
      </p:sp>
    </p:spTree>
    <p:extLst>
      <p:ext uri="{BB962C8B-B14F-4D97-AF65-F5344CB8AC3E}">
        <p14:creationId xmlns:p14="http://schemas.microsoft.com/office/powerpoint/2010/main" val="14495999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Yr</a:t>
            </a:r>
            <a:r>
              <a:rPr lang="en-GB" dirty="0" smtClean="0"/>
              <a:t> </a:t>
            </a:r>
            <a:r>
              <a:rPr lang="en-GB" dirty="0" err="1" smtClean="0"/>
              <a:t>awgrym</a:t>
            </a:r>
            <a:r>
              <a:rPr lang="en-GB" dirty="0" smtClean="0"/>
              <a:t> </a:t>
            </a:r>
            <a:r>
              <a:rPr lang="en-GB" dirty="0" err="1" smtClean="0"/>
              <a:t>gan</a:t>
            </a:r>
            <a:r>
              <a:rPr lang="en-GB" dirty="0" smtClean="0"/>
              <a:t> </a:t>
            </a:r>
            <a:r>
              <a:rPr lang="en-GB" dirty="0" err="1" smtClean="0"/>
              <a:t>yr</a:t>
            </a:r>
            <a:r>
              <a:rPr lang="en-GB" dirty="0" smtClean="0"/>
              <a:t> </a:t>
            </a:r>
            <a:r>
              <a:rPr lang="en-GB" smtClean="0"/>
              <a:t>ysgol</a:t>
            </a:r>
            <a:r>
              <a:rPr lang="en-GB" dirty="0" smtClean="0"/>
              <a:t> </a:t>
            </a:r>
            <a:r>
              <a:rPr lang="en-GB" dirty="0" err="1" smtClean="0"/>
              <a:t>yw</a:t>
            </a:r>
            <a:r>
              <a:rPr lang="en-GB" dirty="0" smtClean="0"/>
              <a:t> bod 3x</a:t>
            </a:r>
            <a:r>
              <a:rPr lang="en-GB" baseline="0" dirty="0" smtClean="0"/>
              <a:t> </a:t>
            </a:r>
            <a:r>
              <a:rPr lang="en-GB" baseline="0" dirty="0" err="1" smtClean="0"/>
              <a:t>grwp</a:t>
            </a:r>
            <a:r>
              <a:rPr lang="en-GB" baseline="0" dirty="0" smtClean="0"/>
              <a:t> o 6 </a:t>
            </a:r>
            <a:r>
              <a:rPr lang="en-GB" baseline="0" dirty="0" err="1" smtClean="0"/>
              <a:t>yn</a:t>
            </a:r>
            <a:r>
              <a:rPr lang="en-GB" baseline="0" dirty="0" smtClean="0"/>
              <a:t> </a:t>
            </a:r>
            <a:r>
              <a:rPr lang="en-GB" baseline="0" dirty="0" err="1" smtClean="0"/>
              <a:t>arsylwi</a:t>
            </a:r>
            <a:r>
              <a:rPr lang="en-GB" baseline="0" dirty="0" smtClean="0"/>
              <a:t> </a:t>
            </a:r>
            <a:r>
              <a:rPr lang="en-GB" baseline="0" dirty="0" err="1" smtClean="0"/>
              <a:t>gwers</a:t>
            </a:r>
            <a:r>
              <a:rPr lang="en-GB" baseline="0" dirty="0" smtClean="0"/>
              <a:t> </a:t>
            </a:r>
            <a:r>
              <a:rPr lang="en-GB" baseline="0" dirty="0" err="1" smtClean="0"/>
              <a:t>iaith</a:t>
            </a:r>
            <a:r>
              <a:rPr lang="en-GB" baseline="0" dirty="0" smtClean="0"/>
              <a:t>, maths </a:t>
            </a:r>
            <a:r>
              <a:rPr lang="en-GB" baseline="0" dirty="0" err="1" smtClean="0"/>
              <a:t>a’r</a:t>
            </a:r>
            <a:r>
              <a:rPr lang="en-GB" baseline="0" dirty="0" smtClean="0"/>
              <a:t> </a:t>
            </a:r>
            <a:r>
              <a:rPr lang="en-GB" baseline="0" dirty="0" err="1" smtClean="0"/>
              <a:t>byd</a:t>
            </a:r>
            <a:r>
              <a:rPr lang="en-GB" baseline="0" dirty="0" smtClean="0"/>
              <a:t> – </a:t>
            </a:r>
            <a:r>
              <a:rPr lang="en-GB" baseline="0" dirty="0" err="1" smtClean="0"/>
              <a:t>angen</a:t>
            </a:r>
            <a:r>
              <a:rPr lang="en-GB" baseline="0" dirty="0" smtClean="0"/>
              <a:t> </a:t>
            </a:r>
            <a:r>
              <a:rPr lang="en-GB" baseline="0" dirty="0" err="1" smtClean="0"/>
              <a:t>cadarnhau’r</a:t>
            </a:r>
            <a:r>
              <a:rPr lang="en-GB" baseline="0" dirty="0" smtClean="0"/>
              <a:t> </a:t>
            </a:r>
            <a:r>
              <a:rPr lang="en-GB" baseline="0" dirty="0" err="1" smtClean="0"/>
              <a:t>trefniadau</a:t>
            </a:r>
            <a:r>
              <a:rPr lang="en-GB" baseline="0" dirty="0" smtClean="0"/>
              <a:t> </a:t>
            </a:r>
            <a:r>
              <a:rPr lang="en-GB" baseline="0" dirty="0" err="1" smtClean="0"/>
              <a:t>gyda’r</a:t>
            </a:r>
            <a:r>
              <a:rPr lang="en-GB" baseline="0" dirty="0" smtClean="0"/>
              <a:t> </a:t>
            </a:r>
            <a:r>
              <a:rPr lang="en-GB" baseline="0" dirty="0" err="1" smtClean="0"/>
              <a:t>Dderwen</a:t>
            </a:r>
            <a:r>
              <a:rPr lang="en-GB" baseline="0" dirty="0" smtClean="0"/>
              <a:t> </a:t>
            </a:r>
            <a:r>
              <a:rPr lang="en-GB" baseline="0" dirty="0" err="1" smtClean="0"/>
              <a:t>brynhawn</a:t>
            </a:r>
            <a:r>
              <a:rPr lang="en-GB" baseline="0" dirty="0" smtClean="0"/>
              <a:t> </a:t>
            </a:r>
            <a:r>
              <a:rPr lang="en-GB" baseline="0" dirty="0" err="1" smtClean="0"/>
              <a:t>dydd</a:t>
            </a:r>
            <a:r>
              <a:rPr lang="en-GB" baseline="0" dirty="0" smtClean="0"/>
              <a:t> </a:t>
            </a:r>
            <a:r>
              <a:rPr lang="en-GB" baseline="0" dirty="0" err="1" smtClean="0"/>
              <a:t>Llun</a:t>
            </a:r>
            <a:r>
              <a:rPr lang="en-GB" baseline="0" dirty="0" smtClean="0"/>
              <a:t>.</a:t>
            </a:r>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5</a:t>
            </a:fld>
            <a:endParaRPr lang="en-US"/>
          </a:p>
        </p:txBody>
      </p:sp>
    </p:spTree>
    <p:extLst>
      <p:ext uri="{BB962C8B-B14F-4D97-AF65-F5344CB8AC3E}">
        <p14:creationId xmlns:p14="http://schemas.microsoft.com/office/powerpoint/2010/main" val="4367791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Argraffu’r</a:t>
            </a:r>
            <a:r>
              <a:rPr lang="en-GB" dirty="0" smtClean="0"/>
              <a:t> </a:t>
            </a:r>
            <a:r>
              <a:rPr lang="en-GB" dirty="0" err="1" smtClean="0"/>
              <a:t>sleid</a:t>
            </a:r>
            <a:r>
              <a:rPr lang="en-GB" dirty="0" smtClean="0"/>
              <a:t> </a:t>
            </a:r>
            <a:r>
              <a:rPr lang="en-GB" dirty="0" err="1" smtClean="0"/>
              <a:t>hwn</a:t>
            </a:r>
            <a:r>
              <a:rPr lang="en-GB" baseline="0" dirty="0" smtClean="0"/>
              <a:t> </a:t>
            </a:r>
            <a:r>
              <a:rPr lang="en-GB" baseline="0" dirty="0" err="1" smtClean="0"/>
              <a:t>fel</a:t>
            </a:r>
            <a:r>
              <a:rPr lang="en-GB" baseline="0" dirty="0" smtClean="0"/>
              <a:t> bod </a:t>
            </a:r>
            <a:r>
              <a:rPr lang="en-GB" baseline="0" dirty="0" err="1" smtClean="0"/>
              <a:t>gan</a:t>
            </a:r>
            <a:r>
              <a:rPr lang="en-GB" baseline="0" dirty="0" smtClean="0"/>
              <a:t> </a:t>
            </a:r>
            <a:r>
              <a:rPr lang="en-GB" baseline="0" dirty="0" err="1" smtClean="0"/>
              <a:t>fyfyrwyr</a:t>
            </a:r>
            <a:r>
              <a:rPr lang="en-GB" baseline="0" dirty="0" smtClean="0"/>
              <a:t> </a:t>
            </a:r>
            <a:r>
              <a:rPr lang="en-GB" baseline="0" dirty="0" err="1" smtClean="0"/>
              <a:t>gopi</a:t>
            </a:r>
            <a:r>
              <a:rPr lang="en-GB" baseline="0" dirty="0" smtClean="0"/>
              <a:t> </a:t>
            </a:r>
            <a:r>
              <a:rPr lang="en-GB" baseline="0" dirty="0" err="1" smtClean="0"/>
              <a:t>o’r</a:t>
            </a:r>
            <a:r>
              <a:rPr lang="en-GB" baseline="0" dirty="0" smtClean="0"/>
              <a:t> </a:t>
            </a:r>
            <a:r>
              <a:rPr lang="en-GB" baseline="0" dirty="0" err="1" smtClean="0"/>
              <a:t>cwestiynau</a:t>
            </a:r>
            <a:r>
              <a:rPr lang="en-GB" baseline="0" dirty="0" smtClean="0"/>
              <a:t> </a:t>
            </a:r>
            <a:r>
              <a:rPr lang="en-GB" baseline="0" dirty="0" err="1" smtClean="0"/>
              <a:t>tra’n</a:t>
            </a:r>
            <a:r>
              <a:rPr lang="en-GB" baseline="0" dirty="0" smtClean="0"/>
              <a:t> </a:t>
            </a:r>
            <a:r>
              <a:rPr lang="en-GB" baseline="0" dirty="0" err="1" smtClean="0"/>
              <a:t>gwylio’r</a:t>
            </a:r>
            <a:r>
              <a:rPr lang="en-GB" baseline="0" dirty="0" smtClean="0"/>
              <a:t> clip. </a:t>
            </a:r>
            <a:r>
              <a:rPr lang="en-GB" baseline="0" dirty="0" err="1" smtClean="0"/>
              <a:t>Mae’r</a:t>
            </a:r>
            <a:r>
              <a:rPr lang="en-GB" baseline="0" dirty="0" smtClean="0"/>
              <a:t> clip </a:t>
            </a:r>
            <a:r>
              <a:rPr lang="en-GB" baseline="0" dirty="0" err="1" smtClean="0"/>
              <a:t>yn</a:t>
            </a:r>
            <a:r>
              <a:rPr lang="en-GB" baseline="0" dirty="0" smtClean="0"/>
              <a:t> para 17 </a:t>
            </a:r>
            <a:r>
              <a:rPr lang="en-GB" baseline="0" dirty="0" err="1" smtClean="0"/>
              <a:t>munud</a:t>
            </a:r>
            <a:r>
              <a:rPr lang="en-GB" baseline="0" dirty="0" smtClean="0"/>
              <a:t>, felly </a:t>
            </a:r>
            <a:r>
              <a:rPr lang="en-GB" baseline="0" dirty="0" err="1" smtClean="0"/>
              <a:t>efallai</a:t>
            </a:r>
            <a:r>
              <a:rPr lang="en-GB" baseline="0" dirty="0" smtClean="0"/>
              <a:t> </a:t>
            </a:r>
            <a:r>
              <a:rPr lang="en-GB" baseline="0" dirty="0" err="1" smtClean="0"/>
              <a:t>bydd</a:t>
            </a:r>
            <a:r>
              <a:rPr lang="en-GB" baseline="0" dirty="0" smtClean="0"/>
              <a:t> </a:t>
            </a:r>
            <a:r>
              <a:rPr lang="en-GB" baseline="0" dirty="0" err="1" smtClean="0"/>
              <a:t>angen</a:t>
            </a:r>
            <a:r>
              <a:rPr lang="en-GB" baseline="0" dirty="0" smtClean="0"/>
              <a:t> </a:t>
            </a:r>
            <a:r>
              <a:rPr lang="en-GB" baseline="0" dirty="0" err="1" smtClean="0"/>
              <a:t>sgipio</a:t>
            </a:r>
            <a:r>
              <a:rPr lang="en-GB" baseline="0" dirty="0" smtClean="0"/>
              <a:t> </a:t>
            </a:r>
            <a:r>
              <a:rPr lang="en-GB" baseline="0" dirty="0" err="1" smtClean="0"/>
              <a:t>i</a:t>
            </a:r>
            <a:r>
              <a:rPr lang="en-GB" baseline="0" dirty="0" smtClean="0"/>
              <a:t> </a:t>
            </a:r>
            <a:r>
              <a:rPr lang="en-GB" baseline="0" dirty="0" err="1" smtClean="0"/>
              <a:t>brif</a:t>
            </a:r>
            <a:r>
              <a:rPr lang="en-GB" baseline="0" dirty="0" smtClean="0"/>
              <a:t> </a:t>
            </a:r>
            <a:r>
              <a:rPr lang="en-GB" baseline="0" dirty="0" err="1" smtClean="0"/>
              <a:t>nodweddion</a:t>
            </a:r>
            <a:r>
              <a:rPr lang="en-GB" baseline="0" dirty="0" smtClean="0"/>
              <a:t> y </a:t>
            </a:r>
            <a:r>
              <a:rPr lang="en-GB" baseline="0" dirty="0" err="1" smtClean="0"/>
              <a:t>diweddglo</a:t>
            </a:r>
            <a:r>
              <a:rPr lang="en-GB" baseline="0" dirty="0" smtClean="0"/>
              <a:t>.</a:t>
            </a:r>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6</a:t>
            </a:fld>
            <a:endParaRPr lang="en-US"/>
          </a:p>
        </p:txBody>
      </p:sp>
    </p:spTree>
    <p:extLst>
      <p:ext uri="{BB962C8B-B14F-4D97-AF65-F5344CB8AC3E}">
        <p14:creationId xmlns:p14="http://schemas.microsoft.com/office/powerpoint/2010/main" val="7407882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Bach o </a:t>
            </a:r>
            <a:r>
              <a:rPr lang="en-GB" dirty="0" err="1" smtClean="0"/>
              <a:t>adborth</a:t>
            </a:r>
            <a:r>
              <a:rPr lang="en-GB" dirty="0" smtClean="0"/>
              <a:t> </a:t>
            </a:r>
            <a:r>
              <a:rPr lang="en-GB" dirty="0" err="1" smtClean="0"/>
              <a:t>gan</a:t>
            </a:r>
            <a:r>
              <a:rPr lang="en-GB" dirty="0" smtClean="0"/>
              <a:t> </a:t>
            </a:r>
            <a:r>
              <a:rPr lang="en-GB" dirty="0" err="1" smtClean="0"/>
              <a:t>fyfyrwyr</a:t>
            </a:r>
            <a:r>
              <a:rPr lang="en-GB" dirty="0" smtClean="0"/>
              <a:t>. </a:t>
            </a:r>
            <a:r>
              <a:rPr lang="en-GB" dirty="0" err="1" smtClean="0"/>
              <a:t>Efallai</a:t>
            </a:r>
            <a:r>
              <a:rPr lang="en-GB" baseline="0" dirty="0" smtClean="0"/>
              <a:t> </a:t>
            </a:r>
            <a:r>
              <a:rPr lang="en-GB" baseline="0" dirty="0" err="1" smtClean="0"/>
              <a:t>byddant</a:t>
            </a:r>
            <a:r>
              <a:rPr lang="en-GB" baseline="0" dirty="0" smtClean="0"/>
              <a:t> </a:t>
            </a:r>
            <a:r>
              <a:rPr lang="en-GB" baseline="0" dirty="0" err="1" smtClean="0"/>
              <a:t>yn</a:t>
            </a:r>
            <a:r>
              <a:rPr lang="en-GB" baseline="0" dirty="0" smtClean="0"/>
              <a:t> son am </a:t>
            </a:r>
            <a:r>
              <a:rPr lang="en-GB" baseline="0" dirty="0" err="1" smtClean="0"/>
              <a:t>bethau</a:t>
            </a:r>
            <a:r>
              <a:rPr lang="en-GB" baseline="0" dirty="0" smtClean="0"/>
              <a:t> </a:t>
            </a:r>
            <a:r>
              <a:rPr lang="en-GB" baseline="0" dirty="0" err="1" smtClean="0"/>
              <a:t>fel</a:t>
            </a:r>
            <a:r>
              <a:rPr lang="en-GB" baseline="0" dirty="0" smtClean="0"/>
              <a:t> ‘</a:t>
            </a:r>
            <a:r>
              <a:rPr lang="en-GB" baseline="0" dirty="0" err="1" smtClean="0"/>
              <a:t>cymaint</a:t>
            </a:r>
            <a:r>
              <a:rPr lang="en-GB" baseline="0" dirty="0" smtClean="0"/>
              <a:t> o </a:t>
            </a:r>
            <a:r>
              <a:rPr lang="en-GB" baseline="0" dirty="0" err="1" smtClean="0"/>
              <a:t>bethau</a:t>
            </a:r>
            <a:r>
              <a:rPr lang="en-GB" baseline="0" dirty="0" smtClean="0"/>
              <a:t> </a:t>
            </a:r>
            <a:r>
              <a:rPr lang="en-GB" baseline="0" dirty="0" err="1" smtClean="0"/>
              <a:t>i</a:t>
            </a:r>
            <a:r>
              <a:rPr lang="en-GB" baseline="0" dirty="0" smtClean="0"/>
              <a:t> </a:t>
            </a:r>
            <a:r>
              <a:rPr lang="en-GB" baseline="0" dirty="0" err="1" smtClean="0"/>
              <a:t>edrych</a:t>
            </a:r>
            <a:r>
              <a:rPr lang="en-GB" baseline="0" dirty="0" smtClean="0"/>
              <a:t> </a:t>
            </a:r>
            <a:r>
              <a:rPr lang="en-GB" baseline="0" dirty="0" err="1" smtClean="0"/>
              <a:t>arnynt</a:t>
            </a:r>
            <a:r>
              <a:rPr lang="en-GB" baseline="0" dirty="0" smtClean="0"/>
              <a:t>’, ‘</a:t>
            </a:r>
            <a:r>
              <a:rPr lang="en-GB" baseline="0" dirty="0" err="1" smtClean="0"/>
              <a:t>ddim</a:t>
            </a:r>
            <a:r>
              <a:rPr lang="en-GB" baseline="0" dirty="0" smtClean="0"/>
              <a:t> a </a:t>
            </a:r>
            <a:r>
              <a:rPr lang="en-GB" baseline="0" dirty="0" err="1" smtClean="0"/>
              <a:t>mynediad</a:t>
            </a:r>
            <a:r>
              <a:rPr lang="en-GB" baseline="0" dirty="0" smtClean="0"/>
              <a:t> </a:t>
            </a:r>
            <a:r>
              <a:rPr lang="en-GB" baseline="0" dirty="0" err="1" smtClean="0"/>
              <a:t>i</a:t>
            </a:r>
            <a:r>
              <a:rPr lang="en-GB" baseline="0" dirty="0" smtClean="0"/>
              <a:t> </a:t>
            </a:r>
            <a:r>
              <a:rPr lang="en-GB" baseline="0" dirty="0" err="1" smtClean="0"/>
              <a:t>fwriad</a:t>
            </a:r>
            <a:r>
              <a:rPr lang="en-GB" baseline="0" dirty="0" smtClean="0"/>
              <a:t>/nod/</a:t>
            </a:r>
            <a:r>
              <a:rPr lang="en-GB" baseline="0" dirty="0" err="1" smtClean="0"/>
              <a:t>cynllun</a:t>
            </a:r>
            <a:r>
              <a:rPr lang="en-GB" baseline="0" dirty="0" smtClean="0"/>
              <a:t> </a:t>
            </a:r>
            <a:r>
              <a:rPr lang="en-GB" baseline="0" dirty="0" err="1" smtClean="0"/>
              <a:t>yr</a:t>
            </a:r>
            <a:r>
              <a:rPr lang="en-GB" baseline="0" dirty="0" smtClean="0"/>
              <a:t> </a:t>
            </a:r>
            <a:r>
              <a:rPr lang="en-GB" baseline="0" dirty="0" err="1" smtClean="0"/>
              <a:t>athro</a:t>
            </a:r>
            <a:r>
              <a:rPr lang="en-GB" baseline="0" dirty="0" smtClean="0"/>
              <a:t>’.</a:t>
            </a:r>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7</a:t>
            </a:fld>
            <a:endParaRPr lang="en-US"/>
          </a:p>
        </p:txBody>
      </p:sp>
    </p:spTree>
    <p:extLst>
      <p:ext uri="{BB962C8B-B14F-4D97-AF65-F5344CB8AC3E}">
        <p14:creationId xmlns:p14="http://schemas.microsoft.com/office/powerpoint/2010/main" val="39870956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Awgrym</a:t>
            </a:r>
            <a:r>
              <a:rPr lang="en-GB" dirty="0" smtClean="0"/>
              <a:t>:</a:t>
            </a:r>
            <a:r>
              <a:rPr lang="en-GB" baseline="0" dirty="0" smtClean="0"/>
              <a:t> </a:t>
            </a:r>
            <a:r>
              <a:rPr lang="en-GB" baseline="0" dirty="0" err="1" smtClean="0"/>
              <a:t>e</a:t>
            </a:r>
            <a:r>
              <a:rPr lang="en-GB" dirty="0" err="1" smtClean="0"/>
              <a:t>fallai</a:t>
            </a:r>
            <a:r>
              <a:rPr lang="en-GB" dirty="0" smtClean="0"/>
              <a:t> y gall 3 </a:t>
            </a:r>
            <a:r>
              <a:rPr lang="en-GB" dirty="0" err="1" smtClean="0"/>
              <a:t>grwp</a:t>
            </a:r>
            <a:r>
              <a:rPr lang="en-GB" dirty="0" smtClean="0"/>
              <a:t> </a:t>
            </a:r>
            <a:r>
              <a:rPr lang="en-GB" dirty="0" err="1" smtClean="0"/>
              <a:t>dewis</a:t>
            </a:r>
            <a:r>
              <a:rPr lang="en-GB" dirty="0" smtClean="0"/>
              <a:t> un </a:t>
            </a:r>
            <a:r>
              <a:rPr lang="en-GB" dirty="0" err="1" smtClean="0"/>
              <a:t>ffocws</a:t>
            </a:r>
            <a:r>
              <a:rPr lang="en-GB" dirty="0" smtClean="0"/>
              <a:t> </a:t>
            </a:r>
            <a:r>
              <a:rPr lang="en-GB" dirty="0" err="1" smtClean="0"/>
              <a:t>yr</a:t>
            </a:r>
            <a:r>
              <a:rPr lang="en-GB" dirty="0" smtClean="0"/>
              <a:t> un ac </a:t>
            </a:r>
            <a:r>
              <a:rPr lang="en-GB" dirty="0" err="1" smtClean="0"/>
              <a:t>adrodd</a:t>
            </a:r>
            <a:r>
              <a:rPr lang="en-GB" dirty="0" smtClean="0"/>
              <a:t> </a:t>
            </a:r>
            <a:r>
              <a:rPr lang="en-GB" dirty="0" err="1" smtClean="0"/>
              <a:t>yn</a:t>
            </a:r>
            <a:r>
              <a:rPr lang="en-GB" dirty="0" smtClean="0"/>
              <a:t> </a:t>
            </a:r>
            <a:r>
              <a:rPr lang="en-GB" dirty="0" err="1" smtClean="0"/>
              <a:t>ol</a:t>
            </a:r>
            <a:r>
              <a:rPr lang="en-GB" dirty="0" smtClean="0"/>
              <a:t> </a:t>
            </a:r>
            <a:r>
              <a:rPr lang="en-GB" dirty="0" err="1" smtClean="0"/>
              <a:t>arno</a:t>
            </a:r>
            <a:r>
              <a:rPr lang="en-GB" dirty="0" smtClean="0"/>
              <a:t> </a:t>
            </a:r>
            <a:r>
              <a:rPr lang="en-GB" dirty="0" err="1" smtClean="0"/>
              <a:t>sesiwn</a:t>
            </a:r>
            <a:r>
              <a:rPr lang="en-GB" dirty="0" smtClean="0"/>
              <a:t> </a:t>
            </a:r>
            <a:r>
              <a:rPr lang="en-GB" dirty="0" err="1" smtClean="0"/>
              <a:t>nesaf</a:t>
            </a:r>
            <a:r>
              <a:rPr lang="en-GB" dirty="0" smtClean="0"/>
              <a:t>.</a:t>
            </a:r>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8</a:t>
            </a:fld>
            <a:endParaRPr lang="en-US"/>
          </a:p>
        </p:txBody>
      </p:sp>
    </p:spTree>
    <p:extLst>
      <p:ext uri="{BB962C8B-B14F-4D97-AF65-F5344CB8AC3E}">
        <p14:creationId xmlns:p14="http://schemas.microsoft.com/office/powerpoint/2010/main" val="29523517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smtClean="0">
                <a:ln>
                  <a:noFill/>
                </a:ln>
                <a:solidFill>
                  <a:prstClr val="black"/>
                </a:solidFill>
                <a:effectLst/>
                <a:uLnTx/>
                <a:uFillTx/>
                <a:latin typeface="Myriad Pro"/>
                <a:ea typeface="+mn-ea"/>
                <a:cs typeface="+mn-cs"/>
              </a:rPr>
              <a:t>A Chinese proverb that is applicable to all classroom lessons suggests that those giving instructions should:</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smtClean="0">
                <a:ln>
                  <a:noFill/>
                </a:ln>
                <a:solidFill>
                  <a:prstClr val="black"/>
                </a:solidFill>
                <a:effectLst/>
                <a:uLnTx/>
                <a:uFillTx/>
                <a:latin typeface="Myriad Pro"/>
                <a:ea typeface="+mn-ea"/>
                <a:cs typeface="+mn-cs"/>
              </a:rPr>
              <a:t>Tell them what you are going to tell them,</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smtClean="0">
                <a:ln>
                  <a:noFill/>
                </a:ln>
                <a:solidFill>
                  <a:prstClr val="black"/>
                </a:solidFill>
                <a:effectLst/>
                <a:uLnTx/>
                <a:uFillTx/>
                <a:latin typeface="Myriad Pro"/>
                <a:ea typeface="+mn-ea"/>
                <a:cs typeface="+mn-cs"/>
              </a:rPr>
              <a:t>Tell them,</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smtClean="0">
                <a:ln>
                  <a:noFill/>
                </a:ln>
                <a:solidFill>
                  <a:prstClr val="black"/>
                </a:solidFill>
                <a:effectLst/>
                <a:uLnTx/>
                <a:uFillTx/>
                <a:latin typeface="Myriad Pro"/>
                <a:ea typeface="+mn-ea"/>
                <a:cs typeface="+mn-cs"/>
              </a:rPr>
              <a:t>Then tell them again what you have told them.</a:t>
            </a:r>
            <a:endParaRPr kumimoji="0" lang="en-US" sz="1800" b="1" i="0" u="none" strike="noStrike" kern="1200" cap="none" spc="0" normalizeH="0" baseline="0" noProof="0" dirty="0">
              <a:ln>
                <a:noFill/>
              </a:ln>
              <a:solidFill>
                <a:prstClr val="black"/>
              </a:solidFill>
              <a:effectLst/>
              <a:uLnTx/>
              <a:uFillTx/>
              <a:latin typeface="Myriad Pro"/>
              <a:ea typeface="+mn-ea"/>
              <a:cs typeface="+mn-cs"/>
            </a:endParaRPr>
          </a:p>
        </p:txBody>
      </p:sp>
      <p:sp>
        <p:nvSpPr>
          <p:cNvPr id="4" name="Slide Number Placeholder 3"/>
          <p:cNvSpPr>
            <a:spLocks noGrp="1"/>
          </p:cNvSpPr>
          <p:nvPr>
            <p:ph type="sldNum" sz="quarter" idx="10"/>
          </p:nvPr>
        </p:nvSpPr>
        <p:spPr/>
        <p:txBody>
          <a:bodyPr/>
          <a:lstStyle/>
          <a:p>
            <a:fld id="{D11E2F3F-B754-4B43-9475-3296B25F572D}" type="slidenum">
              <a:rPr lang="en-US" smtClean="0"/>
              <a:pPr/>
              <a:t>9</a:t>
            </a:fld>
            <a:endParaRPr lang="en-US"/>
          </a:p>
        </p:txBody>
      </p:sp>
    </p:spTree>
    <p:extLst>
      <p:ext uri="{BB962C8B-B14F-4D97-AF65-F5344CB8AC3E}">
        <p14:creationId xmlns:p14="http://schemas.microsoft.com/office/powerpoint/2010/main" val="3039825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Deiagram</a:t>
            </a:r>
            <a:r>
              <a:rPr lang="en-GB" dirty="0" smtClean="0"/>
              <a:t> </a:t>
            </a:r>
            <a:r>
              <a:rPr lang="en-GB" dirty="0" err="1" smtClean="0"/>
              <a:t>sy’n</a:t>
            </a:r>
            <a:r>
              <a:rPr lang="en-GB" dirty="0" smtClean="0"/>
              <a:t> </a:t>
            </a:r>
            <a:r>
              <a:rPr lang="en-GB" dirty="0" err="1" smtClean="0"/>
              <a:t>dangos</a:t>
            </a:r>
            <a:r>
              <a:rPr lang="en-GB" dirty="0" smtClean="0"/>
              <a:t> </a:t>
            </a:r>
            <a:r>
              <a:rPr lang="en-GB" dirty="0" err="1" smtClean="0"/>
              <a:t>pwy</a:t>
            </a:r>
            <a:r>
              <a:rPr lang="en-GB" dirty="0" smtClean="0"/>
              <a:t> </a:t>
            </a:r>
            <a:r>
              <a:rPr lang="en-GB" dirty="0" err="1" smtClean="0"/>
              <a:t>sy’n</a:t>
            </a:r>
            <a:r>
              <a:rPr lang="en-GB" dirty="0" smtClean="0"/>
              <a:t> </a:t>
            </a:r>
            <a:r>
              <a:rPr lang="en-GB" dirty="0" err="1" smtClean="0"/>
              <a:t>cyfathrebu</a:t>
            </a:r>
            <a:r>
              <a:rPr lang="en-GB" dirty="0" smtClean="0"/>
              <a:t> </a:t>
            </a:r>
            <a:r>
              <a:rPr lang="en-GB" dirty="0" err="1" smtClean="0"/>
              <a:t>gyda</a:t>
            </a:r>
            <a:r>
              <a:rPr lang="en-GB" dirty="0" smtClean="0"/>
              <a:t> </a:t>
            </a:r>
            <a:r>
              <a:rPr lang="en-GB" dirty="0" err="1" smtClean="0"/>
              <a:t>phwy</a:t>
            </a:r>
            <a:r>
              <a:rPr lang="en-GB" dirty="0" smtClean="0"/>
              <a:t>.</a:t>
            </a:r>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11</a:t>
            </a:fld>
            <a:endParaRPr lang="en-US"/>
          </a:p>
        </p:txBody>
      </p:sp>
    </p:spTree>
    <p:extLst>
      <p:ext uri="{BB962C8B-B14F-4D97-AF65-F5344CB8AC3E}">
        <p14:creationId xmlns:p14="http://schemas.microsoft.com/office/powerpoint/2010/main" val="9003611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Enghraifft</a:t>
            </a:r>
            <a:r>
              <a:rPr lang="en-GB" dirty="0" smtClean="0"/>
              <a:t> </a:t>
            </a:r>
            <a:r>
              <a:rPr lang="en-GB" dirty="0" err="1" smtClean="0"/>
              <a:t>arall</a:t>
            </a:r>
            <a:r>
              <a:rPr lang="en-GB" dirty="0" smtClean="0"/>
              <a:t> o </a:t>
            </a:r>
            <a:r>
              <a:rPr lang="en-GB" dirty="0" err="1" smtClean="0"/>
              <a:t>sosiogram</a:t>
            </a:r>
            <a:r>
              <a:rPr lang="en-GB" dirty="0" smtClean="0"/>
              <a:t>. </a:t>
            </a:r>
            <a:r>
              <a:rPr lang="en-GB" dirty="0" err="1" smtClean="0"/>
              <a:t>Ychydig</a:t>
            </a:r>
            <a:r>
              <a:rPr lang="en-GB" dirty="0" smtClean="0"/>
              <a:t> </a:t>
            </a:r>
            <a:r>
              <a:rPr lang="en-GB" dirty="0" err="1" smtClean="0"/>
              <a:t>mwy</a:t>
            </a:r>
            <a:r>
              <a:rPr lang="en-GB" dirty="0" smtClean="0"/>
              <a:t> </a:t>
            </a:r>
            <a:r>
              <a:rPr lang="en-GB" dirty="0" err="1" smtClean="0"/>
              <a:t>cymhleth</a:t>
            </a:r>
            <a:r>
              <a:rPr lang="en-GB" dirty="0" smtClean="0"/>
              <a:t> y </a:t>
            </a:r>
            <a:r>
              <a:rPr lang="en-GB" dirty="0" err="1" smtClean="0"/>
              <a:t>tro</a:t>
            </a:r>
            <a:r>
              <a:rPr lang="en-GB" dirty="0" smtClean="0"/>
              <a:t> </a:t>
            </a:r>
            <a:r>
              <a:rPr lang="en-GB" dirty="0" err="1" smtClean="0"/>
              <a:t>hwn</a:t>
            </a:r>
            <a:r>
              <a:rPr lang="en-GB" dirty="0" smtClean="0"/>
              <a:t>.</a:t>
            </a:r>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12</a:t>
            </a:fld>
            <a:endParaRPr lang="en-US"/>
          </a:p>
        </p:txBody>
      </p:sp>
    </p:spTree>
    <p:extLst>
      <p:ext uri="{BB962C8B-B14F-4D97-AF65-F5344CB8AC3E}">
        <p14:creationId xmlns:p14="http://schemas.microsoft.com/office/powerpoint/2010/main" val="18378742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Ymwybyddiaeth</a:t>
            </a:r>
            <a:r>
              <a:rPr lang="en-GB" dirty="0" smtClean="0"/>
              <a:t> o </a:t>
            </a:r>
            <a:r>
              <a:rPr lang="en-GB" dirty="0" err="1" smtClean="0"/>
              <a:t>iaith</a:t>
            </a:r>
            <a:r>
              <a:rPr lang="en-GB" dirty="0" smtClean="0"/>
              <a:t> y </a:t>
            </a:r>
            <a:r>
              <a:rPr lang="en-GB" dirty="0" err="1" smtClean="0"/>
              <a:t>corff</a:t>
            </a:r>
            <a:r>
              <a:rPr lang="en-GB" dirty="0" smtClean="0"/>
              <a:t> a</a:t>
            </a:r>
            <a:r>
              <a:rPr lang="en-GB" baseline="0" dirty="0" smtClean="0"/>
              <a:t> </a:t>
            </a:r>
            <a:r>
              <a:rPr lang="en-GB" baseline="0" dirty="0" err="1" smtClean="0"/>
              <a:t>sut</a:t>
            </a:r>
            <a:r>
              <a:rPr lang="en-GB" baseline="0" dirty="0" smtClean="0"/>
              <a:t> </a:t>
            </a:r>
            <a:r>
              <a:rPr lang="en-GB" baseline="0" dirty="0" err="1" smtClean="0"/>
              <a:t>allai</a:t>
            </a:r>
            <a:r>
              <a:rPr lang="en-GB" baseline="0" dirty="0" smtClean="0"/>
              <a:t> </a:t>
            </a:r>
            <a:r>
              <a:rPr lang="en-GB" baseline="0" dirty="0" err="1" smtClean="0"/>
              <a:t>gael</a:t>
            </a:r>
            <a:r>
              <a:rPr lang="en-GB" baseline="0" dirty="0" smtClean="0"/>
              <a:t> </a:t>
            </a:r>
            <a:r>
              <a:rPr lang="en-GB" baseline="0" dirty="0" err="1" smtClean="0"/>
              <a:t>ei</a:t>
            </a:r>
            <a:r>
              <a:rPr lang="en-GB" baseline="0" dirty="0" smtClean="0"/>
              <a:t> </a:t>
            </a:r>
            <a:r>
              <a:rPr lang="en-GB" baseline="0" dirty="0" err="1" smtClean="0"/>
              <a:t>dehongli</a:t>
            </a:r>
            <a:r>
              <a:rPr lang="en-GB" baseline="0" dirty="0" smtClean="0"/>
              <a:t> </a:t>
            </a:r>
            <a:r>
              <a:rPr lang="en-GB" baseline="0" dirty="0" err="1" smtClean="0"/>
              <a:t>gan</a:t>
            </a:r>
            <a:r>
              <a:rPr lang="en-GB" baseline="0" dirty="0" smtClean="0"/>
              <a:t> </a:t>
            </a:r>
            <a:r>
              <a:rPr lang="en-GB" baseline="0" dirty="0" err="1" smtClean="0"/>
              <a:t>blant</a:t>
            </a:r>
            <a:r>
              <a:rPr lang="en-GB" baseline="0" dirty="0" smtClean="0"/>
              <a:t>.</a:t>
            </a:r>
          </a:p>
          <a:p>
            <a:r>
              <a:rPr lang="en-US" b="1" dirty="0" smtClean="0">
                <a:solidFill>
                  <a:srgbClr val="212C28"/>
                </a:solidFill>
              </a:rPr>
              <a:t>Verbal Communication </a:t>
            </a:r>
            <a:r>
              <a:rPr lang="en-US" dirty="0" smtClean="0"/>
              <a:t>– this includes aspects such as volume, projection, pitch, speed, tone, clarity and expressiveness. </a:t>
            </a:r>
          </a:p>
          <a:p>
            <a:r>
              <a:rPr lang="en-US" b="1" dirty="0" smtClean="0">
                <a:solidFill>
                  <a:schemeClr val="tx2"/>
                </a:solidFill>
              </a:rPr>
              <a:t>Non-verbal Communication </a:t>
            </a:r>
            <a:r>
              <a:rPr lang="en-US" dirty="0" smtClean="0"/>
              <a:t>– this includes, for example, appearance,</a:t>
            </a:r>
          </a:p>
          <a:p>
            <a:r>
              <a:rPr lang="en-US" dirty="0" smtClean="0"/>
              <a:t>gesture, posture, facial expression and mannerisms, particularly in relation to how you present yourself as a teacher.</a:t>
            </a:r>
          </a:p>
          <a:p>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13</a:t>
            </a:fld>
            <a:endParaRPr lang="en-US"/>
          </a:p>
        </p:txBody>
      </p:sp>
    </p:spTree>
    <p:extLst>
      <p:ext uri="{BB962C8B-B14F-4D97-AF65-F5344CB8AC3E}">
        <p14:creationId xmlns:p14="http://schemas.microsoft.com/office/powerpoint/2010/main" val="16247187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Cwestiynau</a:t>
            </a:r>
            <a:r>
              <a:rPr lang="en-GB" baseline="0" dirty="0" smtClean="0"/>
              <a:t> </a:t>
            </a:r>
            <a:r>
              <a:rPr lang="en-GB" baseline="0" dirty="0" err="1" smtClean="0"/>
              <a:t>caedig</a:t>
            </a:r>
            <a:r>
              <a:rPr lang="en-GB" baseline="0" dirty="0" smtClean="0"/>
              <a:t>, </a:t>
            </a:r>
            <a:r>
              <a:rPr lang="en-GB" baseline="0" dirty="0" err="1" smtClean="0"/>
              <a:t>cyfyngedig</a:t>
            </a:r>
            <a:r>
              <a:rPr lang="en-GB" baseline="0" dirty="0" smtClean="0"/>
              <a:t>, </a:t>
            </a:r>
            <a:r>
              <a:rPr lang="en-GB" baseline="0" dirty="0" err="1" smtClean="0"/>
              <a:t>cofio</a:t>
            </a:r>
            <a:r>
              <a:rPr lang="en-GB" baseline="0" dirty="0" smtClean="0"/>
              <a:t>. Pa </a:t>
            </a:r>
            <a:r>
              <a:rPr lang="en-GB" baseline="0" dirty="0" err="1" smtClean="0"/>
              <a:t>fath</a:t>
            </a:r>
            <a:r>
              <a:rPr lang="en-GB" baseline="0" dirty="0" smtClean="0"/>
              <a:t> o </a:t>
            </a:r>
            <a:r>
              <a:rPr lang="en-GB" baseline="0" dirty="0" err="1" smtClean="0"/>
              <a:t>gwestiynau</a:t>
            </a:r>
            <a:r>
              <a:rPr lang="en-GB" baseline="0" dirty="0" smtClean="0"/>
              <a:t> </a:t>
            </a:r>
            <a:r>
              <a:rPr lang="en-GB" baseline="0" dirty="0" err="1" smtClean="0"/>
              <a:t>sy’n</a:t>
            </a:r>
            <a:r>
              <a:rPr lang="en-GB" baseline="0" dirty="0" smtClean="0"/>
              <a:t> </a:t>
            </a:r>
            <a:r>
              <a:rPr lang="en-GB" baseline="0" dirty="0" err="1" smtClean="0"/>
              <a:t>datblygu</a:t>
            </a:r>
            <a:r>
              <a:rPr lang="en-GB" baseline="0" dirty="0" smtClean="0"/>
              <a:t> </a:t>
            </a:r>
            <a:r>
              <a:rPr lang="en-GB" baseline="0" dirty="0" err="1" smtClean="0"/>
              <a:t>sgiliau</a:t>
            </a:r>
            <a:r>
              <a:rPr lang="en-GB" baseline="0" dirty="0" smtClean="0"/>
              <a:t> </a:t>
            </a:r>
            <a:r>
              <a:rPr lang="en-GB" baseline="0" dirty="0" err="1" smtClean="0"/>
              <a:t>meddwl</a:t>
            </a:r>
            <a:r>
              <a:rPr lang="en-GB" baseline="0" dirty="0" smtClean="0"/>
              <a:t> </a:t>
            </a:r>
            <a:r>
              <a:rPr lang="en-GB" baseline="0" dirty="0" err="1" smtClean="0"/>
              <a:t>uwch</a:t>
            </a:r>
            <a:r>
              <a:rPr lang="en-GB" baseline="0" dirty="0" smtClean="0"/>
              <a:t>?</a:t>
            </a:r>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16</a:t>
            </a:fld>
            <a:endParaRPr lang="en-US"/>
          </a:p>
        </p:txBody>
      </p:sp>
    </p:spTree>
    <p:extLst>
      <p:ext uri="{BB962C8B-B14F-4D97-AF65-F5344CB8AC3E}">
        <p14:creationId xmlns:p14="http://schemas.microsoft.com/office/powerpoint/2010/main" val="231822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Caedig</a:t>
            </a:r>
            <a:r>
              <a:rPr lang="en-GB" dirty="0" smtClean="0"/>
              <a:t>, </a:t>
            </a:r>
            <a:r>
              <a:rPr lang="en-GB" dirty="0" err="1" smtClean="0"/>
              <a:t>agored</a:t>
            </a:r>
            <a:r>
              <a:rPr lang="en-GB" dirty="0" smtClean="0"/>
              <a:t>, </a:t>
            </a:r>
            <a:r>
              <a:rPr lang="en-GB" dirty="0" err="1" smtClean="0"/>
              <a:t>syml</a:t>
            </a:r>
            <a:r>
              <a:rPr lang="en-GB" dirty="0" smtClean="0"/>
              <a:t>, </a:t>
            </a:r>
            <a:r>
              <a:rPr lang="en-GB" dirty="0" err="1" smtClean="0"/>
              <a:t>cymhleth</a:t>
            </a:r>
            <a:r>
              <a:rPr lang="en-GB" dirty="0" smtClean="0"/>
              <a:t>.</a:t>
            </a:r>
          </a:p>
          <a:p>
            <a:r>
              <a:rPr lang="en-GB" dirty="0" err="1" smtClean="0"/>
              <a:t>Dywed</a:t>
            </a:r>
            <a:r>
              <a:rPr lang="en-GB" dirty="0" smtClean="0"/>
              <a:t> </a:t>
            </a:r>
            <a:r>
              <a:rPr lang="en-GB" dirty="0" err="1" smtClean="0"/>
              <a:t>Wragg</a:t>
            </a:r>
            <a:r>
              <a:rPr lang="en-GB" dirty="0" smtClean="0"/>
              <a:t> (1984)</a:t>
            </a:r>
            <a:r>
              <a:rPr lang="en-GB" baseline="0" dirty="0" smtClean="0"/>
              <a:t> bod </a:t>
            </a:r>
            <a:r>
              <a:rPr lang="en-GB" baseline="0" dirty="0" err="1" smtClean="0"/>
              <a:t>athrawon</a:t>
            </a:r>
            <a:r>
              <a:rPr lang="en-GB" baseline="0" dirty="0" smtClean="0"/>
              <a:t> </a:t>
            </a:r>
            <a:r>
              <a:rPr lang="en-GB" baseline="0" dirty="0" err="1" smtClean="0"/>
              <a:t>yn</a:t>
            </a:r>
            <a:r>
              <a:rPr lang="en-GB" baseline="0" dirty="0" smtClean="0"/>
              <a:t> </a:t>
            </a:r>
            <a:r>
              <a:rPr lang="en-GB" baseline="0" dirty="0" err="1" smtClean="0"/>
              <a:t>holi</a:t>
            </a:r>
            <a:r>
              <a:rPr lang="en-GB" baseline="0" dirty="0" smtClean="0"/>
              <a:t> </a:t>
            </a:r>
            <a:r>
              <a:rPr lang="en-GB" baseline="0" dirty="0" err="1" smtClean="0"/>
              <a:t>gymaint</a:t>
            </a:r>
            <a:r>
              <a:rPr lang="en-GB" baseline="0" dirty="0" smtClean="0"/>
              <a:t> a 400 </a:t>
            </a:r>
            <a:r>
              <a:rPr lang="en-GB" baseline="0" dirty="0" err="1" smtClean="0"/>
              <a:t>cwestiwn</a:t>
            </a:r>
            <a:r>
              <a:rPr lang="en-GB" baseline="0" dirty="0" smtClean="0"/>
              <a:t> </a:t>
            </a:r>
            <a:r>
              <a:rPr lang="en-GB" baseline="0" dirty="0" err="1" smtClean="0"/>
              <a:t>mewn</a:t>
            </a:r>
            <a:r>
              <a:rPr lang="en-GB" baseline="0" dirty="0" smtClean="0"/>
              <a:t> </a:t>
            </a:r>
            <a:r>
              <a:rPr lang="en-GB" baseline="0" dirty="0" err="1" smtClean="0"/>
              <a:t>diwrnod</a:t>
            </a:r>
            <a:r>
              <a:rPr lang="en-GB" baseline="0" dirty="0" smtClean="0"/>
              <a:t>, </a:t>
            </a:r>
            <a:r>
              <a:rPr lang="en-GB" baseline="0" dirty="0" err="1" smtClean="0"/>
              <a:t>sef</a:t>
            </a:r>
            <a:r>
              <a:rPr lang="en-GB" baseline="0" dirty="0" smtClean="0"/>
              <a:t> 30% </a:t>
            </a:r>
            <a:r>
              <a:rPr lang="en-GB" baseline="0" dirty="0" err="1" smtClean="0"/>
              <a:t>o’r</a:t>
            </a:r>
            <a:r>
              <a:rPr lang="en-GB" baseline="0" dirty="0" smtClean="0"/>
              <a:t> </a:t>
            </a:r>
            <a:r>
              <a:rPr lang="en-GB" baseline="0" dirty="0" err="1" smtClean="0"/>
              <a:t>amser</a:t>
            </a:r>
            <a:r>
              <a:rPr lang="en-GB" baseline="0" dirty="0" smtClean="0"/>
              <a:t> </a:t>
            </a:r>
            <a:r>
              <a:rPr lang="en-GB" baseline="0" dirty="0" err="1" smtClean="0"/>
              <a:t>addysgu</a:t>
            </a:r>
            <a:r>
              <a:rPr lang="en-GB" baseline="0" dirty="0" smtClean="0"/>
              <a:t>.</a:t>
            </a:r>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17</a:t>
            </a:fld>
            <a:endParaRPr lang="en-US"/>
          </a:p>
        </p:txBody>
      </p:sp>
    </p:spTree>
    <p:extLst>
      <p:ext uri="{BB962C8B-B14F-4D97-AF65-F5344CB8AC3E}">
        <p14:creationId xmlns:p14="http://schemas.microsoft.com/office/powerpoint/2010/main" val="3506433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smtClean="0"/>
              <a:t>Clip </a:t>
            </a:r>
            <a:r>
              <a:rPr lang="en-GB" dirty="0" err="1" smtClean="0"/>
              <a:t>cyntaf</a:t>
            </a:r>
            <a:r>
              <a:rPr lang="en-GB" dirty="0" smtClean="0"/>
              <a:t> – </a:t>
            </a:r>
            <a:r>
              <a:rPr lang="en-GB" dirty="0" err="1" smtClean="0"/>
              <a:t>hiwmor</a:t>
            </a:r>
            <a:r>
              <a:rPr lang="en-GB" dirty="0" smtClean="0"/>
              <a:t>, </a:t>
            </a:r>
            <a:r>
              <a:rPr lang="en-GB" dirty="0" err="1" smtClean="0"/>
              <a:t>athro’n</a:t>
            </a:r>
            <a:r>
              <a:rPr lang="en-GB" dirty="0" smtClean="0"/>
              <a:t> </a:t>
            </a:r>
            <a:r>
              <a:rPr lang="en-GB" dirty="0" err="1" smtClean="0"/>
              <a:t>gofyn</a:t>
            </a:r>
            <a:r>
              <a:rPr lang="en-GB" dirty="0" smtClean="0"/>
              <a:t> ‘anyone? Anyone?’ </a:t>
            </a:r>
            <a:r>
              <a:rPr lang="en-GB" dirty="0" err="1" smtClean="0"/>
              <a:t>ar</a:t>
            </a:r>
            <a:r>
              <a:rPr lang="en-GB" dirty="0" smtClean="0"/>
              <a:t> </a:t>
            </a:r>
            <a:r>
              <a:rPr lang="en-GB" dirty="0" err="1" smtClean="0"/>
              <a:t>ol</a:t>
            </a:r>
            <a:r>
              <a:rPr lang="en-GB" dirty="0" smtClean="0"/>
              <a:t> </a:t>
            </a:r>
            <a:r>
              <a:rPr lang="en-GB" dirty="0" err="1" smtClean="0"/>
              <a:t>pob</a:t>
            </a:r>
            <a:r>
              <a:rPr lang="en-GB" dirty="0" smtClean="0"/>
              <a:t> </a:t>
            </a:r>
            <a:r>
              <a:rPr lang="en-GB" dirty="0" err="1" smtClean="0"/>
              <a:t>cwestiwn</a:t>
            </a:r>
            <a:r>
              <a:rPr lang="en-GB" dirty="0" smtClean="0"/>
              <a:t>!</a:t>
            </a:r>
          </a:p>
          <a:p>
            <a:pPr marL="0" indent="0">
              <a:buNone/>
            </a:pPr>
            <a:r>
              <a:rPr lang="en-GB" dirty="0" smtClean="0"/>
              <a:t>Ail</a:t>
            </a:r>
            <a:r>
              <a:rPr lang="en-GB" baseline="0" dirty="0" smtClean="0"/>
              <a:t> </a:t>
            </a:r>
            <a:r>
              <a:rPr lang="en-GB" baseline="0" dirty="0" err="1" smtClean="0"/>
              <a:t>glip</a:t>
            </a:r>
            <a:r>
              <a:rPr lang="en-GB" baseline="0" dirty="0" smtClean="0"/>
              <a:t> – ‘I’ll get back to you’ – un  dull </a:t>
            </a:r>
            <a:r>
              <a:rPr lang="en-GB" baseline="0" dirty="0" err="1" smtClean="0"/>
              <a:t>amser</a:t>
            </a:r>
            <a:r>
              <a:rPr lang="en-GB" baseline="0" dirty="0" smtClean="0"/>
              <a:t> </a:t>
            </a:r>
            <a:r>
              <a:rPr lang="en-GB" baseline="0" dirty="0" err="1" smtClean="0"/>
              <a:t>aros</a:t>
            </a:r>
            <a:r>
              <a:rPr lang="en-GB" baseline="0" dirty="0" smtClean="0"/>
              <a:t>.</a:t>
            </a:r>
            <a:endParaRPr lang="en-GB" dirty="0" smtClean="0"/>
          </a:p>
          <a:p>
            <a:pPr marL="0" indent="0">
              <a:buNone/>
            </a:pPr>
            <a:r>
              <a:rPr lang="en-GB" dirty="0" err="1" smtClean="0"/>
              <a:t>Trydydd</a:t>
            </a:r>
            <a:r>
              <a:rPr lang="en-GB" baseline="0" dirty="0" smtClean="0"/>
              <a:t> clip - </a:t>
            </a:r>
            <a:r>
              <a:rPr lang="en-GB" dirty="0" err="1" smtClean="0"/>
              <a:t>Myfyrwyr</a:t>
            </a:r>
            <a:r>
              <a:rPr lang="en-GB" baseline="0" dirty="0" smtClean="0"/>
              <a:t> </a:t>
            </a:r>
            <a:r>
              <a:rPr lang="en-GB" baseline="0" dirty="0" err="1" smtClean="0"/>
              <a:t>i</a:t>
            </a:r>
            <a:r>
              <a:rPr lang="en-GB" baseline="0" dirty="0" smtClean="0"/>
              <a:t> </a:t>
            </a:r>
            <a:r>
              <a:rPr lang="en-GB" baseline="0" dirty="0" err="1" smtClean="0"/>
              <a:t>wylio</a:t>
            </a:r>
            <a:r>
              <a:rPr lang="en-GB" baseline="0" dirty="0" smtClean="0"/>
              <a:t> </a:t>
            </a:r>
            <a:r>
              <a:rPr lang="en-GB" baseline="0" dirty="0" err="1" smtClean="0"/>
              <a:t>hwn</a:t>
            </a:r>
            <a:r>
              <a:rPr lang="en-GB" baseline="0" dirty="0" smtClean="0"/>
              <a:t> </a:t>
            </a:r>
            <a:r>
              <a:rPr lang="en-GB" baseline="0" dirty="0" err="1" smtClean="0"/>
              <a:t>yn</a:t>
            </a:r>
            <a:r>
              <a:rPr lang="en-GB" baseline="0" dirty="0" smtClean="0"/>
              <a:t> </a:t>
            </a:r>
            <a:r>
              <a:rPr lang="en-GB" baseline="0" dirty="0" err="1" smtClean="0"/>
              <a:t>eu</a:t>
            </a:r>
            <a:r>
              <a:rPr lang="en-GB" baseline="0" dirty="0" smtClean="0"/>
              <a:t> </a:t>
            </a:r>
            <a:r>
              <a:rPr lang="en-GB" baseline="0" dirty="0" err="1" smtClean="0"/>
              <a:t>hamser</a:t>
            </a:r>
            <a:r>
              <a:rPr lang="en-GB" baseline="0" dirty="0" smtClean="0"/>
              <a:t> </a:t>
            </a:r>
            <a:r>
              <a:rPr lang="en-GB" baseline="0" dirty="0" err="1" smtClean="0"/>
              <a:t>eu</a:t>
            </a:r>
            <a:r>
              <a:rPr lang="en-GB" baseline="0" dirty="0" smtClean="0"/>
              <a:t> </a:t>
            </a:r>
            <a:r>
              <a:rPr lang="en-GB" baseline="0" dirty="0" err="1" smtClean="0"/>
              <a:t>hun</a:t>
            </a:r>
            <a:r>
              <a:rPr lang="en-GB" baseline="0" dirty="0" smtClean="0"/>
              <a:t>: </a:t>
            </a:r>
            <a:r>
              <a:rPr lang="en-GB" dirty="0" smtClean="0">
                <a:hlinkClick r:id="rId3"/>
              </a:rPr>
              <a:t>http://study.com/academy/lesson/non-verbal-and-verbal-communication-in-the-classroom.html</a:t>
            </a:r>
            <a:r>
              <a:rPr lang="en-GB" dirty="0" smtClean="0"/>
              <a:t> (</a:t>
            </a:r>
            <a:r>
              <a:rPr lang="en-GB" dirty="0" err="1" smtClean="0"/>
              <a:t>Amser</a:t>
            </a:r>
            <a:r>
              <a:rPr lang="en-GB" baseline="0" dirty="0" smtClean="0"/>
              <a:t> </a:t>
            </a:r>
            <a:r>
              <a:rPr lang="en-GB" baseline="0" dirty="0" err="1" smtClean="0"/>
              <a:t>Aros</a:t>
            </a:r>
            <a:r>
              <a:rPr lang="en-GB" baseline="0" dirty="0" smtClean="0"/>
              <a:t> 1 a 2).</a:t>
            </a:r>
            <a:endParaRPr lang="en-GB" dirty="0" smtClean="0"/>
          </a:p>
          <a:p>
            <a:endParaRPr lang="en-GB" dirty="0" smtClean="0"/>
          </a:p>
        </p:txBody>
      </p:sp>
      <p:sp>
        <p:nvSpPr>
          <p:cNvPr id="4" name="Slide Number Placeholder 3"/>
          <p:cNvSpPr>
            <a:spLocks noGrp="1"/>
          </p:cNvSpPr>
          <p:nvPr>
            <p:ph type="sldNum" sz="quarter" idx="10"/>
          </p:nvPr>
        </p:nvSpPr>
        <p:spPr/>
        <p:txBody>
          <a:bodyPr/>
          <a:lstStyle/>
          <a:p>
            <a:fld id="{D11E2F3F-B754-4B43-9475-3296B25F572D}" type="slidenum">
              <a:rPr lang="en-US" smtClean="0"/>
              <a:pPr/>
              <a:t>18</a:t>
            </a:fld>
            <a:endParaRPr lang="en-US"/>
          </a:p>
        </p:txBody>
      </p:sp>
    </p:spTree>
    <p:extLst>
      <p:ext uri="{BB962C8B-B14F-4D97-AF65-F5344CB8AC3E}">
        <p14:creationId xmlns:p14="http://schemas.microsoft.com/office/powerpoint/2010/main" val="26387991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Pellter</a:t>
            </a:r>
            <a:r>
              <a:rPr lang="en-GB" dirty="0" smtClean="0"/>
              <a:t> </a:t>
            </a:r>
            <a:r>
              <a:rPr lang="en-GB" dirty="0" err="1" smtClean="0"/>
              <a:t>personol</a:t>
            </a:r>
            <a:r>
              <a:rPr lang="en-GB" dirty="0" smtClean="0"/>
              <a:t>, </a:t>
            </a:r>
            <a:r>
              <a:rPr lang="en-GB" dirty="0" err="1" smtClean="0"/>
              <a:t>cymdeithasol</a:t>
            </a:r>
            <a:r>
              <a:rPr lang="en-GB" dirty="0" smtClean="0"/>
              <a:t> a </a:t>
            </a:r>
            <a:r>
              <a:rPr lang="en-GB" dirty="0" err="1" smtClean="0"/>
              <a:t>chyhoeddus</a:t>
            </a:r>
            <a:r>
              <a:rPr lang="en-GB" dirty="0" smtClean="0"/>
              <a:t> </a:t>
            </a:r>
            <a:r>
              <a:rPr lang="en-GB" dirty="0" err="1" smtClean="0"/>
              <a:t>wrth</a:t>
            </a:r>
            <a:r>
              <a:rPr lang="en-GB" dirty="0" smtClean="0"/>
              <a:t> </a:t>
            </a:r>
            <a:r>
              <a:rPr lang="en-GB" dirty="0" err="1" smtClean="0"/>
              <a:t>i’r</a:t>
            </a:r>
            <a:r>
              <a:rPr lang="en-GB" dirty="0" smtClean="0"/>
              <a:t> </a:t>
            </a:r>
            <a:r>
              <a:rPr lang="en-GB" dirty="0" err="1" smtClean="0"/>
              <a:t>athro</a:t>
            </a:r>
            <a:r>
              <a:rPr lang="en-GB" dirty="0" smtClean="0"/>
              <a:t> </a:t>
            </a:r>
            <a:r>
              <a:rPr lang="en-GB" dirty="0" err="1" smtClean="0"/>
              <a:t>symud</a:t>
            </a:r>
            <a:r>
              <a:rPr lang="en-GB" dirty="0" smtClean="0"/>
              <a:t> o </a:t>
            </a:r>
            <a:r>
              <a:rPr lang="en-GB" dirty="0" err="1" smtClean="0"/>
              <a:t>gwmpas</a:t>
            </a:r>
            <a:r>
              <a:rPr lang="en-GB" dirty="0" smtClean="0"/>
              <a:t> </a:t>
            </a:r>
            <a:r>
              <a:rPr lang="en-GB" dirty="0" err="1" smtClean="0"/>
              <a:t>yr</a:t>
            </a:r>
            <a:r>
              <a:rPr lang="en-GB" dirty="0" smtClean="0"/>
              <a:t> </a:t>
            </a:r>
            <a:r>
              <a:rPr lang="en-GB" dirty="0" err="1" smtClean="0"/>
              <a:t>ystafell</a:t>
            </a:r>
            <a:r>
              <a:rPr lang="en-GB" dirty="0" smtClean="0"/>
              <a:t> </a:t>
            </a:r>
            <a:r>
              <a:rPr lang="en-GB" dirty="0" err="1" smtClean="0"/>
              <a:t>ddosbarth</a:t>
            </a:r>
            <a:r>
              <a:rPr lang="en-GB" baseline="0" dirty="0" smtClean="0"/>
              <a:t> = </a:t>
            </a:r>
            <a:r>
              <a:rPr lang="en-GB" baseline="0" dirty="0" err="1" smtClean="0"/>
              <a:t>ei</a:t>
            </a:r>
            <a:r>
              <a:rPr lang="en-GB" baseline="0" dirty="0" smtClean="0"/>
              <a:t> </a:t>
            </a:r>
            <a:r>
              <a:rPr lang="en-GB" baseline="0" dirty="0" err="1" smtClean="0"/>
              <a:t>hymddygiad</a:t>
            </a:r>
            <a:r>
              <a:rPr lang="en-GB" baseline="0" dirty="0" smtClean="0"/>
              <a:t> </a:t>
            </a:r>
            <a:r>
              <a:rPr lang="en-GB" baseline="0" dirty="0" err="1" smtClean="0"/>
              <a:t>yn</a:t>
            </a:r>
            <a:r>
              <a:rPr lang="en-GB" baseline="0" dirty="0" smtClean="0"/>
              <a:t> </a:t>
            </a:r>
            <a:r>
              <a:rPr lang="en-GB" baseline="0" dirty="0" err="1" smtClean="0"/>
              <a:t>cael</a:t>
            </a:r>
            <a:r>
              <a:rPr lang="en-GB" baseline="0" dirty="0" smtClean="0"/>
              <a:t> </a:t>
            </a:r>
            <a:r>
              <a:rPr lang="en-GB" baseline="0" dirty="0" err="1" smtClean="0"/>
              <a:t>effaith</a:t>
            </a:r>
            <a:r>
              <a:rPr lang="en-GB" baseline="0" dirty="0" smtClean="0"/>
              <a:t> </a:t>
            </a:r>
            <a:r>
              <a:rPr lang="en-GB" baseline="0" dirty="0" err="1" smtClean="0"/>
              <a:t>gref</a:t>
            </a:r>
            <a:r>
              <a:rPr lang="en-GB" baseline="0" dirty="0" smtClean="0"/>
              <a:t> </a:t>
            </a:r>
            <a:r>
              <a:rPr lang="en-GB" baseline="0" dirty="0" err="1" smtClean="0"/>
              <a:t>ar</a:t>
            </a:r>
            <a:r>
              <a:rPr lang="en-GB" baseline="0" dirty="0" smtClean="0"/>
              <a:t> </a:t>
            </a:r>
            <a:r>
              <a:rPr lang="en-GB" baseline="0" dirty="0" err="1" smtClean="0"/>
              <a:t>blant</a:t>
            </a:r>
            <a:r>
              <a:rPr lang="en-GB" baseline="0" dirty="0" smtClean="0"/>
              <a:t> o </a:t>
            </a:r>
            <a:r>
              <a:rPr lang="en-GB" baseline="0" dirty="0" err="1" smtClean="0"/>
              <a:t>fewn</a:t>
            </a:r>
            <a:r>
              <a:rPr lang="en-GB" baseline="0" dirty="0" smtClean="0"/>
              <a:t> </a:t>
            </a:r>
            <a:r>
              <a:rPr lang="en-GB" baseline="0" dirty="0" err="1" smtClean="0"/>
              <a:t>pellter</a:t>
            </a:r>
            <a:r>
              <a:rPr lang="en-GB" baseline="0" dirty="0" smtClean="0"/>
              <a:t> </a:t>
            </a:r>
            <a:r>
              <a:rPr lang="en-GB" baseline="0" dirty="0" err="1" smtClean="0"/>
              <a:t>personol</a:t>
            </a:r>
            <a:r>
              <a:rPr lang="en-GB" baseline="0" dirty="0" smtClean="0"/>
              <a:t>, ac </a:t>
            </a:r>
            <a:r>
              <a:rPr lang="en-GB" baseline="0" dirty="0" err="1" smtClean="0"/>
              <a:t>yn</a:t>
            </a:r>
            <a:r>
              <a:rPr lang="en-GB" baseline="0" dirty="0" smtClean="0"/>
              <a:t> </a:t>
            </a:r>
            <a:r>
              <a:rPr lang="en-GB" baseline="0" dirty="0" err="1" smtClean="0"/>
              <a:t>ei</a:t>
            </a:r>
            <a:r>
              <a:rPr lang="en-GB" baseline="0" dirty="0" smtClean="0"/>
              <a:t> </a:t>
            </a:r>
            <a:r>
              <a:rPr lang="en-GB" baseline="0" dirty="0" err="1" smtClean="0"/>
              <a:t>wneud</a:t>
            </a:r>
            <a:r>
              <a:rPr lang="en-GB" baseline="0" dirty="0" smtClean="0"/>
              <a:t> </a:t>
            </a:r>
            <a:r>
              <a:rPr lang="en-GB" baseline="0" dirty="0" err="1" smtClean="0"/>
              <a:t>yn</a:t>
            </a:r>
            <a:r>
              <a:rPr lang="en-GB" baseline="0" dirty="0" smtClean="0"/>
              <a:t> haws </a:t>
            </a:r>
            <a:r>
              <a:rPr lang="en-GB" baseline="0" dirty="0" err="1" smtClean="0"/>
              <a:t>dylanwadu</a:t>
            </a:r>
            <a:r>
              <a:rPr lang="en-GB" baseline="0" dirty="0" smtClean="0"/>
              <a:t> </a:t>
            </a:r>
            <a:r>
              <a:rPr lang="en-GB" baseline="0" dirty="0" err="1" smtClean="0"/>
              <a:t>ar</a:t>
            </a:r>
            <a:r>
              <a:rPr lang="en-GB" baseline="0" dirty="0" smtClean="0"/>
              <a:t> </a:t>
            </a:r>
            <a:r>
              <a:rPr lang="en-GB" baseline="0" dirty="0" err="1" smtClean="0"/>
              <a:t>blant</a:t>
            </a:r>
            <a:r>
              <a:rPr lang="en-GB" baseline="0" dirty="0" smtClean="0"/>
              <a:t> o </a:t>
            </a:r>
            <a:r>
              <a:rPr lang="en-GB" baseline="0" dirty="0" err="1" smtClean="0"/>
              <a:t>fewn</a:t>
            </a:r>
            <a:r>
              <a:rPr lang="en-GB" baseline="0" dirty="0" smtClean="0"/>
              <a:t> </a:t>
            </a:r>
            <a:r>
              <a:rPr lang="en-GB" baseline="0" dirty="0" err="1" smtClean="0"/>
              <a:t>pellter</a:t>
            </a:r>
            <a:r>
              <a:rPr lang="en-GB" baseline="0" dirty="0" smtClean="0"/>
              <a:t> </a:t>
            </a:r>
            <a:r>
              <a:rPr lang="en-GB" baseline="0" dirty="0" err="1" smtClean="0"/>
              <a:t>cymdeithasol</a:t>
            </a:r>
            <a:r>
              <a:rPr lang="en-GB" baseline="0" dirty="0" smtClean="0"/>
              <a:t> </a:t>
            </a:r>
            <a:r>
              <a:rPr lang="en-GB" baseline="0" dirty="0" err="1" smtClean="0"/>
              <a:t>iddo</a:t>
            </a:r>
            <a:r>
              <a:rPr lang="en-GB" baseline="0" dirty="0" smtClean="0"/>
              <a:t>.</a:t>
            </a:r>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19</a:t>
            </a:fld>
            <a:endParaRPr lang="en-US"/>
          </a:p>
        </p:txBody>
      </p:sp>
    </p:spTree>
    <p:extLst>
      <p:ext uri="{BB962C8B-B14F-4D97-AF65-F5344CB8AC3E}">
        <p14:creationId xmlns:p14="http://schemas.microsoft.com/office/powerpoint/2010/main" val="26119352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0519988-0CE8-9B48-A994-0B3544FDD121}" type="slidenum">
              <a:rPr lang="en-US" smtClean="0"/>
              <a:pPr/>
              <a:t>21</a:t>
            </a:fld>
            <a:endParaRPr lang="en-US"/>
          </a:p>
        </p:txBody>
      </p:sp>
    </p:spTree>
    <p:extLst>
      <p:ext uri="{BB962C8B-B14F-4D97-AF65-F5344CB8AC3E}">
        <p14:creationId xmlns:p14="http://schemas.microsoft.com/office/powerpoint/2010/main" val="28283969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Angen</a:t>
            </a:r>
            <a:r>
              <a:rPr lang="en-GB" dirty="0" smtClean="0"/>
              <a:t> </a:t>
            </a:r>
            <a:r>
              <a:rPr lang="en-GB" dirty="0" err="1" smtClean="0"/>
              <a:t>rhannu’r</a:t>
            </a:r>
            <a:r>
              <a:rPr lang="en-GB" dirty="0" smtClean="0"/>
              <a:t> </a:t>
            </a:r>
            <a:r>
              <a:rPr lang="en-GB" dirty="0" err="1" smtClean="0"/>
              <a:t>myfyrwyr</a:t>
            </a:r>
            <a:r>
              <a:rPr lang="en-GB" baseline="0" dirty="0" smtClean="0"/>
              <a:t> </a:t>
            </a:r>
            <a:r>
              <a:rPr lang="en-GB" baseline="0" dirty="0" err="1" smtClean="0"/>
              <a:t>yn</a:t>
            </a:r>
            <a:r>
              <a:rPr lang="en-GB" baseline="0" dirty="0" smtClean="0"/>
              <a:t> 3 </a:t>
            </a:r>
            <a:r>
              <a:rPr lang="en-GB" baseline="0" dirty="0" err="1" smtClean="0"/>
              <a:t>grwp</a:t>
            </a:r>
            <a:r>
              <a:rPr lang="en-GB" baseline="0" dirty="0" smtClean="0"/>
              <a:t> a </a:t>
            </a:r>
            <a:r>
              <a:rPr lang="en-GB" baseline="0" dirty="0" err="1" smtClean="0"/>
              <a:t>phob</a:t>
            </a:r>
            <a:r>
              <a:rPr lang="en-GB" baseline="0" dirty="0" smtClean="0"/>
              <a:t> </a:t>
            </a:r>
            <a:r>
              <a:rPr lang="en-GB" baseline="0" dirty="0" err="1" smtClean="0"/>
              <a:t>grwp</a:t>
            </a:r>
            <a:r>
              <a:rPr lang="en-GB" baseline="0" dirty="0" smtClean="0"/>
              <a:t> </a:t>
            </a:r>
            <a:r>
              <a:rPr lang="en-GB" baseline="0" dirty="0" err="1" smtClean="0"/>
              <a:t>yn</a:t>
            </a:r>
            <a:r>
              <a:rPr lang="en-GB" baseline="0" dirty="0" smtClean="0"/>
              <a:t> </a:t>
            </a:r>
            <a:r>
              <a:rPr lang="en-GB" baseline="0" dirty="0" err="1" smtClean="0"/>
              <a:t>dewis</a:t>
            </a:r>
            <a:r>
              <a:rPr lang="en-GB" baseline="0" dirty="0" smtClean="0"/>
              <a:t> un </a:t>
            </a:r>
            <a:r>
              <a:rPr lang="en-GB" baseline="0" dirty="0" err="1" smtClean="0"/>
              <a:t>thema</a:t>
            </a:r>
            <a:r>
              <a:rPr lang="en-GB" baseline="0" dirty="0" smtClean="0"/>
              <a:t> </a:t>
            </a:r>
            <a:r>
              <a:rPr lang="en-GB" baseline="0" dirty="0" err="1" smtClean="0"/>
              <a:t>o’r</a:t>
            </a:r>
            <a:r>
              <a:rPr lang="en-GB" baseline="0" dirty="0" smtClean="0"/>
              <a:t> </a:t>
            </a:r>
            <a:r>
              <a:rPr lang="en-GB" baseline="0" dirty="0" err="1" smtClean="0"/>
              <a:t>cyflwyniad</a:t>
            </a:r>
            <a:r>
              <a:rPr lang="en-GB" baseline="0" dirty="0" smtClean="0"/>
              <a:t> </a:t>
            </a:r>
            <a:r>
              <a:rPr lang="en-GB" baseline="0" dirty="0" err="1" smtClean="0"/>
              <a:t>hwn</a:t>
            </a:r>
            <a:r>
              <a:rPr lang="en-GB" baseline="0" dirty="0" smtClean="0"/>
              <a:t>.</a:t>
            </a:r>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24</a:t>
            </a:fld>
            <a:endParaRPr lang="en-US"/>
          </a:p>
        </p:txBody>
      </p:sp>
    </p:spTree>
    <p:extLst>
      <p:ext uri="{BB962C8B-B14F-4D97-AF65-F5344CB8AC3E}">
        <p14:creationId xmlns:p14="http://schemas.microsoft.com/office/powerpoint/2010/main" val="28805738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endParaRPr lang="en-GB" sz="1200" dirty="0" smtClean="0"/>
          </a:p>
        </p:txBody>
      </p:sp>
      <p:sp>
        <p:nvSpPr>
          <p:cNvPr id="4" name="Slide Number Placeholder 3"/>
          <p:cNvSpPr>
            <a:spLocks noGrp="1"/>
          </p:cNvSpPr>
          <p:nvPr>
            <p:ph type="sldNum" sz="quarter" idx="10"/>
          </p:nvPr>
        </p:nvSpPr>
        <p:spPr/>
        <p:txBody>
          <a:bodyPr/>
          <a:lstStyle/>
          <a:p>
            <a:fld id="{D11E2F3F-B754-4B43-9475-3296B25F572D}" type="slidenum">
              <a:rPr lang="en-US" smtClean="0"/>
              <a:pPr/>
              <a:t>30</a:t>
            </a:fld>
            <a:endParaRPr lang="en-US"/>
          </a:p>
        </p:txBody>
      </p:sp>
    </p:spTree>
    <p:extLst>
      <p:ext uri="{BB962C8B-B14F-4D97-AF65-F5344CB8AC3E}">
        <p14:creationId xmlns:p14="http://schemas.microsoft.com/office/powerpoint/2010/main" val="34144775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FF16E8AC-E80C-6247-B26A-B0E63BD5A8FB}" type="datetimeFigureOut">
              <a:rPr lang="en-US" smtClean="0"/>
              <a:pPr/>
              <a:t>10/8/2018</a:t>
            </a:fld>
            <a:endParaRPr 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2361A3BC-1721-41A9-A28E-3ABDE20B2BFB}"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F16E8AC-E80C-6247-B26A-B0E63BD5A8FB}" type="datetimeFigureOut">
              <a:rPr lang="en-US" smtClean="0"/>
              <a:pPr/>
              <a:t>10/8/2018</a:t>
            </a:fld>
            <a:endParaRPr 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ED357AA-FABF-AA4B-9415-FFC06ACDC7FB}" type="slidenum">
              <a:rPr lang="en-US" smtClean="0"/>
              <a:pPr/>
              <a:t>‹#›</a:t>
            </a:fld>
            <a:endParaRPr lang="en-US"/>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F16E8AC-E80C-6247-B26A-B0E63BD5A8FB}" type="datetimeFigureOut">
              <a:rPr lang="en-US" smtClean="0"/>
              <a:pPr/>
              <a:t>10/8/2018</a:t>
            </a:fld>
            <a:endParaRPr lang="en-US"/>
          </a:p>
        </p:txBody>
      </p:sp>
      <p:sp>
        <p:nvSpPr>
          <p:cNvPr id="6" name="Slide Number Placeholder 5"/>
          <p:cNvSpPr>
            <a:spLocks noGrp="1"/>
          </p:cNvSpPr>
          <p:nvPr>
            <p:ph type="sldNum" sz="quarter" idx="12"/>
          </p:nvPr>
        </p:nvSpPr>
        <p:spPr/>
        <p:txBody>
          <a:bodyPr/>
          <a:lstStyle/>
          <a:p>
            <a:fld id="{2361A3BC-1721-41A9-A28E-3ABDE20B2BFB}"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F16E8AC-E80C-6247-B26A-B0E63BD5A8FB}" type="datetimeFigureOut">
              <a:rPr lang="en-US" smtClean="0"/>
              <a:pPr/>
              <a:t>10/8/2018</a:t>
            </a:fld>
            <a:endParaRPr lang="en-US"/>
          </a:p>
        </p:txBody>
      </p:sp>
      <p:sp>
        <p:nvSpPr>
          <p:cNvPr id="7" name="Slide Number Placeholder 6"/>
          <p:cNvSpPr>
            <a:spLocks noGrp="1"/>
          </p:cNvSpPr>
          <p:nvPr>
            <p:ph type="sldNum" sz="quarter" idx="12"/>
          </p:nvPr>
        </p:nvSpPr>
        <p:spPr/>
        <p:txBody>
          <a:bodyPr/>
          <a:lstStyle/>
          <a:p>
            <a:fld id="{4ED357AA-FABF-AA4B-9415-FFC06ACDC7FB}" type="slidenum">
              <a:rPr lang="en-US" smtClean="0"/>
              <a:pPr/>
              <a:t>‹#›</a:t>
            </a:fld>
            <a:endParaRPr lang="en-US"/>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F16E8AC-E80C-6247-B26A-B0E63BD5A8FB}" type="datetimeFigureOut">
              <a:rPr lang="en-US" smtClean="0"/>
              <a:pPr/>
              <a:t>10/8/2018</a:t>
            </a:fld>
            <a:endParaRPr lang="en-US"/>
          </a:p>
        </p:txBody>
      </p:sp>
      <p:sp>
        <p:nvSpPr>
          <p:cNvPr id="9" name="Slide Number Placeholder 8"/>
          <p:cNvSpPr>
            <a:spLocks noGrp="1"/>
          </p:cNvSpPr>
          <p:nvPr>
            <p:ph type="sldNum" sz="quarter" idx="12"/>
          </p:nvPr>
        </p:nvSpPr>
        <p:spPr/>
        <p:txBody>
          <a:bodyPr/>
          <a:lstStyle/>
          <a:p>
            <a:fld id="{4ED357AA-FABF-AA4B-9415-FFC06ACDC7FB}" type="slidenum">
              <a:rPr lang="en-US" smtClean="0"/>
              <a:pPr/>
              <a:t>‹#›</a:t>
            </a:fld>
            <a:endParaRPr lang="en-US"/>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F16E8AC-E80C-6247-B26A-B0E63BD5A8FB}" type="datetimeFigureOut">
              <a:rPr lang="en-US" smtClean="0"/>
              <a:pPr/>
              <a:t>10/8/2018</a:t>
            </a:fld>
            <a:endParaRPr lang="en-US"/>
          </a:p>
        </p:txBody>
      </p:sp>
      <p:sp>
        <p:nvSpPr>
          <p:cNvPr id="5" name="Slide Number Placeholder 4"/>
          <p:cNvSpPr>
            <a:spLocks noGrp="1"/>
          </p:cNvSpPr>
          <p:nvPr>
            <p:ph type="sldNum" sz="quarter" idx="12"/>
          </p:nvPr>
        </p:nvSpPr>
        <p:spPr/>
        <p:txBody>
          <a:bodyPr/>
          <a:lstStyle/>
          <a:p>
            <a:fld id="{4ED357AA-FABF-AA4B-9415-FFC06ACDC7FB}" type="slidenum">
              <a:rPr lang="en-US" smtClean="0"/>
              <a:pPr/>
              <a:t>‹#›</a:t>
            </a:fld>
            <a:endParaRPr lang="en-US"/>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16E8AC-E80C-6247-B26A-B0E63BD5A8FB}" type="datetimeFigureOut">
              <a:rPr lang="en-US" smtClean="0"/>
              <a:pPr/>
              <a:t>10/8/2018</a:t>
            </a:fld>
            <a:endParaRPr lang="en-US"/>
          </a:p>
        </p:txBody>
      </p:sp>
      <p:sp>
        <p:nvSpPr>
          <p:cNvPr id="4" name="Slide Number Placeholder 3"/>
          <p:cNvSpPr>
            <a:spLocks noGrp="1"/>
          </p:cNvSpPr>
          <p:nvPr>
            <p:ph type="sldNum" sz="quarter" idx="12"/>
          </p:nvPr>
        </p:nvSpPr>
        <p:spPr/>
        <p:txBody>
          <a:bodyPr/>
          <a:lstStyle/>
          <a:p>
            <a:fld id="{4ED357AA-FABF-AA4B-9415-FFC06ACDC7FB}" type="slidenum">
              <a:rPr lang="en-US" smtClean="0"/>
              <a:pPr/>
              <a:t>‹#›</a:t>
            </a:fld>
            <a:endParaRPr lang="en-US"/>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F16E8AC-E80C-6247-B26A-B0E63BD5A8FB}" type="datetimeFigureOut">
              <a:rPr lang="en-US" smtClean="0"/>
              <a:pPr/>
              <a:t>10/8/2018</a:t>
            </a:fld>
            <a:endParaRPr lang="en-US"/>
          </a:p>
        </p:txBody>
      </p:sp>
      <p:sp>
        <p:nvSpPr>
          <p:cNvPr id="7" name="Slide Number Placeholder 6"/>
          <p:cNvSpPr>
            <a:spLocks noGrp="1"/>
          </p:cNvSpPr>
          <p:nvPr>
            <p:ph type="sldNum" sz="quarter" idx="12"/>
          </p:nvPr>
        </p:nvSpPr>
        <p:spPr/>
        <p:txBody>
          <a:bodyPr/>
          <a:lstStyle/>
          <a:p>
            <a:fld id="{4ED357AA-FABF-AA4B-9415-FFC06ACDC7FB}" type="slidenum">
              <a:rPr lang="en-US" smtClean="0"/>
              <a:pPr/>
              <a:t>‹#›</a:t>
            </a:fld>
            <a:endParaRPr lang="en-US"/>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F16E8AC-E80C-6247-B26A-B0E63BD5A8FB}" type="datetimeFigureOut">
              <a:rPr lang="en-US" smtClean="0"/>
              <a:pPr/>
              <a:t>10/8/2018</a:t>
            </a:fld>
            <a:endParaRPr lang="en-US"/>
          </a:p>
        </p:txBody>
      </p:sp>
      <p:sp>
        <p:nvSpPr>
          <p:cNvPr id="7" name="Slide Number Placeholder 6"/>
          <p:cNvSpPr>
            <a:spLocks noGrp="1"/>
          </p:cNvSpPr>
          <p:nvPr>
            <p:ph type="sldNum" sz="quarter" idx="12"/>
          </p:nvPr>
        </p:nvSpPr>
        <p:spPr/>
        <p:txBody>
          <a:bodyPr/>
          <a:lstStyle/>
          <a:p>
            <a:fld id="{4ED357AA-FABF-AA4B-9415-FFC06ACDC7FB}" type="slidenum">
              <a:rPr lang="en-US" smtClean="0"/>
              <a:pPr/>
              <a:t>‹#›</a:t>
            </a:fld>
            <a:endParaRPr lang="en-US"/>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F16E8AC-E80C-6247-B26A-B0E63BD5A8FB}" type="datetimeFigureOut">
              <a:rPr lang="en-US" smtClean="0"/>
              <a:pPr/>
              <a:t>10/8/2018</a:t>
            </a:fld>
            <a:endParaRPr lang="en-US"/>
          </a:p>
        </p:txBody>
      </p:sp>
      <p:sp>
        <p:nvSpPr>
          <p:cNvPr id="6" name="Slide Number Placeholder 5"/>
          <p:cNvSpPr>
            <a:spLocks noGrp="1"/>
          </p:cNvSpPr>
          <p:nvPr>
            <p:ph type="sldNum" sz="quarter" idx="12"/>
          </p:nvPr>
        </p:nvSpPr>
        <p:spPr/>
        <p:txBody>
          <a:bodyPr/>
          <a:lstStyle/>
          <a:p>
            <a:fld id="{4ED357AA-FABF-AA4B-9415-FFC06ACDC7FB}" type="slidenum">
              <a:rPr lang="en-US" smtClean="0"/>
              <a:pPr/>
              <a:t>‹#›</a:t>
            </a:fld>
            <a:endParaRPr lang="en-US"/>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F16E8AC-E80C-6247-B26A-B0E63BD5A8FB}" type="datetimeFigureOut">
              <a:rPr lang="en-US" smtClean="0"/>
              <a:pPr/>
              <a:t>10/8/2018</a:t>
            </a:fld>
            <a:endParaRPr lang="en-US"/>
          </a:p>
        </p:txBody>
      </p:sp>
      <p:sp>
        <p:nvSpPr>
          <p:cNvPr id="6" name="Slide Number Placeholder 5"/>
          <p:cNvSpPr>
            <a:spLocks noGrp="1"/>
          </p:cNvSpPr>
          <p:nvPr>
            <p:ph type="sldNum" sz="quarter" idx="12"/>
          </p:nvPr>
        </p:nvSpPr>
        <p:spPr/>
        <p:txBody>
          <a:bodyPr/>
          <a:lstStyle/>
          <a:p>
            <a:fld id="{4ED357AA-FABF-AA4B-9415-FFC06ACDC7FB}" type="slidenum">
              <a:rPr lang="en-US" smtClean="0"/>
              <a:pPr/>
              <a:t>‹#›</a:t>
            </a:fld>
            <a:endParaRPr lang="en-US"/>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FF16E8AC-E80C-6247-B26A-B0E63BD5A8FB}" type="datetimeFigureOut">
              <a:rPr lang="en-US" smtClean="0"/>
              <a:pPr/>
              <a:t>10/8/2018</a:t>
            </a:fld>
            <a:endParaRPr 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4ED357AA-FABF-AA4B-9415-FFC06ACDC7FB}" type="slidenum">
              <a:rPr lang="en-US" smtClean="0"/>
              <a:pPr/>
              <a:t>‹#›</a:t>
            </a:fld>
            <a:endParaRPr lang="en-US"/>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860" r:id="rId1"/>
    <p:sldLayoutId id="2147483861" r:id="rId2"/>
    <p:sldLayoutId id="2147483862" r:id="rId3"/>
    <p:sldLayoutId id="2147483863" r:id="rId4"/>
    <p:sldLayoutId id="2147483864" r:id="rId5"/>
    <p:sldLayoutId id="2147483865" r:id="rId6"/>
    <p:sldLayoutId id="2147483866" r:id="rId7"/>
    <p:sldLayoutId id="2147483867" r:id="rId8"/>
    <p:sldLayoutId id="2147483868" r:id="rId9"/>
    <p:sldLayoutId id="2147483869" r:id="rId10"/>
    <p:sldLayoutId id="2147483870"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moodle.uwtsd.ac.uk/mod/resource/view.php?id=63997"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youtube.com/watch?v=Du6vqSOj7UU" TargetMode="External"/><Relationship Id="rId5" Type="http://schemas.openxmlformats.org/officeDocument/2006/relationships/hyperlink" Target="https://padlet.com/nerys_defis/kkz8cv1ww93c" TargetMode="External"/><Relationship Id="rId4" Type="http://schemas.openxmlformats.org/officeDocument/2006/relationships/hyperlink" Target="https://moodle.uwtsd.ac.uk/pluginfile.php/99860/mod_resource/content/1/GRIGG%20%282010%29%20Chapter%203.pdf"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oXZqR_Q7jMs"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uhiCFdWeQfA"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www.teachingchannel.org/videos/give-students-think-time-nea"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tif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725" y="133043"/>
            <a:ext cx="8229600" cy="1143000"/>
          </a:xfrm>
        </p:spPr>
        <p:txBody>
          <a:bodyPr/>
          <a:lstStyle/>
          <a:p>
            <a:pPr algn="l"/>
            <a:r>
              <a:rPr lang="en-US" b="1" smtClean="0"/>
              <a:t>Last session’s tasks</a:t>
            </a:r>
            <a:endParaRPr lang="en-US" b="1" dirty="0"/>
          </a:p>
        </p:txBody>
      </p:sp>
      <p:sp>
        <p:nvSpPr>
          <p:cNvPr id="3" name="Rectangle 2"/>
          <p:cNvSpPr/>
          <p:nvPr/>
        </p:nvSpPr>
        <p:spPr>
          <a:xfrm>
            <a:off x="163773" y="1145612"/>
            <a:ext cx="8659504" cy="4524315"/>
          </a:xfrm>
          <a:prstGeom prst="rect">
            <a:avLst/>
          </a:prstGeom>
        </p:spPr>
        <p:txBody>
          <a:bodyPr wrap="square">
            <a:spAutoFit/>
          </a:bodyPr>
          <a:lstStyle/>
          <a:p>
            <a:pPr>
              <a:buFont typeface="Arial" panose="020B0604020202020204" pitchFamily="34" charset="0"/>
              <a:buChar char="•"/>
            </a:pPr>
            <a:r>
              <a:rPr lang="en-GB" sz="2400"/>
              <a:t>Familiarise yourself with the </a:t>
            </a:r>
            <a:r>
              <a:rPr lang="en-GB" sz="2400">
                <a:hlinkClick r:id="rId3" tooltip="QTS standards"/>
              </a:rPr>
              <a:t>QTS </a:t>
            </a:r>
            <a:r>
              <a:rPr lang="en-GB" sz="2400" smtClean="0">
                <a:hlinkClick r:id="rId3" tooltip="QTS standards"/>
              </a:rPr>
              <a:t>standards</a:t>
            </a:r>
            <a:endParaRPr lang="en-GB" sz="2400" smtClean="0"/>
          </a:p>
          <a:p>
            <a:endParaRPr lang="en-GB" sz="2400"/>
          </a:p>
          <a:p>
            <a:pPr>
              <a:buFont typeface="Arial" panose="020B0604020202020204" pitchFamily="34" charset="0"/>
              <a:buChar char="•"/>
            </a:pPr>
            <a:r>
              <a:rPr lang="en-GB" sz="2400"/>
              <a:t>Read and respond to chapter 3 (Grigg 2010) which can be found on </a:t>
            </a:r>
            <a:r>
              <a:rPr lang="en-GB" sz="2400">
                <a:hlinkClick r:id="rId4"/>
              </a:rPr>
              <a:t>Moodle</a:t>
            </a:r>
            <a:r>
              <a:rPr lang="en-GB" sz="2400"/>
              <a:t>, using the following Padlet page:</a:t>
            </a:r>
          </a:p>
          <a:p>
            <a:r>
              <a:rPr lang="en-GB" sz="2400">
                <a:hlinkClick r:id="rId5"/>
              </a:rPr>
              <a:t>https</a:t>
            </a:r>
            <a:r>
              <a:rPr lang="en-GB" sz="2400">
                <a:hlinkClick r:id="rId5"/>
              </a:rPr>
              <a:t>://</a:t>
            </a:r>
            <a:r>
              <a:rPr lang="en-GB" sz="2400" smtClean="0">
                <a:hlinkClick r:id="rId5"/>
              </a:rPr>
              <a:t>padlet.com/nerys_defis/kkz8cv1ww93c</a:t>
            </a:r>
            <a:endParaRPr lang="en-GB" sz="2400" smtClean="0"/>
          </a:p>
          <a:p>
            <a:endParaRPr lang="en-GB" sz="2400"/>
          </a:p>
          <a:p>
            <a:pPr>
              <a:buFont typeface="Arial" panose="020B0604020202020204" pitchFamily="34" charset="0"/>
              <a:buChar char="•"/>
            </a:pPr>
            <a:r>
              <a:rPr lang="en-GB" sz="2400"/>
              <a:t>Watch the video clip on the Zone of Proximal Development and summarise the key points by our next session:</a:t>
            </a:r>
          </a:p>
          <a:p>
            <a:r>
              <a:rPr lang="en-GB" sz="2400">
                <a:hlinkClick r:id="rId6"/>
              </a:rPr>
              <a:t>https</a:t>
            </a:r>
            <a:r>
              <a:rPr lang="en-GB" sz="2400">
                <a:hlinkClick r:id="rId6"/>
              </a:rPr>
              <a:t>://</a:t>
            </a:r>
            <a:r>
              <a:rPr lang="en-GB" sz="2400" smtClean="0">
                <a:hlinkClick r:id="rId6"/>
              </a:rPr>
              <a:t>www.youtube.com/watch?v=Du6vqSOj7UU</a:t>
            </a:r>
            <a:endParaRPr lang="en-GB" sz="2400" smtClean="0"/>
          </a:p>
          <a:p>
            <a:endParaRPr lang="en-GB" sz="2400"/>
          </a:p>
          <a:p>
            <a:pPr>
              <a:buFont typeface="Arial" panose="020B0604020202020204" pitchFamily="34" charset="0"/>
              <a:buChar char="•"/>
            </a:pPr>
            <a:r>
              <a:rPr lang="en-GB" sz="2400"/>
              <a:t>Find out about the theorists Mathew listed: Bruner, Maslow</a:t>
            </a:r>
            <a:r>
              <a:rPr lang="en-GB" sz="2400"/>
              <a:t>, </a:t>
            </a:r>
            <a:r>
              <a:rPr lang="en-GB" sz="2400" smtClean="0"/>
              <a:t>Pavlov, </a:t>
            </a:r>
            <a:r>
              <a:rPr lang="en-GB" sz="2400"/>
              <a:t>Piaget, Skinner</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641445" y="984325"/>
            <a:ext cx="7956643" cy="4485045"/>
          </a:xfrm>
          <a:prstGeom prst="rect">
            <a:avLst/>
          </a:prstGeom>
        </p:spPr>
      </p:pic>
      <p:sp>
        <p:nvSpPr>
          <p:cNvPr id="5" name="TextBox 4"/>
          <p:cNvSpPr txBox="1"/>
          <p:nvPr/>
        </p:nvSpPr>
        <p:spPr>
          <a:xfrm>
            <a:off x="254000" y="214958"/>
            <a:ext cx="7548092" cy="707886"/>
          </a:xfrm>
          <a:prstGeom prst="rect">
            <a:avLst/>
          </a:prstGeom>
          <a:noFill/>
        </p:spPr>
        <p:txBody>
          <a:bodyPr wrap="none" rtlCol="0">
            <a:spAutoFit/>
          </a:bodyPr>
          <a:lstStyle/>
          <a:p>
            <a:r>
              <a:rPr lang="en-US" sz="4000" b="1" smtClean="0">
                <a:solidFill>
                  <a:schemeClr val="accent4">
                    <a:lumMod val="75000"/>
                  </a:schemeClr>
                </a:solidFill>
              </a:rPr>
              <a:t>So, how about some feedback</a:t>
            </a:r>
            <a:r>
              <a:rPr lang="en-US" sz="4000" b="1" smtClean="0">
                <a:solidFill>
                  <a:schemeClr val="accent4">
                    <a:lumMod val="75000"/>
                  </a:schemeClr>
                </a:solidFill>
              </a:rPr>
              <a:t>…</a:t>
            </a:r>
            <a:r>
              <a:rPr lang="en-US" b="1" smtClean="0"/>
              <a:t>.</a:t>
            </a:r>
            <a:endParaRPr lang="en-US" b="1"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41461" y="1462932"/>
            <a:ext cx="6159500" cy="1362373"/>
          </a:xfrm>
        </p:spPr>
        <p:txBody>
          <a:bodyPr>
            <a:normAutofit/>
          </a:bodyPr>
          <a:lstStyle/>
          <a:p>
            <a:r>
              <a:rPr lang="en-US" b="1" smtClean="0">
                <a:solidFill>
                  <a:schemeClr val="bg1"/>
                </a:solidFill>
              </a:rPr>
              <a:t>Effective Observations</a:t>
            </a:r>
            <a:endParaRPr lang="en-US" b="1" dirty="0">
              <a:solidFill>
                <a:schemeClr val="bg1"/>
              </a:solidFill>
            </a:endParaRPr>
          </a:p>
        </p:txBody>
      </p:sp>
      <p:sp>
        <p:nvSpPr>
          <p:cNvPr id="3" name="Subtitle 2"/>
          <p:cNvSpPr>
            <a:spLocks noGrp="1"/>
          </p:cNvSpPr>
          <p:nvPr>
            <p:ph type="subTitle" idx="1"/>
          </p:nvPr>
        </p:nvSpPr>
        <p:spPr>
          <a:xfrm>
            <a:off x="1543545" y="4031196"/>
            <a:ext cx="5755332" cy="1411585"/>
          </a:xfrm>
        </p:spPr>
        <p:txBody>
          <a:bodyPr/>
          <a:lstStyle/>
          <a:p>
            <a:r>
              <a:rPr lang="en-US" b="1" smtClean="0">
                <a:solidFill>
                  <a:schemeClr val="bg1"/>
                </a:solidFill>
              </a:rPr>
              <a:t>Preparing for your first school visit</a:t>
            </a:r>
            <a:endParaRPr lang="en-US" b="1" dirty="0">
              <a:solidFill>
                <a:schemeClr val="bg1"/>
              </a:solidFill>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977" y="23626"/>
            <a:ext cx="8229600" cy="1143000"/>
          </a:xfrm>
        </p:spPr>
        <p:txBody>
          <a:bodyPr/>
          <a:lstStyle/>
          <a:p>
            <a:pPr algn="l"/>
            <a:r>
              <a:rPr lang="en-GB" b="1" smtClean="0"/>
              <a:t>Session’s aims</a:t>
            </a:r>
            <a:endParaRPr lang="en-GB" b="1" dirty="0"/>
          </a:p>
        </p:txBody>
      </p:sp>
      <p:sp>
        <p:nvSpPr>
          <p:cNvPr id="3" name="Content Placeholder 2"/>
          <p:cNvSpPr>
            <a:spLocks noGrp="1"/>
          </p:cNvSpPr>
          <p:nvPr>
            <p:ph idx="1"/>
          </p:nvPr>
        </p:nvSpPr>
        <p:spPr>
          <a:xfrm>
            <a:off x="457200" y="1404192"/>
            <a:ext cx="8229600" cy="3917032"/>
          </a:xfrm>
        </p:spPr>
        <p:txBody>
          <a:bodyPr>
            <a:normAutofit/>
          </a:bodyPr>
          <a:lstStyle/>
          <a:p>
            <a:pPr marL="0" indent="0">
              <a:buNone/>
            </a:pPr>
            <a:r>
              <a:rPr lang="en-GB" smtClean="0"/>
              <a:t>By the end of this session you will have learnt:</a:t>
            </a:r>
            <a:endParaRPr lang="en-GB" dirty="0"/>
          </a:p>
          <a:p>
            <a:pPr marL="0" indent="0">
              <a:buNone/>
            </a:pPr>
            <a:endParaRPr lang="en-GB" dirty="0" smtClean="0"/>
          </a:p>
          <a:p>
            <a:pPr marL="514350" indent="-514350">
              <a:buAutoNum type="arabicPeriod"/>
            </a:pPr>
            <a:r>
              <a:rPr lang="en-GB" smtClean="0"/>
              <a:t>Some effective observation techniques you’ll be able to use out at school. </a:t>
            </a:r>
          </a:p>
          <a:p>
            <a:pPr marL="514350" indent="-514350">
              <a:buAutoNum type="arabicPeriod"/>
            </a:pPr>
            <a:r>
              <a:rPr lang="en-GB" smtClean="0"/>
              <a:t>The impact these techniques can have on the teaching and learning. </a:t>
            </a:r>
            <a:endParaRPr lang="en-GB" dirty="0" smtClean="0"/>
          </a:p>
          <a:p>
            <a:pPr marL="514350" indent="-514350">
              <a:buAutoNum type="arabicPeriod"/>
            </a:pPr>
            <a:r>
              <a:rPr lang="en-GB" smtClean="0"/>
              <a:t>How to observe in a professional manner. </a:t>
            </a:r>
            <a:endParaRPr lang="en-GB" dirty="0" smtClean="0"/>
          </a:p>
          <a:p>
            <a:pPr marL="514350" indent="-514350">
              <a:buAutoNum type="arabicPeriod"/>
            </a:pPr>
            <a:endParaRPr lang="en-GB" dirty="0"/>
          </a:p>
        </p:txBody>
      </p:sp>
    </p:spTree>
    <p:extLst>
      <p:ext uri="{BB962C8B-B14F-4D97-AF65-F5344CB8AC3E}">
        <p14:creationId xmlns:p14="http://schemas.microsoft.com/office/powerpoint/2010/main" val="396652225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b="1" smtClean="0"/>
              <a:t>Next Tuesday</a:t>
            </a:r>
            <a:r>
              <a:rPr lang="en-US" b="1" smtClean="0"/>
              <a:t> </a:t>
            </a:r>
            <a:r>
              <a:rPr lang="en-US" b="1" dirty="0" smtClean="0"/>
              <a:t>(16.10.18)…</a:t>
            </a:r>
            <a:endParaRPr lang="en-US" b="1" dirty="0"/>
          </a:p>
        </p:txBody>
      </p:sp>
      <p:sp>
        <p:nvSpPr>
          <p:cNvPr id="3" name="Content Placeholder 2"/>
          <p:cNvSpPr>
            <a:spLocks noGrp="1"/>
          </p:cNvSpPr>
          <p:nvPr>
            <p:ph idx="1"/>
          </p:nvPr>
        </p:nvSpPr>
        <p:spPr>
          <a:xfrm>
            <a:off x="779462" y="1882587"/>
            <a:ext cx="7581901" cy="4217387"/>
          </a:xfrm>
        </p:spPr>
        <p:txBody>
          <a:bodyPr>
            <a:normAutofit/>
          </a:bodyPr>
          <a:lstStyle/>
          <a:p>
            <a:pPr marL="0" indent="0">
              <a:buNone/>
            </a:pPr>
            <a:r>
              <a:rPr lang="en-US" sz="2800" smtClean="0"/>
              <a:t>You will</a:t>
            </a:r>
            <a:endParaRPr lang="en-US" sz="2800" dirty="0" smtClean="0"/>
          </a:p>
          <a:p>
            <a:r>
              <a:rPr lang="en-US" sz="2800" smtClean="0"/>
              <a:t>Observe an experienced teacher at their work.</a:t>
            </a:r>
            <a:endParaRPr lang="en-US" sz="2800" dirty="0" smtClean="0"/>
          </a:p>
          <a:p>
            <a:r>
              <a:rPr lang="en-US" sz="2800" smtClean="0"/>
              <a:t>Observe the teacher’s skills.</a:t>
            </a:r>
          </a:p>
          <a:p>
            <a:r>
              <a:rPr lang="en-US" sz="2800" smtClean="0"/>
              <a:t>Focus on a particular aspect of teaching and learning that will be discussed in today’s session.</a:t>
            </a:r>
            <a:endParaRPr lang="en-US" sz="2800" dirty="0" smtClean="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0" y="15331"/>
            <a:ext cx="8229600" cy="1143000"/>
          </a:xfrm>
        </p:spPr>
        <p:txBody>
          <a:bodyPr>
            <a:normAutofit fontScale="90000"/>
          </a:bodyPr>
          <a:lstStyle/>
          <a:p>
            <a:pPr eaLnBrk="1" hangingPunct="1"/>
            <a:r>
              <a:rPr lang="en-US" b="1" smtClean="0"/>
              <a:t>Observation Task: Lesson Plenary</a:t>
            </a:r>
            <a:endParaRPr lang="en-GB" b="1" dirty="0"/>
          </a:p>
        </p:txBody>
      </p:sp>
      <p:sp>
        <p:nvSpPr>
          <p:cNvPr id="77827" name="Rectangle 3"/>
          <p:cNvSpPr>
            <a:spLocks noGrp="1" noChangeArrowheads="1"/>
          </p:cNvSpPr>
          <p:nvPr>
            <p:ph type="body" idx="1"/>
          </p:nvPr>
        </p:nvSpPr>
        <p:spPr>
          <a:xfrm>
            <a:off x="457200" y="1066800"/>
            <a:ext cx="8229600" cy="4530725"/>
          </a:xfrm>
        </p:spPr>
        <p:txBody>
          <a:bodyPr>
            <a:normAutofit lnSpcReduction="10000"/>
          </a:bodyPr>
          <a:lstStyle/>
          <a:p>
            <a:pPr eaLnBrk="1" hangingPunct="1">
              <a:buNone/>
            </a:pPr>
            <a:r>
              <a:rPr lang="en-US" sz="2400" u="sng" dirty="0" smtClean="0">
                <a:hlinkClick r:id="rId3"/>
              </a:rPr>
              <a:t>https://www.youtube.com/watch?v=oXZqR_Q7jMs</a:t>
            </a:r>
            <a:endParaRPr lang="en-US" sz="2400" u="sng" dirty="0" smtClean="0"/>
          </a:p>
          <a:p>
            <a:pPr eaLnBrk="1" hangingPunct="1">
              <a:buNone/>
            </a:pPr>
            <a:endParaRPr lang="en-US" sz="2200" u="sng" dirty="0" smtClean="0">
              <a:solidFill>
                <a:schemeClr val="tx2">
                  <a:lumMod val="60000"/>
                  <a:lumOff val="40000"/>
                </a:schemeClr>
              </a:solidFill>
            </a:endParaRPr>
          </a:p>
          <a:p>
            <a:pPr eaLnBrk="1" hangingPunct="1">
              <a:buNone/>
            </a:pPr>
            <a:r>
              <a:rPr lang="en-US" sz="2200" u="sng" smtClean="0">
                <a:solidFill>
                  <a:schemeClr val="tx2">
                    <a:lumMod val="60000"/>
                    <a:lumOff val="40000"/>
                  </a:schemeClr>
                </a:solidFill>
              </a:rPr>
              <a:t>Questions to answer</a:t>
            </a:r>
            <a:endParaRPr lang="en-US" sz="2200" u="sng" dirty="0" smtClean="0">
              <a:solidFill>
                <a:schemeClr val="tx2">
                  <a:lumMod val="60000"/>
                  <a:lumOff val="40000"/>
                </a:schemeClr>
              </a:solidFill>
            </a:endParaRPr>
          </a:p>
          <a:p>
            <a:pPr eaLnBrk="1" hangingPunct="1">
              <a:buNone/>
            </a:pPr>
            <a:endParaRPr lang="en-US" sz="2200" u="sng" dirty="0" smtClean="0">
              <a:solidFill>
                <a:schemeClr val="tx2">
                  <a:lumMod val="60000"/>
                  <a:lumOff val="40000"/>
                </a:schemeClr>
              </a:solidFill>
            </a:endParaRPr>
          </a:p>
          <a:p>
            <a:pPr eaLnBrk="1" hangingPunct="1"/>
            <a:r>
              <a:rPr lang="en-US" sz="2200" smtClean="0"/>
              <a:t>How did the teacher get the pupils’ attention? </a:t>
            </a:r>
            <a:endParaRPr lang="en-US" sz="2200" dirty="0" smtClean="0"/>
          </a:p>
          <a:p>
            <a:r>
              <a:rPr lang="en-US" sz="2200" smtClean="0"/>
              <a:t>Were the pupils concentrating? </a:t>
            </a:r>
          </a:p>
          <a:p>
            <a:r>
              <a:rPr lang="en-US" sz="2200" smtClean="0"/>
              <a:t>How did the teacher deal with children who weren’t complying? </a:t>
            </a:r>
            <a:endParaRPr lang="en-US" sz="2200" dirty="0" smtClean="0"/>
          </a:p>
          <a:p>
            <a:r>
              <a:rPr lang="en-US" sz="2200" smtClean="0"/>
              <a:t>Did the children know how their work was linked to previous learning? </a:t>
            </a:r>
          </a:p>
          <a:p>
            <a:r>
              <a:rPr lang="en-US" sz="2200" smtClean="0"/>
              <a:t>Were pupils given enough time to think before answering? </a:t>
            </a:r>
            <a:endParaRPr lang="en-US" sz="2200" dirty="0" smtClean="0"/>
          </a:p>
          <a:p>
            <a:r>
              <a:rPr lang="en-US" sz="2200" smtClean="0"/>
              <a:t>Could you identify any learning theories that may have been used? </a:t>
            </a:r>
            <a:endParaRPr lang="en-US" sz="2400" dirty="0" smtClean="0"/>
          </a:p>
          <a:p>
            <a:pPr eaLnBrk="1" hangingPunct="1"/>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1936299"/>
          </a:xfrm>
        </p:spPr>
        <p:txBody>
          <a:bodyPr>
            <a:normAutofit/>
          </a:bodyPr>
          <a:lstStyle/>
          <a:p>
            <a:pPr algn="l"/>
            <a:r>
              <a:rPr lang="en-GB" b="1" smtClean="0"/>
              <a:t>Observation challenges</a:t>
            </a:r>
            <a:r>
              <a:rPr lang="en-GB" b="1" smtClean="0"/>
              <a:t>?</a:t>
            </a:r>
            <a:r>
              <a:rPr lang="en-GB" b="1" dirty="0" smtClean="0"/>
              <a:t/>
            </a:r>
            <a:br>
              <a:rPr lang="en-GB" b="1" dirty="0" smtClean="0"/>
            </a:br>
            <a:r>
              <a:rPr lang="en-GB" b="1" smtClean="0"/>
              <a:t/>
            </a:r>
            <a:br>
              <a:rPr lang="en-GB" b="1" smtClean="0"/>
            </a:br>
            <a:r>
              <a:rPr lang="en-GB" sz="3100" smtClean="0"/>
              <a:t>What did you find challenging about observing?</a:t>
            </a:r>
            <a:endParaRPr lang="en-GB" sz="3100" b="1" dirty="0"/>
          </a:p>
        </p:txBody>
      </p:sp>
      <p:pic>
        <p:nvPicPr>
          <p:cNvPr id="4" name="Content Placeholder 3"/>
          <p:cNvPicPr>
            <a:picLocks noGrp="1" noChangeAspect="1"/>
          </p:cNvPicPr>
          <p:nvPr>
            <p:ph idx="1"/>
          </p:nvPr>
        </p:nvPicPr>
        <p:blipFill>
          <a:blip r:embed="rId3"/>
          <a:stretch>
            <a:fillRect/>
          </a:stretch>
        </p:blipFill>
        <p:spPr>
          <a:xfrm>
            <a:off x="1812441" y="2403781"/>
            <a:ext cx="5519117" cy="3112782"/>
          </a:xfrm>
          <a:prstGeom prst="rect">
            <a:avLst/>
          </a:prstGeom>
        </p:spPr>
      </p:pic>
    </p:spTree>
    <p:extLst>
      <p:ext uri="{BB962C8B-B14F-4D97-AF65-F5344CB8AC3E}">
        <p14:creationId xmlns:p14="http://schemas.microsoft.com/office/powerpoint/2010/main" val="313094855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200" b="1" smtClean="0"/>
              <a:t>Giving the observation a specific focus</a:t>
            </a:r>
            <a:endParaRPr lang="en-GB" sz="3200" b="1" dirty="0"/>
          </a:p>
        </p:txBody>
      </p:sp>
      <p:sp>
        <p:nvSpPr>
          <p:cNvPr id="3" name="Content Placeholder 2"/>
          <p:cNvSpPr>
            <a:spLocks noGrp="1"/>
          </p:cNvSpPr>
          <p:nvPr>
            <p:ph idx="1"/>
          </p:nvPr>
        </p:nvSpPr>
        <p:spPr/>
        <p:txBody>
          <a:bodyPr/>
          <a:lstStyle/>
          <a:p>
            <a:pPr marL="0" indent="0">
              <a:buNone/>
            </a:pPr>
            <a:r>
              <a:rPr lang="en-GB" smtClean="0"/>
              <a:t>Here are some things you could focus on in an observation: </a:t>
            </a:r>
          </a:p>
          <a:p>
            <a:r>
              <a:rPr lang="en-GB" smtClean="0"/>
              <a:t>Communication </a:t>
            </a:r>
            <a:endParaRPr lang="en-GB" dirty="0" smtClean="0"/>
          </a:p>
          <a:p>
            <a:r>
              <a:rPr lang="en-GB" smtClean="0"/>
              <a:t>Questioning and Wait Time</a:t>
            </a:r>
            <a:endParaRPr lang="en-GB" dirty="0" smtClean="0"/>
          </a:p>
          <a:p>
            <a:r>
              <a:rPr lang="en-GB" smtClean="0"/>
              <a:t>The teacher’s movements</a:t>
            </a:r>
            <a:endParaRPr lang="en-GB" dirty="0" smtClean="0"/>
          </a:p>
          <a:p>
            <a:endParaRPr lang="en-GB" dirty="0" smtClean="0"/>
          </a:p>
        </p:txBody>
      </p:sp>
    </p:spTree>
    <p:extLst>
      <p:ext uri="{BB962C8B-B14F-4D97-AF65-F5344CB8AC3E}">
        <p14:creationId xmlns:p14="http://schemas.microsoft.com/office/powerpoint/2010/main" val="36528938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131" y="257600"/>
            <a:ext cx="8229600" cy="1143000"/>
          </a:xfrm>
        </p:spPr>
        <p:txBody>
          <a:bodyPr>
            <a:normAutofit fontScale="90000"/>
          </a:bodyPr>
          <a:lstStyle/>
          <a:p>
            <a:pPr algn="l"/>
            <a:r>
              <a:rPr lang="en-US" b="1" smtClean="0"/>
              <a:t>Observing communication</a:t>
            </a:r>
            <a:r>
              <a:rPr lang="en-US" b="1" smtClean="0"/>
              <a:t>: </a:t>
            </a:r>
            <a:r>
              <a:rPr lang="en-US" b="1" smtClean="0"/>
              <a:t/>
            </a:r>
            <a:br>
              <a:rPr lang="en-US" b="1" smtClean="0"/>
            </a:br>
            <a:r>
              <a:rPr lang="en-US" b="1" smtClean="0"/>
              <a:t>Teacher</a:t>
            </a:r>
            <a:r>
              <a:rPr lang="en-US" b="1" smtClean="0"/>
              <a:t>       pupils</a:t>
            </a:r>
            <a:endParaRPr lang="en-US" b="1" dirty="0"/>
          </a:p>
        </p:txBody>
      </p:sp>
      <p:sp>
        <p:nvSpPr>
          <p:cNvPr id="3" name="Content Placeholder 2"/>
          <p:cNvSpPr>
            <a:spLocks noGrp="1"/>
          </p:cNvSpPr>
          <p:nvPr>
            <p:ph idx="1"/>
          </p:nvPr>
        </p:nvSpPr>
        <p:spPr>
          <a:xfrm>
            <a:off x="218364" y="1143000"/>
            <a:ext cx="8734567" cy="4217387"/>
          </a:xfrm>
        </p:spPr>
        <p:txBody>
          <a:bodyPr>
            <a:normAutofit fontScale="77500" lnSpcReduction="20000"/>
          </a:bodyPr>
          <a:lstStyle/>
          <a:p>
            <a:pPr hangingPunct="0">
              <a:buNone/>
            </a:pPr>
            <a:r>
              <a:rPr lang="cy-GB" dirty="0" smtClean="0"/>
              <a:t>  </a:t>
            </a:r>
          </a:p>
          <a:p>
            <a:pPr hangingPunct="0">
              <a:buNone/>
            </a:pPr>
            <a:r>
              <a:rPr lang="cy-GB" smtClean="0"/>
              <a:t>Some things to consider</a:t>
            </a:r>
            <a:r>
              <a:rPr lang="cy-GB" smtClean="0"/>
              <a:t>:</a:t>
            </a:r>
            <a:endParaRPr lang="cy-GB" dirty="0" smtClean="0"/>
          </a:p>
          <a:p>
            <a:pPr hangingPunct="0">
              <a:buNone/>
            </a:pPr>
            <a:endParaRPr lang="en-US" dirty="0" smtClean="0"/>
          </a:p>
          <a:p>
            <a:pPr hangingPunct="0"/>
            <a:r>
              <a:rPr lang="en-GB"/>
              <a:t>the purposes of communicating e.g. to instruct, persuade, encourage, transmit information</a:t>
            </a:r>
          </a:p>
          <a:p>
            <a:pPr hangingPunct="0"/>
            <a:r>
              <a:rPr lang="en-GB"/>
              <a:t>possible barriers to effective communication e.g. linguistic, environmental &amp; physical and how these are addressed</a:t>
            </a:r>
          </a:p>
          <a:p>
            <a:pPr hangingPunct="0"/>
            <a:r>
              <a:rPr lang="en-GB"/>
              <a:t>non-verbal means of communication e.g. facial expressions, movement of teacher and pupils</a:t>
            </a:r>
          </a:p>
          <a:p>
            <a:pPr hangingPunct="0"/>
            <a:r>
              <a:rPr lang="en-GB" smtClean="0"/>
              <a:t>explanations </a:t>
            </a:r>
            <a:r>
              <a:rPr lang="en-GB"/>
              <a:t>e.g. of key vocabulary, activities to be undertaken</a:t>
            </a:r>
          </a:p>
        </p:txBody>
      </p:sp>
      <p:sp>
        <p:nvSpPr>
          <p:cNvPr id="4" name="Right Arrow 3"/>
          <p:cNvSpPr/>
          <p:nvPr/>
        </p:nvSpPr>
        <p:spPr>
          <a:xfrm>
            <a:off x="2260980" y="1061113"/>
            <a:ext cx="436728" cy="16377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US" smtClean="0">
                <a:ea typeface="Helvetica"/>
                <a:cs typeface="Helvetica"/>
              </a:rPr>
              <a:t>Communication </a:t>
            </a:r>
            <a:r>
              <a:rPr lang="en-US">
                <a:ea typeface="Helvetica"/>
                <a:cs typeface="Helvetica"/>
              </a:rPr>
              <a:t>between pupils – sociometry</a:t>
            </a:r>
          </a:p>
          <a:p>
            <a:r>
              <a:rPr lang="en-US" b="1" smtClean="0"/>
              <a:t>How about using a Sociogram? </a:t>
            </a:r>
          </a:p>
          <a:p>
            <a:r>
              <a:rPr lang="en-GB"/>
              <a:t>A sociogram is a charting of the inter-relationships within a group. Its purpose is to discover group structure and interactions.</a:t>
            </a:r>
          </a:p>
          <a:p>
            <a:pPr marL="0" indent="0">
              <a:buNone/>
            </a:pPr>
            <a:endParaRPr lang="en-GB" dirty="0"/>
          </a:p>
        </p:txBody>
      </p:sp>
      <p:sp>
        <p:nvSpPr>
          <p:cNvPr id="4" name="Title 1"/>
          <p:cNvSpPr>
            <a:spLocks noGrp="1"/>
          </p:cNvSpPr>
          <p:nvPr>
            <p:ph type="title"/>
          </p:nvPr>
        </p:nvSpPr>
        <p:spPr/>
        <p:txBody>
          <a:bodyPr>
            <a:normAutofit fontScale="90000"/>
          </a:bodyPr>
          <a:lstStyle/>
          <a:p>
            <a:pPr algn="l"/>
            <a:r>
              <a:rPr lang="en-US" b="1" smtClean="0"/>
              <a:t>Observing communication</a:t>
            </a:r>
            <a:r>
              <a:rPr lang="en-US" b="1" smtClean="0"/>
              <a:t>: </a:t>
            </a:r>
            <a:r>
              <a:rPr lang="en-US" b="1" smtClean="0"/>
              <a:t/>
            </a:r>
            <a:br>
              <a:rPr lang="en-US" b="1" smtClean="0"/>
            </a:br>
            <a:r>
              <a:rPr lang="en-US" b="1" smtClean="0"/>
              <a:t>Pupils</a:t>
            </a:r>
            <a:r>
              <a:rPr lang="en-US" b="1" smtClean="0"/>
              <a:t>       pupils</a:t>
            </a:r>
            <a:endParaRPr lang="en-US" b="1" dirty="0"/>
          </a:p>
        </p:txBody>
      </p:sp>
      <p:sp>
        <p:nvSpPr>
          <p:cNvPr id="5" name="Right Arrow 4"/>
          <p:cNvSpPr/>
          <p:nvPr/>
        </p:nvSpPr>
        <p:spPr>
          <a:xfrm>
            <a:off x="2134938" y="1061113"/>
            <a:ext cx="436728" cy="16377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7793934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b="1" smtClean="0"/>
              <a:t>Sociogram</a:t>
            </a:r>
            <a:endParaRPr lang="en-GB" b="1"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3"/>
          <a:stretch>
            <a:fillRect/>
          </a:stretch>
        </p:blipFill>
        <p:spPr>
          <a:xfrm>
            <a:off x="1160060" y="1316334"/>
            <a:ext cx="6660107" cy="4200900"/>
          </a:xfrm>
          <a:prstGeom prst="rect">
            <a:avLst/>
          </a:prstGeom>
        </p:spPr>
      </p:pic>
    </p:spTree>
    <p:extLst>
      <p:ext uri="{BB962C8B-B14F-4D97-AF65-F5344CB8AC3E}">
        <p14:creationId xmlns:p14="http://schemas.microsoft.com/office/powerpoint/2010/main" val="427730104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3"/>
          <a:stretch>
            <a:fillRect/>
          </a:stretch>
        </p:blipFill>
        <p:spPr>
          <a:xfrm>
            <a:off x="1178849" y="274638"/>
            <a:ext cx="6786302" cy="5175897"/>
          </a:xfrm>
          <a:prstGeom prst="rect">
            <a:avLst/>
          </a:prstGeom>
        </p:spPr>
      </p:pic>
    </p:spTree>
    <p:extLst>
      <p:ext uri="{BB962C8B-B14F-4D97-AF65-F5344CB8AC3E}">
        <p14:creationId xmlns:p14="http://schemas.microsoft.com/office/powerpoint/2010/main" val="45241265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200" b="1" smtClean="0"/>
              <a:t>What about non-verbal communication</a:t>
            </a:r>
            <a:r>
              <a:rPr lang="en-GB" sz="3200" b="1" smtClean="0"/>
              <a:t>?</a:t>
            </a:r>
            <a:endParaRPr lang="en-GB" sz="3200" b="1" dirty="0"/>
          </a:p>
        </p:txBody>
      </p:sp>
      <p:pic>
        <p:nvPicPr>
          <p:cNvPr id="4" name="Content Placeholder 3"/>
          <p:cNvPicPr>
            <a:picLocks noGrp="1" noChangeAspect="1"/>
          </p:cNvPicPr>
          <p:nvPr>
            <p:ph idx="1"/>
          </p:nvPr>
        </p:nvPicPr>
        <p:blipFill>
          <a:blip r:embed="rId3"/>
          <a:stretch>
            <a:fillRect/>
          </a:stretch>
        </p:blipFill>
        <p:spPr>
          <a:xfrm>
            <a:off x="880280" y="1417638"/>
            <a:ext cx="7383439" cy="4207175"/>
          </a:xfrm>
          <a:prstGeom prst="rect">
            <a:avLst/>
          </a:prstGeom>
        </p:spPr>
      </p:pic>
    </p:spTree>
    <p:extLst>
      <p:ext uri="{BB962C8B-B14F-4D97-AF65-F5344CB8AC3E}">
        <p14:creationId xmlns:p14="http://schemas.microsoft.com/office/powerpoint/2010/main" val="357239676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Body language-p4.jpg"/>
          <p:cNvPicPr>
            <a:picLocks noChangeAspect="1"/>
          </p:cNvPicPr>
          <p:nvPr/>
        </p:nvPicPr>
        <p:blipFill>
          <a:blip r:embed="rId2"/>
          <a:stretch>
            <a:fillRect/>
          </a:stretch>
        </p:blipFill>
        <p:spPr>
          <a:xfrm>
            <a:off x="212725" y="372534"/>
            <a:ext cx="3885142" cy="4965626"/>
          </a:xfrm>
          <a:prstGeom prst="rect">
            <a:avLst/>
          </a:prstGeom>
        </p:spPr>
      </p:pic>
      <p:pic>
        <p:nvPicPr>
          <p:cNvPr id="3" name="Picture 2"/>
          <p:cNvPicPr>
            <a:picLocks noChangeAspect="1"/>
          </p:cNvPicPr>
          <p:nvPr/>
        </p:nvPicPr>
        <p:blipFill>
          <a:blip r:embed="rId3"/>
          <a:stretch>
            <a:fillRect/>
          </a:stretch>
        </p:blipFill>
        <p:spPr>
          <a:xfrm>
            <a:off x="4851400" y="609600"/>
            <a:ext cx="3302000" cy="4292600"/>
          </a:xfrm>
          <a:prstGeom prst="rect">
            <a:avLst/>
          </a:prstGeom>
        </p:spPr>
      </p:pic>
      <p:sp>
        <p:nvSpPr>
          <p:cNvPr id="4" name="TextBox 3"/>
          <p:cNvSpPr txBox="1"/>
          <p:nvPr/>
        </p:nvSpPr>
        <p:spPr>
          <a:xfrm>
            <a:off x="331256" y="5014994"/>
            <a:ext cx="8848180" cy="646331"/>
          </a:xfrm>
          <a:prstGeom prst="rect">
            <a:avLst/>
          </a:prstGeom>
          <a:noFill/>
        </p:spPr>
        <p:txBody>
          <a:bodyPr wrap="square" rtlCol="0">
            <a:spAutoFit/>
          </a:bodyPr>
          <a:lstStyle/>
          <a:p>
            <a:r>
              <a:rPr lang="en-US" dirty="0" smtClean="0"/>
              <a:t>NEILL, S. R. S. J., &amp; CASWELL, C. (1993). Body language for competent teachers. London, </a:t>
            </a:r>
            <a:r>
              <a:rPr lang="en-US" dirty="0" err="1" smtClean="0"/>
              <a:t>Routledge</a:t>
            </a:r>
            <a:endParaRPr lang="en-US"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Body language-p2.jpg"/>
          <p:cNvPicPr>
            <a:picLocks noChangeAspect="1"/>
          </p:cNvPicPr>
          <p:nvPr/>
        </p:nvPicPr>
        <p:blipFill>
          <a:blip r:embed="rId2"/>
          <a:stretch>
            <a:fillRect/>
          </a:stretch>
        </p:blipFill>
        <p:spPr>
          <a:xfrm>
            <a:off x="288396" y="162338"/>
            <a:ext cx="4047345" cy="2486025"/>
          </a:xfrm>
          <a:prstGeom prst="rect">
            <a:avLst/>
          </a:prstGeom>
        </p:spPr>
      </p:pic>
      <p:pic>
        <p:nvPicPr>
          <p:cNvPr id="3" name="Picture 2" descr="Body language-p3.jpg"/>
          <p:cNvPicPr>
            <a:picLocks noChangeAspect="1"/>
          </p:cNvPicPr>
          <p:nvPr/>
        </p:nvPicPr>
        <p:blipFill>
          <a:blip r:embed="rId3"/>
          <a:stretch>
            <a:fillRect/>
          </a:stretch>
        </p:blipFill>
        <p:spPr>
          <a:xfrm>
            <a:off x="4541837" y="1054444"/>
            <a:ext cx="4331230" cy="3816995"/>
          </a:xfrm>
          <a:prstGeom prst="rect">
            <a:avLst/>
          </a:prstGeom>
        </p:spPr>
      </p:pic>
      <p:pic>
        <p:nvPicPr>
          <p:cNvPr id="5" name="Picture 4"/>
          <p:cNvPicPr>
            <a:picLocks noChangeAspect="1"/>
          </p:cNvPicPr>
          <p:nvPr/>
        </p:nvPicPr>
        <p:blipFill>
          <a:blip r:embed="rId4"/>
          <a:stretch>
            <a:fillRect/>
          </a:stretch>
        </p:blipFill>
        <p:spPr>
          <a:xfrm>
            <a:off x="288396" y="2648363"/>
            <a:ext cx="4105525" cy="2782634"/>
          </a:xfrm>
          <a:prstGeom prst="rect">
            <a:avLst/>
          </a:prstGeom>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484" y="0"/>
            <a:ext cx="8229600" cy="1143000"/>
          </a:xfrm>
        </p:spPr>
        <p:txBody>
          <a:bodyPr/>
          <a:lstStyle/>
          <a:p>
            <a:pPr algn="l"/>
            <a:r>
              <a:rPr lang="en-GB" b="1" smtClean="0"/>
              <a:t>Observing questioning</a:t>
            </a:r>
            <a:endParaRPr lang="en-GB" b="1" dirty="0"/>
          </a:p>
        </p:txBody>
      </p:sp>
      <p:sp>
        <p:nvSpPr>
          <p:cNvPr id="3" name="Content Placeholder 2"/>
          <p:cNvSpPr>
            <a:spLocks noGrp="1"/>
          </p:cNvSpPr>
          <p:nvPr>
            <p:ph idx="1"/>
          </p:nvPr>
        </p:nvSpPr>
        <p:spPr>
          <a:xfrm>
            <a:off x="457200" y="900752"/>
            <a:ext cx="8229600" cy="4616481"/>
          </a:xfrm>
        </p:spPr>
        <p:txBody>
          <a:bodyPr>
            <a:normAutofit/>
          </a:bodyPr>
          <a:lstStyle/>
          <a:p>
            <a:r>
              <a:rPr lang="en-US" sz="2800" smtClean="0">
                <a:latin typeface="Helvetica"/>
                <a:ea typeface="Helvetica"/>
                <a:cs typeface="Helvetica"/>
              </a:rPr>
              <a:t>Questioning skills, e.g. types of question, waiting time. </a:t>
            </a:r>
            <a:endParaRPr lang="en-GB" sz="2800" dirty="0"/>
          </a:p>
        </p:txBody>
      </p:sp>
      <p:pic>
        <p:nvPicPr>
          <p:cNvPr id="4" name="Picture 3"/>
          <p:cNvPicPr>
            <a:picLocks noChangeAspect="1"/>
          </p:cNvPicPr>
          <p:nvPr/>
        </p:nvPicPr>
        <p:blipFill>
          <a:blip r:embed="rId3"/>
          <a:stretch>
            <a:fillRect/>
          </a:stretch>
        </p:blipFill>
        <p:spPr>
          <a:xfrm>
            <a:off x="750627" y="1801504"/>
            <a:ext cx="7533564" cy="3944203"/>
          </a:xfrm>
          <a:prstGeom prst="rect">
            <a:avLst/>
          </a:prstGeom>
        </p:spPr>
      </p:pic>
    </p:spTree>
    <p:extLst>
      <p:ext uri="{BB962C8B-B14F-4D97-AF65-F5344CB8AC3E}">
        <p14:creationId xmlns:p14="http://schemas.microsoft.com/office/powerpoint/2010/main" val="114717641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vent&#10;       Situation&#10;     Choice&#10;        Person&#10;    Reason&#10;       Means&#10;&#10;                              Where/&#10; Present&#10; ..."/>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331" y="1147904"/>
            <a:ext cx="7765576" cy="454321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pPr algn="l"/>
            <a:r>
              <a:rPr lang="en-GB" b="1" smtClean="0"/>
              <a:t>Types of question</a:t>
            </a:r>
            <a:endParaRPr lang="en-GB" b="1" dirty="0"/>
          </a:p>
        </p:txBody>
      </p:sp>
    </p:spTree>
    <p:extLst>
      <p:ext uri="{BB962C8B-B14F-4D97-AF65-F5344CB8AC3E}">
        <p14:creationId xmlns:p14="http://schemas.microsoft.com/office/powerpoint/2010/main" val="302736982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478" y="60786"/>
            <a:ext cx="8229600" cy="1143000"/>
          </a:xfrm>
        </p:spPr>
        <p:txBody>
          <a:bodyPr/>
          <a:lstStyle/>
          <a:p>
            <a:pPr algn="l"/>
            <a:r>
              <a:rPr lang="en-GB" b="1" smtClean="0"/>
              <a:t>Wait Time</a:t>
            </a:r>
            <a:endParaRPr lang="en-GB" b="1" dirty="0"/>
          </a:p>
        </p:txBody>
      </p:sp>
      <p:sp>
        <p:nvSpPr>
          <p:cNvPr id="3" name="Content Placeholder 2"/>
          <p:cNvSpPr>
            <a:spLocks noGrp="1"/>
          </p:cNvSpPr>
          <p:nvPr>
            <p:ph idx="1"/>
          </p:nvPr>
        </p:nvSpPr>
        <p:spPr>
          <a:xfrm>
            <a:off x="457199" y="1224116"/>
            <a:ext cx="8406581" cy="4293117"/>
          </a:xfrm>
        </p:spPr>
        <p:txBody>
          <a:bodyPr>
            <a:normAutofit fontScale="92500" lnSpcReduction="20000"/>
          </a:bodyPr>
          <a:lstStyle/>
          <a:p>
            <a:r>
              <a:rPr lang="en-GB"/>
              <a:t>The average time teachers give between asking a question and taking an </a:t>
            </a:r>
            <a:r>
              <a:rPr lang="en-GB"/>
              <a:t>answer </a:t>
            </a:r>
            <a:r>
              <a:rPr lang="en-GB" smtClean="0"/>
              <a:t>is 0.9 seconds!!!</a:t>
            </a:r>
            <a:endParaRPr lang="en-GB"/>
          </a:p>
          <a:p>
            <a:endParaRPr lang="en-GB" dirty="0" smtClean="0"/>
          </a:p>
          <a:p>
            <a:r>
              <a:rPr lang="en-GB" smtClean="0"/>
              <a:t>Watch this c</a:t>
            </a:r>
            <a:r>
              <a:rPr lang="en-GB" smtClean="0"/>
              <a:t>lip:</a:t>
            </a:r>
            <a:endParaRPr lang="en-GB" dirty="0" smtClean="0"/>
          </a:p>
          <a:p>
            <a:pPr marL="0" indent="0">
              <a:buNone/>
            </a:pPr>
            <a:r>
              <a:rPr lang="en-US" dirty="0">
                <a:hlinkClick r:id="rId3"/>
              </a:rPr>
              <a:t>https://www.youtube.com/watch?v=uhiCFdWeQfA</a:t>
            </a:r>
            <a:endParaRPr lang="en-GB" dirty="0" smtClean="0"/>
          </a:p>
          <a:p>
            <a:pPr marL="0" indent="0">
              <a:buNone/>
            </a:pPr>
            <a:endParaRPr lang="en-GB" dirty="0" smtClean="0"/>
          </a:p>
          <a:p>
            <a:r>
              <a:rPr lang="cy-GB" smtClean="0"/>
              <a:t>How can you avoid this painful situation? Watch</a:t>
            </a:r>
            <a:r>
              <a:rPr lang="cy-GB" smtClean="0"/>
              <a:t>:</a:t>
            </a:r>
            <a:endParaRPr lang="cy-GB" dirty="0" smtClean="0"/>
          </a:p>
          <a:p>
            <a:pPr marL="0" indent="0">
              <a:buNone/>
            </a:pPr>
            <a:r>
              <a:rPr lang="en-GB" dirty="0" smtClean="0">
                <a:hlinkClick r:id="rId4"/>
              </a:rPr>
              <a:t>https</a:t>
            </a:r>
            <a:r>
              <a:rPr lang="en-GB" dirty="0">
                <a:hlinkClick r:id="rId4"/>
              </a:rPr>
              <a:t>://</a:t>
            </a:r>
            <a:r>
              <a:rPr lang="en-GB" dirty="0" smtClean="0">
                <a:hlinkClick r:id="rId4"/>
              </a:rPr>
              <a:t>www.teachingchannel.org/videos/give-students-think-time-nea</a:t>
            </a:r>
            <a:endParaRPr lang="en-GB" dirty="0" smtClean="0"/>
          </a:p>
          <a:p>
            <a:pPr marL="0" indent="0">
              <a:buNone/>
            </a:pPr>
            <a:endParaRPr lang="en-GB" dirty="0" smtClean="0"/>
          </a:p>
          <a:p>
            <a:endParaRPr lang="en-GB" dirty="0" smtClean="0"/>
          </a:p>
          <a:p>
            <a:endParaRPr lang="en-GB" dirty="0"/>
          </a:p>
          <a:p>
            <a:endParaRPr lang="en-GB" dirty="0" smtClean="0"/>
          </a:p>
          <a:p>
            <a:endParaRPr lang="en-GB" dirty="0"/>
          </a:p>
        </p:txBody>
      </p:sp>
    </p:spTree>
    <p:extLst>
      <p:ext uri="{BB962C8B-B14F-4D97-AF65-F5344CB8AC3E}">
        <p14:creationId xmlns:p14="http://schemas.microsoft.com/office/powerpoint/2010/main" val="157514855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7075"/>
            <a:ext cx="8229600" cy="1143000"/>
          </a:xfrm>
        </p:spPr>
        <p:txBody>
          <a:bodyPr>
            <a:normAutofit/>
          </a:bodyPr>
          <a:lstStyle/>
          <a:p>
            <a:pPr algn="l"/>
            <a:r>
              <a:rPr lang="en-GB" sz="3600" b="1" smtClean="0"/>
              <a:t>Observing the teacher’s movements </a:t>
            </a:r>
            <a:endParaRPr lang="en-GB" sz="3600" b="1" dirty="0"/>
          </a:p>
        </p:txBody>
      </p:sp>
      <p:sp>
        <p:nvSpPr>
          <p:cNvPr id="3" name="Content Placeholder 2"/>
          <p:cNvSpPr>
            <a:spLocks noGrp="1"/>
          </p:cNvSpPr>
          <p:nvPr>
            <p:ph idx="1"/>
          </p:nvPr>
        </p:nvSpPr>
        <p:spPr>
          <a:xfrm>
            <a:off x="457199" y="907026"/>
            <a:ext cx="8229600" cy="3917032"/>
          </a:xfrm>
        </p:spPr>
        <p:txBody>
          <a:bodyPr/>
          <a:lstStyle/>
          <a:p>
            <a:r>
              <a:rPr lang="en-GB" smtClean="0"/>
              <a:t>The teacher’s positioning in the classroom affects the teaching and learning. </a:t>
            </a:r>
            <a:endParaRPr lang="en-GB" dirty="0"/>
          </a:p>
        </p:txBody>
      </p:sp>
      <p:pic>
        <p:nvPicPr>
          <p:cNvPr id="4" name="Picture 3"/>
          <p:cNvPicPr>
            <a:picLocks noChangeAspect="1"/>
          </p:cNvPicPr>
          <p:nvPr/>
        </p:nvPicPr>
        <p:blipFill>
          <a:blip r:embed="rId3"/>
          <a:stretch>
            <a:fillRect/>
          </a:stretch>
        </p:blipFill>
        <p:spPr>
          <a:xfrm>
            <a:off x="1021831" y="2211003"/>
            <a:ext cx="7100337" cy="3372789"/>
          </a:xfrm>
          <a:prstGeom prst="rect">
            <a:avLst/>
          </a:prstGeom>
        </p:spPr>
      </p:pic>
    </p:spTree>
    <p:extLst>
      <p:ext uri="{BB962C8B-B14F-4D97-AF65-F5344CB8AC3E}">
        <p14:creationId xmlns:p14="http://schemas.microsoft.com/office/powerpoint/2010/main" val="47486758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2262" y="-440267"/>
            <a:ext cx="8039101" cy="1653988"/>
          </a:xfrm>
        </p:spPr>
        <p:txBody>
          <a:bodyPr/>
          <a:lstStyle/>
          <a:p>
            <a:pPr algn="l"/>
            <a:r>
              <a:rPr lang="en-US" b="1" smtClean="0"/>
              <a:t>Positioning </a:t>
            </a:r>
            <a:endParaRPr lang="en-US" b="1" dirty="0"/>
          </a:p>
        </p:txBody>
      </p:sp>
      <p:sp>
        <p:nvSpPr>
          <p:cNvPr id="3" name="Content Placeholder 2"/>
          <p:cNvSpPr>
            <a:spLocks noGrp="1"/>
          </p:cNvSpPr>
          <p:nvPr>
            <p:ph idx="1"/>
          </p:nvPr>
        </p:nvSpPr>
        <p:spPr>
          <a:xfrm>
            <a:off x="117988" y="863601"/>
            <a:ext cx="8863780" cy="2311399"/>
          </a:xfrm>
        </p:spPr>
        <p:txBody>
          <a:bodyPr>
            <a:normAutofit fontScale="62500" lnSpcReduction="20000"/>
          </a:bodyPr>
          <a:lstStyle/>
          <a:p>
            <a:pPr marL="0" indent="0">
              <a:buNone/>
            </a:pPr>
            <a:r>
              <a:rPr lang="en-US" dirty="0" smtClean="0"/>
              <a:t>This is a a simple classroom management technique that helps in the distribution of questions around the class. In Fig. 2 are diagrams of a teacher talking to a class whilst standing in two different positions. If she stands as in diagram B, she has a much better view of the group. By moving to a new position relative to the pupil group, the teacher is able to gain a better view of the group. This means that targeting questions to specific pupils is easier, so is watching reactions to questions, and to the answers that other pupils are giving. Control of the group is easier also, should this be necessary.</a:t>
            </a:r>
            <a:endParaRPr lang="en-US" dirty="0"/>
          </a:p>
        </p:txBody>
      </p:sp>
      <p:pic>
        <p:nvPicPr>
          <p:cNvPr id="4" name="Picture 3" descr="Teacher position.tiff"/>
          <p:cNvPicPr>
            <a:picLocks noChangeAspect="1"/>
          </p:cNvPicPr>
          <p:nvPr/>
        </p:nvPicPr>
        <p:blipFill>
          <a:blip r:embed="rId2"/>
          <a:stretch>
            <a:fillRect/>
          </a:stretch>
        </p:blipFill>
        <p:spPr>
          <a:xfrm>
            <a:off x="803378" y="2899150"/>
            <a:ext cx="7493000" cy="3378200"/>
          </a:xfrm>
          <a:prstGeom prst="rect">
            <a:avLst/>
          </a:prstGeom>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88" y="0"/>
            <a:ext cx="7581901" cy="1060823"/>
          </a:xfrm>
        </p:spPr>
        <p:txBody>
          <a:bodyPr>
            <a:normAutofit/>
          </a:bodyPr>
          <a:lstStyle/>
          <a:p>
            <a:pPr algn="l"/>
            <a:r>
              <a:rPr lang="en-US" sz="3600" b="1" smtClean="0"/>
              <a:t>Tracking the Teacher’s Movements</a:t>
            </a:r>
            <a:endParaRPr lang="en-US" sz="3600" b="1" dirty="0"/>
          </a:p>
        </p:txBody>
      </p:sp>
      <p:sp>
        <p:nvSpPr>
          <p:cNvPr id="3" name="Content Placeholder 2"/>
          <p:cNvSpPr>
            <a:spLocks noGrp="1"/>
          </p:cNvSpPr>
          <p:nvPr>
            <p:ph idx="1"/>
          </p:nvPr>
        </p:nvSpPr>
        <p:spPr>
          <a:xfrm>
            <a:off x="169321" y="1049868"/>
            <a:ext cx="8534412" cy="1236132"/>
          </a:xfrm>
        </p:spPr>
        <p:txBody>
          <a:bodyPr wrap="square">
            <a:normAutofit fontScale="85000" lnSpcReduction="10000"/>
          </a:bodyPr>
          <a:lstStyle/>
          <a:p>
            <a:pPr>
              <a:buNone/>
            </a:pPr>
            <a:r>
              <a:rPr lang="en-US" smtClean="0"/>
              <a:t>     </a:t>
            </a:r>
            <a:r>
              <a:rPr lang="en-GB"/>
              <a:t>The teacher movement technique is a tracking record of where a teacher positions himself or herself and where the teacher moves throughout the lesson. </a:t>
            </a:r>
          </a:p>
        </p:txBody>
      </p:sp>
      <p:pic>
        <p:nvPicPr>
          <p:cNvPr id="5" name="Content Placeholder 3" descr="classroom_traffic.jpg"/>
          <p:cNvPicPr>
            <a:picLocks/>
          </p:cNvPicPr>
          <p:nvPr/>
        </p:nvPicPr>
        <p:blipFill>
          <a:blip r:embed="rId3"/>
          <a:srcRect l="7115" t="22912" r="60508" b="34380"/>
          <a:stretch>
            <a:fillRect/>
          </a:stretch>
        </p:blipFill>
        <p:spPr>
          <a:xfrm>
            <a:off x="4943429" y="2273724"/>
            <a:ext cx="3996279" cy="4512041"/>
          </a:xfrm>
          <a:prstGeom prst="rect">
            <a:avLst/>
          </a:prstGeom>
          <a:ln w="28575">
            <a:solidFill>
              <a:srgbClr val="FF0000"/>
            </a:solidFill>
          </a:ln>
        </p:spPr>
      </p:pic>
      <p:sp>
        <p:nvSpPr>
          <p:cNvPr id="6" name="Rectangle 5"/>
          <p:cNvSpPr/>
          <p:nvPr/>
        </p:nvSpPr>
        <p:spPr>
          <a:xfrm>
            <a:off x="169321" y="2261450"/>
            <a:ext cx="4538133" cy="4524315"/>
          </a:xfrm>
          <a:prstGeom prst="rect">
            <a:avLst/>
          </a:prstGeom>
          <a:solidFill>
            <a:schemeClr val="accent1">
              <a:lumMod val="20000"/>
              <a:lumOff val="80000"/>
            </a:schemeClr>
          </a:solidFill>
          <a:ln>
            <a:solidFill>
              <a:srgbClr val="FF0000"/>
            </a:solidFill>
          </a:ln>
        </p:spPr>
        <p:txBody>
          <a:bodyPr wrap="square">
            <a:spAutoFit/>
          </a:bodyPr>
          <a:lstStyle/>
          <a:p>
            <a:r>
              <a:rPr lang="en-GB" sz="3200" smtClean="0"/>
              <a:t>Number </a:t>
            </a:r>
            <a:r>
              <a:rPr lang="en-GB" sz="3200"/>
              <a:t>the teacher’s initial location as 1 and draw a circle around the number. Draw a continuous line from there to the next stop and label it 2 with a circle around it and so on</a:t>
            </a:r>
            <a:r>
              <a:rPr lang="en-GB" sz="3200"/>
              <a:t>. </a:t>
            </a:r>
            <a:endParaRPr lang="en-US" sz="2400" b="1" dirty="0">
              <a:effectLst>
                <a:outerShdw blurRad="38100" dist="38100" dir="2700000" algn="tl">
                  <a:srgbClr val="000000">
                    <a:alpha val="43137"/>
                  </a:srgbClr>
                </a:outerShdw>
              </a:effectLst>
            </a:endParaRPr>
          </a:p>
          <a:p>
            <a:endParaRPr lang="en-GB" sz="320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2" y="107577"/>
            <a:ext cx="7581901" cy="569756"/>
          </a:xfrm>
        </p:spPr>
        <p:txBody>
          <a:bodyPr>
            <a:noAutofit/>
          </a:bodyPr>
          <a:lstStyle/>
          <a:p>
            <a:pPr algn="l"/>
            <a:r>
              <a:rPr lang="en-US" sz="3600" b="1" smtClean="0"/>
              <a:t>Tracking the Teacher’s Movements</a:t>
            </a:r>
            <a:endParaRPr lang="en-US" sz="3600" b="1" dirty="0"/>
          </a:p>
        </p:txBody>
      </p:sp>
      <p:pic>
        <p:nvPicPr>
          <p:cNvPr id="4" name="Content Placeholder 3" descr="classroom_traffic.jpg"/>
          <p:cNvPicPr>
            <a:picLocks noGrp="1"/>
          </p:cNvPicPr>
          <p:nvPr>
            <p:ph idx="1"/>
          </p:nvPr>
        </p:nvPicPr>
        <p:blipFill>
          <a:blip r:embed="rId2"/>
          <a:srcRect l="7115" t="12177" r="8778" b="9409"/>
          <a:stretch>
            <a:fillRect/>
          </a:stretch>
        </p:blipFill>
        <p:spPr>
          <a:xfrm>
            <a:off x="928764" y="853216"/>
            <a:ext cx="7283296" cy="4898655"/>
          </a:xfrm>
          <a:prstGeom prst="rect">
            <a:avLst/>
          </a:prstGeom>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017" y="141412"/>
            <a:ext cx="7581901" cy="654423"/>
          </a:xfrm>
        </p:spPr>
        <p:txBody>
          <a:bodyPr>
            <a:normAutofit fontScale="90000"/>
          </a:bodyPr>
          <a:lstStyle/>
          <a:p>
            <a:pPr algn="l"/>
            <a:r>
              <a:rPr lang="en-US" sz="4800" b="1" smtClean="0"/>
              <a:t>Further Reading</a:t>
            </a:r>
            <a:endParaRPr lang="en-US" sz="4800" b="1" dirty="0"/>
          </a:p>
        </p:txBody>
      </p:sp>
      <p:sp>
        <p:nvSpPr>
          <p:cNvPr id="3" name="Content Placeholder 2"/>
          <p:cNvSpPr>
            <a:spLocks noGrp="1"/>
          </p:cNvSpPr>
          <p:nvPr>
            <p:ph idx="1"/>
          </p:nvPr>
        </p:nvSpPr>
        <p:spPr>
          <a:xfrm>
            <a:off x="278018" y="972165"/>
            <a:ext cx="8615260" cy="4618566"/>
          </a:xfrm>
        </p:spPr>
        <p:txBody>
          <a:bodyPr>
            <a:normAutofit fontScale="62500" lnSpcReduction="20000"/>
          </a:bodyPr>
          <a:lstStyle/>
          <a:p>
            <a:pPr hangingPunct="0"/>
            <a:r>
              <a:rPr lang="en-GB" i="1" dirty="0" err="1" smtClean="0"/>
              <a:t>Grigg</a:t>
            </a:r>
            <a:r>
              <a:rPr lang="en-GB" i="1" dirty="0" smtClean="0"/>
              <a:t>, R. (2015), Becoming an Outstanding Primary Teacher, London: Routledge. (Chapter 11) </a:t>
            </a:r>
          </a:p>
          <a:p>
            <a:pPr marL="0" indent="0" hangingPunct="0">
              <a:buNone/>
            </a:pPr>
            <a:endParaRPr lang="en-GB" i="1" dirty="0" smtClean="0"/>
          </a:p>
          <a:p>
            <a:pPr hangingPunct="0"/>
            <a:r>
              <a:rPr lang="en-GB" i="1" dirty="0" err="1" smtClean="0"/>
              <a:t>Grugeon</a:t>
            </a:r>
            <a:r>
              <a:rPr lang="en-GB" i="1" dirty="0" smtClean="0"/>
              <a:t>, E. et al., (2012), Teaching Speaking and Listening Skills in the Primary School,  London: Routledge.</a:t>
            </a:r>
          </a:p>
          <a:p>
            <a:pPr marL="0" indent="0" hangingPunct="0">
              <a:buNone/>
            </a:pPr>
            <a:endParaRPr lang="en-GB" i="1" dirty="0" smtClean="0"/>
          </a:p>
          <a:p>
            <a:pPr hangingPunct="0"/>
            <a:r>
              <a:rPr lang="en-US" dirty="0" smtClean="0"/>
              <a:t>James. M. et al.</a:t>
            </a:r>
            <a:r>
              <a:rPr lang="en-US" i="1" dirty="0" smtClean="0"/>
              <a:t> Learning how to learn: Tools for schools. London: Routledge, 2006. </a:t>
            </a:r>
          </a:p>
          <a:p>
            <a:pPr marL="0" indent="0" hangingPunct="0">
              <a:buNone/>
            </a:pPr>
            <a:endParaRPr lang="en-US" i="1" dirty="0" smtClean="0"/>
          </a:p>
          <a:p>
            <a:pPr hangingPunct="0"/>
            <a:r>
              <a:rPr lang="en-US" dirty="0" err="1" smtClean="0"/>
              <a:t>Kyriacou</a:t>
            </a:r>
            <a:r>
              <a:rPr lang="en-US" dirty="0" smtClean="0"/>
              <a:t> (2009) Effective Teaching in Schools, Ch. 6.</a:t>
            </a:r>
          </a:p>
          <a:p>
            <a:pPr marL="0" indent="0" hangingPunct="0">
              <a:buNone/>
            </a:pPr>
            <a:endParaRPr lang="en-US" dirty="0" smtClean="0"/>
          </a:p>
          <a:p>
            <a:pPr hangingPunct="0"/>
            <a:r>
              <a:rPr lang="en-US" i="1" dirty="0" smtClean="0"/>
              <a:t>Marshall, B. and M. Drummond (2006). 'How teachers engage with assessment for learning: lessons from the classroom'. Research Papers in Education Special Issue 21 (2) pp.133-14. </a:t>
            </a:r>
          </a:p>
          <a:p>
            <a:pPr marL="0" indent="0" hangingPunct="0">
              <a:buNone/>
            </a:pPr>
            <a:endParaRPr lang="en-US" dirty="0" smtClean="0"/>
          </a:p>
          <a:p>
            <a:pPr hangingPunct="0"/>
            <a:r>
              <a:rPr lang="en-GB" i="1" dirty="0" err="1" smtClean="0"/>
              <a:t>Wragg</a:t>
            </a:r>
            <a:r>
              <a:rPr lang="en-GB" i="1" dirty="0" smtClean="0"/>
              <a:t>, E.C. (1993), Questioning in the Primary School, London: </a:t>
            </a:r>
            <a:r>
              <a:rPr lang="en-GB" i="1" dirty="0" err="1" smtClean="0"/>
              <a:t>Routledge</a:t>
            </a:r>
            <a:r>
              <a:rPr lang="en-GB" i="1" dirty="0" smtClean="0"/>
              <a:t>.</a:t>
            </a:r>
            <a:endParaRPr lang="en-US" dirty="0" smtClean="0"/>
          </a:p>
          <a:p>
            <a:endParaRPr lang="en-US" dirty="0"/>
          </a:p>
        </p:txBody>
      </p:sp>
    </p:spTree>
    <p:extLst>
      <p:ext uri="{BB962C8B-B14F-4D97-AF65-F5344CB8AC3E}">
        <p14:creationId xmlns:p14="http://schemas.microsoft.com/office/powerpoint/2010/main" val="391861511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US" b="1" smtClean="0"/>
              <a:t>What will your group focus on during the observation?</a:t>
            </a:r>
            <a:endParaRPr lang="en-US" b="1" dirty="0"/>
          </a:p>
        </p:txBody>
      </p:sp>
      <p:sp>
        <p:nvSpPr>
          <p:cNvPr id="3" name="Content Placeholder 2"/>
          <p:cNvSpPr>
            <a:spLocks noGrp="1"/>
          </p:cNvSpPr>
          <p:nvPr>
            <p:ph idx="1"/>
          </p:nvPr>
        </p:nvSpPr>
        <p:spPr>
          <a:xfrm>
            <a:off x="117987" y="1625600"/>
            <a:ext cx="8834283" cy="3953436"/>
          </a:xfrm>
        </p:spPr>
        <p:txBody>
          <a:bodyPr>
            <a:normAutofit lnSpcReduction="10000"/>
          </a:bodyPr>
          <a:lstStyle/>
          <a:p>
            <a:r>
              <a:rPr lang="en-GB"/>
              <a:t>You need to consider carefully what you are going to be focusing on in your school visit.</a:t>
            </a:r>
          </a:p>
          <a:p>
            <a:r>
              <a:rPr lang="en-GB"/>
              <a:t>You might consider assigning different roles to members of your group so that you can gather as much information as possible when you observe.</a:t>
            </a:r>
          </a:p>
          <a:p>
            <a:r>
              <a:rPr lang="en-GB"/>
              <a:t>Agree on your ‘tactics’ before the observation begins.</a:t>
            </a:r>
            <a:endParaRPr lang="en-GB"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79462" y="1947333"/>
            <a:ext cx="7581901" cy="1653988"/>
          </a:xfrm>
        </p:spPr>
        <p:txBody>
          <a:bodyPr/>
          <a:lstStyle/>
          <a:p>
            <a:r>
              <a:rPr lang="en-US" b="1" smtClean="0"/>
              <a:t>Things to remember during your visit</a:t>
            </a:r>
            <a:endParaRPr lang="en-US" b="1"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162232" y="203200"/>
            <a:ext cx="8819535" cy="5334000"/>
          </a:xfrm>
        </p:spPr>
        <p:style>
          <a:lnRef idx="2">
            <a:schemeClr val="accent3"/>
          </a:lnRef>
          <a:fillRef idx="1">
            <a:schemeClr val="lt1"/>
          </a:fillRef>
          <a:effectRef idx="0">
            <a:schemeClr val="accent3"/>
          </a:effectRef>
          <a:fontRef idx="minor">
            <a:schemeClr val="dk1"/>
          </a:fontRef>
        </p:style>
        <p:txBody>
          <a:bodyPr>
            <a:noAutofit/>
          </a:bodyPr>
          <a:lstStyle/>
          <a:p>
            <a:pPr hangingPunct="0">
              <a:buNone/>
            </a:pPr>
            <a:r>
              <a:rPr lang="en-US" sz="2200" b="1" smtClean="0">
                <a:solidFill>
                  <a:schemeClr val="tx1"/>
                </a:solidFill>
              </a:rPr>
              <a:t>      </a:t>
            </a:r>
            <a:r>
              <a:rPr lang="en-US" sz="2200" b="1" smtClean="0">
                <a:solidFill>
                  <a:schemeClr val="tx1"/>
                </a:solidFill>
              </a:rPr>
              <a:t>It’s essential that you demonstrate professional behaviour,especially when observing lessons, and during your time at school. </a:t>
            </a:r>
            <a:endParaRPr lang="en-US" sz="2200" b="1" dirty="0" smtClean="0">
              <a:solidFill>
                <a:schemeClr val="tx1"/>
              </a:solidFill>
            </a:endParaRPr>
          </a:p>
          <a:p>
            <a:pPr marL="0" indent="0" hangingPunct="0">
              <a:buNone/>
            </a:pPr>
            <a:endParaRPr lang="en-GB" sz="2200" smtClean="0">
              <a:solidFill>
                <a:schemeClr val="tx1"/>
              </a:solidFill>
            </a:endParaRPr>
          </a:p>
          <a:p>
            <a:pPr marL="0" indent="0" hangingPunct="0">
              <a:buNone/>
            </a:pPr>
            <a:r>
              <a:rPr lang="en-GB" sz="2200" b="1" u="sng" smtClean="0">
                <a:solidFill>
                  <a:schemeClr val="tx1"/>
                </a:solidFill>
              </a:rPr>
              <a:t>Please </a:t>
            </a:r>
            <a:r>
              <a:rPr lang="en-GB" sz="2200" b="1" u="sng">
                <a:solidFill>
                  <a:schemeClr val="tx1"/>
                </a:solidFill>
              </a:rPr>
              <a:t>ensure </a:t>
            </a:r>
            <a:r>
              <a:rPr lang="en-GB" sz="2200" b="1" u="sng">
                <a:solidFill>
                  <a:schemeClr val="tx1"/>
                </a:solidFill>
              </a:rPr>
              <a:t>that</a:t>
            </a:r>
            <a:r>
              <a:rPr lang="en-GB" sz="2200" b="1" u="sng" smtClean="0">
                <a:solidFill>
                  <a:schemeClr val="tx1"/>
                </a:solidFill>
              </a:rPr>
              <a:t>:</a:t>
            </a:r>
          </a:p>
          <a:p>
            <a:pPr marL="0" indent="0" hangingPunct="0">
              <a:buNone/>
            </a:pPr>
            <a:endParaRPr lang="en-GB" sz="2200">
              <a:solidFill>
                <a:schemeClr val="tx1"/>
              </a:solidFill>
            </a:endParaRPr>
          </a:p>
          <a:p>
            <a:pPr hangingPunct="0"/>
            <a:r>
              <a:rPr lang="en-GB" sz="2200">
                <a:solidFill>
                  <a:schemeClr val="tx1"/>
                </a:solidFill>
              </a:rPr>
              <a:t>you dress appropriately for the school context</a:t>
            </a:r>
          </a:p>
          <a:p>
            <a:pPr hangingPunct="0"/>
            <a:r>
              <a:rPr lang="en-GB" sz="2200">
                <a:solidFill>
                  <a:schemeClr val="tx1"/>
                </a:solidFill>
              </a:rPr>
              <a:t>you are punctual and well prepared (you will need a pen and paper/laptop)</a:t>
            </a:r>
          </a:p>
          <a:p>
            <a:pPr hangingPunct="0"/>
            <a:r>
              <a:rPr lang="en-GB" sz="2200">
                <a:solidFill>
                  <a:schemeClr val="tx1"/>
                </a:solidFill>
              </a:rPr>
              <a:t>you discuss observations in a professional manner: avoid making personal criticisms; offer constructive and reflective comments on what you observe</a:t>
            </a:r>
          </a:p>
          <a:p>
            <a:pPr hangingPunct="0"/>
            <a:r>
              <a:rPr lang="en-GB" sz="2200">
                <a:solidFill>
                  <a:schemeClr val="tx1"/>
                </a:solidFill>
              </a:rPr>
              <a:t>you should not take any photographs or films </a:t>
            </a:r>
          </a:p>
          <a:p>
            <a:pPr hangingPunct="0"/>
            <a:r>
              <a:rPr lang="en-GB" sz="2200">
                <a:solidFill>
                  <a:schemeClr val="tx1"/>
                </a:solidFill>
              </a:rPr>
              <a:t>mobile phones must be turned off </a:t>
            </a:r>
            <a:endParaRPr lang="en-GB" sz="2200" dirty="0">
              <a:solidFill>
                <a:schemeClr val="tx1"/>
              </a:solidFill>
            </a:endParaRP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33600"/>
            <a:ext cx="8229600" cy="1143000"/>
          </a:xfrm>
          <a:solidFill>
            <a:srgbClr val="FFFF00"/>
          </a:solidFill>
        </p:spPr>
        <p:style>
          <a:lnRef idx="2">
            <a:schemeClr val="accent4"/>
          </a:lnRef>
          <a:fillRef idx="1">
            <a:schemeClr val="lt1"/>
          </a:fillRef>
          <a:effectRef idx="0">
            <a:schemeClr val="accent4"/>
          </a:effectRef>
          <a:fontRef idx="minor">
            <a:schemeClr val="dk1"/>
          </a:fontRef>
        </p:style>
        <p:txBody>
          <a:bodyPr>
            <a:normAutofit/>
          </a:bodyPr>
          <a:lstStyle/>
          <a:p>
            <a:r>
              <a:rPr lang="en-US" b="1" smtClean="0"/>
              <a:t>Professionalism is essential</a:t>
            </a:r>
            <a:endParaRPr lang="en-US" b="1"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b="1" smtClean="0"/>
              <a:t>Arrangements  for your visit</a:t>
            </a:r>
            <a:endParaRPr lang="en-GB" b="1" dirty="0"/>
          </a:p>
        </p:txBody>
      </p:sp>
      <p:sp>
        <p:nvSpPr>
          <p:cNvPr id="3" name="Content Placeholder 2"/>
          <p:cNvSpPr>
            <a:spLocks noGrp="1"/>
          </p:cNvSpPr>
          <p:nvPr>
            <p:ph idx="1"/>
          </p:nvPr>
        </p:nvSpPr>
        <p:spPr>
          <a:xfrm>
            <a:off x="457200" y="1417638"/>
            <a:ext cx="8229600" cy="4099595"/>
          </a:xfrm>
        </p:spPr>
        <p:txBody>
          <a:bodyPr>
            <a:normAutofit/>
          </a:bodyPr>
          <a:lstStyle/>
          <a:p>
            <a:pPr marL="0" indent="0" algn="ctr">
              <a:buNone/>
            </a:pPr>
            <a:endParaRPr lang="en-GB" sz="4000" dirty="0" smtClean="0"/>
          </a:p>
          <a:p>
            <a:pPr marL="0" indent="0" algn="ctr">
              <a:buNone/>
            </a:pPr>
            <a:r>
              <a:rPr lang="en-GB" sz="4400"/>
              <a:t>Model CIW School</a:t>
            </a:r>
          </a:p>
          <a:p>
            <a:pPr marL="0" indent="0" algn="ctr">
              <a:buNone/>
            </a:pPr>
            <a:r>
              <a:rPr lang="en-GB" sz="4000"/>
              <a:t>College Road</a:t>
            </a:r>
          </a:p>
          <a:p>
            <a:pPr marL="0" indent="0" algn="ctr">
              <a:buNone/>
            </a:pPr>
            <a:r>
              <a:rPr lang="en-GB" sz="4000" smtClean="0"/>
              <a:t>Carmarthen</a:t>
            </a:r>
            <a:endParaRPr lang="en-GB" sz="4000"/>
          </a:p>
          <a:p>
            <a:pPr marL="0" indent="0" algn="ctr">
              <a:buNone/>
            </a:pPr>
            <a:r>
              <a:rPr lang="en-GB" sz="4000"/>
              <a:t>SA31 3EQ</a:t>
            </a:r>
          </a:p>
          <a:p>
            <a:pPr marL="0" indent="0" algn="ctr">
              <a:buNone/>
            </a:pPr>
            <a:endParaRPr lang="en-GB" sz="4000" dirty="0"/>
          </a:p>
        </p:txBody>
      </p:sp>
    </p:spTree>
    <p:extLst>
      <p:ext uri="{BB962C8B-B14F-4D97-AF65-F5344CB8AC3E}">
        <p14:creationId xmlns:p14="http://schemas.microsoft.com/office/powerpoint/2010/main" val="303285998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80219"/>
            <a:ext cx="8539316" cy="5237014"/>
          </a:xfrm>
        </p:spPr>
        <p:txBody>
          <a:bodyPr>
            <a:normAutofit fontScale="92500"/>
          </a:bodyPr>
          <a:lstStyle/>
          <a:p>
            <a:r>
              <a:rPr lang="en-GB"/>
              <a:t>Please park on campus and walk to the school.</a:t>
            </a:r>
          </a:p>
          <a:p>
            <a:r>
              <a:rPr lang="en-GB"/>
              <a:t>Remember that the school is in full flow, so be professional, polite and QUIET!</a:t>
            </a:r>
          </a:p>
          <a:p>
            <a:r>
              <a:rPr lang="en-GB"/>
              <a:t>Meet </a:t>
            </a:r>
            <a:r>
              <a:rPr lang="en-GB" smtClean="0"/>
              <a:t>Rachel Bendall at the school’s main entrance.</a:t>
            </a:r>
          </a:p>
          <a:p>
            <a:r>
              <a:rPr lang="en-GB" smtClean="0"/>
              <a:t>Following </a:t>
            </a:r>
            <a:r>
              <a:rPr lang="en-GB"/>
              <a:t>your visit, you can return to UWTSD – it is recommended that you spend a little time discussing what you have seen with your peers.</a:t>
            </a:r>
          </a:p>
          <a:p>
            <a:r>
              <a:rPr lang="en-GB"/>
              <a:t>Make notes and observations to share with others in the </a:t>
            </a:r>
            <a:r>
              <a:rPr lang="en-GB"/>
              <a:t>next </a:t>
            </a:r>
            <a:r>
              <a:rPr lang="en-GB" smtClean="0"/>
              <a:t>ECAD4001 </a:t>
            </a:r>
            <a:r>
              <a:rPr lang="en-GB"/>
              <a:t>session </a:t>
            </a:r>
            <a:r>
              <a:rPr lang="en-GB" smtClean="0"/>
              <a:t>(23.10.18)</a:t>
            </a:r>
            <a:endParaRPr lang="en-GB"/>
          </a:p>
          <a:p>
            <a:pPr marL="0" indent="0">
              <a:buNone/>
            </a:pPr>
            <a:endParaRPr lang="en-GB" dirty="0"/>
          </a:p>
        </p:txBody>
      </p:sp>
    </p:spTree>
    <p:extLst>
      <p:ext uri="{BB962C8B-B14F-4D97-AF65-F5344CB8AC3E}">
        <p14:creationId xmlns:p14="http://schemas.microsoft.com/office/powerpoint/2010/main" val="175368904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smtClean="0"/>
              <a:t>Timetable – Group 1B</a:t>
            </a:r>
            <a:endParaRPr lang="en-GB" b="1" dirty="0"/>
          </a:p>
        </p:txBody>
      </p:sp>
      <p:graphicFrame>
        <p:nvGraphicFramePr>
          <p:cNvPr id="3" name="Table 2"/>
          <p:cNvGraphicFramePr>
            <a:graphicFrameLocks noGrp="1"/>
          </p:cNvGraphicFramePr>
          <p:nvPr>
            <p:extLst>
              <p:ext uri="{D42A27DB-BD31-4B8C-83A1-F6EECF244321}">
                <p14:modId xmlns:p14="http://schemas.microsoft.com/office/powerpoint/2010/main" val="4169029550"/>
              </p:ext>
            </p:extLst>
          </p:nvPr>
        </p:nvGraphicFramePr>
        <p:xfrm>
          <a:off x="609600" y="1417639"/>
          <a:ext cx="8077199" cy="3927315"/>
        </p:xfrm>
        <a:graphic>
          <a:graphicData uri="http://schemas.openxmlformats.org/drawingml/2006/table">
            <a:tbl>
              <a:tblPr firstRow="1" firstCol="1" bandRow="1"/>
              <a:tblGrid>
                <a:gridCol w="1646616"/>
                <a:gridCol w="2539802"/>
                <a:gridCol w="3890781"/>
              </a:tblGrid>
              <a:tr h="665955">
                <a:tc gridSpan="3">
                  <a:txBody>
                    <a:bodyPr/>
                    <a:lstStyle/>
                    <a:p>
                      <a:pPr>
                        <a:lnSpc>
                          <a:spcPct val="107000"/>
                        </a:lnSpc>
                        <a:spcAft>
                          <a:spcPts val="0"/>
                        </a:spcAft>
                      </a:pPr>
                      <a:r>
                        <a:rPr lang="en-GB" sz="2000" b="1">
                          <a:effectLst/>
                          <a:latin typeface="Calibri" panose="020F0502020204030204" pitchFamily="34" charset="0"/>
                          <a:ea typeface="Calibri" panose="020F0502020204030204" pitchFamily="34" charset="0"/>
                          <a:cs typeface="Times New Roman" panose="02020603050405020304" pitchFamily="18" charset="0"/>
                        </a:rPr>
                        <a:t>Grŵp/Group 1B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2000" b="1">
                          <a:effectLst/>
                          <a:latin typeface="Calibri" panose="020F0502020204030204" pitchFamily="34" charset="0"/>
                          <a:ea typeface="Calibri" panose="020F0502020204030204" pitchFamily="34" charset="0"/>
                          <a:cs typeface="Times New Roman" panose="02020603050405020304" pitchFamily="18" charset="0"/>
                        </a:rPr>
                        <a:t>The Model C.I.W</a:t>
                      </a:r>
                      <a:r>
                        <a:rPr lang="en-GB" sz="2000" b="1">
                          <a:effectLst/>
                          <a:latin typeface="Calibri" panose="020F0502020204030204" pitchFamily="34" charset="0"/>
                          <a:ea typeface="Calibri" panose="020F0502020204030204" pitchFamily="34" charset="0"/>
                          <a:cs typeface="Times New Roman" panose="02020603050405020304" pitchFamily="18" charset="0"/>
                        </a:rPr>
                        <a:t>. </a:t>
                      </a:r>
                      <a:r>
                        <a:rPr lang="en-GB" sz="2000" b="1" smtClean="0">
                          <a:effectLst/>
                          <a:latin typeface="Calibri" panose="020F0502020204030204" pitchFamily="34" charset="0"/>
                          <a:ea typeface="Calibri" panose="020F0502020204030204" pitchFamily="34" charset="0"/>
                          <a:cs typeface="Times New Roman" panose="02020603050405020304" pitchFamily="18" charset="0"/>
                        </a:rPr>
                        <a:t>School</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5E0B3"/>
                    </a:solidFill>
                  </a:tcPr>
                </a:tc>
                <a:tc hMerge="1">
                  <a:txBody>
                    <a:bodyPr/>
                    <a:lstStyle/>
                    <a:p>
                      <a:endParaRPr lang="en-GB"/>
                    </a:p>
                  </a:txBody>
                  <a:tcPr/>
                </a:tc>
                <a:tc hMerge="1">
                  <a:txBody>
                    <a:bodyPr/>
                    <a:lstStyle/>
                    <a:p>
                      <a:endParaRPr lang="en-GB"/>
                    </a:p>
                  </a:txBody>
                  <a:tcPr/>
                </a:tc>
              </a:tr>
              <a:tr h="406948">
                <a:tc>
                  <a:txBody>
                    <a:bodyPr/>
                    <a:lstStyle/>
                    <a:p>
                      <a:pPr>
                        <a:lnSpc>
                          <a:spcPct val="107000"/>
                        </a:lnSpc>
                        <a:spcAft>
                          <a:spcPts val="0"/>
                        </a:spcAft>
                      </a:pPr>
                      <a:r>
                        <a:rPr lang="en-GB" sz="2000" b="1">
                          <a:effectLst/>
                          <a:latin typeface="Calibri" panose="020F0502020204030204" pitchFamily="34" charset="0"/>
                          <a:ea typeface="Calibri" panose="020F0502020204030204" pitchFamily="34" charset="0"/>
                          <a:cs typeface="Times New Roman" panose="02020603050405020304" pitchFamily="18" charset="0"/>
                        </a:rPr>
                        <a:t>Amser/Time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b="1">
                          <a:effectLst/>
                          <a:latin typeface="Calibri" panose="020F0502020204030204" pitchFamily="34" charset="0"/>
                          <a:ea typeface="Calibri" panose="020F0502020204030204" pitchFamily="34" charset="0"/>
                          <a:cs typeface="Times New Roman" panose="02020603050405020304" pitchFamily="18" charset="0"/>
                        </a:rPr>
                        <a:t>Lleoliad/Location</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b="1">
                          <a:effectLst/>
                          <a:latin typeface="Calibri" panose="020F0502020204030204" pitchFamily="34" charset="0"/>
                          <a:ea typeface="Calibri" panose="020F0502020204030204" pitchFamily="34" charset="0"/>
                          <a:cs typeface="Times New Roman" panose="02020603050405020304" pitchFamily="18" charset="0"/>
                        </a:rPr>
                        <a:t>Staff</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2000" b="1">
                          <a:effectLst/>
                          <a:latin typeface="Calibri" panose="020F0502020204030204" pitchFamily="34" charset="0"/>
                          <a:ea typeface="Calibri" panose="020F0502020204030204" pitchFamily="34" charset="0"/>
                          <a:cs typeface="Times New Roman" panose="02020603050405020304" pitchFamily="18" charset="0"/>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3475">
                <a:tc>
                  <a:txBody>
                    <a:bodyPr/>
                    <a:lstStyle/>
                    <a:p>
                      <a:pPr>
                        <a:lnSpc>
                          <a:spcPct val="107000"/>
                        </a:lnSpc>
                        <a:spcAft>
                          <a:spcPts val="0"/>
                        </a:spcAft>
                      </a:pPr>
                      <a:r>
                        <a:rPr lang="en-GB" sz="2000">
                          <a:effectLst/>
                          <a:latin typeface="Calibri" panose="020F0502020204030204" pitchFamily="34" charset="0"/>
                          <a:ea typeface="Calibri" panose="020F0502020204030204" pitchFamily="34" charset="0"/>
                          <a:cs typeface="Times New Roman" panose="02020603050405020304" pitchFamily="18" charset="0"/>
                        </a:rPr>
                        <a:t>8.40am</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a:effectLst/>
                          <a:latin typeface="Calibri" panose="020F0502020204030204" pitchFamily="34" charset="0"/>
                          <a:ea typeface="Calibri" panose="020F0502020204030204" pitchFamily="34" charset="0"/>
                          <a:cs typeface="Times New Roman" panose="02020603050405020304" pitchFamily="18" charset="0"/>
                        </a:rPr>
                        <a:t>Model School Main Entrance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a:effectLst/>
                          <a:latin typeface="Calibri" panose="020F0502020204030204" pitchFamily="34" charset="0"/>
                          <a:ea typeface="Calibri" panose="020F0502020204030204" pitchFamily="34" charset="0"/>
                          <a:cs typeface="Times New Roman" panose="02020603050405020304" pitchFamily="18" charset="0"/>
                        </a:rPr>
                        <a:t>Rachel Bendall (UWTSD)</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06948">
                <a:tc>
                  <a:txBody>
                    <a:bodyPr/>
                    <a:lstStyle/>
                    <a:p>
                      <a:pPr>
                        <a:lnSpc>
                          <a:spcPct val="107000"/>
                        </a:lnSpc>
                        <a:spcAft>
                          <a:spcPts val="0"/>
                        </a:spcAft>
                      </a:pPr>
                      <a:r>
                        <a:rPr lang="en-GB" sz="2000">
                          <a:effectLst/>
                          <a:latin typeface="Calibri" panose="020F0502020204030204" pitchFamily="34" charset="0"/>
                          <a:ea typeface="Calibri" panose="020F0502020204030204" pitchFamily="34" charset="0"/>
                          <a:cs typeface="Times New Roman" panose="02020603050405020304" pitchFamily="18" charset="0"/>
                        </a:rPr>
                        <a:t>9.00am</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a:effectLst/>
                          <a:latin typeface="Calibri" panose="020F0502020204030204" pitchFamily="34" charset="0"/>
                          <a:ea typeface="Calibri" panose="020F0502020204030204" pitchFamily="34" charset="0"/>
                          <a:cs typeface="Times New Roman" panose="02020603050405020304" pitchFamily="18" charset="0"/>
                        </a:rPr>
                        <a:t>Foundation Phase Classrooms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a:effectLst/>
                          <a:latin typeface="Calibri" panose="020F0502020204030204" pitchFamily="34" charset="0"/>
                          <a:ea typeface="Calibri" panose="020F0502020204030204" pitchFamily="34" charset="0"/>
                          <a:cs typeface="Times New Roman" panose="02020603050405020304" pitchFamily="18" charset="0"/>
                        </a:rPr>
                        <a:t>Cheryl Thomas – FP, Yr2</a:t>
                      </a:r>
                    </a:p>
                    <a:p>
                      <a:pPr>
                        <a:lnSpc>
                          <a:spcPct val="107000"/>
                        </a:lnSpc>
                        <a:spcAft>
                          <a:spcPts val="0"/>
                        </a:spcAft>
                      </a:pPr>
                      <a:r>
                        <a:rPr lang="en-GB" sz="2000">
                          <a:effectLst/>
                          <a:latin typeface="Calibri" panose="020F0502020204030204" pitchFamily="34" charset="0"/>
                          <a:ea typeface="Calibri" panose="020F0502020204030204" pitchFamily="34" charset="0"/>
                          <a:cs typeface="Times New Roman" panose="02020603050405020304" pitchFamily="18" charset="0"/>
                        </a:rPr>
                        <a:t>Mrs Hawkins – FP, Yr2</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10424">
                <a:tc>
                  <a:txBody>
                    <a:bodyPr/>
                    <a:lstStyle/>
                    <a:p>
                      <a:pPr>
                        <a:lnSpc>
                          <a:spcPct val="107000"/>
                        </a:lnSpc>
                        <a:spcAft>
                          <a:spcPts val="0"/>
                        </a:spcAft>
                      </a:pPr>
                      <a:r>
                        <a:rPr lang="en-GB" sz="2000">
                          <a:effectLst/>
                          <a:latin typeface="Calibri" panose="020F0502020204030204" pitchFamily="34" charset="0"/>
                          <a:ea typeface="Calibri" panose="020F0502020204030204" pitchFamily="34" charset="0"/>
                          <a:cs typeface="Times New Roman" panose="02020603050405020304" pitchFamily="18" charset="0"/>
                        </a:rPr>
                        <a:t>10.30am</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a:effectLst/>
                          <a:latin typeface="Calibri" panose="020F0502020204030204" pitchFamily="34" charset="0"/>
                          <a:ea typeface="Calibri" panose="020F0502020204030204" pitchFamily="34" charset="0"/>
                          <a:cs typeface="Times New Roman" panose="02020603050405020304" pitchFamily="18" charset="0"/>
                        </a:rPr>
                        <a:t>Carmarthen Campus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a:effectLst/>
                          <a:latin typeface="Calibri" panose="020F0502020204030204" pitchFamily="34" charset="0"/>
                          <a:ea typeface="Calibri" panose="020F0502020204030204" pitchFamily="34" charset="0"/>
                          <a:cs typeface="Times New Roman" panose="02020603050405020304" pitchFamily="18" charset="0"/>
                        </a:rPr>
                        <a:t>N/A Students meet as groups to discuss observations and prepare feedback for the next ECAD4001 session on 23/10/18</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122946214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a:t>Timetable – </a:t>
            </a:r>
            <a:r>
              <a:rPr lang="en-GB" b="1"/>
              <a:t>Group </a:t>
            </a:r>
            <a:r>
              <a:rPr lang="en-GB" b="1" smtClean="0"/>
              <a:t>1C</a:t>
            </a:r>
            <a:endParaRPr lang="en-GB"/>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645930737"/>
              </p:ext>
            </p:extLst>
          </p:nvPr>
        </p:nvGraphicFramePr>
        <p:xfrm>
          <a:off x="651584" y="1418979"/>
          <a:ext cx="8035215" cy="3573018"/>
        </p:xfrm>
        <a:graphic>
          <a:graphicData uri="http://schemas.openxmlformats.org/drawingml/2006/table">
            <a:tbl>
              <a:tblPr firstRow="1" firstCol="1" bandRow="1"/>
              <a:tblGrid>
                <a:gridCol w="1638057"/>
                <a:gridCol w="2526601"/>
                <a:gridCol w="3870557"/>
              </a:tblGrid>
              <a:tr h="0">
                <a:tc gridSpan="3">
                  <a:txBody>
                    <a:bodyPr/>
                    <a:lstStyle/>
                    <a:p>
                      <a:pPr>
                        <a:lnSpc>
                          <a:spcPct val="107000"/>
                        </a:lnSpc>
                        <a:spcAft>
                          <a:spcPts val="0"/>
                        </a:spcAft>
                      </a:pPr>
                      <a:r>
                        <a:rPr lang="en-GB" sz="2000" b="1">
                          <a:effectLst/>
                          <a:latin typeface="Calibri" panose="020F0502020204030204" pitchFamily="34" charset="0"/>
                          <a:ea typeface="Calibri" panose="020F0502020204030204" pitchFamily="34" charset="0"/>
                          <a:cs typeface="Times New Roman" panose="02020603050405020304" pitchFamily="18" charset="0"/>
                        </a:rPr>
                        <a:t>Grŵp/Group 1C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2000" b="1">
                          <a:effectLst/>
                          <a:latin typeface="Calibri" panose="020F0502020204030204" pitchFamily="34" charset="0"/>
                          <a:ea typeface="Calibri" panose="020F0502020204030204" pitchFamily="34" charset="0"/>
                          <a:cs typeface="Times New Roman" panose="02020603050405020304" pitchFamily="18" charset="0"/>
                        </a:rPr>
                        <a:t>The Pod Sports Centre, </a:t>
                      </a:r>
                      <a:r>
                        <a:rPr lang="en-GB" sz="2000" b="1">
                          <a:effectLst/>
                          <a:latin typeface="Calibri" panose="020F0502020204030204" pitchFamily="34" charset="0"/>
                          <a:ea typeface="Calibri" panose="020F0502020204030204" pitchFamily="34" charset="0"/>
                          <a:cs typeface="Times New Roman" panose="02020603050405020304" pitchFamily="18" charset="0"/>
                        </a:rPr>
                        <a:t>Carmarthen </a:t>
                      </a:r>
                      <a:r>
                        <a:rPr lang="en-GB" sz="2000" b="1" smtClean="0">
                          <a:effectLst/>
                          <a:latin typeface="Calibri" panose="020F0502020204030204" pitchFamily="34" charset="0"/>
                          <a:ea typeface="Calibri" panose="020F0502020204030204" pitchFamily="34" charset="0"/>
                          <a:cs typeface="Times New Roman" panose="02020603050405020304" pitchFamily="18" charset="0"/>
                        </a:rPr>
                        <a:t>Campus</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7CAAC"/>
                    </a:solidFill>
                  </a:tcPr>
                </a:tc>
                <a:tc hMerge="1">
                  <a:txBody>
                    <a:bodyPr/>
                    <a:lstStyle/>
                    <a:p>
                      <a:endParaRPr lang="en-GB"/>
                    </a:p>
                  </a:txBody>
                  <a:tcPr/>
                </a:tc>
                <a:tc hMerge="1">
                  <a:txBody>
                    <a:bodyPr/>
                    <a:lstStyle/>
                    <a:p>
                      <a:endParaRPr lang="en-GB"/>
                    </a:p>
                  </a:txBody>
                  <a:tcPr/>
                </a:tc>
              </a:tr>
              <a:tr h="0">
                <a:tc>
                  <a:txBody>
                    <a:bodyPr/>
                    <a:lstStyle/>
                    <a:p>
                      <a:pPr>
                        <a:lnSpc>
                          <a:spcPct val="107000"/>
                        </a:lnSpc>
                        <a:spcAft>
                          <a:spcPts val="0"/>
                        </a:spcAft>
                      </a:pPr>
                      <a:r>
                        <a:rPr lang="en-GB" sz="2000" b="1">
                          <a:effectLst/>
                          <a:latin typeface="Calibri" panose="020F0502020204030204" pitchFamily="34" charset="0"/>
                          <a:ea typeface="Calibri" panose="020F0502020204030204" pitchFamily="34" charset="0"/>
                          <a:cs typeface="Times New Roman" panose="02020603050405020304" pitchFamily="18" charset="0"/>
                        </a:rPr>
                        <a:t>Amser/Time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b="1">
                          <a:effectLst/>
                          <a:latin typeface="Calibri" panose="020F0502020204030204" pitchFamily="34" charset="0"/>
                          <a:ea typeface="Calibri" panose="020F0502020204030204" pitchFamily="34" charset="0"/>
                          <a:cs typeface="Times New Roman" panose="02020603050405020304" pitchFamily="18" charset="0"/>
                        </a:rPr>
                        <a:t>Lleoliad/Location</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b="1">
                          <a:effectLst/>
                          <a:latin typeface="Calibri" panose="020F0502020204030204" pitchFamily="34" charset="0"/>
                          <a:ea typeface="Calibri" panose="020F0502020204030204" pitchFamily="34" charset="0"/>
                          <a:cs typeface="Times New Roman" panose="02020603050405020304" pitchFamily="18" charset="0"/>
                        </a:rPr>
                        <a:t>Staff</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2000" b="1">
                          <a:effectLst/>
                          <a:latin typeface="Calibri" panose="020F0502020204030204" pitchFamily="34" charset="0"/>
                          <a:ea typeface="Calibri" panose="020F0502020204030204" pitchFamily="34" charset="0"/>
                          <a:cs typeface="Times New Roman" panose="02020603050405020304" pitchFamily="18" charset="0"/>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a:lstStyle/>
                    <a:p>
                      <a:pPr>
                        <a:lnSpc>
                          <a:spcPct val="107000"/>
                        </a:lnSpc>
                        <a:spcAft>
                          <a:spcPts val="0"/>
                        </a:spcAft>
                      </a:pPr>
                      <a:r>
                        <a:rPr lang="en-GB" sz="2000">
                          <a:effectLst/>
                          <a:latin typeface="Calibri" panose="020F0502020204030204" pitchFamily="34" charset="0"/>
                          <a:ea typeface="Calibri" panose="020F0502020204030204" pitchFamily="34" charset="0"/>
                          <a:cs typeface="Times New Roman" panose="02020603050405020304" pitchFamily="18" charset="0"/>
                        </a:rPr>
                        <a:t>1.15pm</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a:effectLst/>
                          <a:latin typeface="Calibri" panose="020F0502020204030204" pitchFamily="34" charset="0"/>
                          <a:ea typeface="Calibri" panose="020F0502020204030204" pitchFamily="34" charset="0"/>
                          <a:cs typeface="Times New Roman" panose="02020603050405020304" pitchFamily="18" charset="0"/>
                        </a:rPr>
                        <a:t>Pod Sports Centre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a:effectLst/>
                          <a:latin typeface="Calibri" panose="020F0502020204030204" pitchFamily="34" charset="0"/>
                          <a:ea typeface="Calibri" panose="020F0502020204030204" pitchFamily="34" charset="0"/>
                          <a:cs typeface="Times New Roman" panose="02020603050405020304" pitchFamily="18" charset="0"/>
                        </a:rPr>
                        <a:t>Iwan Ellis-Williams (UWTSD)</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a:lstStyle/>
                    <a:p>
                      <a:pPr>
                        <a:lnSpc>
                          <a:spcPct val="107000"/>
                        </a:lnSpc>
                        <a:spcAft>
                          <a:spcPts val="0"/>
                        </a:spcAft>
                      </a:pPr>
                      <a:r>
                        <a:rPr lang="en-GB" sz="2000">
                          <a:effectLst/>
                          <a:latin typeface="Calibri" panose="020F0502020204030204" pitchFamily="34" charset="0"/>
                          <a:ea typeface="Calibri" panose="020F0502020204030204" pitchFamily="34" charset="0"/>
                          <a:cs typeface="Times New Roman" panose="02020603050405020304" pitchFamily="18" charset="0"/>
                        </a:rPr>
                        <a:t>1.30pm</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a:effectLst/>
                          <a:latin typeface="Calibri" panose="020F0502020204030204" pitchFamily="34" charset="0"/>
                          <a:ea typeface="Calibri" panose="020F0502020204030204" pitchFamily="34" charset="0"/>
                          <a:cs typeface="Times New Roman" panose="02020603050405020304" pitchFamily="18" charset="0"/>
                        </a:rPr>
                        <a:t>KS2 PE session at the Pod</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a:effectLst/>
                          <a:latin typeface="Calibri" panose="020F0502020204030204" pitchFamily="34" charset="0"/>
                          <a:ea typeface="Calibri" panose="020F0502020204030204" pitchFamily="34" charset="0"/>
                          <a:cs typeface="Times New Roman" panose="02020603050405020304" pitchFamily="18" charset="0"/>
                        </a:rPr>
                        <a:t>Alison Thomas – KS2</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a:lstStyle/>
                    <a:p>
                      <a:pPr>
                        <a:lnSpc>
                          <a:spcPct val="107000"/>
                        </a:lnSpc>
                        <a:spcAft>
                          <a:spcPts val="0"/>
                        </a:spcAft>
                      </a:pPr>
                      <a:r>
                        <a:rPr lang="en-GB" sz="2000">
                          <a:effectLst/>
                          <a:latin typeface="Calibri" panose="020F0502020204030204" pitchFamily="34" charset="0"/>
                          <a:ea typeface="Calibri" panose="020F0502020204030204" pitchFamily="34" charset="0"/>
                          <a:cs typeface="Times New Roman" panose="02020603050405020304" pitchFamily="18" charset="0"/>
                        </a:rPr>
                        <a:t>2.15pm</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a:effectLst/>
                          <a:latin typeface="Calibri" panose="020F0502020204030204" pitchFamily="34" charset="0"/>
                          <a:ea typeface="Calibri" panose="020F0502020204030204" pitchFamily="34" charset="0"/>
                          <a:cs typeface="Times New Roman" panose="02020603050405020304" pitchFamily="18" charset="0"/>
                        </a:rPr>
                        <a:t>Carmarthen Campus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a:effectLst/>
                          <a:latin typeface="Calibri" panose="020F0502020204030204" pitchFamily="34" charset="0"/>
                          <a:ea typeface="Calibri" panose="020F0502020204030204" pitchFamily="34" charset="0"/>
                          <a:cs typeface="Times New Roman" panose="02020603050405020304" pitchFamily="18" charset="0"/>
                        </a:rPr>
                        <a:t>N/A Students meet as groups to discuss observations and prepare feedback for the next ECAD4001 session on 23/10/18</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653132078"/>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MentorDevelopmentAutumn2016</Template>
  <TotalTime>598</TotalTime>
  <Words>1668</Words>
  <Application>Microsoft Office PowerPoint</Application>
  <PresentationFormat>On-screen Show (4:3)</PresentationFormat>
  <Paragraphs>195</Paragraphs>
  <Slides>31</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Arial</vt:lpstr>
      <vt:lpstr>Calibri</vt:lpstr>
      <vt:lpstr>Helvetica</vt:lpstr>
      <vt:lpstr>Myriad Pro</vt:lpstr>
      <vt:lpstr>Times New Roman</vt:lpstr>
      <vt:lpstr>20140311PresentationUWTSDTemplate</vt:lpstr>
      <vt:lpstr>Last session’s tasks</vt:lpstr>
      <vt:lpstr>PowerPoint Presentation</vt:lpstr>
      <vt:lpstr>Effective Observations</vt:lpstr>
      <vt:lpstr>Session’s aims</vt:lpstr>
      <vt:lpstr>Next Tuesday (16.10.18)…</vt:lpstr>
      <vt:lpstr>Observation Task: Lesson Plenary</vt:lpstr>
      <vt:lpstr>Observation challenges?  What did you find challenging about observing?</vt:lpstr>
      <vt:lpstr>Giving the observation a specific focus</vt:lpstr>
      <vt:lpstr>Observing communication:  Teacher       pupils</vt:lpstr>
      <vt:lpstr>Observing communication:  Pupils       pupils</vt:lpstr>
      <vt:lpstr>Sociogram</vt:lpstr>
      <vt:lpstr>PowerPoint Presentation</vt:lpstr>
      <vt:lpstr>What about non-verbal communication?</vt:lpstr>
      <vt:lpstr>PowerPoint Presentation</vt:lpstr>
      <vt:lpstr>PowerPoint Presentation</vt:lpstr>
      <vt:lpstr>Observing questioning</vt:lpstr>
      <vt:lpstr>Types of question</vt:lpstr>
      <vt:lpstr>Wait Time</vt:lpstr>
      <vt:lpstr>Observing the teacher’s movements </vt:lpstr>
      <vt:lpstr>Positioning </vt:lpstr>
      <vt:lpstr>Tracking the Teacher’s Movements</vt:lpstr>
      <vt:lpstr>Tracking the Teacher’s Movements</vt:lpstr>
      <vt:lpstr>Further Reading</vt:lpstr>
      <vt:lpstr>What will your group focus on during the observation?</vt:lpstr>
      <vt:lpstr>Things to remember during your visit</vt:lpstr>
      <vt:lpstr>PowerPoint Presentation</vt:lpstr>
      <vt:lpstr>Professionalism is essential</vt:lpstr>
      <vt:lpstr>Arrangements  for your visit</vt:lpstr>
      <vt:lpstr>PowerPoint Presentation</vt:lpstr>
      <vt:lpstr>Timetable – Group 1B</vt:lpstr>
      <vt:lpstr>Timetable – Group 1C</vt:lpstr>
    </vt:vector>
  </TitlesOfParts>
  <Company>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ITPS4003/C – Preparing for the first school visit.</dc:title>
  <dc:creator>TSD</dc:creator>
  <cp:lastModifiedBy>Rachel bendall</cp:lastModifiedBy>
  <cp:revision>35</cp:revision>
  <cp:lastPrinted>2014-10-01T10:20:19Z</cp:lastPrinted>
  <dcterms:created xsi:type="dcterms:W3CDTF">2017-10-15T14:14:00Z</dcterms:created>
  <dcterms:modified xsi:type="dcterms:W3CDTF">2018-10-08T20:06:45Z</dcterms:modified>
</cp:coreProperties>
</file>