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2" r:id="rId2"/>
    <p:sldId id="256" r:id="rId3"/>
    <p:sldId id="257" r:id="rId4"/>
    <p:sldId id="258" r:id="rId5"/>
    <p:sldId id="259" r:id="rId6"/>
    <p:sldId id="260"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8D364B-724C-94C6-C6E6-B140159C0A9F}" v="1212" dt="2026-03-17T21:59:32.644"/>
    <p1510:client id="{CF2BC7F5-DF27-3CF9-C996-AAE1EE61B9DA}" v="2366" dt="2026-03-17T11:39:19.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3513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943222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3215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003740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8154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5023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6420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6942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2928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602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2500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36605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4499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7132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0907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77275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5452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3/17/2026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74540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escp.eu/news/emotional-intelligence-leadership" TargetMode="External"/><Relationship Id="rId2" Type="http://schemas.openxmlformats.org/officeDocument/2006/relationships/hyperlink" Target="https://online.hbs.edu/blog/post/emotional-intelligence-in-leadership" TargetMode="External"/><Relationship Id="rId1" Type="http://schemas.openxmlformats.org/officeDocument/2006/relationships/slideLayout" Target="../slideLayouts/slideLayout7.xml"/><Relationship Id="rId5" Type="http://schemas.openxmlformats.org/officeDocument/2006/relationships/hyperlink" Target="https://www.functionly.com/orginometry/microsoft-organizational-structure" TargetMode="External"/><Relationship Id="rId4" Type="http://schemas.openxmlformats.org/officeDocument/2006/relationships/hyperlink" Target="https://www.tsw.co.uk/blog/leadership-and-management/daniel-goleman-emotional-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74E7BA-BE68-3050-CDA5-90443581F0E9}"/>
              </a:ext>
            </a:extLst>
          </p:cNvPr>
          <p:cNvSpPr txBox="1"/>
          <p:nvPr/>
        </p:nvSpPr>
        <p:spPr>
          <a:xfrm>
            <a:off x="700216" y="751703"/>
            <a:ext cx="106680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Name : </a:t>
            </a:r>
            <a:r>
              <a:rPr lang="en-US" err="1"/>
              <a:t>Pruthuvi</a:t>
            </a:r>
            <a:r>
              <a:rPr lang="en-US"/>
              <a:t> Ranasinghe Arachchige </a:t>
            </a:r>
            <a:endParaRPr lang="en-US" dirty="0"/>
          </a:p>
          <a:p>
            <a:r>
              <a:rPr lang="en-US"/>
              <a:t>Student ID : 2318359</a:t>
            </a:r>
          </a:p>
          <a:p>
            <a:r>
              <a:rPr lang="en-US"/>
              <a:t>Module code: LCBB6022</a:t>
            </a:r>
          </a:p>
          <a:p>
            <a:r>
              <a:rPr lang="en-US" dirty="0"/>
              <a:t>Lecturer : Dr </a:t>
            </a:r>
            <a:r>
              <a:rPr lang="en-US" dirty="0" err="1"/>
              <a:t>Faizu</a:t>
            </a:r>
            <a:r>
              <a:rPr lang="en-US" dirty="0"/>
              <a:t> Edu</a:t>
            </a:r>
          </a:p>
          <a:p>
            <a:endParaRPr lang="en-US" dirty="0"/>
          </a:p>
          <a:p>
            <a:endParaRPr lang="en-US" dirty="0"/>
          </a:p>
          <a:p>
            <a:endParaRPr lang="en-US" dirty="0"/>
          </a:p>
          <a:p>
            <a:r>
              <a:rPr lang="en-US" dirty="0"/>
              <a:t>                                  </a:t>
            </a:r>
          </a:p>
          <a:p>
            <a:endParaRPr lang="en-US" dirty="0"/>
          </a:p>
          <a:p>
            <a:r>
              <a:rPr lang="en-US" dirty="0"/>
              <a:t>    </a:t>
            </a:r>
          </a:p>
          <a:p>
            <a:r>
              <a:rPr lang="en-US"/>
              <a:t>                                          Emotional intelligence and cultural intelligence in leadership </a:t>
            </a:r>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73633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39EDC8-889C-BB46-1F87-C569E2A29D0A}"/>
              </a:ext>
            </a:extLst>
          </p:cNvPr>
          <p:cNvSpPr txBox="1"/>
          <p:nvPr/>
        </p:nvSpPr>
        <p:spPr>
          <a:xfrm>
            <a:off x="719070" y="729803"/>
            <a:ext cx="1073239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Introduction </a:t>
            </a:r>
          </a:p>
          <a:p>
            <a:endParaRPr lang="en-US" dirty="0">
              <a:latin typeface="Calibri"/>
              <a:ea typeface="Calibri"/>
              <a:cs typeface="Calibri"/>
            </a:endParaRPr>
          </a:p>
          <a:p>
            <a:pPr marL="285750" indent="-285750">
              <a:buFont typeface="Arial"/>
              <a:buChar char="•"/>
            </a:pPr>
            <a:r>
              <a:rPr lang="en-US" dirty="0">
                <a:latin typeface="Calibri"/>
                <a:ea typeface="Calibri"/>
                <a:cs typeface="Calibri"/>
              </a:rPr>
              <a:t>The Presentation will cover why Emotional intelligence and cultural intelligence is important in leadership in </a:t>
            </a:r>
            <a:r>
              <a:rPr lang="en-US">
                <a:latin typeface="Calibri"/>
                <a:ea typeface="Calibri"/>
                <a:cs typeface="Calibri"/>
              </a:rPr>
              <a:t>business (ESCP, 2025).</a:t>
            </a:r>
          </a:p>
          <a:p>
            <a:pPr marL="285750" indent="-285750">
              <a:buFont typeface="Arial"/>
              <a:buChar char="•"/>
            </a:pPr>
            <a:endParaRPr lang="en-US"/>
          </a:p>
          <a:p>
            <a:pPr marL="285750" indent="-285750">
              <a:buFont typeface="Arial"/>
              <a:buChar char="•"/>
            </a:pPr>
            <a:r>
              <a:rPr lang="en-US" dirty="0">
                <a:latin typeface="Calibri"/>
                <a:ea typeface="Calibri"/>
                <a:cs typeface="Calibri"/>
              </a:rPr>
              <a:t>Emotional and cultural intelligence is important because combining both of them together leads to enhanced teamwork, creativity,</a:t>
            </a:r>
            <a:r>
              <a:rPr lang="en-US">
                <a:latin typeface="Calibri"/>
                <a:ea typeface="Calibri"/>
                <a:cs typeface="Calibri"/>
              </a:rPr>
              <a:t> and organizational performance(ESCP, 2025).</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This presentation structure will include two parts. The first will examine Emotional intelligence . The second part </a:t>
            </a:r>
            <a:r>
              <a:rPr lang="en-US">
                <a:latin typeface="Calibri"/>
                <a:ea typeface="Calibri"/>
                <a:cs typeface="Calibri"/>
              </a:rPr>
              <a:t>will examine cultural intelligence in leadership and why it is important (ESCP,2025).   </a:t>
            </a:r>
            <a:endParaRPr lang="en-US"/>
          </a:p>
          <a:p>
            <a:endParaRPr lang="en-US" dirty="0">
              <a:latin typeface="Garamond" panose="02020404030301010803"/>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5389F2-468D-8A03-F275-96CB3851CF08}"/>
              </a:ext>
            </a:extLst>
          </p:cNvPr>
          <p:cNvSpPr txBox="1"/>
          <p:nvPr/>
        </p:nvSpPr>
        <p:spPr>
          <a:xfrm>
            <a:off x="705173" y="1545104"/>
            <a:ext cx="1079156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Emotional </a:t>
            </a:r>
            <a:r>
              <a:rPr lang="en-US">
                <a:latin typeface="Calibri"/>
                <a:ea typeface="Calibri"/>
                <a:cs typeface="Calibri"/>
              </a:rPr>
              <a:t>intelligence</a:t>
            </a:r>
            <a:endParaRPr lang="en-US"/>
          </a:p>
          <a:p>
            <a:endParaRPr lang="en-US" dirty="0"/>
          </a:p>
          <a:p>
            <a:pPr marL="285750" indent="-285750">
              <a:buFont typeface="Arial"/>
              <a:buChar char="•"/>
            </a:pPr>
            <a:r>
              <a:rPr lang="en-US" dirty="0">
                <a:latin typeface="Calibri"/>
                <a:ea typeface="Calibri"/>
                <a:cs typeface="Calibri"/>
              </a:rPr>
              <a:t>Emotional intelligence is the skill to perceive, understand and use emotions in oneself and others to guide thinking, actions and social interactions (Landry, 2026).</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Emotional intelligence matters in leadership in business because self </a:t>
            </a:r>
            <a:r>
              <a:rPr lang="en-US" dirty="0" err="1">
                <a:latin typeface="Calibri"/>
                <a:ea typeface="Calibri"/>
                <a:cs typeface="Calibri"/>
              </a:rPr>
              <a:t>awarness</a:t>
            </a:r>
            <a:r>
              <a:rPr lang="en-US" dirty="0">
                <a:latin typeface="Calibri"/>
                <a:ea typeface="Calibri"/>
                <a:cs typeface="Calibri"/>
              </a:rPr>
              <a:t> helps leaders in business comprehend their own emotions and others emotion. Empathy helps leader's appreciate others. Relationship management allows leaders to easily build trust, resolve conflict and encourage teams effectively (Landry,2026).    </a:t>
            </a:r>
            <a:endParaRPr lang="en-US" dirty="0"/>
          </a:p>
          <a:p>
            <a:endParaRPr lang="en-US" dirty="0">
              <a:latin typeface="Calibri"/>
              <a:ea typeface="Calibri"/>
              <a:cs typeface="Calibri"/>
            </a:endParaRPr>
          </a:p>
          <a:p>
            <a:endParaRPr lang="en-US" dirty="0">
              <a:latin typeface="Calibri"/>
              <a:ea typeface="Calibri"/>
              <a:cs typeface="Calibri"/>
            </a:endParaRPr>
          </a:p>
        </p:txBody>
      </p:sp>
    </p:spTree>
    <p:extLst>
      <p:ext uri="{BB962C8B-B14F-4D97-AF65-F5344CB8AC3E}">
        <p14:creationId xmlns:p14="http://schemas.microsoft.com/office/powerpoint/2010/main" val="1188459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2D4C2C-0A2F-B539-7858-55C16FD34D3F}"/>
              </a:ext>
            </a:extLst>
          </p:cNvPr>
          <p:cNvSpPr txBox="1"/>
          <p:nvPr/>
        </p:nvSpPr>
        <p:spPr>
          <a:xfrm>
            <a:off x="669323" y="700215"/>
            <a:ext cx="1067829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Daniel Goleman emotional intelligence model</a:t>
            </a:r>
          </a:p>
          <a:p>
            <a:endParaRPr lang="en-US"/>
          </a:p>
          <a:p>
            <a:pPr marL="285750" indent="-285750">
              <a:buFont typeface="Arial"/>
              <a:buChar char="•"/>
            </a:pPr>
            <a:r>
              <a:rPr lang="en-US" dirty="0"/>
              <a:t>Daniel Goleman emotional intelligence was created in 1995. Goleman Emotional intelligence explains how emotional intelligence is the skills to understand and manage our own emotions and those of others. The model has five key </a:t>
            </a:r>
            <a:r>
              <a:rPr lang="en-US"/>
              <a:t>competent (Channell,2025). </a:t>
            </a:r>
          </a:p>
          <a:p>
            <a:pPr marL="285750" indent="-285750">
              <a:buFont typeface="Arial"/>
              <a:buChar char="•"/>
            </a:pPr>
            <a:endParaRPr lang="en-US"/>
          </a:p>
          <a:p>
            <a:pPr marL="285750" indent="-285750">
              <a:buFont typeface="Arial"/>
              <a:buChar char="•"/>
            </a:pPr>
            <a:r>
              <a:rPr lang="en-US" dirty="0"/>
              <a:t>Self awareness: The model defines it as the capability to understand ones own emotions, strengths ,weaknesses  and values and their effect on other people (Channell, 2025).</a:t>
            </a:r>
          </a:p>
          <a:p>
            <a:pPr marL="285750" indent="-285750">
              <a:buFont typeface="Arial"/>
              <a:buChar char="•"/>
            </a:pPr>
            <a:endParaRPr lang="en-US" dirty="0"/>
          </a:p>
          <a:p>
            <a:pPr marL="285750" indent="-285750">
              <a:buFont typeface="Arial"/>
              <a:buChar char="•"/>
            </a:pPr>
            <a:r>
              <a:rPr lang="en-US" dirty="0"/>
              <a:t>Self-regulation : Self regulation is the capability to handle to disruptive emotions and respond carefully  rather  than acting impulsively (Channell , 2025).</a:t>
            </a:r>
          </a:p>
          <a:p>
            <a:pPr marL="285750" indent="-285750">
              <a:buFont typeface="Arial"/>
              <a:buChar char="•"/>
            </a:pPr>
            <a:endParaRPr lang="en-US"/>
          </a:p>
          <a:p>
            <a:pPr marL="285750" indent="-285750">
              <a:buFont typeface="Arial"/>
              <a:buChar char="•"/>
            </a:pPr>
            <a:r>
              <a:rPr lang="en-US" dirty="0"/>
              <a:t>Motivation : motivation is the drive to accomplish goals for personal satisfaction (Channell, 2025).</a:t>
            </a:r>
            <a:br>
              <a:rPr lang="en-US" dirty="0"/>
            </a:br>
            <a:endParaRPr lang="en-US" dirty="0"/>
          </a:p>
          <a:p>
            <a:pPr marL="285750" indent="-285750">
              <a:buFont typeface="Arial"/>
              <a:buChar char="•"/>
            </a:pPr>
            <a:r>
              <a:rPr lang="en-US" dirty="0"/>
              <a:t>Empathy : Empathy is the ability to understand and examine other peoples feeling when making decisions as a leader (Channell , 2025).</a:t>
            </a:r>
          </a:p>
          <a:p>
            <a:pPr marL="285750" indent="-285750">
              <a:buFont typeface="Arial"/>
              <a:buChar char="•"/>
            </a:pPr>
            <a:endParaRPr lang="en-US" dirty="0"/>
          </a:p>
          <a:p>
            <a:pPr marL="285750" indent="-285750">
              <a:buFont typeface="Arial"/>
              <a:buChar char="•"/>
            </a:pPr>
            <a:r>
              <a:rPr lang="en-US"/>
              <a:t>Social skills : Social skills is the skill to build relationships and communicate successfully (Channell , 2025).</a:t>
            </a:r>
          </a:p>
          <a:p>
            <a:endParaRPr lang="en-US" dirty="0"/>
          </a:p>
          <a:p>
            <a:r>
              <a:rPr lang="en-US" dirty="0"/>
              <a:t>  </a:t>
            </a:r>
            <a:endParaRPr lang="en-US"/>
          </a:p>
        </p:txBody>
      </p:sp>
    </p:spTree>
    <p:extLst>
      <p:ext uri="{BB962C8B-B14F-4D97-AF65-F5344CB8AC3E}">
        <p14:creationId xmlns:p14="http://schemas.microsoft.com/office/powerpoint/2010/main" val="488435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9AE12A-8DE8-22C9-6A90-7A4A630727C6}"/>
              </a:ext>
            </a:extLst>
          </p:cNvPr>
          <p:cNvSpPr txBox="1"/>
          <p:nvPr/>
        </p:nvSpPr>
        <p:spPr>
          <a:xfrm>
            <a:off x="700216" y="710513"/>
            <a:ext cx="1080186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Strengths</a:t>
            </a:r>
            <a:r>
              <a:rPr lang="en-US"/>
              <a:t> and weakness of Goleman emotional intelligence model</a:t>
            </a:r>
          </a:p>
          <a:p>
            <a:endParaRPr lang="en-US" dirty="0"/>
          </a:p>
          <a:p>
            <a:r>
              <a:rPr lang="en-US" dirty="0"/>
              <a:t>Strengths : The first strength of the model is that it is practical. It is because the model converts complex psychology into five key components. Which makes it easy to apply in real life</a:t>
            </a:r>
            <a:r>
              <a:rPr lang="en-US"/>
              <a:t> especially in organizations (Craig,2019).</a:t>
            </a:r>
          </a:p>
          <a:p>
            <a:endParaRPr lang="en-US"/>
          </a:p>
          <a:p>
            <a:r>
              <a:rPr lang="en-US" dirty="0"/>
              <a:t>Strengths : The second strength of the model is that the model has real world relevance. The model ties EI to leadership and wellbeing by improving communication and teamwork in a organization (Craig,2019).</a:t>
            </a:r>
          </a:p>
          <a:p>
            <a:endParaRPr lang="en-US" dirty="0"/>
          </a:p>
          <a:p>
            <a:r>
              <a:rPr lang="en-US" dirty="0"/>
              <a:t>Weakness : The first weakness is Measurement problems. The model has no test or score, it  heavily depends on self-</a:t>
            </a:r>
            <a:r>
              <a:rPr lang="en-US"/>
              <a:t>assessment which might have a risk of bias (Craig , 2019).</a:t>
            </a:r>
          </a:p>
          <a:p>
            <a:endParaRPr lang="en-US" dirty="0"/>
          </a:p>
          <a:p>
            <a:r>
              <a:rPr lang="en-US" dirty="0"/>
              <a:t>Weakness : The second weakness is cultural limitation. Emotional expression and behavior may be different in other cultur</a:t>
            </a:r>
            <a:r>
              <a:rPr lang="en-US"/>
              <a:t>es. The model may not be applied accurately globally (Craig ,2019).</a:t>
            </a:r>
            <a:r>
              <a:rPr lang="en-US" dirty="0"/>
              <a:t>        </a:t>
            </a:r>
          </a:p>
          <a:p>
            <a:pPr marL="285750" indent="-285750">
              <a:buFont typeface="Arial"/>
              <a:buChar char="•"/>
            </a:pPr>
            <a:endParaRPr lang="en-US" dirty="0"/>
          </a:p>
          <a:p>
            <a:pPr marL="285750" indent="-285750">
              <a:buFont typeface="Arial"/>
              <a:buChar char="•"/>
            </a:pPr>
            <a:endParaRPr lang="en-US" dirty="0"/>
          </a:p>
        </p:txBody>
      </p:sp>
    </p:spTree>
    <p:extLst>
      <p:ext uri="{BB962C8B-B14F-4D97-AF65-F5344CB8AC3E}">
        <p14:creationId xmlns:p14="http://schemas.microsoft.com/office/powerpoint/2010/main" val="162425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0ED1E2-E94D-9D4F-FF34-6B8F2B64BDA3}"/>
              </a:ext>
            </a:extLst>
          </p:cNvPr>
          <p:cNvSpPr txBox="1"/>
          <p:nvPr/>
        </p:nvSpPr>
        <p:spPr>
          <a:xfrm>
            <a:off x="659917" y="792510"/>
            <a:ext cx="1072978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Business of examples of emotional</a:t>
            </a:r>
            <a:r>
              <a:rPr lang="en-US" dirty="0"/>
              <a:t> intelligence </a:t>
            </a:r>
          </a:p>
          <a:p>
            <a:endParaRPr lang="en-US" dirty="0"/>
          </a:p>
          <a:p>
            <a:r>
              <a:rPr lang="en-US" dirty="0"/>
              <a:t>Case study 1 : In 2014 when </a:t>
            </a:r>
            <a:r>
              <a:rPr lang="en-US" dirty="0" err="1"/>
              <a:t>Staya</a:t>
            </a:r>
            <a:r>
              <a:rPr lang="en-US" dirty="0"/>
              <a:t> Nadella became CEO of Microsoft. The organization had a toxic work culture. Nadella applied EI components such as empathy by promoting understanding between teams and relationship management by encouraging collaboration instead of rivalry. This reflects Goleman model because since the models creates the idea that good emotional climates that drives performance (Springer ,ND).</a:t>
            </a:r>
          </a:p>
          <a:p>
            <a:endParaRPr lang="en-US" dirty="0"/>
          </a:p>
          <a:p>
            <a:r>
              <a:rPr lang="en-US" dirty="0"/>
              <a:t>Leadership outcome :  Improved collaboration across departments drastically increased innovation, </a:t>
            </a:r>
            <a:r>
              <a:rPr lang="en-US"/>
              <a:t>Collaboration</a:t>
            </a:r>
            <a:r>
              <a:rPr lang="en-US" dirty="0"/>
              <a:t>  and employee's morale. Hence as a result Microsoft became one of the world's most profitable organizations in the world (Springer ,ND).    </a:t>
            </a:r>
          </a:p>
          <a:p>
            <a:endParaRPr lang="en-US" dirty="0"/>
          </a:p>
          <a:p>
            <a:endParaRPr lang="en-US" dirty="0"/>
          </a:p>
        </p:txBody>
      </p:sp>
    </p:spTree>
    <p:extLst>
      <p:ext uri="{BB962C8B-B14F-4D97-AF65-F5344CB8AC3E}">
        <p14:creationId xmlns:p14="http://schemas.microsoft.com/office/powerpoint/2010/main" val="2965868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A4E9E3-CD73-8BDB-8C9E-C1B5AAC39D65}"/>
              </a:ext>
            </a:extLst>
          </p:cNvPr>
          <p:cNvSpPr txBox="1"/>
          <p:nvPr/>
        </p:nvSpPr>
        <p:spPr>
          <a:xfrm>
            <a:off x="700216" y="710513"/>
            <a:ext cx="10668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Business examples of </a:t>
            </a:r>
            <a:r>
              <a:rPr lang="en-US"/>
              <a:t>emotional</a:t>
            </a:r>
            <a:r>
              <a:rPr lang="en-US" dirty="0"/>
              <a:t> intelligence </a:t>
            </a:r>
          </a:p>
          <a:p>
            <a:endParaRPr lang="en-US" dirty="0"/>
          </a:p>
          <a:p>
            <a:r>
              <a:rPr lang="en-US"/>
              <a:t>Case study 2 : </a:t>
            </a:r>
            <a:endParaRPr lang="en-US" dirty="0"/>
          </a:p>
        </p:txBody>
      </p:sp>
    </p:spTree>
    <p:extLst>
      <p:ext uri="{BB962C8B-B14F-4D97-AF65-F5344CB8AC3E}">
        <p14:creationId xmlns:p14="http://schemas.microsoft.com/office/powerpoint/2010/main" val="508397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290146-F1A6-F550-0437-C7BC1B03DC0A}"/>
              </a:ext>
            </a:extLst>
          </p:cNvPr>
          <p:cNvSpPr txBox="1"/>
          <p:nvPr/>
        </p:nvSpPr>
        <p:spPr>
          <a:xfrm>
            <a:off x="679622" y="700216"/>
            <a:ext cx="1059591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References</a:t>
            </a:r>
          </a:p>
          <a:p>
            <a:endParaRPr lang="en-US" dirty="0"/>
          </a:p>
          <a:p>
            <a:r>
              <a:rPr lang="en-US" dirty="0"/>
              <a:t>Landry, L.,(2026). Emotional intelligence in leadership is important In leadership. </a:t>
            </a:r>
            <a:r>
              <a:rPr lang="en-US" dirty="0">
                <a:ea typeface="+mn-lt"/>
                <a:cs typeface="+mn-lt"/>
                <a:hlinkClick r:id="rId2"/>
              </a:rPr>
              <a:t>Emotional Intelligence in Leadership: Why It's Important (hbs.edu)</a:t>
            </a:r>
            <a:r>
              <a:rPr lang="en-US" dirty="0">
                <a:ea typeface="+mn-lt"/>
                <a:cs typeface="+mn-lt"/>
              </a:rPr>
              <a:t> </a:t>
            </a:r>
            <a:r>
              <a:rPr lang="en-US" dirty="0"/>
              <a:t>. (Accessed on 17/03/2026) </a:t>
            </a:r>
          </a:p>
          <a:p>
            <a:endParaRPr lang="en-US" dirty="0"/>
          </a:p>
          <a:p>
            <a:r>
              <a:rPr lang="en-US" dirty="0">
                <a:latin typeface="Calibri"/>
                <a:ea typeface="Calibri"/>
                <a:cs typeface="Calibri"/>
              </a:rPr>
              <a:t>ESCP .,(2025). Back to basics : Emotional intelligence in leadership. </a:t>
            </a:r>
            <a:r>
              <a:rPr lang="en-US" dirty="0">
                <a:latin typeface="Calibri"/>
                <a:ea typeface="Calibri"/>
                <a:cs typeface="Calibri"/>
                <a:hlinkClick r:id="rId3"/>
              </a:rPr>
              <a:t>Back to Basics: Emotional Intelligence in Leadership | ESCP Business School</a:t>
            </a:r>
            <a:r>
              <a:rPr lang="en-US">
                <a:latin typeface="Calibri"/>
                <a:ea typeface="Calibri"/>
                <a:cs typeface="Calibri"/>
              </a:rPr>
              <a:t> . (Accessed on 17/03/2026).</a:t>
            </a:r>
            <a:endParaRPr lang="en-US" dirty="0">
              <a:latin typeface="Calibri"/>
              <a:ea typeface="Calibri"/>
              <a:cs typeface="Calibri"/>
            </a:endParaRPr>
          </a:p>
          <a:p>
            <a:endParaRPr lang="en-US" dirty="0">
              <a:latin typeface="Calibri"/>
              <a:ea typeface="Calibri"/>
              <a:cs typeface="Calibri"/>
            </a:endParaRPr>
          </a:p>
          <a:p>
            <a:r>
              <a:rPr lang="en-US" dirty="0">
                <a:latin typeface="Calibri"/>
                <a:ea typeface="Calibri"/>
                <a:cs typeface="Calibri"/>
              </a:rPr>
              <a:t>Channell , M.,(2025). Daniel Goleman's Emotional intelligence. </a:t>
            </a:r>
            <a:r>
              <a:rPr lang="en-US" dirty="0">
                <a:latin typeface="Calibri"/>
                <a:ea typeface="Calibri"/>
                <a:cs typeface="Calibri"/>
                <a:hlinkClick r:id="rId4"/>
              </a:rPr>
              <a:t>Daniel Goleman's Emotional Intelligence (tsw.co.uk)</a:t>
            </a:r>
            <a:r>
              <a:rPr lang="en-US">
                <a:latin typeface="Calibri"/>
                <a:ea typeface="Calibri"/>
                <a:cs typeface="Calibri"/>
              </a:rPr>
              <a:t> . (Accessed on 17/03/2026).</a:t>
            </a:r>
          </a:p>
          <a:p>
            <a:endParaRPr lang="en-US" dirty="0">
              <a:latin typeface="Calibri"/>
              <a:ea typeface="Calibri"/>
              <a:cs typeface="Calibri"/>
            </a:endParaRPr>
          </a:p>
          <a:p>
            <a:r>
              <a:rPr lang="en-US" dirty="0"/>
              <a:t>Springer , A.,(ND). Microsoft's Organizational structure and culture. </a:t>
            </a:r>
            <a:r>
              <a:rPr lang="en-US" dirty="0">
                <a:ea typeface="+mn-lt"/>
                <a:cs typeface="+mn-lt"/>
                <a:hlinkClick r:id="rId5"/>
              </a:rPr>
              <a:t>Microsoft’s Organizational Structure and Culture: A Case Study of a Technology Leader (functionly.com)</a:t>
            </a:r>
            <a:r>
              <a:rPr lang="en-US"/>
              <a:t> . (Accessed on 17/03/2026) </a:t>
            </a:r>
          </a:p>
          <a:p>
            <a:endParaRPr lang="en-US" dirty="0">
              <a:latin typeface="Calibri"/>
              <a:ea typeface="Calibri"/>
              <a:cs typeface="Calibri"/>
            </a:endParaRPr>
          </a:p>
          <a:p>
            <a:endParaRPr lang="en-US" dirty="0"/>
          </a:p>
        </p:txBody>
      </p:sp>
    </p:spTree>
    <p:extLst>
      <p:ext uri="{BB962C8B-B14F-4D97-AF65-F5344CB8AC3E}">
        <p14:creationId xmlns:p14="http://schemas.microsoft.com/office/powerpoint/2010/main" val="22966972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753</cp:revision>
  <dcterms:created xsi:type="dcterms:W3CDTF">2026-03-14T12:53:18Z</dcterms:created>
  <dcterms:modified xsi:type="dcterms:W3CDTF">2026-03-17T22:00:36Z</dcterms:modified>
</cp:coreProperties>
</file>