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2" r:id="rId1"/>
  </p:sldMasterIdLst>
  <p:notesMasterIdLst>
    <p:notesMasterId r:id="rId13"/>
  </p:notesMasterIdLst>
  <p:sldIdLst>
    <p:sldId id="256" r:id="rId2"/>
    <p:sldId id="257" r:id="rId3"/>
    <p:sldId id="259" r:id="rId4"/>
    <p:sldId id="261" r:id="rId5"/>
    <p:sldId id="286" r:id="rId6"/>
    <p:sldId id="287" r:id="rId7"/>
    <p:sldId id="283" r:id="rId8"/>
    <p:sldId id="285" r:id="rId9"/>
    <p:sldId id="264" r:id="rId10"/>
    <p:sldId id="288" r:id="rId11"/>
    <p:sldId id="289" r:id="rId12"/>
  </p:sldIdLst>
  <p:sldSz cx="9144000" cy="5143500" type="screen16x9"/>
  <p:notesSz cx="6858000" cy="9144000"/>
  <p:embeddedFontLst>
    <p:embeddedFont>
      <p:font typeface="Arial Narrow" panose="020B0606020202030204" pitchFamily="34" charset="0"/>
      <p:regular r:id="rId14"/>
      <p:bold r:id="rId15"/>
      <p:italic r:id="rId16"/>
      <p:boldItalic r:id="rId17"/>
    </p:embeddedFont>
    <p:embeddedFont>
      <p:font typeface="Calibri" panose="020F0502020204030204" pitchFamily="34" charset="0"/>
      <p:regular r:id="rId18"/>
      <p:bold r:id="rId19"/>
      <p:italic r:id="rId20"/>
      <p:boldItalic r:id="rId21"/>
    </p:embeddedFont>
    <p:embeddedFont>
      <p:font typeface="Playfair Display" panose="00000500000000000000" pitchFamily="2" charset="0"/>
      <p:regular r:id="rId22"/>
      <p:bold r:id="rId23"/>
      <p:italic r:id="rId24"/>
      <p:boldItalic r:id="rId25"/>
    </p:embeddedFont>
    <p:embeddedFont>
      <p:font typeface="Tinos" panose="020B060402020202020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EC77CE9-B276-4AB6-A952-685470D25459}">
  <a:tblStyle styleId="{FEC77CE9-B276-4AB6-A952-685470D2545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1328446-1801-40F4-9D5D-7B887D8A4E9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046" autoAdjust="0"/>
  </p:normalViewPr>
  <p:slideViewPr>
    <p:cSldViewPr snapToGrid="0">
      <p:cViewPr varScale="1">
        <p:scale>
          <a:sx n="56" d="100"/>
          <a:sy n="56" d="100"/>
        </p:scale>
        <p:origin x="192" y="6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411913283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283441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200000"/>
              </a:lnSpc>
              <a:spcBef>
                <a:spcPts val="1200"/>
              </a:spcBef>
              <a:spcAft>
                <a:spcPts val="670"/>
              </a:spcAft>
              <a:buClr>
                <a:srgbClr val="000000"/>
              </a:buClr>
              <a:buSzPts val="1400"/>
              <a:buFont typeface="Arial"/>
              <a:buNone/>
              <a:tabLst/>
              <a:defRPr/>
            </a:pP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Following the mandate, the UK chose to leave the European Union quite a long while prior. Notwithstanding, it is more proper to go against Brexit given that the UK's exit from the EU could hurt trade, and speculation, and result in </a:t>
            </a:r>
            <a:r>
              <a:rPr lang="en-GB" sz="1800" dirty="0" err="1">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labor</a:t>
            </a: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 supply deficiencies. A decrease in migration because of the Brexit understanding might bring about a work lack and modify working circumstances for UK residents. Most often, migrants work in positions with lower pay or more regrettable working circumstances; subsequently, assuming that they leave the country, the UK could run out of laborers. Thus, organizations, especially those in the medical care industry, are encountering employee deficiency. Today, we will talk about this particular issue and </a:t>
            </a:r>
            <a:r>
              <a:rPr lang="en-GB" sz="1800" dirty="0" err="1">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endeavor</a:t>
            </a: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 to spread out a functional arrangement.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71600" marR="0" lvl="3" indent="0" algn="just">
              <a:lnSpc>
                <a:spcPct val="200000"/>
              </a:lnSpc>
              <a:spcBef>
                <a:spcPts val="1200"/>
              </a:spcBef>
              <a:spcAft>
                <a:spcPts val="670"/>
              </a:spcAft>
              <a:buNone/>
            </a:pPr>
            <a:endParaRPr lang="en-GB" sz="1800" b="1" kern="1600" dirty="0">
              <a:solidFill>
                <a:srgbClr val="2F5496"/>
              </a:solidFill>
              <a:effectLst/>
              <a:latin typeface="Times New Roman" panose="02020603050405020304" pitchFamily="18"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42348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Official NHS measurements show the decrease in NHS staff degrees of consistency for the UK in the year after the EU mandate, for EU and other non-EU residents. With roughly 110,000 British residents selecting to leave this foundation (both briefly and forever) between June 2016 and June 2017, there have been extensive issues in keeping UK representatives. The maintenance rate for British residents is as yet higher (88.4%) than it is for EU residents (83.2%).</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Such high paces of the end for disciplinary explanations behind the two sorts of workers are concerning in light of the fact that, following Brexit, it will be more challenging to fill the hole by employing from other EU countries.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Due to a nonstop decrease in the expert climate throughout recent years, an enormous number of representatives are stopping the NHS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Iacobucci</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Because of a staffing setback, conditions for the enduring representatives have deteriorated, which has caused an expansion in specialist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takeoffs</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 maturing populace and expanded wellbeing requests have required more clinical intercessions and more elevated levels of clinical information</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(Mendes,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Opportunities grew from 98,475 in March 2018 to 107,743 in June 2018, regardless of proficiency acquires diminishing times of stay and the interest forever workers.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indent="0">
              <a:buFont typeface="Wingdings" panose="05000000000000000000" pitchFamily="2" charset="2"/>
              <a:buNone/>
            </a:pPr>
            <a:r>
              <a:rPr lang="en-US" sz="1100" b="1" i="0" u="none" strike="noStrike" cap="none" dirty="0">
                <a:solidFill>
                  <a:srgbClr val="000000"/>
                </a:solidFill>
                <a:effectLst/>
                <a:latin typeface="Arial"/>
                <a:ea typeface="Arial"/>
                <a:cs typeface="Arial"/>
                <a:sym typeface="Arial"/>
              </a:rPr>
              <a:t> </a:t>
            </a:r>
            <a:endParaRPr dirty="0"/>
          </a:p>
        </p:txBody>
      </p:sp>
    </p:spTree>
    <p:extLst>
      <p:ext uri="{BB962C8B-B14F-4D97-AF65-F5344CB8AC3E}">
        <p14:creationId xmlns:p14="http://schemas.microsoft.com/office/powerpoint/2010/main" val="60450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Political: </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From the underlying commitment of the In/Out mandate through the political and lawful contentions about the enactment of Article 50 and the ongoing discussion about the compromise between free versatility and the single market, Brexit has been a profoundly political subject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Iacobucci</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Economic:</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UK's economy is vigorously dependent on its association with the EU, and the UK's choice to leave the EU will essentially affect British firms and work, contingent upon the economic accords that are set up during the separation techniques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(Jonas,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596900" lvl="1" indent="0">
              <a:buNone/>
            </a:pPr>
            <a:r>
              <a:rPr lang="en-US"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39700" indent="0">
              <a:buNone/>
            </a:pPr>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4005295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Social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Additionally, there is developing strain on the public authority to safeguard the privileges of EU residents to remain in the UK after Brexit, for the EU to consent to something similar for UK residents living abroad, and to ensure that the work market, especially in the public area, isn't harmed by the limitations on the opportunity of development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(Jessop, 2018)</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Technological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 captivating setting for organizations after Brexit is likewise made by the developing meaning of Blockchain. Fundamentally, blockchain empowers safely distributed approval, which empowers exchanges to occur without the contribution of an outsider mediator.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82241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Legal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most influenced firms will be the people who import products much of the time, yet all organizations might take a couple of straightforward insurances to guarantee that their cargo forwarder or carrier is prepared for Brexit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Young,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Environmental: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Because more vehicles would be halted because of this superior consistency, offices at ports like Dover will be extended. Notwithstanding, the Port of Dover can't develop since it is situated between a street and a real estate parcel assigned as an Area of Outstanding Beauty.</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575081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From the diagram, it is visible that Brexit's impact and the unemployment situation in the UK have a true cause-and-effect relationship.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marR="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017693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There has been rising tension on Prime Minister Theresa May to simplify it to recruit NHS faculty from abroad because of fears of a colossal mass migration of unfamiliar specialists from Britain or, at any rate, a continuous decrease because of the trouble in employing non-British staff once Britain leaves the EU</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(Jessop, 2018)</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Sajid Javid, the home secretary, declared in June 2018 that the public authority would raise the compensation roof for gifted specialists, including specialists and attendants.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Notwithstanding such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defense</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necessity for future EU residents to apply for a visa to work may discourage. Furthermore, there are at present no designs to adjust the base compensation band so that lower-level NHS workers can be recruited from beyond the United Kingdom.</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Past measures to hold EU laborers, there is likewise a transition to give and diminish the reliance a shot unfamiliar specialists and select more British laborers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Tesra</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 House of Lords Select Committee on the Long Term Sustainability of the NHS report noticed that there has been a well-established dependence on outside nationals in the NHS.39 The board expresses that the drawn-out arrangement is for the public authority to guarantee the stock of thoroughly prepared well-being and social consideration laborers from inside the country</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Young,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report noticed a shortfall of a public long haul methodology which could get the important prepared staff required in wellbeing and social consideration over the course of the following 10-15 years. They highlighted the divided idea of staff arranging the nation over as an issue still to be settled</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(Jonas,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indent="0">
              <a:buNone/>
            </a:pPr>
            <a:endParaRPr lang="en-IN" dirty="0"/>
          </a:p>
        </p:txBody>
      </p:sp>
    </p:spTree>
    <p:extLst>
      <p:ext uri="{BB962C8B-B14F-4D97-AF65-F5344CB8AC3E}">
        <p14:creationId xmlns:p14="http://schemas.microsoft.com/office/powerpoint/2010/main" val="3308191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Times New Roman" panose="02020603050405020304" pitchFamily="18" charset="0"/>
              </a:rPr>
              <a:t>Diminishing the quantity of settlers living and working in Britain was one of the essential avocations for deciding in </a:t>
            </a:r>
            <a:r>
              <a:rPr lang="en-GB" sz="1800" dirty="0" err="1">
                <a:effectLst/>
                <a:latin typeface="Times New Roman" panose="02020603050405020304" pitchFamily="18" charset="0"/>
                <a:ea typeface="Times New Roman" panose="02020603050405020304" pitchFamily="18" charset="0"/>
              </a:rPr>
              <a:t>favor</a:t>
            </a:r>
            <a:r>
              <a:rPr lang="en-GB" sz="1800" dirty="0">
                <a:effectLst/>
                <a:latin typeface="Times New Roman" panose="02020603050405020304" pitchFamily="18" charset="0"/>
                <a:ea typeface="Times New Roman" panose="02020603050405020304" pitchFamily="18" charset="0"/>
              </a:rPr>
              <a:t> of Brexit. A particular interest and clear red line that Theresa May's organization has not yet crossed in conversations is the limitation on the free development of individuals and laborers. Consequently, in spite of the way that guidelines on portions for gifted settlers in the wellbeing area have been changed, it will be more enthusiastically for EU residents to work for the NHS in post-Brexit Britain. Because of the difficulties in keeping faculty despite crumbling working circumstances, the ramifications of such a deficiency of laborers will be extreme for the NHS. A few specific segments of the wellbeing administration have lost laborers, however not every one of them. While not all areas of medical care have lost workers, a few explicit regions, like nursing, have experienced a critical loss of staff. The issue has been tended to with various strategies.</a:t>
            </a: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33497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389890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1"/>
        </a:solidFill>
        <a:effectLst/>
      </p:bgPr>
    </p:bg>
    <p:spTree>
      <p:nvGrpSpPr>
        <p:cNvPr id="1" name="Shape 9"/>
        <p:cNvGrpSpPr/>
        <p:nvPr/>
      </p:nvGrpSpPr>
      <p:grpSpPr>
        <a:xfrm>
          <a:off x="0" y="0"/>
          <a:ext cx="0" cy="0"/>
          <a:chOff x="0" y="0"/>
          <a:chExt cx="0" cy="0"/>
        </a:xfrm>
      </p:grpSpPr>
      <p:pic>
        <p:nvPicPr>
          <p:cNvPr id="10" name="Google Shape;10;p2" descr="organic-01.png"/>
          <p:cNvPicPr preferRelativeResize="0"/>
          <p:nvPr/>
        </p:nvPicPr>
        <p:blipFill>
          <a:blip r:embed="rId2">
            <a:alphaModFix amt="30000"/>
          </a:blip>
          <a:stretch>
            <a:fillRect/>
          </a:stretch>
        </p:blipFill>
        <p:spPr>
          <a:xfrm>
            <a:off x="0" y="0"/>
            <a:ext cx="9144000" cy="5143500"/>
          </a:xfrm>
          <a:prstGeom prst="rect">
            <a:avLst/>
          </a:prstGeom>
          <a:noFill/>
          <a:ln>
            <a:noFill/>
          </a:ln>
        </p:spPr>
      </p:pic>
      <p:sp>
        <p:nvSpPr>
          <p:cNvPr id="11" name="Google Shape;11;p2"/>
          <p:cNvSpPr/>
          <p:nvPr/>
        </p:nvSpPr>
        <p:spPr>
          <a:xfrm>
            <a:off x="2022375" y="1022175"/>
            <a:ext cx="5099400" cy="3135900"/>
          </a:xfrm>
          <a:prstGeom prst="rect">
            <a:avLst/>
          </a:prstGeom>
          <a:solidFill>
            <a:schemeClr val="l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2" name="Google Shape;12;p2"/>
          <p:cNvSpPr txBox="1">
            <a:spLocks noGrp="1"/>
          </p:cNvSpPr>
          <p:nvPr>
            <p:ph type="ctrTitle"/>
          </p:nvPr>
        </p:nvSpPr>
        <p:spPr>
          <a:xfrm>
            <a:off x="2510400" y="2092225"/>
            <a:ext cx="4123200" cy="1159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3" name="Google Shape;13;p2"/>
          <p:cNvSpPr/>
          <p:nvPr/>
        </p:nvSpPr>
        <p:spPr>
          <a:xfrm>
            <a:off x="4162050" y="756837"/>
            <a:ext cx="819900" cy="819900"/>
          </a:xfrm>
          <a:prstGeom prst="rect">
            <a:avLst/>
          </a:prstGeom>
          <a:solidFill>
            <a:schemeClr val="dk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solidFill>
          <a:schemeClr val="dk1"/>
        </a:solidFill>
        <a:effectLst/>
      </p:bgPr>
    </p:bg>
    <p:spTree>
      <p:nvGrpSpPr>
        <p:cNvPr id="1" name="Shape 28"/>
        <p:cNvGrpSpPr/>
        <p:nvPr/>
      </p:nvGrpSpPr>
      <p:grpSpPr>
        <a:xfrm>
          <a:off x="0" y="0"/>
          <a:ext cx="0" cy="0"/>
          <a:chOff x="0" y="0"/>
          <a:chExt cx="0" cy="0"/>
        </a:xfrm>
      </p:grpSpPr>
      <p:pic>
        <p:nvPicPr>
          <p:cNvPr id="29" name="Google Shape;29;p5" descr="organic-01.png"/>
          <p:cNvPicPr preferRelativeResize="0"/>
          <p:nvPr/>
        </p:nvPicPr>
        <p:blipFill>
          <a:blip r:embed="rId2">
            <a:alphaModFix amt="4000"/>
          </a:blip>
          <a:stretch>
            <a:fillRect/>
          </a:stretch>
        </p:blipFill>
        <p:spPr>
          <a:xfrm>
            <a:off x="0" y="0"/>
            <a:ext cx="9144000" cy="5143500"/>
          </a:xfrm>
          <a:prstGeom prst="rect">
            <a:avLst/>
          </a:prstGeom>
          <a:noFill/>
          <a:ln>
            <a:noFill/>
          </a:ln>
        </p:spPr>
      </p:pic>
      <p:sp>
        <p:nvSpPr>
          <p:cNvPr id="30" name="Google Shape;30;p5"/>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5"/>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5"/>
          <p:cNvSpPr txBox="1">
            <a:spLocks noGrp="1"/>
          </p:cNvSpPr>
          <p:nvPr>
            <p:ph type="title"/>
          </p:nvPr>
        </p:nvSpPr>
        <p:spPr>
          <a:xfrm>
            <a:off x="539023" y="536390"/>
            <a:ext cx="1613400" cy="8574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lt1"/>
              </a:buClr>
              <a:buSzPts val="1800"/>
              <a:buNone/>
              <a:defRPr>
                <a:solidFill>
                  <a:schemeClr val="lt1"/>
                </a:solidFill>
              </a:defRPr>
            </a:lvl1pPr>
            <a:lvl2pPr lvl="1" algn="r">
              <a:spcBef>
                <a:spcPts val="0"/>
              </a:spcBef>
              <a:spcAft>
                <a:spcPts val="0"/>
              </a:spcAft>
              <a:buClr>
                <a:schemeClr val="lt1"/>
              </a:buClr>
              <a:buSzPts val="1800"/>
              <a:buNone/>
              <a:defRPr>
                <a:solidFill>
                  <a:schemeClr val="lt1"/>
                </a:solidFill>
              </a:defRPr>
            </a:lvl2pPr>
            <a:lvl3pPr lvl="2" algn="r">
              <a:spcBef>
                <a:spcPts val="0"/>
              </a:spcBef>
              <a:spcAft>
                <a:spcPts val="0"/>
              </a:spcAft>
              <a:buClr>
                <a:schemeClr val="lt1"/>
              </a:buClr>
              <a:buSzPts val="1800"/>
              <a:buNone/>
              <a:defRPr>
                <a:solidFill>
                  <a:schemeClr val="lt1"/>
                </a:solidFill>
              </a:defRPr>
            </a:lvl3pPr>
            <a:lvl4pPr lvl="3" algn="r">
              <a:spcBef>
                <a:spcPts val="0"/>
              </a:spcBef>
              <a:spcAft>
                <a:spcPts val="0"/>
              </a:spcAft>
              <a:buClr>
                <a:schemeClr val="lt1"/>
              </a:buClr>
              <a:buSzPts val="1800"/>
              <a:buNone/>
              <a:defRPr>
                <a:solidFill>
                  <a:schemeClr val="lt1"/>
                </a:solidFill>
              </a:defRPr>
            </a:lvl4pPr>
            <a:lvl5pPr lvl="4" algn="r">
              <a:spcBef>
                <a:spcPts val="0"/>
              </a:spcBef>
              <a:spcAft>
                <a:spcPts val="0"/>
              </a:spcAft>
              <a:buClr>
                <a:schemeClr val="lt1"/>
              </a:buClr>
              <a:buSzPts val="1800"/>
              <a:buNone/>
              <a:defRPr>
                <a:solidFill>
                  <a:schemeClr val="lt1"/>
                </a:solidFill>
              </a:defRPr>
            </a:lvl5pPr>
            <a:lvl6pPr lvl="5" algn="r">
              <a:spcBef>
                <a:spcPts val="0"/>
              </a:spcBef>
              <a:spcAft>
                <a:spcPts val="0"/>
              </a:spcAft>
              <a:buClr>
                <a:schemeClr val="lt1"/>
              </a:buClr>
              <a:buSzPts val="1800"/>
              <a:buNone/>
              <a:defRPr>
                <a:solidFill>
                  <a:schemeClr val="lt1"/>
                </a:solidFill>
              </a:defRPr>
            </a:lvl6pPr>
            <a:lvl7pPr lvl="6" algn="r">
              <a:spcBef>
                <a:spcPts val="0"/>
              </a:spcBef>
              <a:spcAft>
                <a:spcPts val="0"/>
              </a:spcAft>
              <a:buClr>
                <a:schemeClr val="lt1"/>
              </a:buClr>
              <a:buSzPts val="1800"/>
              <a:buNone/>
              <a:defRPr>
                <a:solidFill>
                  <a:schemeClr val="lt1"/>
                </a:solidFill>
              </a:defRPr>
            </a:lvl7pPr>
            <a:lvl8pPr lvl="7" algn="r">
              <a:spcBef>
                <a:spcPts val="0"/>
              </a:spcBef>
              <a:spcAft>
                <a:spcPts val="0"/>
              </a:spcAft>
              <a:buClr>
                <a:schemeClr val="lt1"/>
              </a:buClr>
              <a:buSzPts val="1800"/>
              <a:buNone/>
              <a:defRPr>
                <a:solidFill>
                  <a:schemeClr val="lt1"/>
                </a:solidFill>
              </a:defRPr>
            </a:lvl8pPr>
            <a:lvl9pPr lvl="8" algn="r">
              <a:spcBef>
                <a:spcPts val="0"/>
              </a:spcBef>
              <a:spcAft>
                <a:spcPts val="0"/>
              </a:spcAft>
              <a:buClr>
                <a:schemeClr val="lt1"/>
              </a:buClr>
              <a:buSzPts val="1800"/>
              <a:buNone/>
              <a:defRPr>
                <a:solidFill>
                  <a:schemeClr val="lt1"/>
                </a:solidFill>
              </a:defRPr>
            </a:lvl9pPr>
          </a:lstStyle>
          <a:p>
            <a:endParaRPr/>
          </a:p>
        </p:txBody>
      </p:sp>
      <p:sp>
        <p:nvSpPr>
          <p:cNvPr id="33" name="Google Shape;33;p5"/>
          <p:cNvSpPr txBox="1">
            <a:spLocks noGrp="1"/>
          </p:cNvSpPr>
          <p:nvPr>
            <p:ph type="body" idx="1"/>
          </p:nvPr>
        </p:nvSpPr>
        <p:spPr>
          <a:xfrm>
            <a:off x="2798250" y="958750"/>
            <a:ext cx="5503800" cy="32406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34" name="Google Shape;34;p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picture">
  <p:cSld name="TITLE_AND_BODY_1">
    <p:bg>
      <p:bgPr>
        <a:solidFill>
          <a:schemeClr val="dk1"/>
        </a:solidFill>
        <a:effectLst/>
      </p:bgPr>
    </p:bg>
    <p:spTree>
      <p:nvGrpSpPr>
        <p:cNvPr id="1" name="Shape 35"/>
        <p:cNvGrpSpPr/>
        <p:nvPr/>
      </p:nvGrpSpPr>
      <p:grpSpPr>
        <a:xfrm>
          <a:off x="0" y="0"/>
          <a:ext cx="0" cy="0"/>
          <a:chOff x="0" y="0"/>
          <a:chExt cx="0" cy="0"/>
        </a:xfrm>
      </p:grpSpPr>
      <p:pic>
        <p:nvPicPr>
          <p:cNvPr id="36" name="Google Shape;36;p6" descr="organic-01.png"/>
          <p:cNvPicPr preferRelativeResize="0"/>
          <p:nvPr/>
        </p:nvPicPr>
        <p:blipFill>
          <a:blip r:embed="rId2">
            <a:alphaModFix amt="4000"/>
          </a:blip>
          <a:stretch>
            <a:fillRect/>
          </a:stretch>
        </p:blipFill>
        <p:spPr>
          <a:xfrm>
            <a:off x="0" y="0"/>
            <a:ext cx="9144000" cy="5143500"/>
          </a:xfrm>
          <a:prstGeom prst="rect">
            <a:avLst/>
          </a:prstGeom>
          <a:noFill/>
          <a:ln>
            <a:noFill/>
          </a:ln>
        </p:spPr>
      </p:pic>
      <p:sp>
        <p:nvSpPr>
          <p:cNvPr id="37" name="Google Shape;37;p6"/>
          <p:cNvSpPr/>
          <p:nvPr/>
        </p:nvSpPr>
        <p:spPr>
          <a:xfrm>
            <a:off x="595200" y="588531"/>
            <a:ext cx="79536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6"/>
          <p:cNvSpPr txBox="1">
            <a:spLocks noGrp="1"/>
          </p:cNvSpPr>
          <p:nvPr>
            <p:ph type="body" idx="1"/>
          </p:nvPr>
        </p:nvSpPr>
        <p:spPr>
          <a:xfrm>
            <a:off x="1052400" y="1577225"/>
            <a:ext cx="2686200" cy="2622000"/>
          </a:xfrm>
          <a:prstGeom prst="rect">
            <a:avLst/>
          </a:prstGeom>
        </p:spPr>
        <p:txBody>
          <a:bodyPr spcFirstLastPara="1" wrap="square" lIns="91425" tIns="91425" rIns="91425" bIns="91425" anchor="t" anchorCtr="0">
            <a:noAutofit/>
          </a:bodyPr>
          <a:lstStyle>
            <a:lvl1pPr marL="457200" lvl="0" indent="-342900" algn="r" rtl="0">
              <a:spcBef>
                <a:spcPts val="600"/>
              </a:spcBef>
              <a:spcAft>
                <a:spcPts val="0"/>
              </a:spcAft>
              <a:buSzPts val="1800"/>
              <a:buChar char="▹"/>
              <a:defRPr sz="1800"/>
            </a:lvl1pPr>
            <a:lvl2pPr marL="914400" lvl="1" indent="-342900" algn="r" rtl="0">
              <a:spcBef>
                <a:spcPts val="0"/>
              </a:spcBef>
              <a:spcAft>
                <a:spcPts val="0"/>
              </a:spcAft>
              <a:buSzPts val="1800"/>
              <a:buChar char="▸"/>
              <a:defRPr sz="1800"/>
            </a:lvl2pPr>
            <a:lvl3pPr marL="1371600" lvl="2" indent="-342900" algn="r" rtl="0">
              <a:spcBef>
                <a:spcPts val="0"/>
              </a:spcBef>
              <a:spcAft>
                <a:spcPts val="0"/>
              </a:spcAft>
              <a:buSzPts val="1800"/>
              <a:buChar char="◦"/>
              <a:defRPr sz="1800"/>
            </a:lvl3pPr>
            <a:lvl4pPr marL="1828800" lvl="3" indent="-342900" algn="r" rtl="0">
              <a:spcBef>
                <a:spcPts val="0"/>
              </a:spcBef>
              <a:spcAft>
                <a:spcPts val="0"/>
              </a:spcAft>
              <a:buSzPts val="1800"/>
              <a:buChar char="●"/>
              <a:defRPr/>
            </a:lvl4pPr>
            <a:lvl5pPr marL="2286000" lvl="4" indent="-342900" algn="r" rtl="0">
              <a:spcBef>
                <a:spcPts val="0"/>
              </a:spcBef>
              <a:spcAft>
                <a:spcPts val="0"/>
              </a:spcAft>
              <a:buSzPts val="1800"/>
              <a:buChar char="○"/>
              <a:defRPr/>
            </a:lvl5pPr>
            <a:lvl6pPr marL="2743200" lvl="5" indent="-342900" algn="r" rtl="0">
              <a:spcBef>
                <a:spcPts val="0"/>
              </a:spcBef>
              <a:spcAft>
                <a:spcPts val="0"/>
              </a:spcAft>
              <a:buSzPts val="1800"/>
              <a:buChar char="■"/>
              <a:defRPr/>
            </a:lvl6pPr>
            <a:lvl7pPr marL="3200400" lvl="6" indent="-342900" algn="r" rtl="0">
              <a:spcBef>
                <a:spcPts val="0"/>
              </a:spcBef>
              <a:spcAft>
                <a:spcPts val="0"/>
              </a:spcAft>
              <a:buSzPts val="1800"/>
              <a:buChar char="●"/>
              <a:defRPr/>
            </a:lvl7pPr>
            <a:lvl8pPr marL="3657600" lvl="7" indent="-342900" algn="r" rtl="0">
              <a:spcBef>
                <a:spcPts val="0"/>
              </a:spcBef>
              <a:spcAft>
                <a:spcPts val="0"/>
              </a:spcAft>
              <a:buSzPts val="1800"/>
              <a:buChar char="○"/>
              <a:defRPr/>
            </a:lvl8pPr>
            <a:lvl9pPr marL="4114800" lvl="8" indent="-342900" algn="r" rtl="0">
              <a:spcBef>
                <a:spcPts val="0"/>
              </a:spcBef>
              <a:spcAft>
                <a:spcPts val="0"/>
              </a:spcAft>
              <a:buSzPts val="1800"/>
              <a:buChar char="■"/>
              <a:defRPr/>
            </a:lvl9pPr>
          </a:lstStyle>
          <a:p>
            <a:endParaRPr/>
          </a:p>
        </p:txBody>
      </p:sp>
      <p:sp>
        <p:nvSpPr>
          <p:cNvPr id="39" name="Google Shape;39;p6"/>
          <p:cNvSpPr txBox="1">
            <a:spLocks noGrp="1"/>
          </p:cNvSpPr>
          <p:nvPr>
            <p:ph type="title"/>
          </p:nvPr>
        </p:nvSpPr>
        <p:spPr>
          <a:xfrm>
            <a:off x="1052325" y="757150"/>
            <a:ext cx="2686200" cy="8709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4D4A56"/>
              </a:buClr>
              <a:buSzPts val="1800"/>
              <a:buNone/>
              <a:defRPr>
                <a:solidFill>
                  <a:srgbClr val="4D4A56"/>
                </a:solidFill>
              </a:defRPr>
            </a:lvl1pPr>
            <a:lvl2pPr lvl="1" algn="r" rtl="0">
              <a:spcBef>
                <a:spcPts val="0"/>
              </a:spcBef>
              <a:spcAft>
                <a:spcPts val="0"/>
              </a:spcAft>
              <a:buClr>
                <a:srgbClr val="4D4A56"/>
              </a:buClr>
              <a:buSzPts val="1800"/>
              <a:buNone/>
              <a:defRPr>
                <a:solidFill>
                  <a:srgbClr val="4D4A56"/>
                </a:solidFill>
              </a:defRPr>
            </a:lvl2pPr>
            <a:lvl3pPr lvl="2" algn="r" rtl="0">
              <a:spcBef>
                <a:spcPts val="0"/>
              </a:spcBef>
              <a:spcAft>
                <a:spcPts val="0"/>
              </a:spcAft>
              <a:buClr>
                <a:srgbClr val="4D4A56"/>
              </a:buClr>
              <a:buSzPts val="1800"/>
              <a:buNone/>
              <a:defRPr>
                <a:solidFill>
                  <a:srgbClr val="4D4A56"/>
                </a:solidFill>
              </a:defRPr>
            </a:lvl3pPr>
            <a:lvl4pPr lvl="3" algn="r" rtl="0">
              <a:spcBef>
                <a:spcPts val="0"/>
              </a:spcBef>
              <a:spcAft>
                <a:spcPts val="0"/>
              </a:spcAft>
              <a:buClr>
                <a:srgbClr val="4D4A56"/>
              </a:buClr>
              <a:buSzPts val="1800"/>
              <a:buNone/>
              <a:defRPr>
                <a:solidFill>
                  <a:srgbClr val="4D4A56"/>
                </a:solidFill>
              </a:defRPr>
            </a:lvl4pPr>
            <a:lvl5pPr lvl="4" algn="r" rtl="0">
              <a:spcBef>
                <a:spcPts val="0"/>
              </a:spcBef>
              <a:spcAft>
                <a:spcPts val="0"/>
              </a:spcAft>
              <a:buClr>
                <a:srgbClr val="4D4A56"/>
              </a:buClr>
              <a:buSzPts val="1800"/>
              <a:buNone/>
              <a:defRPr>
                <a:solidFill>
                  <a:srgbClr val="4D4A56"/>
                </a:solidFill>
              </a:defRPr>
            </a:lvl5pPr>
            <a:lvl6pPr lvl="5" algn="r" rtl="0">
              <a:spcBef>
                <a:spcPts val="0"/>
              </a:spcBef>
              <a:spcAft>
                <a:spcPts val="0"/>
              </a:spcAft>
              <a:buClr>
                <a:srgbClr val="4D4A56"/>
              </a:buClr>
              <a:buSzPts val="1800"/>
              <a:buNone/>
              <a:defRPr>
                <a:solidFill>
                  <a:srgbClr val="4D4A56"/>
                </a:solidFill>
              </a:defRPr>
            </a:lvl6pPr>
            <a:lvl7pPr lvl="6" algn="r" rtl="0">
              <a:spcBef>
                <a:spcPts val="0"/>
              </a:spcBef>
              <a:spcAft>
                <a:spcPts val="0"/>
              </a:spcAft>
              <a:buClr>
                <a:srgbClr val="4D4A56"/>
              </a:buClr>
              <a:buSzPts val="1800"/>
              <a:buNone/>
              <a:defRPr>
                <a:solidFill>
                  <a:srgbClr val="4D4A56"/>
                </a:solidFill>
              </a:defRPr>
            </a:lvl7pPr>
            <a:lvl8pPr lvl="7" algn="r" rtl="0">
              <a:spcBef>
                <a:spcPts val="0"/>
              </a:spcBef>
              <a:spcAft>
                <a:spcPts val="0"/>
              </a:spcAft>
              <a:buClr>
                <a:srgbClr val="4D4A56"/>
              </a:buClr>
              <a:buSzPts val="1800"/>
              <a:buNone/>
              <a:defRPr>
                <a:solidFill>
                  <a:srgbClr val="4D4A56"/>
                </a:solidFill>
              </a:defRPr>
            </a:lvl8pPr>
            <a:lvl9pPr lvl="8" algn="r" rtl="0">
              <a:spcBef>
                <a:spcPts val="0"/>
              </a:spcBef>
              <a:spcAft>
                <a:spcPts val="0"/>
              </a:spcAft>
              <a:buClr>
                <a:srgbClr val="4D4A56"/>
              </a:buClr>
              <a:buSzPts val="1800"/>
              <a:buNone/>
              <a:defRPr>
                <a:solidFill>
                  <a:srgbClr val="4D4A56"/>
                </a:solidFill>
              </a:defRPr>
            </a:lvl9pPr>
          </a:lstStyle>
          <a:p>
            <a:endParaRPr/>
          </a:p>
        </p:txBody>
      </p:sp>
      <p:sp>
        <p:nvSpPr>
          <p:cNvPr id="40" name="Google Shape;40;p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solidFill>
          <a:schemeClr val="dk1"/>
        </a:solidFill>
        <a:effectLst/>
      </p:bgPr>
    </p:bg>
    <p:spTree>
      <p:nvGrpSpPr>
        <p:cNvPr id="1" name="Shape 41"/>
        <p:cNvGrpSpPr/>
        <p:nvPr/>
      </p:nvGrpSpPr>
      <p:grpSpPr>
        <a:xfrm>
          <a:off x="0" y="0"/>
          <a:ext cx="0" cy="0"/>
          <a:chOff x="0" y="0"/>
          <a:chExt cx="0" cy="0"/>
        </a:xfrm>
      </p:grpSpPr>
      <p:pic>
        <p:nvPicPr>
          <p:cNvPr id="42" name="Google Shape;42;p7" descr="organic-02.png"/>
          <p:cNvPicPr preferRelativeResize="0"/>
          <p:nvPr/>
        </p:nvPicPr>
        <p:blipFill>
          <a:blip r:embed="rId2">
            <a:alphaModFix amt="5000"/>
          </a:blip>
          <a:stretch>
            <a:fillRect/>
          </a:stretch>
        </p:blipFill>
        <p:spPr>
          <a:xfrm>
            <a:off x="0" y="0"/>
            <a:ext cx="9144000" cy="5143500"/>
          </a:xfrm>
          <a:prstGeom prst="rect">
            <a:avLst/>
          </a:prstGeom>
          <a:noFill/>
          <a:ln>
            <a:noFill/>
          </a:ln>
        </p:spPr>
      </p:pic>
      <p:sp>
        <p:nvSpPr>
          <p:cNvPr id="43" name="Google Shape;43;p7"/>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7"/>
          <p:cNvSpPr txBox="1">
            <a:spLocks noGrp="1"/>
          </p:cNvSpPr>
          <p:nvPr>
            <p:ph type="title"/>
          </p:nvPr>
        </p:nvSpPr>
        <p:spPr>
          <a:xfrm>
            <a:off x="534610" y="541179"/>
            <a:ext cx="1613400" cy="8574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lt1"/>
              </a:buClr>
              <a:buSzPts val="1800"/>
              <a:buNone/>
              <a:defRPr>
                <a:solidFill>
                  <a:schemeClr val="lt1"/>
                </a:solidFill>
              </a:defRPr>
            </a:lvl1pPr>
            <a:lvl2pPr lvl="1" algn="r">
              <a:spcBef>
                <a:spcPts val="0"/>
              </a:spcBef>
              <a:spcAft>
                <a:spcPts val="0"/>
              </a:spcAft>
              <a:buClr>
                <a:schemeClr val="lt1"/>
              </a:buClr>
              <a:buSzPts val="1800"/>
              <a:buNone/>
              <a:defRPr>
                <a:solidFill>
                  <a:schemeClr val="lt1"/>
                </a:solidFill>
              </a:defRPr>
            </a:lvl2pPr>
            <a:lvl3pPr lvl="2" algn="r">
              <a:spcBef>
                <a:spcPts val="0"/>
              </a:spcBef>
              <a:spcAft>
                <a:spcPts val="0"/>
              </a:spcAft>
              <a:buClr>
                <a:schemeClr val="lt1"/>
              </a:buClr>
              <a:buSzPts val="1800"/>
              <a:buNone/>
              <a:defRPr>
                <a:solidFill>
                  <a:schemeClr val="lt1"/>
                </a:solidFill>
              </a:defRPr>
            </a:lvl3pPr>
            <a:lvl4pPr lvl="3" algn="r">
              <a:spcBef>
                <a:spcPts val="0"/>
              </a:spcBef>
              <a:spcAft>
                <a:spcPts val="0"/>
              </a:spcAft>
              <a:buClr>
                <a:schemeClr val="lt1"/>
              </a:buClr>
              <a:buSzPts val="1800"/>
              <a:buNone/>
              <a:defRPr>
                <a:solidFill>
                  <a:schemeClr val="lt1"/>
                </a:solidFill>
              </a:defRPr>
            </a:lvl4pPr>
            <a:lvl5pPr lvl="4" algn="r">
              <a:spcBef>
                <a:spcPts val="0"/>
              </a:spcBef>
              <a:spcAft>
                <a:spcPts val="0"/>
              </a:spcAft>
              <a:buClr>
                <a:schemeClr val="lt1"/>
              </a:buClr>
              <a:buSzPts val="1800"/>
              <a:buNone/>
              <a:defRPr>
                <a:solidFill>
                  <a:schemeClr val="lt1"/>
                </a:solidFill>
              </a:defRPr>
            </a:lvl5pPr>
            <a:lvl6pPr lvl="5" algn="r">
              <a:spcBef>
                <a:spcPts val="0"/>
              </a:spcBef>
              <a:spcAft>
                <a:spcPts val="0"/>
              </a:spcAft>
              <a:buClr>
                <a:schemeClr val="lt1"/>
              </a:buClr>
              <a:buSzPts val="1800"/>
              <a:buNone/>
              <a:defRPr>
                <a:solidFill>
                  <a:schemeClr val="lt1"/>
                </a:solidFill>
              </a:defRPr>
            </a:lvl6pPr>
            <a:lvl7pPr lvl="6" algn="r">
              <a:spcBef>
                <a:spcPts val="0"/>
              </a:spcBef>
              <a:spcAft>
                <a:spcPts val="0"/>
              </a:spcAft>
              <a:buClr>
                <a:schemeClr val="lt1"/>
              </a:buClr>
              <a:buSzPts val="1800"/>
              <a:buNone/>
              <a:defRPr>
                <a:solidFill>
                  <a:schemeClr val="lt1"/>
                </a:solidFill>
              </a:defRPr>
            </a:lvl7pPr>
            <a:lvl8pPr lvl="7" algn="r">
              <a:spcBef>
                <a:spcPts val="0"/>
              </a:spcBef>
              <a:spcAft>
                <a:spcPts val="0"/>
              </a:spcAft>
              <a:buClr>
                <a:schemeClr val="lt1"/>
              </a:buClr>
              <a:buSzPts val="1800"/>
              <a:buNone/>
              <a:defRPr>
                <a:solidFill>
                  <a:schemeClr val="lt1"/>
                </a:solidFill>
              </a:defRPr>
            </a:lvl8pPr>
            <a:lvl9pPr lvl="8" algn="r">
              <a:spcBef>
                <a:spcPts val="0"/>
              </a:spcBef>
              <a:spcAft>
                <a:spcPts val="0"/>
              </a:spcAft>
              <a:buClr>
                <a:schemeClr val="lt1"/>
              </a:buClr>
              <a:buSzPts val="1800"/>
              <a:buNone/>
              <a:defRPr>
                <a:solidFill>
                  <a:schemeClr val="lt1"/>
                </a:solidFill>
              </a:defRPr>
            </a:lvl9pPr>
          </a:lstStyle>
          <a:p>
            <a:endParaRPr/>
          </a:p>
        </p:txBody>
      </p:sp>
      <p:sp>
        <p:nvSpPr>
          <p:cNvPr id="46" name="Google Shape;46;p7"/>
          <p:cNvSpPr txBox="1">
            <a:spLocks noGrp="1"/>
          </p:cNvSpPr>
          <p:nvPr>
            <p:ph type="body" idx="1"/>
          </p:nvPr>
        </p:nvSpPr>
        <p:spPr>
          <a:xfrm>
            <a:off x="2757725" y="1123950"/>
            <a:ext cx="2700600" cy="3096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47" name="Google Shape;47;p7"/>
          <p:cNvSpPr txBox="1">
            <a:spLocks noGrp="1"/>
          </p:cNvSpPr>
          <p:nvPr>
            <p:ph type="body" idx="2"/>
          </p:nvPr>
        </p:nvSpPr>
        <p:spPr>
          <a:xfrm>
            <a:off x="5620903" y="1123950"/>
            <a:ext cx="2700600" cy="3096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48" name="Google Shape;48;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bg>
      <p:bgPr>
        <a:solidFill>
          <a:schemeClr val="dk1"/>
        </a:solidFill>
        <a:effectLst/>
      </p:bgPr>
    </p:bg>
    <p:spTree>
      <p:nvGrpSpPr>
        <p:cNvPr id="1" name="Shape 49"/>
        <p:cNvGrpSpPr/>
        <p:nvPr/>
      </p:nvGrpSpPr>
      <p:grpSpPr>
        <a:xfrm>
          <a:off x="0" y="0"/>
          <a:ext cx="0" cy="0"/>
          <a:chOff x="0" y="0"/>
          <a:chExt cx="0" cy="0"/>
        </a:xfrm>
      </p:grpSpPr>
      <p:pic>
        <p:nvPicPr>
          <p:cNvPr id="50" name="Google Shape;50;p8" descr="organic-03.png"/>
          <p:cNvPicPr preferRelativeResize="0"/>
          <p:nvPr/>
        </p:nvPicPr>
        <p:blipFill>
          <a:blip r:embed="rId2">
            <a:alphaModFix amt="5000"/>
          </a:blip>
          <a:stretch>
            <a:fillRect/>
          </a:stretch>
        </p:blipFill>
        <p:spPr>
          <a:xfrm>
            <a:off x="0" y="0"/>
            <a:ext cx="9144000" cy="5143500"/>
          </a:xfrm>
          <a:prstGeom prst="rect">
            <a:avLst/>
          </a:prstGeom>
          <a:noFill/>
          <a:ln>
            <a:noFill/>
          </a:ln>
        </p:spPr>
      </p:pic>
      <p:sp>
        <p:nvSpPr>
          <p:cNvPr id="51" name="Google Shape;51;p8"/>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8"/>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txBox="1">
            <a:spLocks noGrp="1"/>
          </p:cNvSpPr>
          <p:nvPr>
            <p:ph type="title"/>
          </p:nvPr>
        </p:nvSpPr>
        <p:spPr>
          <a:xfrm>
            <a:off x="381000" y="530127"/>
            <a:ext cx="1778100" cy="8574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lt1"/>
              </a:buClr>
              <a:buSzPts val="1800"/>
              <a:buNone/>
              <a:defRPr>
                <a:solidFill>
                  <a:schemeClr val="lt1"/>
                </a:solidFill>
              </a:defRPr>
            </a:lvl1pPr>
            <a:lvl2pPr lvl="1" algn="r" rtl="0">
              <a:spcBef>
                <a:spcPts val="0"/>
              </a:spcBef>
              <a:spcAft>
                <a:spcPts val="0"/>
              </a:spcAft>
              <a:buClr>
                <a:schemeClr val="lt1"/>
              </a:buClr>
              <a:buSzPts val="1800"/>
              <a:buNone/>
              <a:defRPr>
                <a:solidFill>
                  <a:schemeClr val="lt1"/>
                </a:solidFill>
              </a:defRPr>
            </a:lvl2pPr>
            <a:lvl3pPr lvl="2" algn="r" rtl="0">
              <a:spcBef>
                <a:spcPts val="0"/>
              </a:spcBef>
              <a:spcAft>
                <a:spcPts val="0"/>
              </a:spcAft>
              <a:buClr>
                <a:schemeClr val="lt1"/>
              </a:buClr>
              <a:buSzPts val="1800"/>
              <a:buNone/>
              <a:defRPr>
                <a:solidFill>
                  <a:schemeClr val="lt1"/>
                </a:solidFill>
              </a:defRPr>
            </a:lvl3pPr>
            <a:lvl4pPr lvl="3" algn="r" rtl="0">
              <a:spcBef>
                <a:spcPts val="0"/>
              </a:spcBef>
              <a:spcAft>
                <a:spcPts val="0"/>
              </a:spcAft>
              <a:buClr>
                <a:schemeClr val="lt1"/>
              </a:buClr>
              <a:buSzPts val="1800"/>
              <a:buNone/>
              <a:defRPr>
                <a:solidFill>
                  <a:schemeClr val="lt1"/>
                </a:solidFill>
              </a:defRPr>
            </a:lvl4pPr>
            <a:lvl5pPr lvl="4" algn="r" rtl="0">
              <a:spcBef>
                <a:spcPts val="0"/>
              </a:spcBef>
              <a:spcAft>
                <a:spcPts val="0"/>
              </a:spcAft>
              <a:buClr>
                <a:schemeClr val="lt1"/>
              </a:buClr>
              <a:buSzPts val="1800"/>
              <a:buNone/>
              <a:defRPr>
                <a:solidFill>
                  <a:schemeClr val="lt1"/>
                </a:solidFill>
              </a:defRPr>
            </a:lvl5pPr>
            <a:lvl6pPr lvl="5" algn="r" rtl="0">
              <a:spcBef>
                <a:spcPts val="0"/>
              </a:spcBef>
              <a:spcAft>
                <a:spcPts val="0"/>
              </a:spcAft>
              <a:buClr>
                <a:schemeClr val="lt1"/>
              </a:buClr>
              <a:buSzPts val="1800"/>
              <a:buNone/>
              <a:defRPr>
                <a:solidFill>
                  <a:schemeClr val="lt1"/>
                </a:solidFill>
              </a:defRPr>
            </a:lvl6pPr>
            <a:lvl7pPr lvl="6" algn="r" rtl="0">
              <a:spcBef>
                <a:spcPts val="0"/>
              </a:spcBef>
              <a:spcAft>
                <a:spcPts val="0"/>
              </a:spcAft>
              <a:buClr>
                <a:schemeClr val="lt1"/>
              </a:buClr>
              <a:buSzPts val="1800"/>
              <a:buNone/>
              <a:defRPr>
                <a:solidFill>
                  <a:schemeClr val="lt1"/>
                </a:solidFill>
              </a:defRPr>
            </a:lvl7pPr>
            <a:lvl8pPr lvl="7" algn="r" rtl="0">
              <a:spcBef>
                <a:spcPts val="0"/>
              </a:spcBef>
              <a:spcAft>
                <a:spcPts val="0"/>
              </a:spcAft>
              <a:buClr>
                <a:schemeClr val="lt1"/>
              </a:buClr>
              <a:buSzPts val="1800"/>
              <a:buNone/>
              <a:defRPr>
                <a:solidFill>
                  <a:schemeClr val="lt1"/>
                </a:solidFill>
              </a:defRPr>
            </a:lvl8pPr>
            <a:lvl9pPr lvl="8" algn="r" rtl="0">
              <a:spcBef>
                <a:spcPts val="0"/>
              </a:spcBef>
              <a:spcAft>
                <a:spcPts val="0"/>
              </a:spcAft>
              <a:buClr>
                <a:schemeClr val="lt1"/>
              </a:buClr>
              <a:buSzPts val="1800"/>
              <a:buNone/>
              <a:defRPr>
                <a:solidFill>
                  <a:schemeClr val="lt1"/>
                </a:solidFill>
              </a:defRPr>
            </a:lvl9pPr>
          </a:lstStyle>
          <a:p>
            <a:endParaRPr/>
          </a:p>
        </p:txBody>
      </p:sp>
      <p:sp>
        <p:nvSpPr>
          <p:cNvPr id="54" name="Google Shape;54;p8"/>
          <p:cNvSpPr txBox="1">
            <a:spLocks noGrp="1"/>
          </p:cNvSpPr>
          <p:nvPr>
            <p:ph type="body" idx="1"/>
          </p:nvPr>
        </p:nvSpPr>
        <p:spPr>
          <a:xfrm>
            <a:off x="2652481"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5" name="Google Shape;55;p8"/>
          <p:cNvSpPr txBox="1">
            <a:spLocks noGrp="1"/>
          </p:cNvSpPr>
          <p:nvPr>
            <p:ph type="body" idx="2"/>
          </p:nvPr>
        </p:nvSpPr>
        <p:spPr>
          <a:xfrm>
            <a:off x="4603343"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6" name="Google Shape;56;p8"/>
          <p:cNvSpPr txBox="1">
            <a:spLocks noGrp="1"/>
          </p:cNvSpPr>
          <p:nvPr>
            <p:ph type="body" idx="3"/>
          </p:nvPr>
        </p:nvSpPr>
        <p:spPr>
          <a:xfrm>
            <a:off x="6554205"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7" name="Google Shape;57;p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3F3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05978"/>
            <a:ext cx="8229600" cy="857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457200" y="1200150"/>
            <a:ext cx="8229600" cy="37257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chemeClr val="dk1"/>
              </a:buClr>
              <a:buSzPts val="3000"/>
              <a:buFont typeface="Tinos"/>
              <a:buChar char="▹"/>
              <a:defRPr sz="3000">
                <a:solidFill>
                  <a:schemeClr val="dk1"/>
                </a:solidFill>
                <a:latin typeface="Tinos"/>
                <a:ea typeface="Tinos"/>
                <a:cs typeface="Tinos"/>
                <a:sym typeface="Tinos"/>
              </a:defRPr>
            </a:lvl1pPr>
            <a:lvl2pPr marL="914400" lvl="1" indent="-381000">
              <a:spcBef>
                <a:spcPts val="0"/>
              </a:spcBef>
              <a:spcAft>
                <a:spcPts val="0"/>
              </a:spcAft>
              <a:buClr>
                <a:schemeClr val="dk1"/>
              </a:buClr>
              <a:buSzPts val="2400"/>
              <a:buFont typeface="Tinos"/>
              <a:buChar char="▸"/>
              <a:defRPr sz="2400">
                <a:solidFill>
                  <a:schemeClr val="dk1"/>
                </a:solidFill>
                <a:latin typeface="Tinos"/>
                <a:ea typeface="Tinos"/>
                <a:cs typeface="Tinos"/>
                <a:sym typeface="Tinos"/>
              </a:defRPr>
            </a:lvl2pPr>
            <a:lvl3pPr marL="1371600" lvl="2" indent="-381000">
              <a:spcBef>
                <a:spcPts val="0"/>
              </a:spcBef>
              <a:spcAft>
                <a:spcPts val="0"/>
              </a:spcAft>
              <a:buClr>
                <a:schemeClr val="dk1"/>
              </a:buClr>
              <a:buSzPts val="2400"/>
              <a:buFont typeface="Tinos"/>
              <a:buChar char="◦"/>
              <a:defRPr sz="2400">
                <a:solidFill>
                  <a:schemeClr val="dk1"/>
                </a:solidFill>
                <a:latin typeface="Tinos"/>
                <a:ea typeface="Tinos"/>
                <a:cs typeface="Tinos"/>
                <a:sym typeface="Tinos"/>
              </a:defRPr>
            </a:lvl3pPr>
            <a:lvl4pPr marL="1828800" lvl="3"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4pPr>
            <a:lvl5pPr marL="2286000" lvl="4"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5pPr>
            <a:lvl6pPr marL="2743200" lvl="5"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6pPr>
            <a:lvl7pPr marL="3200400" lvl="6"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7pPr>
            <a:lvl8pPr marL="3657600" lvl="7"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8pPr>
            <a:lvl9pPr marL="4114800" lvl="8"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accent1"/>
                </a:solidFill>
                <a:latin typeface="Playfair Display"/>
                <a:ea typeface="Playfair Display"/>
                <a:cs typeface="Playfair Display"/>
                <a:sym typeface="Playfair Display"/>
              </a:defRPr>
            </a:lvl1pPr>
            <a:lvl2pPr lvl="1" algn="r">
              <a:buNone/>
              <a:defRPr sz="1300">
                <a:solidFill>
                  <a:schemeClr val="accent1"/>
                </a:solidFill>
                <a:latin typeface="Playfair Display"/>
                <a:ea typeface="Playfair Display"/>
                <a:cs typeface="Playfair Display"/>
                <a:sym typeface="Playfair Display"/>
              </a:defRPr>
            </a:lvl2pPr>
            <a:lvl3pPr lvl="2" algn="r">
              <a:buNone/>
              <a:defRPr sz="1300">
                <a:solidFill>
                  <a:schemeClr val="accent1"/>
                </a:solidFill>
                <a:latin typeface="Playfair Display"/>
                <a:ea typeface="Playfair Display"/>
                <a:cs typeface="Playfair Display"/>
                <a:sym typeface="Playfair Display"/>
              </a:defRPr>
            </a:lvl3pPr>
            <a:lvl4pPr lvl="3" algn="r">
              <a:buNone/>
              <a:defRPr sz="1300">
                <a:solidFill>
                  <a:schemeClr val="accent1"/>
                </a:solidFill>
                <a:latin typeface="Playfair Display"/>
                <a:ea typeface="Playfair Display"/>
                <a:cs typeface="Playfair Display"/>
                <a:sym typeface="Playfair Display"/>
              </a:defRPr>
            </a:lvl4pPr>
            <a:lvl5pPr lvl="4" algn="r">
              <a:buNone/>
              <a:defRPr sz="1300">
                <a:solidFill>
                  <a:schemeClr val="accent1"/>
                </a:solidFill>
                <a:latin typeface="Playfair Display"/>
                <a:ea typeface="Playfair Display"/>
                <a:cs typeface="Playfair Display"/>
                <a:sym typeface="Playfair Display"/>
              </a:defRPr>
            </a:lvl5pPr>
            <a:lvl6pPr lvl="5" algn="r">
              <a:buNone/>
              <a:defRPr sz="1300">
                <a:solidFill>
                  <a:schemeClr val="accent1"/>
                </a:solidFill>
                <a:latin typeface="Playfair Display"/>
                <a:ea typeface="Playfair Display"/>
                <a:cs typeface="Playfair Display"/>
                <a:sym typeface="Playfair Display"/>
              </a:defRPr>
            </a:lvl6pPr>
            <a:lvl7pPr lvl="6" algn="r">
              <a:buNone/>
              <a:defRPr sz="1300">
                <a:solidFill>
                  <a:schemeClr val="accent1"/>
                </a:solidFill>
                <a:latin typeface="Playfair Display"/>
                <a:ea typeface="Playfair Display"/>
                <a:cs typeface="Playfair Display"/>
                <a:sym typeface="Playfair Display"/>
              </a:defRPr>
            </a:lvl7pPr>
            <a:lvl8pPr lvl="7" algn="r">
              <a:buNone/>
              <a:defRPr sz="1300">
                <a:solidFill>
                  <a:schemeClr val="accent1"/>
                </a:solidFill>
                <a:latin typeface="Playfair Display"/>
                <a:ea typeface="Playfair Display"/>
                <a:cs typeface="Playfair Display"/>
                <a:sym typeface="Playfair Display"/>
              </a:defRPr>
            </a:lvl8pPr>
            <a:lvl9pPr lvl="8" algn="r">
              <a:buNone/>
              <a:defRPr sz="1300">
                <a:solidFill>
                  <a:schemeClr val="accent1"/>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grpSp>
        <p:nvGrpSpPr>
          <p:cNvPr id="91" name="Google Shape;91;p16"/>
          <p:cNvGrpSpPr/>
          <p:nvPr/>
        </p:nvGrpSpPr>
        <p:grpSpPr>
          <a:xfrm>
            <a:off x="4388765" y="980127"/>
            <a:ext cx="366458" cy="366437"/>
            <a:chOff x="1923675" y="1633650"/>
            <a:chExt cx="436000" cy="435975"/>
          </a:xfrm>
        </p:grpSpPr>
        <p:sp>
          <p:nvSpPr>
            <p:cNvPr id="92" name="Google Shape;92;p16"/>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6"/>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6"/>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6"/>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6"/>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6"/>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itle 1"/>
          <p:cNvSpPr>
            <a:spLocks noGrp="1"/>
          </p:cNvSpPr>
          <p:nvPr>
            <p:ph type="ctrTitle"/>
          </p:nvPr>
        </p:nvSpPr>
        <p:spPr>
          <a:xfrm>
            <a:off x="2498952" y="1475767"/>
            <a:ext cx="4259678" cy="2321170"/>
          </a:xfrm>
        </p:spPr>
        <p:txBody>
          <a:bodyPr/>
          <a:lstStyle/>
          <a:p>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The shortage of employees in the UK- a case study on Proper Care</a:t>
            </a:r>
            <a:br>
              <a:rPr lang="x-none" sz="1800" dirty="0">
                <a:effectLst/>
                <a:latin typeface="Calibri" panose="020F0502020204030204" pitchFamily="34" charset="0"/>
                <a:ea typeface="Times New Roman" panose="02020603050405020304" pitchFamily="18" charset="0"/>
                <a:cs typeface="Vrinda" panose="020B0502040204020203" pitchFamily="34" charset="0"/>
              </a:rPr>
            </a:br>
            <a:endParaRPr lang="en-IN"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7"/>
          <p:cNvSpPr txBox="1">
            <a:spLocks noGrp="1"/>
          </p:cNvSpPr>
          <p:nvPr>
            <p:ph type="title"/>
          </p:nvPr>
        </p:nvSpPr>
        <p:spPr>
          <a:xfrm>
            <a:off x="534610" y="541178"/>
            <a:ext cx="1842830" cy="94798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Introduction</a:t>
            </a:r>
            <a:endParaRPr sz="2000" dirty="0"/>
          </a:p>
        </p:txBody>
      </p:sp>
      <p:sp>
        <p:nvSpPr>
          <p:cNvPr id="104" name="Google Shape;104;p17"/>
          <p:cNvSpPr txBox="1"/>
          <p:nvPr/>
        </p:nvSpPr>
        <p:spPr>
          <a:xfrm>
            <a:off x="2841345" y="1489165"/>
            <a:ext cx="5368222" cy="2865121"/>
          </a:xfrm>
          <a:prstGeom prst="rect">
            <a:avLst/>
          </a:prstGeom>
          <a:noFill/>
          <a:ln>
            <a:noFill/>
          </a:ln>
        </p:spPr>
        <p:txBody>
          <a:bodyPr spcFirstLastPara="1" wrap="square" lIns="91425" tIns="91425" rIns="91425" bIns="91425" anchor="t" anchorCtr="0">
            <a:noAutofit/>
          </a:bodyPr>
          <a:lstStyle/>
          <a:p>
            <a:pPr marL="285750" lvl="0" indent="-285750" algn="just">
              <a:spcBef>
                <a:spcPts val="600"/>
              </a:spcBef>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lvl="0" algn="just">
              <a:spcBef>
                <a:spcPts val="600"/>
              </a:spcBef>
            </a:pPr>
            <a:endParaRPr sz="1600" dirty="0">
              <a:solidFill>
                <a:srgbClr val="4D4A56"/>
              </a:solidFill>
              <a:latin typeface="Times New Roman" panose="02020603050405020304" pitchFamily="18" charset="0"/>
              <a:ea typeface="Tinos"/>
              <a:cs typeface="Times New Roman" panose="02020603050405020304" pitchFamily="18" charset="0"/>
              <a:sym typeface="Tinos"/>
            </a:endParaRPr>
          </a:p>
        </p:txBody>
      </p:sp>
      <p:sp>
        <p:nvSpPr>
          <p:cNvPr id="106" name="Google Shape;106;p1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
        <p:nvSpPr>
          <p:cNvPr id="3" name="TextBox 2">
            <a:extLst>
              <a:ext uri="{FF2B5EF4-FFF2-40B4-BE49-F238E27FC236}">
                <a16:creationId xmlns:a16="http://schemas.microsoft.com/office/drawing/2014/main" id="{D2C7B87B-57EC-BFCA-F4DE-C66BD4908B42}"/>
              </a:ext>
            </a:extLst>
          </p:cNvPr>
          <p:cNvSpPr txBox="1"/>
          <p:nvPr/>
        </p:nvSpPr>
        <p:spPr>
          <a:xfrm>
            <a:off x="3634975" y="1055098"/>
            <a:ext cx="4574592" cy="2246769"/>
          </a:xfrm>
          <a:prstGeom prst="rect">
            <a:avLst/>
          </a:prstGeom>
          <a:noFill/>
        </p:spPr>
        <p:txBody>
          <a:bodyPr wrap="square">
            <a:spAutoFit/>
          </a:bodyPr>
          <a:lstStyle/>
          <a:p>
            <a:pPr algn="just"/>
            <a:r>
              <a:rPr lang="en-GB" sz="1400" dirty="0">
                <a:solidFill>
                  <a:srgbClr val="1F2024"/>
                </a:solidFill>
                <a:effectLst/>
                <a:latin typeface="Times New Roman" panose="02020603050405020304" pitchFamily="18" charset="0"/>
                <a:ea typeface="Times New Roman" panose="02020603050405020304" pitchFamily="18" charset="0"/>
              </a:rPr>
              <a:t>Following the mandate, the UK chose to leave the European Union quite </a:t>
            </a:r>
            <a:r>
              <a:rPr lang="en-GB" dirty="0">
                <a:solidFill>
                  <a:srgbClr val="1F2024"/>
                </a:solidFill>
                <a:latin typeface="Times New Roman" panose="02020603050405020304" pitchFamily="18" charset="0"/>
                <a:ea typeface="Times New Roman" panose="02020603050405020304" pitchFamily="18" charset="0"/>
              </a:rPr>
              <a:t>a </a:t>
            </a:r>
            <a:r>
              <a:rPr lang="en-GB" sz="1400" dirty="0">
                <a:solidFill>
                  <a:srgbClr val="1F2024"/>
                </a:solidFill>
                <a:effectLst/>
                <a:latin typeface="Times New Roman" panose="02020603050405020304" pitchFamily="18" charset="0"/>
                <a:ea typeface="Times New Roman" panose="02020603050405020304" pitchFamily="18" charset="0"/>
              </a:rPr>
              <a:t>long while prior. Notwithstanding, it is more proper to go against Brexit given that the UK's exit from the EU could hurt trade, and speculation, and result in labor supply deficiencies. A decrease in migration because of the Brexit understanding might bring about a work lack and modify working circumstances for UK residents. Most often, migrants work in positions with lower pay or more regrettable working circumstances; subsequently, assuming that they leave the country, the UK could run out of </a:t>
            </a:r>
            <a:r>
              <a:rPr lang="en-GB" sz="1400" dirty="0" err="1">
                <a:solidFill>
                  <a:srgbClr val="1F2024"/>
                </a:solidFill>
                <a:effectLst/>
                <a:latin typeface="Times New Roman" panose="02020603050405020304" pitchFamily="18" charset="0"/>
                <a:ea typeface="Times New Roman" panose="02020603050405020304" pitchFamily="18" charset="0"/>
              </a:rPr>
              <a:t>laborers</a:t>
            </a:r>
            <a:r>
              <a:rPr lang="en-GB" sz="1400" dirty="0">
                <a:solidFill>
                  <a:srgbClr val="1F2024"/>
                </a:solidFill>
                <a:effectLst/>
                <a:latin typeface="Times New Roman" panose="02020603050405020304" pitchFamily="18" charset="0"/>
                <a:ea typeface="Times New Roman" panose="02020603050405020304" pitchFamily="18" charset="0"/>
              </a:rPr>
              <a:t>. </a:t>
            </a:r>
            <a:endParaRPr lang="x-none" dirty="0"/>
          </a:p>
        </p:txBody>
      </p:sp>
      <p:pic>
        <p:nvPicPr>
          <p:cNvPr id="2" name="Picture 1">
            <a:extLst>
              <a:ext uri="{FF2B5EF4-FFF2-40B4-BE49-F238E27FC236}">
                <a16:creationId xmlns:a16="http://schemas.microsoft.com/office/drawing/2014/main" id="{CF10C10D-2020-E4A1-3B3D-726376CCE01C}"/>
              </a:ext>
            </a:extLst>
          </p:cNvPr>
          <p:cNvPicPr>
            <a:picLocks noChangeAspect="1"/>
          </p:cNvPicPr>
          <p:nvPr/>
        </p:nvPicPr>
        <p:blipFill>
          <a:blip r:embed="rId3"/>
          <a:stretch>
            <a:fillRect/>
          </a:stretch>
        </p:blipFill>
        <p:spPr>
          <a:xfrm>
            <a:off x="305179" y="2852438"/>
            <a:ext cx="3329796" cy="176699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3" name="Text Placeholder 2"/>
          <p:cNvSpPr>
            <a:spLocks noGrp="1"/>
          </p:cNvSpPr>
          <p:nvPr>
            <p:ph type="body" idx="1"/>
          </p:nvPr>
        </p:nvSpPr>
        <p:spPr>
          <a:xfrm>
            <a:off x="1052399" y="1577225"/>
            <a:ext cx="7216389" cy="2622000"/>
          </a:xfrm>
        </p:spPr>
        <p:txBody>
          <a:bodyPr/>
          <a:lstStyle/>
          <a:p>
            <a:pPr algn="just"/>
            <a:r>
              <a:rPr lang="en-GB" sz="1100" dirty="0"/>
              <a:t>Official NHS measurements show the decrease in NHS staff degrees of consistency for the UK in the year after the EU mandate, for EU and other non-EU residents. With roughly 110,000 British residents selecting to leave this foundation (both briefly and forever) between June 2016 and June 2017, there have been extensive issues in keeping UK representatives. The maintenance rate for British residents is as yet higher (88.4%) than it is for EU residents (83.2%).</a:t>
            </a:r>
            <a:endParaRPr lang="en-US" sz="1100" dirty="0"/>
          </a:p>
          <a:p>
            <a:pPr algn="just"/>
            <a:r>
              <a:rPr lang="en-GB" sz="1100" dirty="0"/>
              <a:t>Such high paces of the end for disciplinary explanations behind the two sorts of workers are concerning in light of the fact that, following </a:t>
            </a:r>
            <a:r>
              <a:rPr lang="en-GB" sz="1100" dirty="0" err="1"/>
              <a:t>Brexit</a:t>
            </a:r>
            <a:r>
              <a:rPr lang="en-GB" sz="1100" dirty="0"/>
              <a:t>, it will be more challenging to fill the hole by employing from other EU countries. Due to a nonstop decrease in the expert climate throughout recent years, an enormous number of representatives are stopping the NHS</a:t>
            </a:r>
          </a:p>
          <a:p>
            <a:pPr algn="just"/>
            <a:r>
              <a:rPr lang="en-GB" sz="1100" dirty="0"/>
              <a:t>Because of a staffing setback, conditions for the enduring representatives have deteriorated, which has caused an expansion in specialist </a:t>
            </a:r>
            <a:r>
              <a:rPr lang="en-GB" sz="1100" dirty="0" err="1"/>
              <a:t>takeoffs</a:t>
            </a:r>
            <a:r>
              <a:rPr lang="en-GB" sz="1100" dirty="0"/>
              <a:t>. A maturing populace and expanded wellbeing requests have required more clinical intercessions and more elevated levels of clinical information </a:t>
            </a:r>
            <a:endParaRPr lang="en-IN" sz="1100" dirty="0"/>
          </a:p>
        </p:txBody>
      </p:sp>
      <p:sp>
        <p:nvSpPr>
          <p:cNvPr id="2" name="Title 1"/>
          <p:cNvSpPr>
            <a:spLocks noGrp="1"/>
          </p:cNvSpPr>
          <p:nvPr>
            <p:ph type="title"/>
          </p:nvPr>
        </p:nvSpPr>
        <p:spPr>
          <a:xfrm>
            <a:off x="1052399" y="706325"/>
            <a:ext cx="6962501" cy="870900"/>
          </a:xfrm>
        </p:spPr>
        <p:style>
          <a:lnRef idx="2">
            <a:schemeClr val="dk1"/>
          </a:lnRef>
          <a:fillRef idx="1">
            <a:schemeClr val="lt1"/>
          </a:fillRef>
          <a:effectRef idx="0">
            <a:schemeClr val="dk1"/>
          </a:effectRef>
          <a:fontRef idx="minor">
            <a:schemeClr val="dk1"/>
          </a:fontRef>
        </p:style>
        <p:txBody>
          <a:bodyPr/>
          <a:lstStyle/>
          <a:p>
            <a:pPr algn="ctr"/>
            <a:r>
              <a:rPr lang="en-GB" dirty="0"/>
              <a:t>Nature, impact, and scope of the problem </a:t>
            </a:r>
            <a:endParaRPr lang="en-US" dirty="0"/>
          </a:p>
        </p:txBody>
      </p:sp>
      <p:sp>
        <p:nvSpPr>
          <p:cNvPr id="122" name="Google Shape;122;p19"/>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5" name="Title 4"/>
          <p:cNvSpPr>
            <a:spLocks noGrp="1"/>
          </p:cNvSpPr>
          <p:nvPr>
            <p:ph type="title"/>
          </p:nvPr>
        </p:nvSpPr>
        <p:spPr>
          <a:xfrm>
            <a:off x="539023" y="536390"/>
            <a:ext cx="1799228" cy="1632044"/>
          </a:xfrm>
        </p:spPr>
        <p:txBody>
          <a:bodyPr/>
          <a:lstStyle/>
          <a:p>
            <a:pPr algn="ctr"/>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br>
              <a:rPr lang="en-US" dirty="0"/>
            </a:br>
            <a:endParaRPr lang="en-IN" dirty="0"/>
          </a:p>
        </p:txBody>
      </p:sp>
      <p:sp>
        <p:nvSpPr>
          <p:cNvPr id="6" name="Text Placeholder 5"/>
          <p:cNvSpPr>
            <a:spLocks noGrp="1"/>
          </p:cNvSpPr>
          <p:nvPr>
            <p:ph type="body" idx="1"/>
          </p:nvPr>
        </p:nvSpPr>
        <p:spPr>
          <a:xfrm>
            <a:off x="2798250" y="958750"/>
            <a:ext cx="5470539" cy="3534873"/>
          </a:xfrm>
        </p:spPr>
        <p:txBody>
          <a:bodyPr/>
          <a:lstStyle/>
          <a:p>
            <a:pPr marL="76200" indent="0" algn="just">
              <a:buNone/>
            </a:pPr>
            <a:endParaRPr lang="en-US" sz="12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 </a:t>
            </a:r>
            <a:r>
              <a:rPr lang="en-GB" sz="1600" b="1" dirty="0"/>
              <a:t>Political: </a:t>
            </a:r>
            <a:r>
              <a:rPr lang="en-GB" sz="1600" dirty="0"/>
              <a:t>From the underlying commitment of the In/Out mandate through the political and lawful contentions about the enactment of Article 50 and the ongoing discussion about the compromise between free versatility and the single market, </a:t>
            </a:r>
            <a:r>
              <a:rPr lang="en-GB" sz="1600" dirty="0" err="1"/>
              <a:t>Brexit</a:t>
            </a:r>
            <a:r>
              <a:rPr lang="en-GB" sz="1600" dirty="0"/>
              <a:t> has been a profoundly political subject</a:t>
            </a:r>
            <a:r>
              <a:rPr lang="en-US" sz="1600" dirty="0"/>
              <a:t> (</a:t>
            </a:r>
            <a:r>
              <a:rPr lang="en-US" sz="1600" dirty="0" err="1"/>
              <a:t>Iacobucci</a:t>
            </a:r>
            <a:r>
              <a:rPr lang="en-US" sz="1600" dirty="0"/>
              <a:t>, 2019)</a:t>
            </a:r>
            <a:r>
              <a:rPr lang="en-GB" sz="1600" dirty="0"/>
              <a:t>.</a:t>
            </a:r>
            <a:endParaRPr lang="en-US" sz="1600" dirty="0"/>
          </a:p>
          <a:p>
            <a:pPr algn="just"/>
            <a:r>
              <a:rPr lang="en-GB" sz="1600" b="1" dirty="0"/>
              <a:t>Economic:</a:t>
            </a:r>
            <a:r>
              <a:rPr lang="en-GB" sz="1600" dirty="0"/>
              <a:t> The UK's economy is vigorously dependent on its association with the EU, and the UK's choice to leave the EU will essentially affect British firms and work, contingent upon the economic accords that are set up during the separation techniques</a:t>
            </a:r>
            <a:r>
              <a:rPr lang="en-US" sz="1600" dirty="0"/>
              <a:t> (Jonas, 2019)</a:t>
            </a:r>
            <a:r>
              <a:rPr lang="en-GB" sz="1600" dirty="0"/>
              <a:t>.</a:t>
            </a:r>
            <a:endParaRPr lang="en-US" sz="1600" dirty="0"/>
          </a:p>
          <a:p>
            <a:pPr algn="just"/>
            <a:endParaRPr lang="en-US" sz="1600" dirty="0">
              <a:latin typeface="Times New Roman" panose="02020603050405020304" pitchFamily="18" charset="0"/>
              <a:cs typeface="Times New Roman" panose="02020603050405020304" pitchFamily="18" charset="0"/>
            </a:endParaRPr>
          </a:p>
        </p:txBody>
      </p:sp>
      <p:sp>
        <p:nvSpPr>
          <p:cNvPr id="135" name="Google Shape;135;p21"/>
          <p:cNvSpPr txBox="1">
            <a:spLocks noGrp="1"/>
          </p:cNvSpPr>
          <p:nvPr>
            <p:ph type="sldNum" idx="12"/>
          </p:nvPr>
        </p:nvSpPr>
        <p:spPr/>
        <p:txBody>
          <a:bodyPr/>
          <a:lstStyle/>
          <a:p>
            <a:pPr lvl="0"/>
            <a:fld id="{00000000-1234-1234-1234-123412341234}" type="slidenum">
              <a:rPr lang="en" smtClean="0"/>
              <a:pPr lvl="0"/>
              <a:t>4</a:t>
            </a:fld>
            <a:endParaRPr lang="en"/>
          </a:p>
        </p:txBody>
      </p:sp>
      <p:pic>
        <p:nvPicPr>
          <p:cNvPr id="2" name="Picture 1">
            <a:extLst>
              <a:ext uri="{FF2B5EF4-FFF2-40B4-BE49-F238E27FC236}">
                <a16:creationId xmlns:a16="http://schemas.microsoft.com/office/drawing/2014/main" id="{8404BE35-EE4C-3BEF-D323-0F723A5F96A0}"/>
              </a:ext>
            </a:extLst>
          </p:cNvPr>
          <p:cNvPicPr>
            <a:picLocks noChangeAspect="1"/>
          </p:cNvPicPr>
          <p:nvPr/>
        </p:nvPicPr>
        <p:blipFill>
          <a:blip r:embed="rId3"/>
          <a:stretch>
            <a:fillRect/>
          </a:stretch>
        </p:blipFill>
        <p:spPr>
          <a:xfrm>
            <a:off x="224288" y="3122023"/>
            <a:ext cx="2857500" cy="1371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br>
              <a:rPr lang="en-US" dirty="0"/>
            </a:br>
            <a:endParaRPr lang="en-US" dirty="0"/>
          </a:p>
        </p:txBody>
      </p:sp>
      <p:sp>
        <p:nvSpPr>
          <p:cNvPr id="3" name="Text Placeholder 2"/>
          <p:cNvSpPr>
            <a:spLocks noGrp="1"/>
          </p:cNvSpPr>
          <p:nvPr>
            <p:ph type="body" idx="1"/>
          </p:nvPr>
        </p:nvSpPr>
        <p:spPr/>
        <p:txBody>
          <a:bodyPr/>
          <a:lstStyle/>
          <a:p>
            <a:pPr algn="just"/>
            <a:r>
              <a:rPr lang="en-GB" sz="1600" b="1" dirty="0"/>
              <a:t>Social</a:t>
            </a:r>
            <a:r>
              <a:rPr lang="en-GB" sz="1600" dirty="0"/>
              <a:t>: Additionally, there is developing strain on the public authority to safeguard the privileges of EU residents to remain in the UK after </a:t>
            </a:r>
            <a:r>
              <a:rPr lang="en-GB" sz="1600" dirty="0" err="1"/>
              <a:t>Brexit</a:t>
            </a:r>
            <a:r>
              <a:rPr lang="en-GB" sz="1600" dirty="0"/>
              <a:t>, for the EU to consent to something similar for UK residents living abroad, and to ensure that the work market, especially in the public area, isn't harmed by the limitations on the opportunity of development</a:t>
            </a:r>
            <a:r>
              <a:rPr lang="en-US" sz="1600" dirty="0"/>
              <a:t> (Jessop, 2018)</a:t>
            </a:r>
            <a:r>
              <a:rPr lang="en-GB" sz="1600" dirty="0"/>
              <a:t>.</a:t>
            </a:r>
            <a:endParaRPr lang="en-US" sz="1600" dirty="0"/>
          </a:p>
          <a:p>
            <a:pPr algn="just"/>
            <a:r>
              <a:rPr lang="en-GB" sz="1600" b="1" dirty="0"/>
              <a:t>Technological</a:t>
            </a:r>
            <a:r>
              <a:rPr lang="en-GB" sz="1600" dirty="0"/>
              <a:t>: A captivating setting for organizations after </a:t>
            </a:r>
            <a:r>
              <a:rPr lang="en-GB" sz="1600" dirty="0" err="1"/>
              <a:t>Brexit</a:t>
            </a:r>
            <a:r>
              <a:rPr lang="en-GB" sz="1600" dirty="0"/>
              <a:t> is likewise made by the developing meaning of </a:t>
            </a:r>
            <a:r>
              <a:rPr lang="en-GB" sz="1600" dirty="0" err="1"/>
              <a:t>Blockchain</a:t>
            </a:r>
            <a:r>
              <a:rPr lang="en-GB" sz="1600" dirty="0"/>
              <a:t>. Fundamentally, </a:t>
            </a:r>
            <a:r>
              <a:rPr lang="en-GB" sz="1600" dirty="0" err="1"/>
              <a:t>blockchain</a:t>
            </a:r>
            <a:r>
              <a:rPr lang="en-GB" sz="1600" dirty="0"/>
              <a:t> empowers safely distributed approval, which empowers exchanges to occur without the contribution of an outsider mediator. </a:t>
            </a:r>
            <a:endParaRPr lang="en-US" sz="1600" dirty="0"/>
          </a:p>
          <a:p>
            <a:pPr algn="just"/>
            <a:endParaRPr lang="en-US" sz="16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5</a:t>
            </a:fld>
            <a:endParaRPr lang="en"/>
          </a:p>
        </p:txBody>
      </p:sp>
      <p:pic>
        <p:nvPicPr>
          <p:cNvPr id="5" name="Picture 4">
            <a:extLst>
              <a:ext uri="{FF2B5EF4-FFF2-40B4-BE49-F238E27FC236}">
                <a16:creationId xmlns:a16="http://schemas.microsoft.com/office/drawing/2014/main" id="{0D0452E8-956A-762E-9F5E-7A9D9E830B6B}"/>
              </a:ext>
            </a:extLst>
          </p:cNvPr>
          <p:cNvPicPr>
            <a:picLocks noChangeAspect="1"/>
          </p:cNvPicPr>
          <p:nvPr/>
        </p:nvPicPr>
        <p:blipFill>
          <a:blip r:embed="rId3"/>
          <a:stretch>
            <a:fillRect/>
          </a:stretch>
        </p:blipFill>
        <p:spPr>
          <a:xfrm>
            <a:off x="86524" y="3177132"/>
            <a:ext cx="3053751" cy="1145157"/>
          </a:xfrm>
          <a:prstGeom prst="rect">
            <a:avLst/>
          </a:prstGeom>
        </p:spPr>
      </p:pic>
    </p:spTree>
    <p:extLst>
      <p:ext uri="{BB962C8B-B14F-4D97-AF65-F5344CB8AC3E}">
        <p14:creationId xmlns:p14="http://schemas.microsoft.com/office/powerpoint/2010/main" val="282164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br>
              <a:rPr lang="en-US" dirty="0"/>
            </a:br>
            <a:endParaRPr lang="en-US" dirty="0"/>
          </a:p>
        </p:txBody>
      </p:sp>
      <p:sp>
        <p:nvSpPr>
          <p:cNvPr id="3" name="Text Placeholder 2"/>
          <p:cNvSpPr>
            <a:spLocks noGrp="1"/>
          </p:cNvSpPr>
          <p:nvPr>
            <p:ph type="body" idx="1"/>
          </p:nvPr>
        </p:nvSpPr>
        <p:spPr/>
        <p:txBody>
          <a:bodyPr/>
          <a:lstStyle/>
          <a:p>
            <a:pPr algn="just"/>
            <a:r>
              <a:rPr lang="en-GB" sz="1600" b="1" dirty="0"/>
              <a:t>Legal</a:t>
            </a:r>
            <a:r>
              <a:rPr lang="en-GB" sz="1600" dirty="0"/>
              <a:t>: The most influenced firms will be the people who import products much of the time, yet all organizations might take a couple of straightforward insurances to guarantee that their cargo forwarder or carrier is prepared for </a:t>
            </a:r>
            <a:r>
              <a:rPr lang="en-GB" sz="1600" dirty="0" err="1"/>
              <a:t>Brexit</a:t>
            </a:r>
            <a:r>
              <a:rPr lang="en-US" sz="1600" dirty="0"/>
              <a:t> (</a:t>
            </a:r>
            <a:r>
              <a:rPr lang="en-US" sz="1600" dirty="0" err="1"/>
              <a:t>Hantzsche</a:t>
            </a:r>
            <a:r>
              <a:rPr lang="en-US" sz="1600" dirty="0"/>
              <a:t> and Young, 2019)</a:t>
            </a:r>
          </a:p>
          <a:p>
            <a:pPr algn="just"/>
            <a:r>
              <a:rPr lang="en-GB" sz="1600" b="1" dirty="0"/>
              <a:t>Environmental:</a:t>
            </a:r>
            <a:r>
              <a:rPr lang="en-GB" sz="1600" dirty="0"/>
              <a:t>: Because more vehicles would be halted because of this superior consistency, offices at ports like Dover will be extended. Notwithstanding, the Port of Dover can't develop since it is situated between a street and a real estate parcel assigned as an Area of Outstanding Beauty.</a:t>
            </a:r>
            <a:endParaRPr lang="en-US" sz="16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6</a:t>
            </a:fld>
            <a:endParaRPr lang="en"/>
          </a:p>
        </p:txBody>
      </p:sp>
      <p:pic>
        <p:nvPicPr>
          <p:cNvPr id="5" name="Picture 4">
            <a:extLst>
              <a:ext uri="{FF2B5EF4-FFF2-40B4-BE49-F238E27FC236}">
                <a16:creationId xmlns:a16="http://schemas.microsoft.com/office/drawing/2014/main" id="{8681AF7D-BCB5-6F5D-2FFD-78A1F1D6066F}"/>
              </a:ext>
            </a:extLst>
          </p:cNvPr>
          <p:cNvPicPr>
            <a:picLocks noChangeAspect="1"/>
          </p:cNvPicPr>
          <p:nvPr/>
        </p:nvPicPr>
        <p:blipFill>
          <a:blip r:embed="rId3"/>
          <a:stretch>
            <a:fillRect/>
          </a:stretch>
        </p:blipFill>
        <p:spPr>
          <a:xfrm>
            <a:off x="227578" y="3177081"/>
            <a:ext cx="2570672" cy="1145260"/>
          </a:xfrm>
          <a:prstGeom prst="rect">
            <a:avLst/>
          </a:prstGeom>
        </p:spPr>
      </p:pic>
    </p:spTree>
    <p:extLst>
      <p:ext uri="{BB962C8B-B14F-4D97-AF65-F5344CB8AC3E}">
        <p14:creationId xmlns:p14="http://schemas.microsoft.com/office/powerpoint/2010/main" val="159005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962F-1440-4FEB-BC78-0362E2E4A307}"/>
              </a:ext>
            </a:extLst>
          </p:cNvPr>
          <p:cNvSpPr>
            <a:spLocks noGrp="1"/>
          </p:cNvSpPr>
          <p:nvPr>
            <p:ph type="title"/>
          </p:nvPr>
        </p:nvSpPr>
        <p:spPr>
          <a:xfrm>
            <a:off x="380999" y="530127"/>
            <a:ext cx="1826623" cy="1625244"/>
          </a:xfrm>
        </p:spPr>
        <p:txBody>
          <a:bodyPr/>
          <a:lstStyle/>
          <a:p>
            <a:r>
              <a:rPr lang="en-US" dirty="0"/>
              <a:t> </a:t>
            </a:r>
          </a:p>
        </p:txBody>
      </p:sp>
      <p:sp>
        <p:nvSpPr>
          <p:cNvPr id="6" name="Slide Number Placeholder 5">
            <a:extLst>
              <a:ext uri="{FF2B5EF4-FFF2-40B4-BE49-F238E27FC236}">
                <a16:creationId xmlns:a16="http://schemas.microsoft.com/office/drawing/2014/main" id="{0531E5D5-0887-41D0-B361-88EFD2B511A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7</a:t>
            </a:fld>
            <a:endParaRPr lang="en"/>
          </a:p>
        </p:txBody>
      </p:sp>
      <p:sp>
        <p:nvSpPr>
          <p:cNvPr id="9" name="Rectangle 5"/>
          <p:cNvSpPr>
            <a:spLocks noChangeArrowheads="1"/>
          </p:cNvSpPr>
          <p:nvPr/>
        </p:nvSpPr>
        <p:spPr bwMode="auto">
          <a:xfrm>
            <a:off x="2714325" y="80852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5353" y="1518260"/>
            <a:ext cx="3822700" cy="2540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6"/>
          <p:cNvSpPr>
            <a:spLocks noChangeArrowheads="1"/>
          </p:cNvSpPr>
          <p:nvPr/>
        </p:nvSpPr>
        <p:spPr bwMode="auto">
          <a:xfrm>
            <a:off x="2714325" y="126572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a:rPr>
            </a:br>
            <a:r>
              <a:rPr kumimoji="0" lang="en-GB"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a:rPr>
              <a:t>Cause and Effect Analysis </a:t>
            </a:r>
            <a:endParaRPr kumimoji="0" lang="en-GB" sz="1800" b="0" i="0" u="none" strike="noStrike" cap="none" normalizeH="0" baseline="0" dirty="0">
              <a:ln>
                <a:noFill/>
              </a:ln>
              <a:solidFill>
                <a:schemeClr val="tx1"/>
              </a:solidFill>
              <a:effectLst/>
              <a:latin typeface="Arial" panose="020B0604020202020204" pitchFamily="34" charset="0"/>
            </a:endParaRPr>
          </a:p>
        </p:txBody>
      </p:sp>
      <p:sp>
        <p:nvSpPr>
          <p:cNvPr id="13" name="TextBox 12"/>
          <p:cNvSpPr txBox="1"/>
          <p:nvPr/>
        </p:nvSpPr>
        <p:spPr>
          <a:xfrm>
            <a:off x="625642" y="933651"/>
            <a:ext cx="1482291" cy="646331"/>
          </a:xfrm>
          <a:prstGeom prst="rect">
            <a:avLst/>
          </a:prstGeom>
          <a:noFill/>
        </p:spPr>
        <p:txBody>
          <a:bodyPr wrap="square" rtlCol="0">
            <a:spAutoFit/>
          </a:bodyPr>
          <a:lstStyle/>
          <a:p>
            <a:r>
              <a:rPr lang="en-US" sz="1800" dirty="0">
                <a:latin typeface="Arial Narrow" panose="020B0606020202030204" pitchFamily="34" charset="0"/>
              </a:rPr>
              <a:t>Cause and Effect Analysis</a:t>
            </a:r>
          </a:p>
        </p:txBody>
      </p:sp>
      <p:sp>
        <p:nvSpPr>
          <p:cNvPr id="11" name="TextBox 10">
            <a:extLst>
              <a:ext uri="{FF2B5EF4-FFF2-40B4-BE49-F238E27FC236}">
                <a16:creationId xmlns:a16="http://schemas.microsoft.com/office/drawing/2014/main" id="{54592E59-3EED-623C-868E-A1A252E56EB9}"/>
              </a:ext>
            </a:extLst>
          </p:cNvPr>
          <p:cNvSpPr txBox="1"/>
          <p:nvPr/>
        </p:nvSpPr>
        <p:spPr>
          <a:xfrm>
            <a:off x="2414016" y="3982926"/>
            <a:ext cx="6142768" cy="380938"/>
          </a:xfrm>
          <a:prstGeom prst="rect">
            <a:avLst/>
          </a:prstGeom>
          <a:noFill/>
        </p:spPr>
        <p:txBody>
          <a:bodyPr wrap="square">
            <a:spAutoFit/>
          </a:bodyPr>
          <a:lstStyle/>
          <a:p>
            <a:pPr marL="0" marR="0" algn="just">
              <a:lnSpc>
                <a:spcPct val="150000"/>
              </a:lnSpc>
              <a:spcBef>
                <a:spcPts val="1200"/>
              </a:spcBef>
              <a:spcAft>
                <a:spcPts val="0"/>
              </a:spcAft>
            </a:pPr>
            <a:r>
              <a:rPr lang="en-GB" sz="1400" dirty="0">
                <a:effectLst/>
                <a:latin typeface="Times New Roman" panose="02020603050405020304" pitchFamily="18" charset="0"/>
                <a:ea typeface="Times New Roman" panose="02020603050405020304" pitchFamily="18" charset="0"/>
                <a:cs typeface="Vrinda" panose="020B0502040204020203" pitchFamily="34" charset="0"/>
              </a:rPr>
              <a:t>Figure 1: Fishbone Diagram of Employee Shortage </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t>
            </a:r>
            <a:r>
              <a:rPr lang="en-US" sz="14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Umfreville</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a:t>
            </a:r>
            <a:r>
              <a:rPr lang="en-US" sz="14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Piñeiro</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2018)</a:t>
            </a:r>
            <a:endParaRPr lang="en-US" sz="1200" dirty="0">
              <a:effectLst/>
              <a:latin typeface="Calibri" panose="020F0502020204030204" pitchFamily="34" charset="0"/>
              <a:ea typeface="Times New Roman" panose="02020603050405020304" pitchFamily="18" charset="0"/>
              <a:cs typeface="Vrinda" panose="020B0502040204020203" pitchFamily="34" charset="0"/>
            </a:endParaRPr>
          </a:p>
        </p:txBody>
      </p:sp>
    </p:spTree>
    <p:extLst>
      <p:ext uri="{BB962C8B-B14F-4D97-AF65-F5344CB8AC3E}">
        <p14:creationId xmlns:p14="http://schemas.microsoft.com/office/powerpoint/2010/main" val="1136431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999" y="530127"/>
            <a:ext cx="1826623" cy="985164"/>
          </a:xfrm>
        </p:spPr>
        <p:txBody>
          <a:bodyPr/>
          <a:lstStyle/>
          <a:p>
            <a:r>
              <a:rPr lang="en-US" dirty="0"/>
              <a:t> </a:t>
            </a:r>
            <a:r>
              <a:rPr lang="en-GB" dirty="0"/>
              <a:t>Evaluation of employee shortages </a:t>
            </a:r>
            <a:br>
              <a:rPr lang="en-US" dirty="0"/>
            </a:br>
            <a:endParaRPr lang="en-IN" dirty="0"/>
          </a:p>
        </p:txBody>
      </p:sp>
      <p:sp>
        <p:nvSpPr>
          <p:cNvPr id="3" name="Text Placeholder 2"/>
          <p:cNvSpPr>
            <a:spLocks noGrp="1"/>
          </p:cNvSpPr>
          <p:nvPr>
            <p:ph type="body" idx="1"/>
          </p:nvPr>
        </p:nvSpPr>
        <p:spPr>
          <a:xfrm>
            <a:off x="2652480" y="963260"/>
            <a:ext cx="2076273" cy="3047037"/>
          </a:xfrm>
        </p:spPr>
        <p:txBody>
          <a:bodyPr/>
          <a:lstStyle/>
          <a:p>
            <a:pPr marL="139700" indent="0" algn="just">
              <a:buNone/>
            </a:pPr>
            <a:r>
              <a:rPr lang="en-GB" sz="1100" dirty="0">
                <a:solidFill>
                  <a:schemeClr val="tx1">
                    <a:lumMod val="50000"/>
                  </a:schemeClr>
                </a:solidFill>
              </a:rPr>
              <a:t>There has been rising tension on Prime Minister Theresa May to simplify it to recruit NHS faculty from abroad because of fears of a colossal mass migration of unfamiliar specialists from Britain or, at any rate, a continuous decrease because of the trouble in employing non-British staff once Britain leaves the EU</a:t>
            </a:r>
            <a:r>
              <a:rPr lang="en-US" sz="1100" dirty="0">
                <a:solidFill>
                  <a:schemeClr val="tx1">
                    <a:lumMod val="50000"/>
                  </a:schemeClr>
                </a:solidFill>
              </a:rPr>
              <a:t> (Jessop, 2018)</a:t>
            </a:r>
            <a:r>
              <a:rPr lang="en-GB" sz="1100" dirty="0">
                <a:solidFill>
                  <a:schemeClr val="tx1">
                    <a:lumMod val="50000"/>
                  </a:schemeClr>
                </a:solidFill>
              </a:rPr>
              <a:t>. </a:t>
            </a:r>
            <a:r>
              <a:rPr lang="en-GB" sz="1100" dirty="0" err="1">
                <a:solidFill>
                  <a:schemeClr val="tx1">
                    <a:lumMod val="50000"/>
                  </a:schemeClr>
                </a:solidFill>
              </a:rPr>
              <a:t>Sajid</a:t>
            </a:r>
            <a:r>
              <a:rPr lang="en-GB" sz="1100" dirty="0">
                <a:solidFill>
                  <a:schemeClr val="tx1">
                    <a:lumMod val="50000"/>
                  </a:schemeClr>
                </a:solidFill>
              </a:rPr>
              <a:t> </a:t>
            </a:r>
            <a:r>
              <a:rPr lang="en-GB" sz="1100" dirty="0" err="1">
                <a:solidFill>
                  <a:schemeClr val="tx1">
                    <a:lumMod val="50000"/>
                  </a:schemeClr>
                </a:solidFill>
              </a:rPr>
              <a:t>Javid</a:t>
            </a:r>
            <a:r>
              <a:rPr lang="en-GB" sz="1100" dirty="0">
                <a:solidFill>
                  <a:schemeClr val="tx1">
                    <a:lumMod val="50000"/>
                  </a:schemeClr>
                </a:solidFill>
              </a:rPr>
              <a:t>, the home secretary, declared in June 2018 that the public authority would raise the compensation roof for gifted specialists, including specialists and attendants. </a:t>
            </a:r>
            <a:endParaRPr lang="en-US" sz="1100" dirty="0">
              <a:solidFill>
                <a:schemeClr val="tx1">
                  <a:lumMod val="50000"/>
                </a:schemeClr>
              </a:solidFill>
            </a:endParaRPr>
          </a:p>
          <a:p>
            <a:pPr marL="139700" indent="0">
              <a:buNone/>
            </a:pPr>
            <a:endParaRPr lang="en-IN" dirty="0"/>
          </a:p>
        </p:txBody>
      </p:sp>
      <p:sp>
        <p:nvSpPr>
          <p:cNvPr id="4" name="Text Placeholder 3"/>
          <p:cNvSpPr>
            <a:spLocks noGrp="1"/>
          </p:cNvSpPr>
          <p:nvPr>
            <p:ph type="body" idx="2"/>
          </p:nvPr>
        </p:nvSpPr>
        <p:spPr>
          <a:xfrm>
            <a:off x="4551625" y="963260"/>
            <a:ext cx="1950861" cy="3138477"/>
          </a:xfrm>
        </p:spPr>
        <p:txBody>
          <a:bodyPr/>
          <a:lstStyle/>
          <a:p>
            <a:pPr marL="139700" indent="0" algn="just">
              <a:buNone/>
            </a:pPr>
            <a:r>
              <a:rPr lang="en-GB" sz="1100" dirty="0">
                <a:solidFill>
                  <a:schemeClr val="tx1">
                    <a:lumMod val="50000"/>
                  </a:schemeClr>
                </a:solidFill>
              </a:rPr>
              <a:t>Notwithstanding such </a:t>
            </a:r>
            <a:r>
              <a:rPr lang="en-GB" sz="1100" dirty="0" err="1">
                <a:solidFill>
                  <a:schemeClr val="tx1">
                    <a:lumMod val="50000"/>
                  </a:schemeClr>
                </a:solidFill>
              </a:rPr>
              <a:t>defense</a:t>
            </a:r>
            <a:r>
              <a:rPr lang="en-GB" sz="1100" dirty="0">
                <a:solidFill>
                  <a:schemeClr val="tx1">
                    <a:lumMod val="50000"/>
                  </a:schemeClr>
                </a:solidFill>
              </a:rPr>
              <a:t>, the necessity for future EU residents to apply for a visa to work may discourage. Furthermore, there are at present no designs to adjust the base compensation band so that lower-level NHS workers can be recruited from beyond the United Kingdom.</a:t>
            </a:r>
            <a:endParaRPr lang="en-US" sz="1100" dirty="0">
              <a:solidFill>
                <a:schemeClr val="tx1">
                  <a:lumMod val="50000"/>
                </a:schemeClr>
              </a:solidFill>
            </a:endParaRPr>
          </a:p>
          <a:p>
            <a:pPr marL="139700" indent="0">
              <a:buNone/>
            </a:pPr>
            <a:endParaRPr lang="en-US" dirty="0"/>
          </a:p>
          <a:p>
            <a:pPr marL="139700" indent="0">
              <a:buNone/>
            </a:pPr>
            <a:endParaRPr lang="en-IN" dirty="0"/>
          </a:p>
        </p:txBody>
      </p:sp>
      <p:sp>
        <p:nvSpPr>
          <p:cNvPr id="5" name="Text Placeholder 4"/>
          <p:cNvSpPr>
            <a:spLocks noGrp="1"/>
          </p:cNvSpPr>
          <p:nvPr>
            <p:ph type="body" idx="3"/>
          </p:nvPr>
        </p:nvSpPr>
        <p:spPr>
          <a:xfrm>
            <a:off x="6502486" y="972931"/>
            <a:ext cx="2054297" cy="3239174"/>
          </a:xfrm>
        </p:spPr>
        <p:txBody>
          <a:bodyPr/>
          <a:lstStyle/>
          <a:p>
            <a:pPr marL="139700" indent="0">
              <a:buNone/>
            </a:pPr>
            <a:r>
              <a:rPr lang="en-US" b="1" dirty="0"/>
              <a:t> </a:t>
            </a:r>
            <a:endParaRPr lang="en-IN" dirty="0"/>
          </a:p>
        </p:txBody>
      </p:sp>
      <p:sp>
        <p:nvSpPr>
          <p:cNvPr id="6" name="Slide Number Placeholder 5"/>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8</a:t>
            </a:fld>
            <a:endParaRPr lang="en"/>
          </a:p>
        </p:txBody>
      </p:sp>
      <p:sp>
        <p:nvSpPr>
          <p:cNvPr id="7" name="TextBox 6"/>
          <p:cNvSpPr txBox="1"/>
          <p:nvPr/>
        </p:nvSpPr>
        <p:spPr>
          <a:xfrm>
            <a:off x="6672667" y="1028897"/>
            <a:ext cx="1674796" cy="3354765"/>
          </a:xfrm>
          <a:prstGeom prst="rect">
            <a:avLst/>
          </a:prstGeom>
          <a:noFill/>
        </p:spPr>
        <p:txBody>
          <a:bodyPr wrap="square" rtlCol="0">
            <a:spAutoFit/>
          </a:bodyPr>
          <a:lstStyle/>
          <a:p>
            <a:pPr algn="just"/>
            <a:r>
              <a:rPr lang="en-GB" sz="1100" dirty="0">
                <a:latin typeface="Tinos" panose="020B0604020202020204" charset="0"/>
                <a:ea typeface="Tinos" panose="020B0604020202020204" charset="0"/>
                <a:cs typeface="Tinos" panose="020B0604020202020204" charset="0"/>
              </a:rPr>
              <a:t>A House of Lords Select Committee on the Long Term Sustainability of the NHS report noticed that there has been a well-established dependence on outside nationals in the NHS.39 The board expresses that the drawn-out arrangement is for the public authority to guarantee the stock of thoroughly prepared well-being and social consideration </a:t>
            </a:r>
            <a:r>
              <a:rPr lang="en-GB" sz="1100" dirty="0" err="1">
                <a:latin typeface="Tinos" panose="020B0604020202020204" charset="0"/>
                <a:ea typeface="Tinos" panose="020B0604020202020204" charset="0"/>
                <a:cs typeface="Tinos" panose="020B0604020202020204" charset="0"/>
              </a:rPr>
              <a:t>laborers</a:t>
            </a:r>
            <a:r>
              <a:rPr lang="en-GB" sz="1100" dirty="0">
                <a:latin typeface="Tinos" panose="020B0604020202020204" charset="0"/>
                <a:ea typeface="Tinos" panose="020B0604020202020204" charset="0"/>
                <a:cs typeface="Tinos" panose="020B0604020202020204" charset="0"/>
              </a:rPr>
              <a:t> from inside the country</a:t>
            </a:r>
            <a:r>
              <a:rPr lang="en-US" sz="1100" dirty="0">
                <a:latin typeface="Tinos" panose="020B0604020202020204" charset="0"/>
                <a:ea typeface="Tinos" panose="020B0604020202020204" charset="0"/>
                <a:cs typeface="Tinos" panose="020B0604020202020204" charset="0"/>
              </a:rPr>
              <a:t> (</a:t>
            </a:r>
            <a:r>
              <a:rPr lang="en-US" sz="1100" dirty="0" err="1">
                <a:latin typeface="Tinos" panose="020B0604020202020204" charset="0"/>
                <a:ea typeface="Tinos" panose="020B0604020202020204" charset="0"/>
                <a:cs typeface="Tinos" panose="020B0604020202020204" charset="0"/>
              </a:rPr>
              <a:t>Hantzsche</a:t>
            </a:r>
            <a:r>
              <a:rPr lang="en-US" sz="1100" dirty="0">
                <a:latin typeface="Tinos" panose="020B0604020202020204" charset="0"/>
                <a:ea typeface="Tinos" panose="020B0604020202020204" charset="0"/>
                <a:cs typeface="Tinos" panose="020B0604020202020204" charset="0"/>
              </a:rPr>
              <a:t> and Young, 2019)</a:t>
            </a:r>
          </a:p>
          <a:p>
            <a:endParaRPr lang="en-US" dirty="0"/>
          </a:p>
        </p:txBody>
      </p:sp>
      <p:pic>
        <p:nvPicPr>
          <p:cNvPr id="8" name="Picture 7">
            <a:extLst>
              <a:ext uri="{FF2B5EF4-FFF2-40B4-BE49-F238E27FC236}">
                <a16:creationId xmlns:a16="http://schemas.microsoft.com/office/drawing/2014/main" id="{86239CC5-5F23-AC4A-B742-C26629361652}"/>
              </a:ext>
            </a:extLst>
          </p:cNvPr>
          <p:cNvPicPr>
            <a:picLocks noChangeAspect="1"/>
          </p:cNvPicPr>
          <p:nvPr/>
        </p:nvPicPr>
        <p:blipFill>
          <a:blip r:embed="rId3"/>
          <a:stretch>
            <a:fillRect/>
          </a:stretch>
        </p:blipFill>
        <p:spPr>
          <a:xfrm>
            <a:off x="4712251" y="3000426"/>
            <a:ext cx="1969971" cy="1179814"/>
          </a:xfrm>
          <a:prstGeom prst="rect">
            <a:avLst/>
          </a:prstGeom>
        </p:spPr>
      </p:pic>
    </p:spTree>
    <p:extLst>
      <p:ext uri="{BB962C8B-B14F-4D97-AF65-F5344CB8AC3E}">
        <p14:creationId xmlns:p14="http://schemas.microsoft.com/office/powerpoint/2010/main" val="4288561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4"/>
          <p:cNvSpPr txBox="1">
            <a:spLocks noGrp="1"/>
          </p:cNvSpPr>
          <p:nvPr>
            <p:ph type="title"/>
          </p:nvPr>
        </p:nvSpPr>
        <p:spPr>
          <a:xfrm>
            <a:off x="380999" y="530127"/>
            <a:ext cx="1957251" cy="1442364"/>
          </a:xfrm>
          <a:prstGeom prst="rect">
            <a:avLst/>
          </a:prstGeom>
        </p:spPr>
        <p:txBody>
          <a:bodyPr spcFirstLastPara="1" wrap="square" lIns="91425" tIns="91425" rIns="91425" bIns="91425" anchor="t" anchorCtr="0">
            <a:noAutofit/>
          </a:bodyPr>
          <a:lstStyle/>
          <a:p>
            <a:pPr algn="ctr"/>
            <a:r>
              <a:rPr lang="en-US" dirty="0"/>
              <a:t> Conclusion</a:t>
            </a:r>
            <a:endParaRPr dirty="0"/>
          </a:p>
        </p:txBody>
      </p:sp>
      <p:sp>
        <p:nvSpPr>
          <p:cNvPr id="164" name="Google Shape;164;p2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9</a:t>
            </a:fld>
            <a:endParaRPr/>
          </a:p>
        </p:txBody>
      </p:sp>
      <p:sp>
        <p:nvSpPr>
          <p:cNvPr id="6" name="TextBox 5">
            <a:extLst>
              <a:ext uri="{FF2B5EF4-FFF2-40B4-BE49-F238E27FC236}">
                <a16:creationId xmlns:a16="http://schemas.microsoft.com/office/drawing/2014/main" id="{517ADA20-5ADB-4EEC-A986-6F2E513732FD}"/>
              </a:ext>
            </a:extLst>
          </p:cNvPr>
          <p:cNvSpPr txBox="1"/>
          <p:nvPr/>
        </p:nvSpPr>
        <p:spPr>
          <a:xfrm>
            <a:off x="3378359" y="1251309"/>
            <a:ext cx="5064178" cy="3139321"/>
          </a:xfrm>
          <a:prstGeom prst="rect">
            <a:avLst/>
          </a:prstGeom>
          <a:noFill/>
        </p:spPr>
        <p:txBody>
          <a:bodyPr wrap="square">
            <a:spAutoFit/>
          </a:bodyPr>
          <a:lstStyle/>
          <a:p>
            <a:pPr algn="just"/>
            <a:r>
              <a:rPr lang="en-US" sz="1800" dirty="0">
                <a:latin typeface="Times New Roman" panose="02020603050405020304" pitchFamily="18" charset="0"/>
                <a:cs typeface="Times New Roman" panose="02020603050405020304" pitchFamily="18" charset="0"/>
              </a:rPr>
              <a:t>Diminishing the quantity of settlers living and working in Britain was one of the essential avocations for deciding in favor of Brexit. A particular interest and clear red line that Theresa May's organization has not yet crossed in conversations is the limitation on the free development of individuals and laborers. Consequently, in spite of the way that guidelines on portions for gifted settlers in the wellbeing area have been changed, it will be more enthusiastically for EU residents to work for the NHS in post-Brexit Britain.</a:t>
            </a:r>
            <a:endParaRPr lang="en-GB" sz="1800" dirty="0">
              <a:latin typeface="Times New Roman" panose="02020603050405020304" pitchFamily="18" charset="0"/>
              <a:cs typeface="Times New Roman" panose="02020603050405020304" pitchFamily="18" charset="0"/>
            </a:endParaRPr>
          </a:p>
        </p:txBody>
      </p:sp>
      <p:sp>
        <p:nvSpPr>
          <p:cNvPr id="2" name="Rectangle 1"/>
          <p:cNvSpPr/>
          <p:nvPr/>
        </p:nvSpPr>
        <p:spPr>
          <a:xfrm>
            <a:off x="2527068" y="1556086"/>
            <a:ext cx="5902035" cy="369332"/>
          </a:xfrm>
          <a:prstGeom prst="rect">
            <a:avLst/>
          </a:prstGeom>
        </p:spPr>
        <p:txBody>
          <a:bodyPr wrap="square">
            <a:spAutoFit/>
          </a:bodyPr>
          <a:lstStyle/>
          <a:p>
            <a:endParaRPr lang="en-GB" sz="18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EBF17591-A1CF-4F3E-FCA6-FFF2ECB811F3}"/>
              </a:ext>
            </a:extLst>
          </p:cNvPr>
          <p:cNvPicPr>
            <a:picLocks noChangeAspect="1"/>
          </p:cNvPicPr>
          <p:nvPr/>
        </p:nvPicPr>
        <p:blipFill>
          <a:blip r:embed="rId3"/>
          <a:stretch>
            <a:fillRect/>
          </a:stretch>
        </p:blipFill>
        <p:spPr>
          <a:xfrm>
            <a:off x="380999" y="3156524"/>
            <a:ext cx="2967487" cy="166921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 Placeholder 2"/>
          <p:cNvSpPr>
            <a:spLocks noGrp="1"/>
          </p:cNvSpPr>
          <p:nvPr>
            <p:ph type="body" idx="1"/>
          </p:nvPr>
        </p:nvSpPr>
        <p:spPr/>
        <p:txBody>
          <a:bodyPr/>
          <a:lstStyle/>
          <a:p>
            <a:r>
              <a:rPr lang="en-US" sz="1000" i="1" dirty="0" err="1"/>
              <a:t>Hantzsche</a:t>
            </a:r>
            <a:r>
              <a:rPr lang="en-US" sz="1000" i="1" dirty="0"/>
              <a:t>, A. and Young, G., 2019. The Economic Impact of Prime Minister Johnson's New </a:t>
            </a:r>
            <a:r>
              <a:rPr lang="en-US" sz="1000" i="1" dirty="0" err="1"/>
              <a:t>Brexit</a:t>
            </a:r>
            <a:r>
              <a:rPr lang="en-US" sz="1000" i="1" dirty="0"/>
              <a:t> Deal. National Institute Economic Review, 250, pp.F34-F37.</a:t>
            </a:r>
          </a:p>
          <a:p>
            <a:r>
              <a:rPr lang="en-US" sz="1000" dirty="0" err="1"/>
              <a:t>Iacobucci</a:t>
            </a:r>
            <a:r>
              <a:rPr lang="en-US" sz="1000" dirty="0"/>
              <a:t>, G., 2019. No-deal </a:t>
            </a:r>
            <a:r>
              <a:rPr lang="en-US" sz="1000" dirty="0" err="1"/>
              <a:t>Brexit</a:t>
            </a:r>
            <a:r>
              <a:rPr lang="en-US" sz="1000" dirty="0"/>
              <a:t> will have a "catastrophic" impact on the NHS, BMA warns. </a:t>
            </a:r>
            <a:r>
              <a:rPr lang="en-US" sz="1000" i="1" dirty="0"/>
              <a:t>BMJ</a:t>
            </a:r>
            <a:r>
              <a:rPr lang="en-US" sz="1000" dirty="0"/>
              <a:t>, p.l5343.</a:t>
            </a:r>
          </a:p>
          <a:p>
            <a:r>
              <a:rPr lang="en-US" sz="1000" dirty="0"/>
              <a:t>Jessop, J., 2018. 'A No-deal </a:t>
            </a:r>
            <a:r>
              <a:rPr lang="en-US" sz="1000" dirty="0" err="1"/>
              <a:t>Brexit</a:t>
            </a:r>
            <a:r>
              <a:rPr lang="en-US" sz="1000" dirty="0"/>
              <a:t> Could Knock 10% off UK GDP': No-Deal Fact Checker. </a:t>
            </a:r>
            <a:r>
              <a:rPr lang="en-US" sz="1000" i="1" dirty="0"/>
              <a:t>SSRN Electronic Journal</a:t>
            </a:r>
            <a:r>
              <a:rPr lang="en-US" sz="1000" dirty="0"/>
              <a:t>,.</a:t>
            </a:r>
          </a:p>
          <a:p>
            <a:r>
              <a:rPr lang="en-US" sz="1000" dirty="0"/>
              <a:t>Jonas, T., 2019. Government publishes additional no-deal </a:t>
            </a:r>
            <a:r>
              <a:rPr lang="en-US" sz="1000" dirty="0" err="1"/>
              <a:t>Brexit</a:t>
            </a:r>
            <a:r>
              <a:rPr lang="en-US" sz="1000" dirty="0"/>
              <a:t> medicines regulation guidance. </a:t>
            </a:r>
            <a:r>
              <a:rPr lang="en-US" sz="1000" i="1" dirty="0"/>
              <a:t>The Pharmaceutical Journal</a:t>
            </a:r>
            <a:r>
              <a:rPr lang="en-US" sz="1000" dirty="0"/>
              <a:t>,.</a:t>
            </a:r>
          </a:p>
          <a:p>
            <a:r>
              <a:rPr lang="en-US" sz="1000" dirty="0"/>
              <a:t>Lancet, A., 2019. </a:t>
            </a:r>
            <a:r>
              <a:rPr lang="en-US" sz="1000" dirty="0" err="1"/>
              <a:t>Brexit</a:t>
            </a:r>
            <a:r>
              <a:rPr lang="en-US" sz="1000" dirty="0"/>
              <a:t>: deal or no deal?. </a:t>
            </a:r>
            <a:r>
              <a:rPr lang="en-US" sz="1000" i="1" dirty="0"/>
              <a:t>The Lancet</a:t>
            </a:r>
            <a:r>
              <a:rPr lang="en-US" sz="1000" dirty="0"/>
              <a:t>, 393(10174), p.848.</a:t>
            </a:r>
          </a:p>
          <a:p>
            <a:r>
              <a:rPr lang="en-US" sz="1000" dirty="0"/>
              <a:t>Mendes, A., 2019. How will a no-deal </a:t>
            </a:r>
            <a:r>
              <a:rPr lang="en-US" sz="1000" dirty="0" err="1"/>
              <a:t>Brexit</a:t>
            </a:r>
            <a:r>
              <a:rPr lang="en-US" sz="1000" dirty="0"/>
              <a:t> impact medicines in the UK?. </a:t>
            </a:r>
            <a:r>
              <a:rPr lang="en-US" sz="1000" i="1" dirty="0"/>
              <a:t>British Journal of Community Nursing</a:t>
            </a:r>
            <a:r>
              <a:rPr lang="en-US" sz="1000" dirty="0"/>
              <a:t>, 24(2), pp.92-93.</a:t>
            </a:r>
          </a:p>
          <a:p>
            <a:r>
              <a:rPr lang="en-US" sz="1000" dirty="0" err="1"/>
              <a:t>Tesra</a:t>
            </a:r>
            <a:r>
              <a:rPr lang="en-US" sz="1000" dirty="0"/>
              <a:t>, M., 2019. VMD is ready for </a:t>
            </a:r>
            <a:r>
              <a:rPr lang="en-US" sz="1000" dirty="0" err="1"/>
              <a:t>Brexit</a:t>
            </a:r>
            <a:r>
              <a:rPr lang="en-US" sz="1000" dirty="0"/>
              <a:t>, deal or no deal. </a:t>
            </a:r>
            <a:r>
              <a:rPr lang="en-US" sz="1000" i="1" dirty="0"/>
              <a:t>Veterinary Record</a:t>
            </a:r>
            <a:r>
              <a:rPr lang="en-US" sz="1000" dirty="0"/>
              <a:t>, 185(13), pp.387-387.</a:t>
            </a:r>
          </a:p>
          <a:p>
            <a:r>
              <a:rPr lang="en-US" sz="1000" dirty="0" err="1"/>
              <a:t>Umfreville</a:t>
            </a:r>
            <a:r>
              <a:rPr lang="en-US" sz="1000" dirty="0"/>
              <a:t>, C., Omar, P., </a:t>
            </a:r>
            <a:r>
              <a:rPr lang="en-US" sz="1000" dirty="0" err="1"/>
              <a:t>Fannon</a:t>
            </a:r>
            <a:r>
              <a:rPr lang="en-US" sz="1000" dirty="0"/>
              <a:t>, I. and </a:t>
            </a:r>
            <a:r>
              <a:rPr lang="en-US" sz="1000" dirty="0" err="1"/>
              <a:t>Carballo</a:t>
            </a:r>
            <a:r>
              <a:rPr lang="en-US" sz="1000" dirty="0"/>
              <a:t> </a:t>
            </a:r>
            <a:r>
              <a:rPr lang="en-US" sz="1000" dirty="0" err="1"/>
              <a:t>Piñeiro</a:t>
            </a:r>
            <a:r>
              <a:rPr lang="en-US" sz="1000" dirty="0"/>
              <a:t>, L., 2018. Recognition of UK Insolvency Proceedings Post-</a:t>
            </a:r>
            <a:r>
              <a:rPr lang="en-US" sz="1000" dirty="0" err="1"/>
              <a:t>Brexit</a:t>
            </a:r>
            <a:r>
              <a:rPr lang="en-US" sz="1000" dirty="0"/>
              <a:t>: The Impact of a ‘No Deal’ Scenario. </a:t>
            </a:r>
            <a:r>
              <a:rPr lang="en-US" sz="1000" i="1" dirty="0"/>
              <a:t>International Insolvency Review</a:t>
            </a:r>
            <a:r>
              <a:rPr lang="en-US" sz="1000" dirty="0"/>
              <a:t>, 27(3), pp.422-444.</a:t>
            </a:r>
          </a:p>
          <a:p>
            <a:pPr marL="76200" indent="0">
              <a:buNone/>
            </a:pPr>
            <a:endParaRPr lang="en-US"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10</a:t>
            </a:fld>
            <a:endParaRPr lang="en"/>
          </a:p>
        </p:txBody>
      </p:sp>
    </p:spTree>
    <p:extLst>
      <p:ext uri="{BB962C8B-B14F-4D97-AF65-F5344CB8AC3E}">
        <p14:creationId xmlns:p14="http://schemas.microsoft.com/office/powerpoint/2010/main" val="3622635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4052366178"/>
      </p:ext>
    </p:extLst>
  </p:cSld>
  <p:clrMapOvr>
    <a:masterClrMapping/>
  </p:clrMapOvr>
</p:sld>
</file>

<file path=ppt/theme/theme1.xml><?xml version="1.0" encoding="utf-8"?>
<a:theme xmlns:a="http://schemas.openxmlformats.org/drawingml/2006/main" name="Ophelia template">
  <a:themeElements>
    <a:clrScheme name="Custom 347">
      <a:dk1>
        <a:srgbClr val="4D4A56"/>
      </a:dk1>
      <a:lt1>
        <a:srgbClr val="FFFFFF"/>
      </a:lt1>
      <a:dk2>
        <a:srgbClr val="888394"/>
      </a:dk2>
      <a:lt2>
        <a:srgbClr val="E7E7EC"/>
      </a:lt2>
      <a:accent1>
        <a:srgbClr val="ECC1C8"/>
      </a:accent1>
      <a:accent2>
        <a:srgbClr val="E48DA3"/>
      </a:accent2>
      <a:accent3>
        <a:srgbClr val="AEA4CC"/>
      </a:accent3>
      <a:accent4>
        <a:srgbClr val="8F86AC"/>
      </a:accent4>
      <a:accent5>
        <a:srgbClr val="F0DFAE"/>
      </a:accent5>
      <a:accent6>
        <a:srgbClr val="E0B88E"/>
      </a:accent6>
      <a:hlink>
        <a:srgbClr val="4D4A5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1276</TotalTime>
  <Words>2396</Words>
  <PresentationFormat>On-screen Show (16:9)</PresentationFormat>
  <Paragraphs>68</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Arial Narrow</vt:lpstr>
      <vt:lpstr>Tinos</vt:lpstr>
      <vt:lpstr>Wingdings</vt:lpstr>
      <vt:lpstr>Playfair Display</vt:lpstr>
      <vt:lpstr>Times New Roman</vt:lpstr>
      <vt:lpstr>Arial</vt:lpstr>
      <vt:lpstr>Ophelia template</vt:lpstr>
      <vt:lpstr>   The shortage of employees in the UK- a case study on Proper Care </vt:lpstr>
      <vt:lpstr>Introduction</vt:lpstr>
      <vt:lpstr>Nature, impact, and scope of the problem </vt:lpstr>
      <vt:lpstr>  PESTLE Analysis  </vt:lpstr>
      <vt:lpstr>  PESTLE Analysis  </vt:lpstr>
      <vt:lpstr>  PESTLE Analysis  </vt:lpstr>
      <vt:lpstr> </vt:lpstr>
      <vt:lpstr> Evaluation of employee shortages  </vt:lpstr>
      <vt:lpstr> 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2022-07-13T15:05:13Z</dcterms:modified>
</cp:coreProperties>
</file>