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embeddedFontLst>
    <p:embeddedFont>
      <p:font typeface="Abadi" panose="020B0604020104020204" pitchFamily="34" charset="0"/>
      <p:regular r:id="rId13"/>
      <p:bold r:id="rId14"/>
    </p:embeddedFont>
    <p:embeddedFont>
      <p:font typeface="Inter Light" panose="02000503000000020004" pitchFamily="2" charset="0"/>
      <p:regular r:id="rId15"/>
    </p:embeddedFont>
    <p:embeddedFont>
      <p:font typeface="Montserrat Medium" panose="00000600000000000000" pitchFamily="2" charset="0"/>
      <p:regular r:id="rId16"/>
      <p:italic r:id="rId17"/>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font" Target="fonts/font5.fntdata"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3.fntdata"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0290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1695" cy="6858000"/>
          </a:xfrm>
          <a:prstGeom prst="rect">
            <a:avLst/>
          </a:prstGeom>
        </p:spPr>
      </p:pic>
      <p:sp>
        <p:nvSpPr>
          <p:cNvPr id="3" name="Shape 0"/>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 Id="rId5" Type="http://schemas.openxmlformats.org/officeDocument/2006/relationships/image" Target="../media/image4.sv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7.png" /><Relationship Id="rId4" Type="http://schemas.openxmlformats.org/officeDocument/2006/relationships/image" Target="../media/image6.png" /></Relationships>
</file>

<file path=ppt/slides/_rels/slide3.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8" Type="http://schemas.openxmlformats.org/officeDocument/2006/relationships/image" Target="../media/image14.png" /><Relationship Id="rId3" Type="http://schemas.openxmlformats.org/officeDocument/2006/relationships/image" Target="../media/image9.png" /><Relationship Id="rId7" Type="http://schemas.openxmlformats.org/officeDocument/2006/relationships/image" Target="../media/image13.svg"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image" Target="../media/image12.png" /><Relationship Id="rId11" Type="http://schemas.openxmlformats.org/officeDocument/2006/relationships/image" Target="../media/image17.svg" /><Relationship Id="rId5" Type="http://schemas.openxmlformats.org/officeDocument/2006/relationships/image" Target="../media/image11.svg" /><Relationship Id="rId10" Type="http://schemas.openxmlformats.org/officeDocument/2006/relationships/image" Target="../media/image16.svg" /><Relationship Id="rId4" Type="http://schemas.openxmlformats.org/officeDocument/2006/relationships/image" Target="../media/image10.png" /><Relationship Id="rId9" Type="http://schemas.openxmlformats.org/officeDocument/2006/relationships/image" Target="../media/image15.svg" /></Relationships>
</file>

<file path=ppt/slides/_rels/slide5.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21.sv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22.svg" /><Relationship Id="rId2" Type="http://schemas.openxmlformats.org/officeDocument/2006/relationships/notesSlide" Target="../notesSlides/notesSlide9.xml" /><Relationship Id="rId1" Type="http://schemas.openxmlformats.org/officeDocument/2006/relationships/slideLayout" Target="../slideLayouts/slideLayout2.xml" /><Relationship Id="rId5" Type="http://schemas.openxmlformats.org/officeDocument/2006/relationships/image" Target="../media/image24.svg" /><Relationship Id="rId4" Type="http://schemas.openxmlformats.org/officeDocument/2006/relationships/image" Target="../media/image23.svg" /></Relationships>
</file>

<file path=ppt/slides/_rels/slide10.xml.rels><?xml version="1.0" encoding="UTF-8" standalone="yes"?>
<Relationships xmlns="http://schemas.openxmlformats.org/package/2006/relationships"><Relationship Id="rId3" Type="http://schemas.openxmlformats.org/officeDocument/2006/relationships/image" Target="../media/image25.svg" /><Relationship Id="rId2" Type="http://schemas.openxmlformats.org/officeDocument/2006/relationships/notesSlide" Target="../notesSlides/notesSlide10.xml" /><Relationship Id="rId1" Type="http://schemas.openxmlformats.org/officeDocument/2006/relationships/slideLayout" Target="../slideLayouts/slideLayout2.xml" /><Relationship Id="rId4" Type="http://schemas.openxmlformats.org/officeDocument/2006/relationships/image" Target="../media/image26.png"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099443"/>
            <a:ext cx="6296860" cy="2066925"/>
          </a:xfrm>
          <a:prstGeom prst="rect">
            <a:avLst/>
          </a:prstGeom>
          <a:noFill/>
          <a:ln/>
        </p:spPr>
        <p:txBody>
          <a:bodyPr wrap="square" lIns="0" tIns="0" rIns="0" bIns="0" rtlCol="0" anchor="t">
            <a:normAutofit/>
          </a:bodyPr>
          <a:lstStyle/>
          <a:p>
            <a:pPr marL="0" indent="0" algn="l">
              <a:lnSpc>
                <a:spcPct val="104000"/>
              </a:lnSpc>
              <a:buNone/>
            </a:pPr>
            <a:r>
              <a:rPr lang="en-US" sz="3250" dirty="0">
                <a:solidFill>
                  <a:srgbClr val="74767D"/>
                </a:solidFill>
                <a:latin typeface="Montserrat Medium" pitchFamily="34" charset="0"/>
                <a:ea typeface="Montserrat Medium" pitchFamily="34" charset="-122"/>
                <a:cs typeface="Montserrat Medium" pitchFamily="34" charset="-120"/>
              </a:rPr>
              <a:t>Basil's Bakery: Investigating the Causes of Sales Stagnation Using Problem-Solving Frameworks</a:t>
            </a:r>
            <a:endParaRPr lang="en-US" sz="325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14311" y="3581400"/>
            <a:ext cx="2965773" cy="991096"/>
          </a:xfrm>
          <a:prstGeom prst="rect">
            <a:avLst/>
          </a:prstGeom>
        </p:spPr>
      </p:pic>
      <p:sp>
        <p:nvSpPr>
          <p:cNvPr id="5" name="Text 1"/>
          <p:cNvSpPr/>
          <p:nvPr/>
        </p:nvSpPr>
        <p:spPr>
          <a:xfrm>
            <a:off x="5436754" y="3600450"/>
            <a:ext cx="2067369" cy="258465"/>
          </a:xfrm>
          <a:prstGeom prst="rect">
            <a:avLst/>
          </a:prstGeom>
          <a:noFill/>
          <a:ln/>
        </p:spPr>
        <p:txBody>
          <a:bodyPr wrap="none" lIns="0" tIns="0" rIns="0" bIns="0" rtlCol="0" anchor="t"/>
          <a:lstStyle/>
          <a:p>
            <a:pPr marL="0" indent="0" algn="l">
              <a:lnSpc>
                <a:spcPct val="104000"/>
              </a:lnSpc>
              <a:buNone/>
            </a:pPr>
            <a:r>
              <a:rPr lang="en-US" sz="1600" dirty="0">
                <a:solidFill>
                  <a:srgbClr val="3D3E44"/>
                </a:solidFill>
                <a:latin typeface="Montserrat Medium" pitchFamily="34" charset="0"/>
                <a:ea typeface="Montserrat Medium" pitchFamily="34" charset="-122"/>
                <a:cs typeface="Montserrat Medium" pitchFamily="34" charset="-120"/>
              </a:rPr>
              <a:t>Module</a:t>
            </a:r>
            <a:endParaRPr lang="en-US" sz="1600" dirty="0"/>
          </a:p>
        </p:txBody>
      </p:sp>
      <p:sp>
        <p:nvSpPr>
          <p:cNvPr id="6" name="Text 2"/>
          <p:cNvSpPr/>
          <p:nvPr/>
        </p:nvSpPr>
        <p:spPr>
          <a:xfrm>
            <a:off x="5436754" y="4024213"/>
            <a:ext cx="2743330" cy="529233"/>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3D3E44"/>
                </a:solidFill>
                <a:latin typeface="Inter Light" pitchFamily="34" charset="0"/>
                <a:ea typeface="Inter Light" pitchFamily="34" charset="-122"/>
                <a:cs typeface="Inter Light" pitchFamily="34" charset="-120"/>
              </a:rPr>
              <a:t>LCLM4004 — Problem Solving and Decision Making</a:t>
            </a:r>
            <a:endParaRPr lang="en-US" sz="13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14311" y="4865092"/>
            <a:ext cx="2965773" cy="726480"/>
          </a:xfrm>
          <a:prstGeom prst="rect">
            <a:avLst/>
          </a:prstGeom>
        </p:spPr>
      </p:pic>
      <p:sp>
        <p:nvSpPr>
          <p:cNvPr id="8" name="Text 3"/>
          <p:cNvSpPr/>
          <p:nvPr/>
        </p:nvSpPr>
        <p:spPr>
          <a:xfrm>
            <a:off x="5436754" y="4884142"/>
            <a:ext cx="2067369" cy="258465"/>
          </a:xfrm>
          <a:prstGeom prst="rect">
            <a:avLst/>
          </a:prstGeom>
          <a:noFill/>
          <a:ln/>
        </p:spPr>
        <p:txBody>
          <a:bodyPr wrap="none" lIns="0" tIns="0" rIns="0" bIns="0" rtlCol="0" anchor="t"/>
          <a:lstStyle/>
          <a:p>
            <a:pPr marL="0" indent="0" algn="l">
              <a:lnSpc>
                <a:spcPct val="104000"/>
              </a:lnSpc>
              <a:buNone/>
            </a:pPr>
            <a:r>
              <a:rPr lang="en-US" sz="1600" dirty="0">
                <a:solidFill>
                  <a:srgbClr val="3D3E44"/>
                </a:solidFill>
                <a:latin typeface="Montserrat Medium" pitchFamily="34" charset="0"/>
                <a:ea typeface="Montserrat Medium" pitchFamily="34" charset="-122"/>
                <a:cs typeface="Montserrat Medium" pitchFamily="34" charset="-120"/>
              </a:rPr>
              <a:t>Lecturer</a:t>
            </a:r>
            <a:endParaRPr lang="en-US" sz="1600" dirty="0"/>
          </a:p>
        </p:txBody>
      </p:sp>
      <p:sp>
        <p:nvSpPr>
          <p:cNvPr id="9" name="Text 4"/>
          <p:cNvSpPr/>
          <p:nvPr/>
        </p:nvSpPr>
        <p:spPr>
          <a:xfrm>
            <a:off x="5436754" y="5307905"/>
            <a:ext cx="2743330" cy="264616"/>
          </a:xfrm>
          <a:prstGeom prst="rect">
            <a:avLst/>
          </a:prstGeom>
          <a:noFill/>
          <a:ln/>
        </p:spPr>
        <p:txBody>
          <a:bodyPr wrap="none" lIns="0" tIns="0" rIns="0" bIns="0" rtlCol="0" anchor="t"/>
          <a:lstStyle/>
          <a:p>
            <a:pPr marL="0" indent="0" algn="l">
              <a:lnSpc>
                <a:spcPct val="133000"/>
              </a:lnSpc>
              <a:buNone/>
            </a:pPr>
            <a:r>
              <a:rPr lang="en-US" sz="1300" dirty="0">
                <a:solidFill>
                  <a:srgbClr val="3D3E44"/>
                </a:solidFill>
                <a:latin typeface="Inter Light" pitchFamily="34" charset="0"/>
                <a:ea typeface="Inter Light" pitchFamily="34" charset="-122"/>
                <a:cs typeface="Inter Light" pitchFamily="34" charset="-120"/>
              </a:rPr>
              <a:t>Annamarie Dufficy / Anita Nan</a:t>
            </a:r>
            <a:endParaRPr lang="en-US" sz="130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570797" y="3581400"/>
            <a:ext cx="2965773" cy="726480"/>
          </a:xfrm>
          <a:prstGeom prst="rect">
            <a:avLst/>
          </a:prstGeom>
        </p:spPr>
      </p:pic>
      <p:sp>
        <p:nvSpPr>
          <p:cNvPr id="12" name="Text 6"/>
          <p:cNvSpPr/>
          <p:nvPr/>
        </p:nvSpPr>
        <p:spPr>
          <a:xfrm>
            <a:off x="8793240" y="4024213"/>
            <a:ext cx="2743330" cy="264616"/>
          </a:xfrm>
          <a:prstGeom prst="rect">
            <a:avLst/>
          </a:prstGeom>
          <a:noFill/>
          <a:ln/>
        </p:spPr>
        <p:txBody>
          <a:bodyPr wrap="none" lIns="0" tIns="0" rIns="0" bIns="0" rtlCol="0" anchor="t"/>
          <a:lstStyle/>
          <a:p>
            <a:pPr marL="0" indent="0" algn="l">
              <a:lnSpc>
                <a:spcPct val="133000"/>
              </a:lnSpc>
              <a:buNone/>
            </a:pPr>
            <a:endParaRPr lang="en-US" sz="130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570797" y="4600476"/>
            <a:ext cx="2965773" cy="726480"/>
          </a:xfrm>
          <a:prstGeom prst="rect">
            <a:avLst/>
          </a:prstGeom>
        </p:spPr>
      </p:pic>
      <p:sp>
        <p:nvSpPr>
          <p:cNvPr id="15" name="Text 8"/>
          <p:cNvSpPr/>
          <p:nvPr/>
        </p:nvSpPr>
        <p:spPr>
          <a:xfrm>
            <a:off x="8793240" y="5043289"/>
            <a:ext cx="2743330" cy="264616"/>
          </a:xfrm>
          <a:prstGeom prst="rect">
            <a:avLst/>
          </a:prstGeom>
          <a:noFill/>
          <a:ln/>
        </p:spPr>
        <p:txBody>
          <a:bodyPr wrap="none" lIns="0" tIns="0" rIns="0" bIns="0" rtlCol="0" anchor="t"/>
          <a:lstStyle/>
          <a:p>
            <a:pPr marL="0" indent="0" algn="l">
              <a:lnSpc>
                <a:spcPct val="133000"/>
              </a:lnSpc>
              <a:buNone/>
            </a:pP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1"/>
          <p:cNvSpPr/>
          <p:nvPr/>
        </p:nvSpPr>
        <p:spPr>
          <a:xfrm>
            <a:off x="4177659" y="110033"/>
            <a:ext cx="6162322" cy="361752"/>
          </a:xfrm>
          <a:prstGeom prst="rect">
            <a:avLst/>
          </a:prstGeom>
          <a:noFill/>
          <a:ln/>
        </p:spPr>
        <p:txBody>
          <a:bodyPr wrap="none" lIns="0" tIns="0" rIns="0" bIns="0" rtlCol="0" anchor="t"/>
          <a:lstStyle/>
          <a:p>
            <a:pPr algn="l">
              <a:lnSpc>
                <a:spcPct val="104000"/>
              </a:lnSpc>
            </a:pPr>
            <a:r>
              <a:rPr lang="en-US" sz="2250" dirty="0">
                <a:solidFill>
                  <a:srgbClr val="74767D"/>
                </a:solidFill>
                <a:latin typeface="Abadi" panose="020B0604020104020204" pitchFamily="34" charset="0"/>
                <a:ea typeface="Montserrat Medium" pitchFamily="34" charset="-122"/>
                <a:cs typeface="Montserrat Medium" pitchFamily="34" charset="-120"/>
              </a:rPr>
              <a:t>Introduction &amp; Presentation Structure</a:t>
            </a:r>
            <a:endParaRPr lang="en-US" sz="2250" dirty="0">
              <a:latin typeface="Abadi" panose="020B0604020104020204" pitchFamily="34" charset="0"/>
            </a:endParaRPr>
          </a:p>
        </p:txBody>
      </p:sp>
      <p:sp>
        <p:nvSpPr>
          <p:cNvPr id="4" name="Text 2"/>
          <p:cNvSpPr/>
          <p:nvPr/>
        </p:nvSpPr>
        <p:spPr>
          <a:xfrm>
            <a:off x="488045" y="609500"/>
            <a:ext cx="10868547" cy="1351657"/>
          </a:xfrm>
          <a:prstGeom prst="rect">
            <a:avLst/>
          </a:prstGeom>
          <a:noFill/>
          <a:ln/>
        </p:spPr>
        <p:txBody>
          <a:bodyPr wrap="square" lIns="0" tIns="0" rIns="0" bIns="0" rtlCol="0" anchor="t">
            <a:normAutofit/>
          </a:bodyPr>
          <a:lstStyle/>
          <a:p>
            <a:pPr marL="171450" indent="-171450" algn="l">
              <a:lnSpc>
                <a:spcPct val="113000"/>
              </a:lnSpc>
              <a:buFont typeface="Arial" panose="020B0604020202020204" pitchFamily="34" charset="0"/>
              <a:buChar char="•"/>
            </a:pPr>
            <a:r>
              <a:rPr lang="en-US" sz="1400" dirty="0">
                <a:solidFill>
                  <a:srgbClr val="3D3E44"/>
                </a:solidFill>
                <a:latin typeface="Abadi" panose="020B0604020104020204" pitchFamily="34" charset="0"/>
                <a:ea typeface="Inter Light" pitchFamily="34" charset="-122"/>
                <a:cs typeface="Inter Light" pitchFamily="34" charset="-120"/>
              </a:rPr>
              <a:t>This presentation investigates the factors contributing to the stagnation of sales at Basil's Bakery — an independent artisan bakery located in Coventry. Despite strong growth between 2015 and 2019, sales have remained approximately </a:t>
            </a:r>
            <a:r>
              <a:rPr lang="en-US" sz="1400" b="1" dirty="0">
                <a:solidFill>
                  <a:srgbClr val="3D3E44"/>
                </a:solidFill>
                <a:latin typeface="Abadi" panose="020B0604020104020204" pitchFamily="34" charset="0"/>
                <a:ea typeface="Inter Light" pitchFamily="34" charset="-122"/>
                <a:cs typeface="Inter Light" pitchFamily="34" charset="-120"/>
              </a:rPr>
              <a:t>25% below pre-pandemic levels</a:t>
            </a:r>
            <a:r>
              <a:rPr lang="en-US" sz="1400" dirty="0">
                <a:solidFill>
                  <a:srgbClr val="3D3E44"/>
                </a:solidFill>
                <a:latin typeface="Abadi" panose="020B0604020104020204" pitchFamily="34" charset="0"/>
                <a:ea typeface="Inter Light" pitchFamily="34" charset="-122"/>
                <a:cs typeface="Inter Light" pitchFamily="34" charset="-120"/>
              </a:rPr>
              <a:t> since 2023, raising significant concerns regarding long-term business sustainability. Recognised problem-solving frameworks are applied to identify root causes and potential areas for improvement (Johnson et al., 2023).</a:t>
            </a:r>
            <a:endParaRPr lang="en-US" sz="1400" dirty="0">
              <a:latin typeface="Abadi" panose="020B0604020104020204" pitchFamily="34" charset="0"/>
            </a:endParaRPr>
          </a:p>
        </p:txBody>
      </p:sp>
      <p:sp>
        <p:nvSpPr>
          <p:cNvPr id="5" name="Shape 3"/>
          <p:cNvSpPr/>
          <p:nvPr/>
        </p:nvSpPr>
        <p:spPr>
          <a:xfrm>
            <a:off x="578232" y="1731764"/>
            <a:ext cx="5459772" cy="4654451"/>
          </a:xfrm>
          <a:prstGeom prst="roundRect">
            <a:avLst>
              <a:gd name="adj" fmla="val 3582"/>
            </a:avLst>
          </a:prstGeom>
          <a:solidFill>
            <a:srgbClr val="C6C9DC"/>
          </a:solidFill>
          <a:ln/>
        </p:spPr>
        <p:txBody>
          <a:bodyPr/>
          <a:lstStyle/>
          <a:p>
            <a:pPr marL="285750" indent="-285750">
              <a:buFont typeface="Arial" panose="020B0604020202020204" pitchFamily="34" charset="0"/>
              <a:buChar char="•"/>
            </a:pPr>
            <a:endParaRPr lang="en-GB" sz="2800">
              <a:latin typeface="Abadi" panose="020B0604020104020204" pitchFamily="34" charset="0"/>
            </a:endParaRPr>
          </a:p>
        </p:txBody>
      </p:sp>
      <p:sp>
        <p:nvSpPr>
          <p:cNvPr id="6" name="Text 4"/>
          <p:cNvSpPr/>
          <p:nvPr/>
        </p:nvSpPr>
        <p:spPr>
          <a:xfrm>
            <a:off x="693919" y="1812727"/>
            <a:ext cx="2284455" cy="180876"/>
          </a:xfrm>
          <a:prstGeom prst="rect">
            <a:avLst/>
          </a:prstGeom>
          <a:noFill/>
          <a:ln/>
        </p:spPr>
        <p:txBody>
          <a:bodyPr wrap="none" lIns="0" tIns="0" rIns="0" bIns="0" rtlCol="0" anchor="t"/>
          <a:lstStyle/>
          <a:p>
            <a:pPr marL="171450" indent="-171450" algn="l">
              <a:lnSpc>
                <a:spcPct val="104000"/>
              </a:lnSpc>
              <a:buFont typeface="Arial" panose="020B0604020202020204" pitchFamily="34" charset="0"/>
              <a:buChar char="•"/>
            </a:pPr>
            <a:r>
              <a:rPr lang="en-US" sz="1600" dirty="0">
                <a:solidFill>
                  <a:srgbClr val="000000"/>
                </a:solidFill>
                <a:latin typeface="Abadi" panose="020B0604020104020204" pitchFamily="34" charset="0"/>
                <a:ea typeface="Montserrat Medium" pitchFamily="34" charset="-122"/>
                <a:cs typeface="Montserrat Medium" pitchFamily="34" charset="-120"/>
              </a:rPr>
              <a:t>Presentation Structure</a:t>
            </a:r>
            <a:endParaRPr lang="en-US" sz="1600" dirty="0">
              <a:latin typeface="Abadi" panose="020B0604020104020204" pitchFamily="34" charset="0"/>
            </a:endParaRPr>
          </a:p>
        </p:txBody>
      </p:sp>
      <p:sp>
        <p:nvSpPr>
          <p:cNvPr id="7" name="Text 5"/>
          <p:cNvSpPr/>
          <p:nvPr/>
        </p:nvSpPr>
        <p:spPr>
          <a:xfrm>
            <a:off x="693919" y="2084685"/>
            <a:ext cx="231472" cy="144661"/>
          </a:xfrm>
          <a:prstGeom prst="rect">
            <a:avLst/>
          </a:prstGeom>
          <a:noFill/>
          <a:ln/>
        </p:spPr>
        <p:txBody>
          <a:bodyPr wrap="none" lIns="0" tIns="0" rIns="0" bIns="0" rtlCol="0" anchor="ctr"/>
          <a:lstStyle/>
          <a:p>
            <a:pPr marL="171450" indent="-171450" algn="l">
              <a:lnSpc>
                <a:spcPct val="100000"/>
              </a:lnSpc>
              <a:buFont typeface="Arial" panose="020B0604020202020204" pitchFamily="34" charset="0"/>
              <a:buChar char="•"/>
            </a:pPr>
            <a:r>
              <a:rPr lang="en-US" sz="1100" dirty="0">
                <a:solidFill>
                  <a:srgbClr val="3D3E44"/>
                </a:solidFill>
                <a:latin typeface="Abadi" panose="020B0604020104020204" pitchFamily="34" charset="0"/>
                <a:ea typeface="Montserrat Light" pitchFamily="34" charset="-122"/>
                <a:cs typeface="Montserrat Light" pitchFamily="34" charset="-120"/>
              </a:rPr>
              <a:t>1</a:t>
            </a:r>
            <a:endParaRPr lang="en-US" sz="1100" dirty="0">
              <a:latin typeface="Abadi" panose="020B0604020104020204" pitchFamily="34" charset="0"/>
            </a:endParaRPr>
          </a:p>
        </p:txBody>
      </p:sp>
      <p:pic>
        <p:nvPicPr>
          <p:cNvPr id="8" name="Image 0" descr="preencoded.png"/>
          <p:cNvPicPr>
            <a:picLocks noChangeAspect="1"/>
          </p:cNvPicPr>
          <p:nvPr/>
        </p:nvPicPr>
        <p:blipFill>
          <a:blip r:embed="rId3"/>
          <a:stretch>
            <a:fillRect/>
          </a:stretch>
        </p:blipFill>
        <p:spPr>
          <a:xfrm>
            <a:off x="693919" y="2268637"/>
            <a:ext cx="5228400" cy="12700"/>
          </a:xfrm>
          <a:prstGeom prst="rect">
            <a:avLst/>
          </a:prstGeom>
        </p:spPr>
      </p:pic>
      <p:sp>
        <p:nvSpPr>
          <p:cNvPr id="9" name="Text 6"/>
          <p:cNvSpPr/>
          <p:nvPr/>
        </p:nvSpPr>
        <p:spPr>
          <a:xfrm>
            <a:off x="693919" y="2351881"/>
            <a:ext cx="1910508" cy="180876"/>
          </a:xfrm>
          <a:prstGeom prst="rect">
            <a:avLst/>
          </a:prstGeom>
          <a:noFill/>
          <a:ln/>
        </p:spPr>
        <p:txBody>
          <a:bodyPr wrap="none" lIns="0" tIns="0" rIns="0" bIns="0" rtlCol="0" anchor="t"/>
          <a:lstStyle/>
          <a:p>
            <a:pPr marL="171450" indent="-171450" algn="l">
              <a:lnSpc>
                <a:spcPct val="104000"/>
              </a:lnSpc>
              <a:buFont typeface="Arial" panose="020B0604020202020204" pitchFamily="34" charset="0"/>
              <a:buChar char="•"/>
            </a:pPr>
            <a:r>
              <a:rPr lang="en-US" sz="1600" dirty="0">
                <a:solidFill>
                  <a:srgbClr val="3D3E44"/>
                </a:solidFill>
                <a:latin typeface="Abadi" panose="020B0604020104020204" pitchFamily="34" charset="0"/>
                <a:ea typeface="Montserrat Medium" pitchFamily="34" charset="-122"/>
                <a:cs typeface="Montserrat Medium" pitchFamily="34" charset="-120"/>
              </a:rPr>
              <a:t>Overview of Basil's Bakery</a:t>
            </a:r>
            <a:endParaRPr lang="en-US" sz="1600" dirty="0">
              <a:latin typeface="Abadi" panose="020B0604020104020204" pitchFamily="34" charset="0"/>
            </a:endParaRPr>
          </a:p>
        </p:txBody>
      </p:sp>
      <p:sp>
        <p:nvSpPr>
          <p:cNvPr id="10" name="Text 7"/>
          <p:cNvSpPr/>
          <p:nvPr/>
        </p:nvSpPr>
        <p:spPr>
          <a:xfrm>
            <a:off x="693919" y="2613720"/>
            <a:ext cx="5228400" cy="157460"/>
          </a:xfrm>
          <a:prstGeom prst="rect">
            <a:avLst/>
          </a:prstGeom>
          <a:noFill/>
          <a:ln/>
        </p:spPr>
        <p:txBody>
          <a:bodyPr wrap="none" lIns="0" tIns="0" rIns="0" bIns="0" rtlCol="0" anchor="t"/>
          <a:lstStyle/>
          <a:p>
            <a:pPr marL="171450" indent="-171450" algn="l">
              <a:lnSpc>
                <a:spcPct val="11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Background and business context</a:t>
            </a:r>
            <a:endParaRPr lang="en-US" sz="1100" dirty="0">
              <a:latin typeface="Abadi" panose="020B0604020104020204" pitchFamily="34" charset="0"/>
            </a:endParaRPr>
          </a:p>
        </p:txBody>
      </p:sp>
      <p:sp>
        <p:nvSpPr>
          <p:cNvPr id="11" name="Text 8"/>
          <p:cNvSpPr/>
          <p:nvPr/>
        </p:nvSpPr>
        <p:spPr>
          <a:xfrm>
            <a:off x="693919" y="2938959"/>
            <a:ext cx="231472" cy="144661"/>
          </a:xfrm>
          <a:prstGeom prst="rect">
            <a:avLst/>
          </a:prstGeom>
          <a:noFill/>
          <a:ln/>
        </p:spPr>
        <p:txBody>
          <a:bodyPr wrap="none" lIns="0" tIns="0" rIns="0" bIns="0" rtlCol="0" anchor="ctr"/>
          <a:lstStyle/>
          <a:p>
            <a:pPr marL="171450" indent="-171450" algn="l">
              <a:lnSpc>
                <a:spcPct val="100000"/>
              </a:lnSpc>
              <a:buFont typeface="Arial" panose="020B0604020202020204" pitchFamily="34" charset="0"/>
              <a:buChar char="•"/>
            </a:pPr>
            <a:r>
              <a:rPr lang="en-US" sz="1100" dirty="0">
                <a:solidFill>
                  <a:srgbClr val="3D3E44"/>
                </a:solidFill>
                <a:latin typeface="Abadi" panose="020B0604020104020204" pitchFamily="34" charset="0"/>
                <a:ea typeface="Montserrat Light" pitchFamily="34" charset="-122"/>
                <a:cs typeface="Montserrat Light" pitchFamily="34" charset="-120"/>
              </a:rPr>
              <a:t>02</a:t>
            </a:r>
            <a:endParaRPr lang="en-US" sz="1100" dirty="0">
              <a:latin typeface="Abadi" panose="020B0604020104020204" pitchFamily="34" charset="0"/>
            </a:endParaRPr>
          </a:p>
        </p:txBody>
      </p:sp>
      <p:pic>
        <p:nvPicPr>
          <p:cNvPr id="12" name="Image 1" descr="preencoded.png"/>
          <p:cNvPicPr>
            <a:picLocks noChangeAspect="1"/>
          </p:cNvPicPr>
          <p:nvPr/>
        </p:nvPicPr>
        <p:blipFill>
          <a:blip r:embed="rId3"/>
          <a:stretch>
            <a:fillRect/>
          </a:stretch>
        </p:blipFill>
        <p:spPr>
          <a:xfrm>
            <a:off x="693919" y="3099792"/>
            <a:ext cx="5228400" cy="12700"/>
          </a:xfrm>
          <a:prstGeom prst="rect">
            <a:avLst/>
          </a:prstGeom>
        </p:spPr>
      </p:pic>
      <p:sp>
        <p:nvSpPr>
          <p:cNvPr id="13" name="Text 9"/>
          <p:cNvSpPr/>
          <p:nvPr/>
        </p:nvSpPr>
        <p:spPr>
          <a:xfrm>
            <a:off x="693919" y="3206155"/>
            <a:ext cx="2273442" cy="180876"/>
          </a:xfrm>
          <a:prstGeom prst="rect">
            <a:avLst/>
          </a:prstGeom>
          <a:noFill/>
          <a:ln/>
        </p:spPr>
        <p:txBody>
          <a:bodyPr wrap="none" lIns="0" tIns="0" rIns="0" bIns="0" rtlCol="0" anchor="t"/>
          <a:lstStyle/>
          <a:p>
            <a:pPr marL="171450" indent="-171450" algn="l">
              <a:lnSpc>
                <a:spcPct val="104000"/>
              </a:lnSpc>
              <a:buFont typeface="Arial" panose="020B0604020202020204" pitchFamily="34" charset="0"/>
              <a:buChar char="•"/>
            </a:pPr>
            <a:r>
              <a:rPr lang="en-US" sz="1600" dirty="0">
                <a:solidFill>
                  <a:srgbClr val="3D3E44"/>
                </a:solidFill>
                <a:latin typeface="Abadi" panose="020B0604020104020204" pitchFamily="34" charset="0"/>
                <a:ea typeface="Montserrat Medium" pitchFamily="34" charset="-122"/>
                <a:cs typeface="Montserrat Medium" pitchFamily="34" charset="-120"/>
              </a:rPr>
              <a:t>Nature &amp; Scope of the Problem</a:t>
            </a:r>
            <a:endParaRPr lang="en-US" sz="1600" dirty="0">
              <a:latin typeface="Abadi" panose="020B0604020104020204" pitchFamily="34" charset="0"/>
            </a:endParaRPr>
          </a:p>
        </p:txBody>
      </p:sp>
      <p:sp>
        <p:nvSpPr>
          <p:cNvPr id="14" name="Text 10"/>
          <p:cNvSpPr/>
          <p:nvPr/>
        </p:nvSpPr>
        <p:spPr>
          <a:xfrm>
            <a:off x="693919" y="3467993"/>
            <a:ext cx="5228400" cy="157460"/>
          </a:xfrm>
          <a:prstGeom prst="rect">
            <a:avLst/>
          </a:prstGeom>
          <a:noFill/>
          <a:ln/>
        </p:spPr>
        <p:txBody>
          <a:bodyPr wrap="none" lIns="0" tIns="0" rIns="0" bIns="0" rtlCol="0" anchor="t"/>
          <a:lstStyle/>
          <a:p>
            <a:pPr marL="171450" indent="-171450" algn="l">
              <a:lnSpc>
                <a:spcPct val="11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Defining the sales stagnation challenge</a:t>
            </a:r>
            <a:endParaRPr lang="en-US" sz="1100" dirty="0">
              <a:latin typeface="Abadi" panose="020B0604020104020204" pitchFamily="34" charset="0"/>
            </a:endParaRPr>
          </a:p>
        </p:txBody>
      </p:sp>
      <p:sp>
        <p:nvSpPr>
          <p:cNvPr id="15" name="Text 11"/>
          <p:cNvSpPr/>
          <p:nvPr/>
        </p:nvSpPr>
        <p:spPr>
          <a:xfrm>
            <a:off x="693919" y="3793232"/>
            <a:ext cx="231472" cy="144661"/>
          </a:xfrm>
          <a:prstGeom prst="rect">
            <a:avLst/>
          </a:prstGeom>
          <a:noFill/>
          <a:ln/>
        </p:spPr>
        <p:txBody>
          <a:bodyPr wrap="none" lIns="0" tIns="0" rIns="0" bIns="0" rtlCol="0" anchor="ctr"/>
          <a:lstStyle/>
          <a:p>
            <a:pPr marL="171450" indent="-171450" algn="l">
              <a:lnSpc>
                <a:spcPct val="100000"/>
              </a:lnSpc>
              <a:buFont typeface="Arial" panose="020B0604020202020204" pitchFamily="34" charset="0"/>
              <a:buChar char="•"/>
            </a:pPr>
            <a:r>
              <a:rPr lang="en-US" sz="1100" dirty="0">
                <a:solidFill>
                  <a:srgbClr val="3D3E44"/>
                </a:solidFill>
                <a:latin typeface="Abadi" panose="020B0604020104020204" pitchFamily="34" charset="0"/>
                <a:ea typeface="Montserrat Light" pitchFamily="34" charset="-122"/>
                <a:cs typeface="Montserrat Light" pitchFamily="34" charset="-120"/>
              </a:rPr>
              <a:t>03</a:t>
            </a:r>
            <a:endParaRPr lang="en-US" sz="1100" dirty="0">
              <a:latin typeface="Abadi" panose="020B0604020104020204" pitchFamily="34" charset="0"/>
            </a:endParaRPr>
          </a:p>
        </p:txBody>
      </p:sp>
      <p:pic>
        <p:nvPicPr>
          <p:cNvPr id="16" name="Image 2" descr="preencoded.png"/>
          <p:cNvPicPr>
            <a:picLocks noChangeAspect="1"/>
          </p:cNvPicPr>
          <p:nvPr/>
        </p:nvPicPr>
        <p:blipFill>
          <a:blip r:embed="rId3"/>
          <a:stretch>
            <a:fillRect/>
          </a:stretch>
        </p:blipFill>
        <p:spPr>
          <a:xfrm>
            <a:off x="693919" y="3930948"/>
            <a:ext cx="5228400" cy="12700"/>
          </a:xfrm>
          <a:prstGeom prst="rect">
            <a:avLst/>
          </a:prstGeom>
        </p:spPr>
      </p:pic>
      <p:sp>
        <p:nvSpPr>
          <p:cNvPr id="17" name="Text 12"/>
          <p:cNvSpPr/>
          <p:nvPr/>
        </p:nvSpPr>
        <p:spPr>
          <a:xfrm>
            <a:off x="693919" y="4060428"/>
            <a:ext cx="1447168" cy="180876"/>
          </a:xfrm>
          <a:prstGeom prst="rect">
            <a:avLst/>
          </a:prstGeom>
          <a:noFill/>
          <a:ln/>
        </p:spPr>
        <p:txBody>
          <a:bodyPr wrap="none" lIns="0" tIns="0" rIns="0" bIns="0" rtlCol="0" anchor="t"/>
          <a:lstStyle/>
          <a:p>
            <a:pPr marL="171450" indent="-171450" algn="l">
              <a:lnSpc>
                <a:spcPct val="104000"/>
              </a:lnSpc>
              <a:buFont typeface="Arial" panose="020B0604020202020204" pitchFamily="34" charset="0"/>
              <a:buChar char="•"/>
            </a:pPr>
            <a:r>
              <a:rPr lang="en-US" sz="1600" dirty="0">
                <a:solidFill>
                  <a:srgbClr val="3D3E44"/>
                </a:solidFill>
                <a:latin typeface="Abadi" panose="020B0604020104020204" pitchFamily="34" charset="0"/>
                <a:ea typeface="Montserrat Medium" pitchFamily="34" charset="-122"/>
                <a:cs typeface="Montserrat Medium" pitchFamily="34" charset="-120"/>
              </a:rPr>
              <a:t>PESTEL Analysis</a:t>
            </a:r>
            <a:endParaRPr lang="en-US" sz="1600" dirty="0">
              <a:latin typeface="Abadi" panose="020B0604020104020204" pitchFamily="34" charset="0"/>
            </a:endParaRPr>
          </a:p>
        </p:txBody>
      </p:sp>
      <p:sp>
        <p:nvSpPr>
          <p:cNvPr id="18" name="Text 13"/>
          <p:cNvSpPr/>
          <p:nvPr/>
        </p:nvSpPr>
        <p:spPr>
          <a:xfrm>
            <a:off x="693919" y="4322266"/>
            <a:ext cx="5228400" cy="157460"/>
          </a:xfrm>
          <a:prstGeom prst="rect">
            <a:avLst/>
          </a:prstGeom>
          <a:noFill/>
          <a:ln/>
        </p:spPr>
        <p:txBody>
          <a:bodyPr wrap="none" lIns="0" tIns="0" rIns="0" bIns="0" rtlCol="0" anchor="t"/>
          <a:lstStyle/>
          <a:p>
            <a:pPr marL="171450" indent="-171450" algn="l">
              <a:lnSpc>
                <a:spcPct val="11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External macro-environmental factors</a:t>
            </a:r>
            <a:endParaRPr lang="en-US" sz="1100" dirty="0">
              <a:latin typeface="Abadi" panose="020B0604020104020204" pitchFamily="34" charset="0"/>
            </a:endParaRPr>
          </a:p>
        </p:txBody>
      </p:sp>
      <p:sp>
        <p:nvSpPr>
          <p:cNvPr id="19" name="Text 14"/>
          <p:cNvSpPr/>
          <p:nvPr/>
        </p:nvSpPr>
        <p:spPr>
          <a:xfrm>
            <a:off x="693919" y="4647505"/>
            <a:ext cx="231472" cy="144661"/>
          </a:xfrm>
          <a:prstGeom prst="rect">
            <a:avLst/>
          </a:prstGeom>
          <a:noFill/>
          <a:ln/>
        </p:spPr>
        <p:txBody>
          <a:bodyPr wrap="none" lIns="0" tIns="0" rIns="0" bIns="0" rtlCol="0" anchor="ctr"/>
          <a:lstStyle/>
          <a:p>
            <a:pPr marL="171450" indent="-171450" algn="l">
              <a:lnSpc>
                <a:spcPct val="100000"/>
              </a:lnSpc>
              <a:buFont typeface="Arial" panose="020B0604020202020204" pitchFamily="34" charset="0"/>
              <a:buChar char="•"/>
            </a:pPr>
            <a:r>
              <a:rPr lang="en-US" sz="1100" dirty="0">
                <a:solidFill>
                  <a:srgbClr val="3D3E44"/>
                </a:solidFill>
                <a:latin typeface="Abadi" panose="020B0604020104020204" pitchFamily="34" charset="0"/>
                <a:ea typeface="Montserrat Light" pitchFamily="34" charset="-122"/>
                <a:cs typeface="Montserrat Light" pitchFamily="34" charset="-120"/>
              </a:rPr>
              <a:t>4</a:t>
            </a:r>
            <a:endParaRPr lang="en-US" sz="1100" dirty="0">
              <a:latin typeface="Abadi" panose="020B0604020104020204" pitchFamily="34" charset="0"/>
            </a:endParaRPr>
          </a:p>
        </p:txBody>
      </p:sp>
      <p:pic>
        <p:nvPicPr>
          <p:cNvPr id="20" name="Image 3" descr="preencoded.png"/>
          <p:cNvPicPr>
            <a:picLocks noChangeAspect="1"/>
          </p:cNvPicPr>
          <p:nvPr/>
        </p:nvPicPr>
        <p:blipFill>
          <a:blip r:embed="rId3"/>
          <a:stretch>
            <a:fillRect/>
          </a:stretch>
        </p:blipFill>
        <p:spPr>
          <a:xfrm>
            <a:off x="693919" y="4762103"/>
            <a:ext cx="5228400" cy="12700"/>
          </a:xfrm>
          <a:prstGeom prst="rect">
            <a:avLst/>
          </a:prstGeom>
        </p:spPr>
      </p:pic>
      <p:sp>
        <p:nvSpPr>
          <p:cNvPr id="21" name="Text 15"/>
          <p:cNvSpPr/>
          <p:nvPr/>
        </p:nvSpPr>
        <p:spPr>
          <a:xfrm>
            <a:off x="693919" y="4914702"/>
            <a:ext cx="1447168" cy="180876"/>
          </a:xfrm>
          <a:prstGeom prst="rect">
            <a:avLst/>
          </a:prstGeom>
          <a:noFill/>
          <a:ln/>
        </p:spPr>
        <p:txBody>
          <a:bodyPr wrap="none" lIns="0" tIns="0" rIns="0" bIns="0" rtlCol="0" anchor="t"/>
          <a:lstStyle/>
          <a:p>
            <a:pPr marL="171450" indent="-171450" algn="l">
              <a:lnSpc>
                <a:spcPct val="104000"/>
              </a:lnSpc>
              <a:buFont typeface="Arial" panose="020B0604020202020204" pitchFamily="34" charset="0"/>
              <a:buChar char="•"/>
            </a:pPr>
            <a:r>
              <a:rPr lang="en-US" sz="1600" dirty="0">
                <a:solidFill>
                  <a:srgbClr val="3D3E44"/>
                </a:solidFill>
                <a:latin typeface="Abadi" panose="020B0604020104020204" pitchFamily="34" charset="0"/>
                <a:ea typeface="Montserrat Medium" pitchFamily="34" charset="-122"/>
                <a:cs typeface="Montserrat Medium" pitchFamily="34" charset="-120"/>
              </a:rPr>
              <a:t>Fishbone Analysis</a:t>
            </a:r>
            <a:endParaRPr lang="en-US" sz="1600" dirty="0">
              <a:latin typeface="Abadi" panose="020B0604020104020204" pitchFamily="34" charset="0"/>
            </a:endParaRPr>
          </a:p>
        </p:txBody>
      </p:sp>
      <p:sp>
        <p:nvSpPr>
          <p:cNvPr id="22" name="Text 16"/>
          <p:cNvSpPr/>
          <p:nvPr/>
        </p:nvSpPr>
        <p:spPr>
          <a:xfrm>
            <a:off x="693919" y="5176540"/>
            <a:ext cx="5228400" cy="157460"/>
          </a:xfrm>
          <a:prstGeom prst="rect">
            <a:avLst/>
          </a:prstGeom>
          <a:noFill/>
          <a:ln/>
        </p:spPr>
        <p:txBody>
          <a:bodyPr wrap="none" lIns="0" tIns="0" rIns="0" bIns="0" rtlCol="0" anchor="t"/>
          <a:lstStyle/>
          <a:p>
            <a:pPr marL="171450" indent="-171450" algn="l">
              <a:lnSpc>
                <a:spcPct val="11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Root cause identification</a:t>
            </a:r>
            <a:endParaRPr lang="en-US" sz="1100" dirty="0">
              <a:latin typeface="Abadi" panose="020B0604020104020204" pitchFamily="34" charset="0"/>
            </a:endParaRPr>
          </a:p>
        </p:txBody>
      </p:sp>
      <p:sp>
        <p:nvSpPr>
          <p:cNvPr id="23" name="Text 17"/>
          <p:cNvSpPr/>
          <p:nvPr/>
        </p:nvSpPr>
        <p:spPr>
          <a:xfrm>
            <a:off x="693919" y="5501779"/>
            <a:ext cx="231472" cy="144661"/>
          </a:xfrm>
          <a:prstGeom prst="rect">
            <a:avLst/>
          </a:prstGeom>
          <a:noFill/>
          <a:ln/>
        </p:spPr>
        <p:txBody>
          <a:bodyPr wrap="none" lIns="0" tIns="0" rIns="0" bIns="0" rtlCol="0" anchor="ctr"/>
          <a:lstStyle/>
          <a:p>
            <a:pPr marL="171450" indent="-171450" algn="l">
              <a:lnSpc>
                <a:spcPct val="100000"/>
              </a:lnSpc>
              <a:buFont typeface="Arial" panose="020B0604020202020204" pitchFamily="34" charset="0"/>
              <a:buChar char="•"/>
            </a:pPr>
            <a:r>
              <a:rPr lang="en-US" sz="1100" dirty="0">
                <a:solidFill>
                  <a:srgbClr val="3D3E44"/>
                </a:solidFill>
                <a:latin typeface="Abadi" panose="020B0604020104020204" pitchFamily="34" charset="0"/>
                <a:ea typeface="Montserrat Light" pitchFamily="34" charset="-122"/>
                <a:cs typeface="Montserrat Light" pitchFamily="34" charset="-120"/>
              </a:rPr>
              <a:t>05</a:t>
            </a:r>
            <a:endParaRPr lang="en-US" sz="1100" dirty="0">
              <a:latin typeface="Abadi" panose="020B0604020104020204" pitchFamily="34" charset="0"/>
            </a:endParaRPr>
          </a:p>
        </p:txBody>
      </p:sp>
      <p:pic>
        <p:nvPicPr>
          <p:cNvPr id="24" name="Image 4" descr="preencoded.png"/>
          <p:cNvPicPr>
            <a:picLocks noChangeAspect="1"/>
          </p:cNvPicPr>
          <p:nvPr/>
        </p:nvPicPr>
        <p:blipFill>
          <a:blip r:embed="rId3"/>
          <a:stretch>
            <a:fillRect/>
          </a:stretch>
        </p:blipFill>
        <p:spPr>
          <a:xfrm>
            <a:off x="693919" y="5593259"/>
            <a:ext cx="5228400" cy="12700"/>
          </a:xfrm>
          <a:prstGeom prst="rect">
            <a:avLst/>
          </a:prstGeom>
        </p:spPr>
      </p:pic>
      <p:sp>
        <p:nvSpPr>
          <p:cNvPr id="25" name="Text 18"/>
          <p:cNvSpPr/>
          <p:nvPr/>
        </p:nvSpPr>
        <p:spPr>
          <a:xfrm>
            <a:off x="693919" y="5768975"/>
            <a:ext cx="2225719" cy="180876"/>
          </a:xfrm>
          <a:prstGeom prst="rect">
            <a:avLst/>
          </a:prstGeom>
          <a:noFill/>
          <a:ln/>
        </p:spPr>
        <p:txBody>
          <a:bodyPr wrap="none" lIns="0" tIns="0" rIns="0" bIns="0" rtlCol="0" anchor="t"/>
          <a:lstStyle/>
          <a:p>
            <a:pPr marL="171450" indent="-171450" algn="l">
              <a:lnSpc>
                <a:spcPct val="104000"/>
              </a:lnSpc>
              <a:buFont typeface="Arial" panose="020B0604020202020204" pitchFamily="34" charset="0"/>
              <a:buChar char="•"/>
            </a:pPr>
            <a:r>
              <a:rPr lang="en-US" sz="1600" dirty="0">
                <a:solidFill>
                  <a:srgbClr val="3D3E44"/>
                </a:solidFill>
                <a:latin typeface="Abadi" panose="020B0604020104020204" pitchFamily="34" charset="0"/>
                <a:ea typeface="Montserrat Medium" pitchFamily="34" charset="-122"/>
                <a:cs typeface="Montserrat Medium" pitchFamily="34" charset="-120"/>
              </a:rPr>
              <a:t>Findings &amp; Recommendations</a:t>
            </a:r>
            <a:endParaRPr lang="en-US" sz="1600" dirty="0">
              <a:latin typeface="Abadi" panose="020B0604020104020204" pitchFamily="34" charset="0"/>
            </a:endParaRPr>
          </a:p>
        </p:txBody>
      </p:sp>
      <p:sp>
        <p:nvSpPr>
          <p:cNvPr id="26" name="Text 19"/>
          <p:cNvSpPr/>
          <p:nvPr/>
        </p:nvSpPr>
        <p:spPr>
          <a:xfrm>
            <a:off x="693919" y="6030813"/>
            <a:ext cx="5228400" cy="157460"/>
          </a:xfrm>
          <a:prstGeom prst="rect">
            <a:avLst/>
          </a:prstGeom>
          <a:noFill/>
          <a:ln/>
        </p:spPr>
        <p:txBody>
          <a:bodyPr wrap="none" lIns="0" tIns="0" rIns="0" bIns="0" rtlCol="0" anchor="t"/>
          <a:lstStyle/>
          <a:p>
            <a:pPr marL="171450" indent="-171450" algn="l">
              <a:lnSpc>
                <a:spcPct val="11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Strategic insights and next steps</a:t>
            </a:r>
            <a:endParaRPr lang="en-US" sz="1100" dirty="0">
              <a:latin typeface="Abadi" panose="020B0604020104020204" pitchFamily="34" charset="0"/>
            </a:endParaRPr>
          </a:p>
        </p:txBody>
      </p:sp>
      <p:sp>
        <p:nvSpPr>
          <p:cNvPr id="27" name="Shape 20"/>
          <p:cNvSpPr/>
          <p:nvPr/>
        </p:nvSpPr>
        <p:spPr>
          <a:xfrm>
            <a:off x="6243382" y="1822847"/>
            <a:ext cx="5459772" cy="948333"/>
          </a:xfrm>
          <a:prstGeom prst="roundRect">
            <a:avLst>
              <a:gd name="adj" fmla="val 15414"/>
            </a:avLst>
          </a:prstGeom>
          <a:solidFill>
            <a:srgbClr val="B6D6FC"/>
          </a:solidFill>
          <a:ln/>
        </p:spPr>
        <p:txBody>
          <a:bodyPr/>
          <a:lstStyle/>
          <a:p>
            <a:pPr marL="285750" indent="-285750">
              <a:buFont typeface="Arial" panose="020B0604020202020204" pitchFamily="34" charset="0"/>
              <a:buChar char="•"/>
            </a:pPr>
            <a:endParaRPr lang="en-GB">
              <a:latin typeface="Abadi" panose="020B0604020104020204" pitchFamily="34" charset="0"/>
            </a:endParaRPr>
          </a:p>
        </p:txBody>
      </p:sp>
      <p:pic>
        <p:nvPicPr>
          <p:cNvPr id="28" name="Image 5" descr="preencoded.png"/>
          <p:cNvPicPr>
            <a:picLocks noChangeAspect="1"/>
          </p:cNvPicPr>
          <p:nvPr/>
        </p:nvPicPr>
        <p:blipFill>
          <a:blip r:embed="rId4"/>
          <a:stretch>
            <a:fillRect/>
          </a:stretch>
        </p:blipFill>
        <p:spPr>
          <a:xfrm>
            <a:off x="6359068" y="1986756"/>
            <a:ext cx="144657" cy="115689"/>
          </a:xfrm>
          <a:prstGeom prst="rect">
            <a:avLst/>
          </a:prstGeom>
        </p:spPr>
      </p:pic>
      <p:sp>
        <p:nvSpPr>
          <p:cNvPr id="29" name="Text 21"/>
          <p:cNvSpPr/>
          <p:nvPr/>
        </p:nvSpPr>
        <p:spPr>
          <a:xfrm>
            <a:off x="6619412" y="1924645"/>
            <a:ext cx="4801373" cy="472380"/>
          </a:xfrm>
          <a:prstGeom prst="rect">
            <a:avLst/>
          </a:prstGeom>
          <a:noFill/>
          <a:ln/>
        </p:spPr>
        <p:txBody>
          <a:bodyPr wrap="square" lIns="0" tIns="0" rIns="0" bIns="0" rtlCol="0" anchor="t">
            <a:normAutofit fontScale="92500" lnSpcReduction="10000"/>
          </a:bodyPr>
          <a:lstStyle/>
          <a:p>
            <a:pPr marL="171450" indent="-171450" algn="l">
              <a:lnSpc>
                <a:spcPct val="113000"/>
              </a:lnSpc>
              <a:buFont typeface="Arial" panose="020B0604020202020204" pitchFamily="34" charset="0"/>
              <a:buChar char="•"/>
            </a:pPr>
            <a:r>
              <a:rPr lang="en-US" sz="1100" dirty="0">
                <a:solidFill>
                  <a:srgbClr val="000000"/>
                </a:solidFill>
                <a:latin typeface="Abadi" panose="020B0604020104020204" pitchFamily="34" charset="0"/>
                <a:ea typeface="Inter Light" pitchFamily="34" charset="-122"/>
                <a:cs typeface="Inter Light" pitchFamily="34" charset="-120"/>
              </a:rPr>
              <a:t>A systematic investigation is required when organisational performance deviates from desired objectives (Robbins and Coulter, 2022). This presentation applies two complementary frameworks to diagnose Basil's Bakery's challenges rigorously.</a:t>
            </a:r>
            <a:endParaRPr lang="en-US" sz="1100" dirty="0">
              <a:latin typeface="Abadi" panose="020B0604020104020204" pitchFamily="34" charset="0"/>
            </a:endParaRPr>
          </a:p>
        </p:txBody>
      </p:sp>
      <p:pic>
        <p:nvPicPr>
          <p:cNvPr id="30" name="Image 6" descr="preencoded.png"/>
          <p:cNvPicPr>
            <a:picLocks noChangeAspect="1"/>
          </p:cNvPicPr>
          <p:nvPr/>
        </p:nvPicPr>
        <p:blipFill>
          <a:blip r:embed="rId5"/>
          <a:stretch>
            <a:fillRect/>
          </a:stretch>
        </p:blipFill>
        <p:spPr>
          <a:xfrm>
            <a:off x="7167532" y="3014252"/>
            <a:ext cx="3705132" cy="370522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574" y="533698"/>
            <a:ext cx="2470187" cy="232470"/>
          </a:xfrm>
          <a:prstGeom prst="rect">
            <a:avLst/>
          </a:prstGeom>
          <a:noFill/>
          <a:ln/>
        </p:spPr>
        <p:txBody>
          <a:bodyPr wrap="none" lIns="0" tIns="0" rIns="0" bIns="0" rtlCol="0" anchor="t"/>
          <a:lstStyle/>
          <a:p>
            <a:pPr marL="0" indent="0" algn="l">
              <a:lnSpc>
                <a:spcPct val="104000"/>
              </a:lnSpc>
              <a:buNone/>
            </a:pPr>
            <a:r>
              <a:rPr lang="en-US" sz="1450" dirty="0">
                <a:solidFill>
                  <a:srgbClr val="74767D"/>
                </a:solidFill>
                <a:latin typeface="Abadi" panose="020B0604020104020204" pitchFamily="34" charset="0"/>
                <a:ea typeface="Montserrat Medium" pitchFamily="34" charset="-122"/>
                <a:cs typeface="Montserrat Medium" pitchFamily="34" charset="-120"/>
              </a:rPr>
              <a:t>Problem Definition</a:t>
            </a:r>
            <a:endParaRPr lang="en-US" sz="1450" dirty="0">
              <a:latin typeface="Abadi" panose="020B0604020104020204" pitchFamily="34" charset="0"/>
            </a:endParaRPr>
          </a:p>
        </p:txBody>
      </p:sp>
      <p:sp>
        <p:nvSpPr>
          <p:cNvPr id="3" name="Text 1"/>
          <p:cNvSpPr/>
          <p:nvPr/>
        </p:nvSpPr>
        <p:spPr>
          <a:xfrm>
            <a:off x="661574" y="819745"/>
            <a:ext cx="6931348" cy="465138"/>
          </a:xfrm>
          <a:prstGeom prst="rect">
            <a:avLst/>
          </a:prstGeom>
          <a:noFill/>
          <a:ln/>
        </p:spPr>
        <p:txBody>
          <a:bodyPr wrap="none" lIns="0" tIns="0" rIns="0" bIns="0" rtlCol="0" anchor="t"/>
          <a:lstStyle/>
          <a:p>
            <a:pPr marL="0" indent="0" algn="l">
              <a:lnSpc>
                <a:spcPct val="104000"/>
              </a:lnSpc>
              <a:buNone/>
            </a:pPr>
            <a:r>
              <a:rPr lang="en-US" sz="2900" dirty="0">
                <a:solidFill>
                  <a:srgbClr val="74767D"/>
                </a:solidFill>
                <a:latin typeface="Abadi" panose="020B0604020104020204" pitchFamily="34" charset="0"/>
                <a:ea typeface="Montserrat Medium" pitchFamily="34" charset="-122"/>
                <a:cs typeface="Montserrat Medium" pitchFamily="34" charset="-120"/>
              </a:rPr>
              <a:t>Nature and Scope of the Problem</a:t>
            </a:r>
            <a:endParaRPr lang="en-US" sz="2900" dirty="0">
              <a:latin typeface="Abadi" panose="020B0604020104020204" pitchFamily="34" charset="0"/>
            </a:endParaRPr>
          </a:p>
        </p:txBody>
      </p:sp>
      <p:sp>
        <p:nvSpPr>
          <p:cNvPr id="4" name="Text 2"/>
          <p:cNvSpPr/>
          <p:nvPr/>
        </p:nvSpPr>
        <p:spPr>
          <a:xfrm>
            <a:off x="661574" y="1485801"/>
            <a:ext cx="10868547" cy="678656"/>
          </a:xfrm>
          <a:prstGeom prst="rect">
            <a:avLst/>
          </a:prstGeom>
          <a:noFill/>
          <a:ln/>
        </p:spPr>
        <p:txBody>
          <a:bodyPr wrap="square" lIns="0" tIns="0" rIns="0" bIns="0" rtlCol="0" anchor="t">
            <a:normAutofit/>
          </a:bodyPr>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Basil's Bakery faces a multifaceted challenge: sales remain </a:t>
            </a:r>
            <a:r>
              <a:rPr lang="en-US" sz="1150" b="1" dirty="0">
                <a:solidFill>
                  <a:srgbClr val="3D3E44"/>
                </a:solidFill>
                <a:latin typeface="Abadi" panose="020B0604020104020204" pitchFamily="34" charset="0"/>
                <a:ea typeface="Inter Light" pitchFamily="34" charset="-122"/>
                <a:cs typeface="Inter Light" pitchFamily="34" charset="-120"/>
              </a:rPr>
              <a:t>25% below 2019 levels</a:t>
            </a:r>
            <a:r>
              <a:rPr lang="en-US" sz="1150" dirty="0">
                <a:solidFill>
                  <a:srgbClr val="3D3E44"/>
                </a:solidFill>
                <a:latin typeface="Abadi" panose="020B0604020104020204" pitchFamily="34" charset="0"/>
                <a:ea typeface="Inter Light" pitchFamily="34" charset="-122"/>
                <a:cs typeface="Inter Light" pitchFamily="34" charset="-120"/>
              </a:rPr>
              <a:t> and show no sign of recovery. A convergence of external pressures and internal limitations has created sustained stagnation with measurable consequences across several areas of the business. As Robbins and Coulter (2022) note, a business problem exists when organisational performance deviates persistently from desired objectives and requires systematic investigation.</a:t>
            </a:r>
            <a:endParaRPr lang="en-US" sz="1150" dirty="0">
              <a:latin typeface="Abadi" panose="020B0604020104020204" pitchFamily="34" charset="0"/>
            </a:endParaRPr>
          </a:p>
        </p:txBody>
      </p:sp>
      <p:sp>
        <p:nvSpPr>
          <p:cNvPr id="5" name="Text 3"/>
          <p:cNvSpPr/>
          <p:nvPr/>
        </p:nvSpPr>
        <p:spPr>
          <a:xfrm>
            <a:off x="661574" y="2449116"/>
            <a:ext cx="2598474" cy="232470"/>
          </a:xfrm>
          <a:prstGeom prst="rect">
            <a:avLst/>
          </a:prstGeom>
          <a:noFill/>
          <a:ln/>
        </p:spPr>
        <p:txBody>
          <a:bodyPr wrap="none" lIns="0" tIns="0" rIns="0" bIns="0" rtlCol="0" anchor="t"/>
          <a:lstStyle/>
          <a:p>
            <a:pPr marL="0" indent="0" algn="l">
              <a:lnSpc>
                <a:spcPct val="104000"/>
              </a:lnSpc>
              <a:buNone/>
            </a:pPr>
            <a:r>
              <a:rPr lang="en-US" sz="1450" dirty="0">
                <a:solidFill>
                  <a:srgbClr val="74767D"/>
                </a:solidFill>
                <a:latin typeface="Abadi" panose="020B0604020104020204" pitchFamily="34" charset="0"/>
                <a:ea typeface="Montserrat Medium" pitchFamily="34" charset="-122"/>
                <a:cs typeface="Montserrat Medium" pitchFamily="34" charset="-120"/>
              </a:rPr>
              <a:t>Drivers of Stagnation</a:t>
            </a:r>
            <a:endParaRPr lang="en-US" sz="1450" dirty="0">
              <a:latin typeface="Abadi" panose="020B0604020104020204" pitchFamily="34" charset="0"/>
            </a:endParaRPr>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7334" y="2839690"/>
            <a:ext cx="223237" cy="223242"/>
          </a:xfrm>
          <a:prstGeom prst="rect">
            <a:avLst/>
          </a:prstGeom>
        </p:spPr>
      </p:pic>
      <p:sp>
        <p:nvSpPr>
          <p:cNvPr id="7" name="Text 4"/>
          <p:cNvSpPr/>
          <p:nvPr/>
        </p:nvSpPr>
        <p:spPr>
          <a:xfrm>
            <a:off x="1145253" y="2832298"/>
            <a:ext cx="4769028"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Sales remain </a:t>
            </a:r>
            <a:r>
              <a:rPr lang="en-US" sz="1150" b="1" dirty="0">
                <a:solidFill>
                  <a:srgbClr val="3D3E44"/>
                </a:solidFill>
                <a:latin typeface="Abadi" panose="020B0604020104020204" pitchFamily="34" charset="0"/>
                <a:ea typeface="Inter Light" pitchFamily="34" charset="-122"/>
                <a:cs typeface="Inter Light" pitchFamily="34" charset="-120"/>
              </a:rPr>
              <a:t>25% below 2019</a:t>
            </a:r>
            <a:r>
              <a:rPr lang="en-US" sz="1150" dirty="0">
                <a:solidFill>
                  <a:srgbClr val="3D3E44"/>
                </a:solidFill>
                <a:latin typeface="Abadi" panose="020B0604020104020204" pitchFamily="34" charset="0"/>
                <a:ea typeface="Inter Light" pitchFamily="34" charset="-122"/>
                <a:cs typeface="Inter Light" pitchFamily="34" charset="-120"/>
              </a:rPr>
              <a:t> levels with no meaningful recovery</a:t>
            </a:r>
            <a:endParaRPr lang="en-US" sz="1150" dirty="0">
              <a:latin typeface="Abadi" panose="020B0604020104020204" pitchFamily="34" charset="0"/>
            </a:endParaRPr>
          </a:p>
        </p:txBody>
      </p:sp>
      <p:pic>
        <p:nvPicPr>
          <p:cNvPr id="8"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7334" y="3561507"/>
            <a:ext cx="223237" cy="223242"/>
          </a:xfrm>
          <a:prstGeom prst="rect">
            <a:avLst/>
          </a:prstGeom>
        </p:spPr>
      </p:pic>
      <p:sp>
        <p:nvSpPr>
          <p:cNvPr id="9" name="Text 5"/>
          <p:cNvSpPr/>
          <p:nvPr/>
        </p:nvSpPr>
        <p:spPr>
          <a:xfrm>
            <a:off x="1145253" y="3554115"/>
            <a:ext cx="4769028"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Customer </a:t>
            </a:r>
            <a:r>
              <a:rPr lang="en-US" sz="1150" b="1" dirty="0">
                <a:solidFill>
                  <a:srgbClr val="3D3E44"/>
                </a:solidFill>
                <a:latin typeface="Abadi" panose="020B0604020104020204" pitchFamily="34" charset="0"/>
                <a:ea typeface="Inter Light" pitchFamily="34" charset="-122"/>
                <a:cs typeface="Inter Light" pitchFamily="34" charset="-120"/>
              </a:rPr>
              <a:t>footfall has declined</a:t>
            </a:r>
            <a:r>
              <a:rPr lang="en-US" sz="1150" dirty="0">
                <a:solidFill>
                  <a:srgbClr val="3D3E44"/>
                </a:solidFill>
                <a:latin typeface="Abadi" panose="020B0604020104020204" pitchFamily="34" charset="0"/>
                <a:ea typeface="Inter Light" pitchFamily="34" charset="-122"/>
                <a:cs typeface="Inter Light" pitchFamily="34" charset="-120"/>
              </a:rPr>
              <a:t> as local retail units continue to close</a:t>
            </a:r>
            <a:endParaRPr lang="en-US" sz="1150" dirty="0">
              <a:latin typeface="Abadi" panose="020B0604020104020204" pitchFamily="34" charset="0"/>
            </a:endParaRPr>
          </a:p>
        </p:txBody>
      </p:sp>
      <p:pic>
        <p:nvPicPr>
          <p:cNvPr id="10"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7334" y="4283323"/>
            <a:ext cx="223237" cy="223242"/>
          </a:xfrm>
          <a:prstGeom prst="rect">
            <a:avLst/>
          </a:prstGeom>
        </p:spPr>
      </p:pic>
      <p:sp>
        <p:nvSpPr>
          <p:cNvPr id="11" name="Text 6"/>
          <p:cNvSpPr/>
          <p:nvPr/>
        </p:nvSpPr>
        <p:spPr>
          <a:xfrm>
            <a:off x="1145253" y="4275931"/>
            <a:ext cx="4769028"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b="1" dirty="0">
                <a:solidFill>
                  <a:srgbClr val="3D3E44"/>
                </a:solidFill>
                <a:latin typeface="Abadi" panose="020B0604020104020204" pitchFamily="34" charset="0"/>
                <a:ea typeface="Inter Light" pitchFamily="34" charset="-122"/>
                <a:cs typeface="Inter Light" pitchFamily="34" charset="-120"/>
              </a:rPr>
              <a:t>Remote working</a:t>
            </a:r>
            <a:r>
              <a:rPr lang="en-US" sz="1150" dirty="0">
                <a:solidFill>
                  <a:srgbClr val="3D3E44"/>
                </a:solidFill>
                <a:latin typeface="Abadi" panose="020B0604020104020204" pitchFamily="34" charset="0"/>
                <a:ea typeface="Inter Light" pitchFamily="34" charset="-122"/>
                <a:cs typeface="Inter Light" pitchFamily="34" charset="-120"/>
              </a:rPr>
              <a:t> has permanently reduced lunchtime trade volumes</a:t>
            </a:r>
            <a:endParaRPr lang="en-US" sz="1150" dirty="0">
              <a:latin typeface="Abadi" panose="020B0604020104020204" pitchFamily="34" charset="0"/>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7334" y="5005139"/>
            <a:ext cx="223237" cy="223242"/>
          </a:xfrm>
          <a:prstGeom prst="rect">
            <a:avLst/>
          </a:prstGeom>
        </p:spPr>
      </p:pic>
      <p:sp>
        <p:nvSpPr>
          <p:cNvPr id="13" name="Text 7"/>
          <p:cNvSpPr/>
          <p:nvPr/>
        </p:nvSpPr>
        <p:spPr>
          <a:xfrm>
            <a:off x="1145253" y="4997748"/>
            <a:ext cx="4769028"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Rising operating costs are </a:t>
            </a:r>
            <a:r>
              <a:rPr lang="en-US" sz="1150" b="1" dirty="0">
                <a:solidFill>
                  <a:srgbClr val="3D3E44"/>
                </a:solidFill>
                <a:latin typeface="Abadi" panose="020B0604020104020204" pitchFamily="34" charset="0"/>
                <a:ea typeface="Inter Light" pitchFamily="34" charset="-122"/>
                <a:cs typeface="Inter Light" pitchFamily="34" charset="-120"/>
              </a:rPr>
              <a:t>compressing profitability</a:t>
            </a:r>
            <a:endParaRPr lang="en-US" sz="1150" dirty="0">
              <a:latin typeface="Abadi" panose="020B0604020104020204" pitchFamily="34" charset="0"/>
            </a:endParaRPr>
          </a:p>
        </p:txBody>
      </p:sp>
      <p:pic>
        <p:nvPicPr>
          <p:cNvPr id="14"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7334" y="5726956"/>
            <a:ext cx="223237" cy="223242"/>
          </a:xfrm>
          <a:prstGeom prst="rect">
            <a:avLst/>
          </a:prstGeom>
        </p:spPr>
      </p:pic>
      <p:sp>
        <p:nvSpPr>
          <p:cNvPr id="15" name="Text 8"/>
          <p:cNvSpPr/>
          <p:nvPr/>
        </p:nvSpPr>
        <p:spPr>
          <a:xfrm>
            <a:off x="1145253" y="5719564"/>
            <a:ext cx="4769028"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b="1" dirty="0">
                <a:solidFill>
                  <a:srgbClr val="3D3E44"/>
                </a:solidFill>
                <a:latin typeface="Abadi" panose="020B0604020104020204" pitchFamily="34" charset="0"/>
                <a:ea typeface="Inter Light" pitchFamily="34" charset="-122"/>
                <a:cs typeface="Inter Light" pitchFamily="34" charset="-120"/>
              </a:rPr>
              <a:t>No delivery or digital ordering</a:t>
            </a:r>
            <a:r>
              <a:rPr lang="en-US" sz="1150" dirty="0">
                <a:solidFill>
                  <a:srgbClr val="3D3E44"/>
                </a:solidFill>
                <a:latin typeface="Abadi" panose="020B0604020104020204" pitchFamily="34" charset="0"/>
                <a:ea typeface="Inter Light" pitchFamily="34" charset="-122"/>
                <a:cs typeface="Inter Light" pitchFamily="34" charset="-120"/>
              </a:rPr>
              <a:t> capability limits customer reach</a:t>
            </a:r>
            <a:endParaRPr lang="en-US" sz="1150" dirty="0">
              <a:latin typeface="Abadi" panose="020B0604020104020204" pitchFamily="34" charset="0"/>
            </a:endParaRPr>
          </a:p>
        </p:txBody>
      </p:sp>
      <p:sp>
        <p:nvSpPr>
          <p:cNvPr id="16" name="Text 9"/>
          <p:cNvSpPr/>
          <p:nvPr/>
        </p:nvSpPr>
        <p:spPr>
          <a:xfrm>
            <a:off x="6283763" y="2449116"/>
            <a:ext cx="2470187" cy="232470"/>
          </a:xfrm>
          <a:prstGeom prst="rect">
            <a:avLst/>
          </a:prstGeom>
          <a:noFill/>
          <a:ln/>
        </p:spPr>
        <p:txBody>
          <a:bodyPr wrap="none" lIns="0" tIns="0" rIns="0" bIns="0" rtlCol="0" anchor="t"/>
          <a:lstStyle/>
          <a:p>
            <a:pPr marL="0" indent="0" algn="l">
              <a:lnSpc>
                <a:spcPct val="104000"/>
              </a:lnSpc>
              <a:buNone/>
            </a:pPr>
            <a:r>
              <a:rPr lang="en-US" sz="1450" dirty="0">
                <a:solidFill>
                  <a:srgbClr val="74767D"/>
                </a:solidFill>
                <a:latin typeface="Abadi" panose="020B0604020104020204" pitchFamily="34" charset="0"/>
                <a:ea typeface="Montserrat Medium" pitchFamily="34" charset="-122"/>
                <a:cs typeface="Montserrat Medium" pitchFamily="34" charset="-120"/>
              </a:rPr>
              <a:t>Business Impact</a:t>
            </a:r>
            <a:endParaRPr lang="en-US" sz="1450" dirty="0">
              <a:latin typeface="Abadi" panose="020B0604020104020204" pitchFamily="34" charset="0"/>
            </a:endParaRPr>
          </a:p>
        </p:txBody>
      </p:sp>
      <p:sp>
        <p:nvSpPr>
          <p:cNvPr id="17" name="Shape 10"/>
          <p:cNvSpPr/>
          <p:nvPr/>
        </p:nvSpPr>
        <p:spPr>
          <a:xfrm>
            <a:off x="6283763" y="2832298"/>
            <a:ext cx="5252708" cy="2442369"/>
          </a:xfrm>
          <a:prstGeom prst="roundRect">
            <a:avLst>
              <a:gd name="adj" fmla="val 5485"/>
            </a:avLst>
          </a:prstGeom>
          <a:noFill/>
          <a:ln w="6350">
            <a:solidFill>
              <a:srgbClr val="000000">
                <a:alpha val="8000"/>
              </a:srgbClr>
            </a:solidFill>
            <a:prstDash val="solid"/>
          </a:ln>
        </p:spPr>
        <p:txBody>
          <a:bodyPr/>
          <a:lstStyle/>
          <a:p>
            <a:pPr marL="285750" indent="-285750">
              <a:buFont typeface="Arial" panose="020B0604020202020204" pitchFamily="34" charset="0"/>
              <a:buChar char="•"/>
            </a:pPr>
            <a:endParaRPr lang="en-GB">
              <a:latin typeface="Abadi" panose="020B0604020104020204" pitchFamily="34" charset="0"/>
            </a:endParaRPr>
          </a:p>
        </p:txBody>
      </p:sp>
      <p:sp>
        <p:nvSpPr>
          <p:cNvPr id="18" name="Text 11"/>
          <p:cNvSpPr/>
          <p:nvPr/>
        </p:nvSpPr>
        <p:spPr>
          <a:xfrm>
            <a:off x="6438937" y="2925366"/>
            <a:ext cx="2931940"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b="1" dirty="0">
                <a:solidFill>
                  <a:srgbClr val="3D3E44"/>
                </a:solidFill>
                <a:latin typeface="Abadi" panose="020B0604020104020204" pitchFamily="34" charset="0"/>
                <a:ea typeface="Inter Light" pitchFamily="34" charset="-122"/>
                <a:cs typeface="Inter Light" pitchFamily="34" charset="-120"/>
              </a:rPr>
              <a:t>Area</a:t>
            </a:r>
            <a:endParaRPr lang="en-US" sz="1150" dirty="0">
              <a:latin typeface="Abadi" panose="020B0604020104020204" pitchFamily="34" charset="0"/>
            </a:endParaRPr>
          </a:p>
        </p:txBody>
      </p:sp>
      <p:sp>
        <p:nvSpPr>
          <p:cNvPr id="19" name="Text 12"/>
          <p:cNvSpPr/>
          <p:nvPr/>
        </p:nvSpPr>
        <p:spPr>
          <a:xfrm>
            <a:off x="9058941" y="2925366"/>
            <a:ext cx="2931940" cy="226219"/>
          </a:xfrm>
          <a:prstGeom prst="rect">
            <a:avLst/>
          </a:prstGeom>
          <a:noFill/>
          <a:ln/>
        </p:spPr>
        <p:txBody>
          <a:bodyPr wrap="none" lIns="0" tIns="0" rIns="0" bIns="0" rtlCol="0" anchor="t"/>
          <a:lstStyle/>
          <a:p>
            <a:pPr marL="0" indent="0" algn="l">
              <a:lnSpc>
                <a:spcPct val="127000"/>
              </a:lnSpc>
              <a:buNone/>
            </a:pPr>
            <a:r>
              <a:rPr lang="en-US" sz="1150" b="1" dirty="0">
                <a:solidFill>
                  <a:srgbClr val="3D3E44"/>
                </a:solidFill>
                <a:latin typeface="Abadi" panose="020B0604020104020204" pitchFamily="34" charset="0"/>
                <a:ea typeface="Inter Light" pitchFamily="34" charset="-122"/>
                <a:cs typeface="Inter Light" pitchFamily="34" charset="-120"/>
              </a:rPr>
              <a:t>Impact</a:t>
            </a:r>
            <a:endParaRPr lang="en-US" sz="1150" dirty="0">
              <a:latin typeface="Abadi" panose="020B0604020104020204" pitchFamily="34" charset="0"/>
            </a:endParaRPr>
          </a:p>
        </p:txBody>
      </p:sp>
      <p:sp>
        <p:nvSpPr>
          <p:cNvPr id="20" name="Text 13"/>
          <p:cNvSpPr/>
          <p:nvPr/>
        </p:nvSpPr>
        <p:spPr>
          <a:xfrm>
            <a:off x="6438937" y="3331369"/>
            <a:ext cx="2931940"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Revenue</a:t>
            </a:r>
            <a:endParaRPr lang="en-US" sz="1150" dirty="0">
              <a:latin typeface="Abadi" panose="020B0604020104020204" pitchFamily="34" charset="0"/>
            </a:endParaRPr>
          </a:p>
        </p:txBody>
      </p:sp>
      <p:sp>
        <p:nvSpPr>
          <p:cNvPr id="21" name="Text 14"/>
          <p:cNvSpPr/>
          <p:nvPr/>
        </p:nvSpPr>
        <p:spPr>
          <a:xfrm>
            <a:off x="9058941" y="3331369"/>
            <a:ext cx="2931940" cy="226219"/>
          </a:xfrm>
          <a:prstGeom prst="rect">
            <a:avLst/>
          </a:prstGeom>
          <a:noFill/>
          <a:ln/>
        </p:spPr>
        <p:txBody>
          <a:bodyPr wrap="none" lIns="0" tIns="0" rIns="0" bIns="0" rtlCol="0" anchor="t"/>
          <a:lstStyle/>
          <a:p>
            <a:pPr marL="0" indent="0" algn="l">
              <a:lnSpc>
                <a:spcPct val="127000"/>
              </a:lnSpc>
              <a:buNone/>
            </a:pPr>
            <a:r>
              <a:rPr lang="en-US" sz="1150" dirty="0">
                <a:solidFill>
                  <a:srgbClr val="3D3E44"/>
                </a:solidFill>
                <a:latin typeface="Abadi" panose="020B0604020104020204" pitchFamily="34" charset="0"/>
                <a:ea typeface="Inter Light" pitchFamily="34" charset="-122"/>
                <a:cs typeface="Inter Light" pitchFamily="34" charset="-120"/>
              </a:rPr>
              <a:t>Reduced sales volumes</a:t>
            </a:r>
            <a:endParaRPr lang="en-US" sz="1150" dirty="0">
              <a:latin typeface="Abadi" panose="020B0604020104020204" pitchFamily="34" charset="0"/>
            </a:endParaRPr>
          </a:p>
        </p:txBody>
      </p:sp>
      <p:sp>
        <p:nvSpPr>
          <p:cNvPr id="22" name="Text 15"/>
          <p:cNvSpPr/>
          <p:nvPr/>
        </p:nvSpPr>
        <p:spPr>
          <a:xfrm>
            <a:off x="6438937" y="3737372"/>
            <a:ext cx="2931940"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Profitability</a:t>
            </a:r>
            <a:endParaRPr lang="en-US" sz="1150" dirty="0">
              <a:latin typeface="Abadi" panose="020B0604020104020204" pitchFamily="34" charset="0"/>
            </a:endParaRPr>
          </a:p>
        </p:txBody>
      </p:sp>
      <p:sp>
        <p:nvSpPr>
          <p:cNvPr id="23" name="Text 16"/>
          <p:cNvSpPr/>
          <p:nvPr/>
        </p:nvSpPr>
        <p:spPr>
          <a:xfrm>
            <a:off x="9058941" y="3737372"/>
            <a:ext cx="2931940" cy="226219"/>
          </a:xfrm>
          <a:prstGeom prst="rect">
            <a:avLst/>
          </a:prstGeom>
          <a:noFill/>
          <a:ln/>
        </p:spPr>
        <p:txBody>
          <a:bodyPr wrap="none" lIns="0" tIns="0" rIns="0" bIns="0" rtlCol="0" anchor="t"/>
          <a:lstStyle/>
          <a:p>
            <a:pPr marL="0" indent="0" algn="l">
              <a:lnSpc>
                <a:spcPct val="127000"/>
              </a:lnSpc>
              <a:buNone/>
            </a:pPr>
            <a:r>
              <a:rPr lang="en-US" sz="1150" dirty="0">
                <a:solidFill>
                  <a:srgbClr val="3D3E44"/>
                </a:solidFill>
                <a:latin typeface="Abadi" panose="020B0604020104020204" pitchFamily="34" charset="0"/>
                <a:ea typeface="Inter Light" pitchFamily="34" charset="-122"/>
                <a:cs typeface="Inter Light" pitchFamily="34" charset="-120"/>
              </a:rPr>
              <a:t>Increased cost pressure</a:t>
            </a:r>
            <a:endParaRPr lang="en-US" sz="1150" dirty="0">
              <a:latin typeface="Abadi" panose="020B0604020104020204" pitchFamily="34" charset="0"/>
            </a:endParaRPr>
          </a:p>
        </p:txBody>
      </p:sp>
      <p:sp>
        <p:nvSpPr>
          <p:cNvPr id="24" name="Text 17"/>
          <p:cNvSpPr/>
          <p:nvPr/>
        </p:nvSpPr>
        <p:spPr>
          <a:xfrm>
            <a:off x="6438937" y="4143375"/>
            <a:ext cx="2931940"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Customer Retention</a:t>
            </a:r>
            <a:endParaRPr lang="en-US" sz="1150" dirty="0">
              <a:latin typeface="Abadi" panose="020B0604020104020204" pitchFamily="34" charset="0"/>
            </a:endParaRPr>
          </a:p>
        </p:txBody>
      </p:sp>
      <p:sp>
        <p:nvSpPr>
          <p:cNvPr id="25" name="Text 18"/>
          <p:cNvSpPr/>
          <p:nvPr/>
        </p:nvSpPr>
        <p:spPr>
          <a:xfrm>
            <a:off x="9058941" y="4143375"/>
            <a:ext cx="2931940" cy="226219"/>
          </a:xfrm>
          <a:prstGeom prst="rect">
            <a:avLst/>
          </a:prstGeom>
          <a:noFill/>
          <a:ln/>
        </p:spPr>
        <p:txBody>
          <a:bodyPr wrap="none" lIns="0" tIns="0" rIns="0" bIns="0" rtlCol="0" anchor="t"/>
          <a:lstStyle/>
          <a:p>
            <a:pPr marL="0" indent="0" algn="l">
              <a:lnSpc>
                <a:spcPct val="127000"/>
              </a:lnSpc>
              <a:buNone/>
            </a:pPr>
            <a:r>
              <a:rPr lang="en-US" sz="1150" dirty="0">
                <a:solidFill>
                  <a:srgbClr val="3D3E44"/>
                </a:solidFill>
                <a:latin typeface="Abadi" panose="020B0604020104020204" pitchFamily="34" charset="0"/>
                <a:ea typeface="Inter Light" pitchFamily="34" charset="-122"/>
                <a:cs typeface="Inter Light" pitchFamily="34" charset="-120"/>
              </a:rPr>
              <a:t>Risk of losing loyal customers</a:t>
            </a:r>
            <a:endParaRPr lang="en-US" sz="1150" dirty="0">
              <a:latin typeface="Abadi" panose="020B0604020104020204" pitchFamily="34" charset="0"/>
            </a:endParaRPr>
          </a:p>
        </p:txBody>
      </p:sp>
      <p:sp>
        <p:nvSpPr>
          <p:cNvPr id="26" name="Text 19"/>
          <p:cNvSpPr/>
          <p:nvPr/>
        </p:nvSpPr>
        <p:spPr>
          <a:xfrm>
            <a:off x="6438937" y="4549378"/>
            <a:ext cx="2931940"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Growth</a:t>
            </a:r>
            <a:endParaRPr lang="en-US" sz="1150" dirty="0">
              <a:latin typeface="Abadi" panose="020B0604020104020204" pitchFamily="34" charset="0"/>
            </a:endParaRPr>
          </a:p>
        </p:txBody>
      </p:sp>
      <p:sp>
        <p:nvSpPr>
          <p:cNvPr id="27" name="Text 20"/>
          <p:cNvSpPr/>
          <p:nvPr/>
        </p:nvSpPr>
        <p:spPr>
          <a:xfrm>
            <a:off x="9058941" y="4549378"/>
            <a:ext cx="2931940" cy="226219"/>
          </a:xfrm>
          <a:prstGeom prst="rect">
            <a:avLst/>
          </a:prstGeom>
          <a:noFill/>
          <a:ln/>
        </p:spPr>
        <p:txBody>
          <a:bodyPr wrap="none" lIns="0" tIns="0" rIns="0" bIns="0" rtlCol="0" anchor="t"/>
          <a:lstStyle/>
          <a:p>
            <a:pPr marL="0" indent="0" algn="l">
              <a:lnSpc>
                <a:spcPct val="127000"/>
              </a:lnSpc>
              <a:buNone/>
            </a:pPr>
            <a:r>
              <a:rPr lang="en-US" sz="1150" dirty="0">
                <a:solidFill>
                  <a:srgbClr val="3D3E44"/>
                </a:solidFill>
                <a:latin typeface="Abadi" panose="020B0604020104020204" pitchFamily="34" charset="0"/>
                <a:ea typeface="Inter Light" pitchFamily="34" charset="-122"/>
                <a:cs typeface="Inter Light" pitchFamily="34" charset="-120"/>
              </a:rPr>
              <a:t>Limited expansion opportunity</a:t>
            </a:r>
            <a:endParaRPr lang="en-US" sz="1150" dirty="0">
              <a:latin typeface="Abadi" panose="020B0604020104020204" pitchFamily="34" charset="0"/>
            </a:endParaRPr>
          </a:p>
        </p:txBody>
      </p:sp>
      <p:sp>
        <p:nvSpPr>
          <p:cNvPr id="28" name="Text 21"/>
          <p:cNvSpPr/>
          <p:nvPr/>
        </p:nvSpPr>
        <p:spPr>
          <a:xfrm>
            <a:off x="6438937" y="4955381"/>
            <a:ext cx="2931940" cy="226219"/>
          </a:xfrm>
          <a:prstGeom prst="rect">
            <a:avLst/>
          </a:prstGeom>
          <a:noFill/>
          <a:ln/>
        </p:spPr>
        <p:txBody>
          <a:bodyPr wrap="none" lIns="0" tIns="0" rIns="0" bIns="0" rtlCol="0" anchor="t"/>
          <a:lstStyle/>
          <a:p>
            <a:pPr marL="171450" indent="-171450" algn="l">
              <a:lnSpc>
                <a:spcPct val="127000"/>
              </a:lnSpc>
              <a:buFont typeface="Arial" panose="020B0604020202020204" pitchFamily="34" charset="0"/>
              <a:buChar char="•"/>
            </a:pPr>
            <a:r>
              <a:rPr lang="en-US" sz="1150" dirty="0">
                <a:solidFill>
                  <a:srgbClr val="3D3E44"/>
                </a:solidFill>
                <a:latin typeface="Abadi" panose="020B0604020104020204" pitchFamily="34" charset="0"/>
                <a:ea typeface="Inter Light" pitchFamily="34" charset="-122"/>
                <a:cs typeface="Inter Light" pitchFamily="34" charset="-120"/>
              </a:rPr>
              <a:t>Sustainability</a:t>
            </a:r>
            <a:endParaRPr lang="en-US" sz="1150" dirty="0">
              <a:latin typeface="Abadi" panose="020B0604020104020204" pitchFamily="34" charset="0"/>
            </a:endParaRPr>
          </a:p>
        </p:txBody>
      </p:sp>
      <p:sp>
        <p:nvSpPr>
          <p:cNvPr id="29" name="Text 22"/>
          <p:cNvSpPr/>
          <p:nvPr/>
        </p:nvSpPr>
        <p:spPr>
          <a:xfrm>
            <a:off x="9058941" y="4955381"/>
            <a:ext cx="2931940" cy="226219"/>
          </a:xfrm>
          <a:prstGeom prst="rect">
            <a:avLst/>
          </a:prstGeom>
          <a:noFill/>
          <a:ln/>
        </p:spPr>
        <p:txBody>
          <a:bodyPr wrap="none" lIns="0" tIns="0" rIns="0" bIns="0" rtlCol="0" anchor="t"/>
          <a:lstStyle/>
          <a:p>
            <a:pPr marL="0" indent="0" algn="l">
              <a:lnSpc>
                <a:spcPct val="127000"/>
              </a:lnSpc>
              <a:buNone/>
            </a:pPr>
            <a:r>
              <a:rPr lang="en-US" sz="1150" dirty="0">
                <a:solidFill>
                  <a:srgbClr val="3D3E44"/>
                </a:solidFill>
                <a:latin typeface="Abadi" panose="020B0604020104020204" pitchFamily="34" charset="0"/>
                <a:ea typeface="Inter Light" pitchFamily="34" charset="-122"/>
                <a:cs typeface="Inter Light" pitchFamily="34" charset="-120"/>
              </a:rPr>
              <a:t>Threat to long-term viability</a:t>
            </a:r>
            <a:endParaRPr lang="en-US" sz="1150" dirty="0">
              <a:latin typeface="Abadi" panose="020B0604020104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22399"/>
            <a:ext cx="2408971" cy="180876"/>
          </a:xfrm>
          <a:prstGeom prst="rect">
            <a:avLst/>
          </a:prstGeom>
          <a:noFill/>
          <a:ln/>
        </p:spPr>
        <p:txBody>
          <a:bodyPr wrap="none" lIns="0" tIns="0" rIns="0" bIns="0" rtlCol="0" anchor="t"/>
          <a:lstStyle/>
          <a:p>
            <a:pPr marL="0" indent="0" algn="l">
              <a:lnSpc>
                <a:spcPct val="104000"/>
              </a:lnSpc>
              <a:buNone/>
            </a:pPr>
            <a:r>
              <a:rPr lang="en-US" sz="1400" dirty="0">
                <a:solidFill>
                  <a:srgbClr val="74767D"/>
                </a:solidFill>
                <a:latin typeface="Montserrat Medium" pitchFamily="34" charset="0"/>
                <a:ea typeface="Montserrat Medium" pitchFamily="34" charset="-122"/>
                <a:cs typeface="Montserrat Medium" pitchFamily="34" charset="-120"/>
              </a:rPr>
              <a:t>Framework Introduction</a:t>
            </a:r>
            <a:endParaRPr lang="en-US" sz="1400" dirty="0"/>
          </a:p>
        </p:txBody>
      </p:sp>
      <p:sp>
        <p:nvSpPr>
          <p:cNvPr id="4" name="Text 1"/>
          <p:cNvSpPr/>
          <p:nvPr/>
        </p:nvSpPr>
        <p:spPr>
          <a:xfrm>
            <a:off x="5233360" y="835620"/>
            <a:ext cx="4513844" cy="361752"/>
          </a:xfrm>
          <a:prstGeom prst="rect">
            <a:avLst/>
          </a:prstGeom>
          <a:noFill/>
          <a:ln/>
        </p:spPr>
        <p:txBody>
          <a:bodyPr wrap="none" lIns="0" tIns="0" rIns="0" bIns="0" rtlCol="0" anchor="t"/>
          <a:lstStyle/>
          <a:p>
            <a:pPr marL="0" indent="0" algn="l">
              <a:lnSpc>
                <a:spcPct val="104000"/>
              </a:lnSpc>
              <a:buNone/>
            </a:pPr>
            <a:r>
              <a:rPr lang="en-US" sz="2800" dirty="0">
                <a:solidFill>
                  <a:srgbClr val="74767D"/>
                </a:solidFill>
                <a:latin typeface="Montserrat Medium" pitchFamily="34" charset="0"/>
                <a:ea typeface="Montserrat Medium" pitchFamily="34" charset="-122"/>
                <a:cs typeface="Montserrat Medium" pitchFamily="34" charset="-120"/>
              </a:rPr>
              <a:t>PESTEL Analysis: Overview</a:t>
            </a:r>
            <a:endParaRPr lang="en-US" sz="2800" dirty="0"/>
          </a:p>
        </p:txBody>
      </p:sp>
      <p:sp>
        <p:nvSpPr>
          <p:cNvPr id="5" name="Text 2"/>
          <p:cNvSpPr/>
          <p:nvPr/>
        </p:nvSpPr>
        <p:spPr>
          <a:xfrm>
            <a:off x="5233360" y="1318915"/>
            <a:ext cx="6296860" cy="472380"/>
          </a:xfrm>
          <a:prstGeom prst="rect">
            <a:avLst/>
          </a:prstGeom>
          <a:noFill/>
          <a:ln/>
        </p:spPr>
        <p:txBody>
          <a:bodyPr wrap="square" lIns="0" tIns="0" rIns="0" bIns="0" rtlCol="0" anchor="t">
            <a:noAutofit/>
          </a:bodyPr>
          <a:lstStyle/>
          <a:p>
            <a:pPr marL="0" indent="0" algn="l">
              <a:lnSpc>
                <a:spcPct val="113000"/>
              </a:lnSpc>
              <a:buNone/>
            </a:pPr>
            <a:r>
              <a:rPr lang="en-US" sz="1200" dirty="0">
                <a:solidFill>
                  <a:srgbClr val="3D3E44"/>
                </a:solidFill>
                <a:latin typeface="Inter Light" pitchFamily="34" charset="0"/>
                <a:ea typeface="Inter Light" pitchFamily="34" charset="-122"/>
                <a:cs typeface="Inter Light" pitchFamily="34" charset="-120"/>
              </a:rPr>
              <a:t>PESTEL analysis is a widely recognised strategic framework used to evaluate external macro-environmental factors affecting business performance (Sammut-Bonnici and Galea, 2022). It provides a structured lens through which to assess forces beyond the organisation's direct control — enabling more informed strategic decision-making.</a:t>
            </a:r>
            <a:endParaRPr lang="en-US" sz="1200" dirty="0"/>
          </a:p>
        </p:txBody>
      </p:sp>
      <p:sp>
        <p:nvSpPr>
          <p:cNvPr id="6" name="Shape 3"/>
          <p:cNvSpPr/>
          <p:nvPr/>
        </p:nvSpPr>
        <p:spPr>
          <a:xfrm>
            <a:off x="4963641" y="2435423"/>
            <a:ext cx="3173928" cy="4353123"/>
          </a:xfrm>
          <a:prstGeom prst="roundRect">
            <a:avLst>
              <a:gd name="adj" fmla="val 5253"/>
            </a:avLst>
          </a:prstGeom>
          <a:solidFill>
            <a:srgbClr val="C6C9DC"/>
          </a:solidFill>
          <a:ln/>
        </p:spPr>
        <p:txBody>
          <a:bodyPr/>
          <a:lstStyle/>
          <a:p>
            <a:endParaRPr lang="en-GB" sz="2400"/>
          </a:p>
        </p:txBody>
      </p:sp>
      <p:sp>
        <p:nvSpPr>
          <p:cNvPr id="7" name="Text 4"/>
          <p:cNvSpPr/>
          <p:nvPr/>
        </p:nvSpPr>
        <p:spPr>
          <a:xfrm>
            <a:off x="5522228" y="2468070"/>
            <a:ext cx="2056753" cy="180876"/>
          </a:xfrm>
          <a:prstGeom prst="rect">
            <a:avLst/>
          </a:prstGeom>
          <a:noFill/>
          <a:ln/>
        </p:spPr>
        <p:txBody>
          <a:bodyPr wrap="none" lIns="0" tIns="0" rIns="0" bIns="0" rtlCol="0" anchor="t"/>
          <a:lstStyle/>
          <a:p>
            <a:pPr marL="0" indent="0" algn="l">
              <a:lnSpc>
                <a:spcPct val="104000"/>
              </a:lnSpc>
              <a:buNone/>
            </a:pPr>
            <a:r>
              <a:rPr lang="en-US" sz="1400" dirty="0">
                <a:solidFill>
                  <a:srgbClr val="000000"/>
                </a:solidFill>
                <a:latin typeface="Montserrat Medium" pitchFamily="34" charset="0"/>
                <a:ea typeface="Montserrat Medium" pitchFamily="34" charset="-122"/>
                <a:cs typeface="Montserrat Medium" pitchFamily="34" charset="-120"/>
              </a:rPr>
              <a:t>Benefits of PESTEL</a:t>
            </a:r>
            <a:endParaRPr lang="en-US" sz="1400" dirty="0"/>
          </a:p>
        </p:txBody>
      </p:sp>
      <p:sp>
        <p:nvSpPr>
          <p:cNvPr id="8" name="Shape 5"/>
          <p:cNvSpPr/>
          <p:nvPr/>
        </p:nvSpPr>
        <p:spPr>
          <a:xfrm>
            <a:off x="5079327" y="2641252"/>
            <a:ext cx="2942556" cy="1249065"/>
          </a:xfrm>
          <a:prstGeom prst="roundRect">
            <a:avLst>
              <a:gd name="adj" fmla="val 8342"/>
            </a:avLst>
          </a:prstGeom>
          <a:solidFill>
            <a:srgbClr val="D3D5E4"/>
          </a:solidFill>
          <a:ln w="6350">
            <a:solidFill>
              <a:srgbClr val="C5C7D2"/>
            </a:solidFill>
            <a:prstDash val="solid"/>
          </a:ln>
        </p:spPr>
        <p:txBody>
          <a:bodyPr/>
          <a:lstStyle/>
          <a:p>
            <a:endParaRPr lang="en-GB" sz="2400"/>
          </a:p>
        </p:txBody>
      </p:sp>
      <p:pic>
        <p:nvPicPr>
          <p:cNvPr id="9" name="Image 1" descr="preencoded.png"/>
          <p:cNvPicPr>
            <a:picLocks noChangeAspect="1"/>
          </p:cNvPicPr>
          <p:nvPr/>
        </p:nvPicPr>
        <p:blipFill>
          <a:blip r:embed="rId4"/>
          <a:stretch>
            <a:fillRect/>
          </a:stretch>
        </p:blipFill>
        <p:spPr>
          <a:xfrm>
            <a:off x="5201363" y="2763291"/>
            <a:ext cx="347257" cy="347266"/>
          </a:xfrm>
          <a:prstGeom prst="rect">
            <a:avLst/>
          </a:prstGeom>
        </p:spPr>
      </p:pic>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96809" y="2858740"/>
            <a:ext cx="156266" cy="156270"/>
          </a:xfrm>
          <a:prstGeom prst="rect">
            <a:avLst/>
          </a:prstGeom>
        </p:spPr>
      </p:pic>
      <p:sp>
        <p:nvSpPr>
          <p:cNvPr id="11" name="Text 6"/>
          <p:cNvSpPr/>
          <p:nvPr/>
        </p:nvSpPr>
        <p:spPr>
          <a:xfrm>
            <a:off x="5201363" y="3191519"/>
            <a:ext cx="1820519" cy="180876"/>
          </a:xfrm>
          <a:prstGeom prst="rect">
            <a:avLst/>
          </a:prstGeom>
          <a:noFill/>
          <a:ln/>
        </p:spPr>
        <p:txBody>
          <a:bodyPr wrap="none" lIns="0" tIns="0" rIns="0" bIns="0" rtlCol="0" anchor="t"/>
          <a:lstStyle/>
          <a:p>
            <a:pPr marL="0" indent="0" algn="l">
              <a:lnSpc>
                <a:spcPct val="104000"/>
              </a:lnSpc>
              <a:buNone/>
            </a:pPr>
            <a:r>
              <a:rPr lang="en-US" sz="1400" dirty="0">
                <a:solidFill>
                  <a:srgbClr val="3D3E44"/>
                </a:solidFill>
                <a:latin typeface="Montserrat Medium" pitchFamily="34" charset="0"/>
                <a:ea typeface="Montserrat Medium" pitchFamily="34" charset="-122"/>
                <a:cs typeface="Montserrat Medium" pitchFamily="34" charset="-120"/>
              </a:rPr>
              <a:t>Environmental Scanning</a:t>
            </a:r>
            <a:endParaRPr lang="en-US" sz="1400" dirty="0"/>
          </a:p>
        </p:txBody>
      </p:sp>
      <p:sp>
        <p:nvSpPr>
          <p:cNvPr id="12" name="Text 7"/>
          <p:cNvSpPr/>
          <p:nvPr/>
        </p:nvSpPr>
        <p:spPr>
          <a:xfrm>
            <a:off x="5201363" y="3453358"/>
            <a:ext cx="2698484" cy="314920"/>
          </a:xfrm>
          <a:prstGeom prst="rect">
            <a:avLst/>
          </a:prstGeom>
          <a:noFill/>
          <a:ln/>
        </p:spPr>
        <p:txBody>
          <a:bodyPr wrap="square" lIns="0" tIns="0" rIns="0" bIns="0" rtlCol="0" anchor="t">
            <a:noAutofit/>
          </a:bodyPr>
          <a:lstStyle/>
          <a:p>
            <a:pPr marL="171450" indent="-171450" algn="l">
              <a:lnSpc>
                <a:spcPct val="113000"/>
              </a:lnSpc>
              <a:buFont typeface="Arial" panose="020B0604020202020204" pitchFamily="34" charset="0"/>
              <a:buChar char="•"/>
            </a:pPr>
            <a:r>
              <a:rPr lang="en-US" sz="1050" dirty="0">
                <a:solidFill>
                  <a:srgbClr val="3D3E44"/>
                </a:solidFill>
                <a:latin typeface="Inter Light" pitchFamily="34" charset="0"/>
                <a:ea typeface="Inter Light" pitchFamily="34" charset="-122"/>
                <a:cs typeface="Inter Light" pitchFamily="34" charset="-120"/>
              </a:rPr>
              <a:t>Identifies external threats and emerging opportunities</a:t>
            </a:r>
            <a:endParaRPr lang="en-US" sz="1050" dirty="0"/>
          </a:p>
        </p:txBody>
      </p:sp>
      <p:sp>
        <p:nvSpPr>
          <p:cNvPr id="13" name="Shape 8"/>
          <p:cNvSpPr/>
          <p:nvPr/>
        </p:nvSpPr>
        <p:spPr>
          <a:xfrm>
            <a:off x="5079327" y="3971280"/>
            <a:ext cx="2942556" cy="1249065"/>
          </a:xfrm>
          <a:prstGeom prst="roundRect">
            <a:avLst>
              <a:gd name="adj" fmla="val 8342"/>
            </a:avLst>
          </a:prstGeom>
          <a:solidFill>
            <a:srgbClr val="D3D5E4"/>
          </a:solidFill>
          <a:ln w="6350">
            <a:solidFill>
              <a:srgbClr val="C5C7D2"/>
            </a:solidFill>
            <a:prstDash val="solid"/>
          </a:ln>
        </p:spPr>
        <p:txBody>
          <a:bodyPr/>
          <a:lstStyle/>
          <a:p>
            <a:endParaRPr lang="en-GB" sz="2400"/>
          </a:p>
        </p:txBody>
      </p:sp>
      <p:pic>
        <p:nvPicPr>
          <p:cNvPr id="14" name="Image 3" descr="preencoded.png"/>
          <p:cNvPicPr>
            <a:picLocks noChangeAspect="1"/>
          </p:cNvPicPr>
          <p:nvPr/>
        </p:nvPicPr>
        <p:blipFill>
          <a:blip r:embed="rId6"/>
          <a:stretch>
            <a:fillRect/>
          </a:stretch>
        </p:blipFill>
        <p:spPr>
          <a:xfrm>
            <a:off x="5201363" y="4093319"/>
            <a:ext cx="347257" cy="347266"/>
          </a:xfrm>
          <a:prstGeom prst="rect">
            <a:avLst/>
          </a:prstGeom>
        </p:spPr>
      </p:pic>
      <p:pic>
        <p:nvPicPr>
          <p:cNvPr id="15"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296809" y="4188767"/>
            <a:ext cx="156266" cy="156270"/>
          </a:xfrm>
          <a:prstGeom prst="rect">
            <a:avLst/>
          </a:prstGeom>
        </p:spPr>
      </p:pic>
      <p:sp>
        <p:nvSpPr>
          <p:cNvPr id="16" name="Text 9"/>
          <p:cNvSpPr/>
          <p:nvPr/>
        </p:nvSpPr>
        <p:spPr>
          <a:xfrm>
            <a:off x="5201363" y="4521547"/>
            <a:ext cx="1447168" cy="180876"/>
          </a:xfrm>
          <a:prstGeom prst="rect">
            <a:avLst/>
          </a:prstGeom>
          <a:noFill/>
          <a:ln/>
        </p:spPr>
        <p:txBody>
          <a:bodyPr wrap="none" lIns="0" tIns="0" rIns="0" bIns="0" rtlCol="0" anchor="t"/>
          <a:lstStyle/>
          <a:p>
            <a:pPr marL="0" indent="0" algn="l">
              <a:lnSpc>
                <a:spcPct val="104000"/>
              </a:lnSpc>
              <a:buNone/>
            </a:pPr>
            <a:r>
              <a:rPr lang="en-US" sz="1400" dirty="0">
                <a:solidFill>
                  <a:srgbClr val="3D3E44"/>
                </a:solidFill>
                <a:latin typeface="Montserrat Medium" pitchFamily="34" charset="0"/>
                <a:ea typeface="Montserrat Medium" pitchFamily="34" charset="-122"/>
                <a:cs typeface="Montserrat Medium" pitchFamily="34" charset="-120"/>
              </a:rPr>
              <a:t>Strategic Support</a:t>
            </a:r>
            <a:endParaRPr lang="en-US" sz="1400" dirty="0"/>
          </a:p>
        </p:txBody>
      </p:sp>
      <p:sp>
        <p:nvSpPr>
          <p:cNvPr id="17" name="Text 10"/>
          <p:cNvSpPr/>
          <p:nvPr/>
        </p:nvSpPr>
        <p:spPr>
          <a:xfrm>
            <a:off x="5201363" y="4783385"/>
            <a:ext cx="2698484" cy="314920"/>
          </a:xfrm>
          <a:prstGeom prst="rect">
            <a:avLst/>
          </a:prstGeom>
          <a:noFill/>
          <a:ln/>
        </p:spPr>
        <p:txBody>
          <a:bodyPr wrap="square" lIns="0" tIns="0" rIns="0" bIns="0" rtlCol="0" anchor="t">
            <a:noAutofit/>
          </a:bodyPr>
          <a:lstStyle/>
          <a:p>
            <a:pPr marL="171450" indent="-171450" algn="l">
              <a:lnSpc>
                <a:spcPct val="113000"/>
              </a:lnSpc>
              <a:buFont typeface="Arial" panose="020B0604020202020204" pitchFamily="34" charset="0"/>
              <a:buChar char="•"/>
            </a:pPr>
            <a:r>
              <a:rPr lang="en-US" sz="1050" dirty="0">
                <a:solidFill>
                  <a:srgbClr val="3D3E44"/>
                </a:solidFill>
                <a:latin typeface="Inter Light" pitchFamily="34" charset="0"/>
                <a:ea typeface="Inter Light" pitchFamily="34" charset="-122"/>
                <a:cs typeface="Inter Light" pitchFamily="34" charset="-120"/>
              </a:rPr>
              <a:t>Informs and strengthens decision-making processes</a:t>
            </a:r>
            <a:endParaRPr lang="en-US" sz="1050" dirty="0"/>
          </a:p>
        </p:txBody>
      </p:sp>
      <p:sp>
        <p:nvSpPr>
          <p:cNvPr id="18" name="Shape 11"/>
          <p:cNvSpPr/>
          <p:nvPr/>
        </p:nvSpPr>
        <p:spPr>
          <a:xfrm>
            <a:off x="5079327" y="5301307"/>
            <a:ext cx="2942556" cy="1249065"/>
          </a:xfrm>
          <a:prstGeom prst="roundRect">
            <a:avLst>
              <a:gd name="adj" fmla="val 8342"/>
            </a:avLst>
          </a:prstGeom>
          <a:solidFill>
            <a:srgbClr val="D3D5E4"/>
          </a:solidFill>
          <a:ln w="6350">
            <a:solidFill>
              <a:srgbClr val="C5C7D2"/>
            </a:solidFill>
            <a:prstDash val="solid"/>
          </a:ln>
        </p:spPr>
        <p:txBody>
          <a:bodyPr/>
          <a:lstStyle/>
          <a:p>
            <a:endParaRPr lang="en-GB" sz="2400"/>
          </a:p>
        </p:txBody>
      </p:sp>
      <p:pic>
        <p:nvPicPr>
          <p:cNvPr id="19" name="Image 5" descr="preencoded.png"/>
          <p:cNvPicPr>
            <a:picLocks noChangeAspect="1"/>
          </p:cNvPicPr>
          <p:nvPr/>
        </p:nvPicPr>
        <p:blipFill>
          <a:blip r:embed="rId8"/>
          <a:stretch>
            <a:fillRect/>
          </a:stretch>
        </p:blipFill>
        <p:spPr>
          <a:xfrm>
            <a:off x="5201363" y="5423346"/>
            <a:ext cx="347257" cy="347266"/>
          </a:xfrm>
          <a:prstGeom prst="rect">
            <a:avLst/>
          </a:prstGeom>
        </p:spPr>
      </p:pic>
      <p:pic>
        <p:nvPicPr>
          <p:cNvPr id="20" name="Image 6" descr="preencoded.png"/>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5296809" y="5518794"/>
            <a:ext cx="156266" cy="156270"/>
          </a:xfrm>
          <a:prstGeom prst="rect">
            <a:avLst/>
          </a:prstGeom>
        </p:spPr>
      </p:pic>
      <p:sp>
        <p:nvSpPr>
          <p:cNvPr id="21" name="Text 12"/>
          <p:cNvSpPr/>
          <p:nvPr/>
        </p:nvSpPr>
        <p:spPr>
          <a:xfrm>
            <a:off x="5201363" y="5851574"/>
            <a:ext cx="1447168" cy="180876"/>
          </a:xfrm>
          <a:prstGeom prst="rect">
            <a:avLst/>
          </a:prstGeom>
          <a:noFill/>
          <a:ln/>
        </p:spPr>
        <p:txBody>
          <a:bodyPr wrap="none" lIns="0" tIns="0" rIns="0" bIns="0" rtlCol="0" anchor="t"/>
          <a:lstStyle/>
          <a:p>
            <a:pPr marL="0" indent="0" algn="l">
              <a:lnSpc>
                <a:spcPct val="104000"/>
              </a:lnSpc>
              <a:buNone/>
            </a:pPr>
            <a:r>
              <a:rPr lang="en-US" sz="1400" dirty="0">
                <a:solidFill>
                  <a:srgbClr val="3D3E44"/>
                </a:solidFill>
                <a:latin typeface="Montserrat Medium" pitchFamily="34" charset="0"/>
                <a:ea typeface="Montserrat Medium" pitchFamily="34" charset="-122"/>
                <a:cs typeface="Montserrat Medium" pitchFamily="34" charset="-120"/>
              </a:rPr>
              <a:t>Broad Coverage</a:t>
            </a:r>
            <a:endParaRPr lang="en-US" sz="1400" dirty="0"/>
          </a:p>
        </p:txBody>
      </p:sp>
      <p:sp>
        <p:nvSpPr>
          <p:cNvPr id="22" name="Text 13"/>
          <p:cNvSpPr/>
          <p:nvPr/>
        </p:nvSpPr>
        <p:spPr>
          <a:xfrm>
            <a:off x="5201363" y="6113412"/>
            <a:ext cx="2698484" cy="314920"/>
          </a:xfrm>
          <a:prstGeom prst="rect">
            <a:avLst/>
          </a:prstGeom>
          <a:noFill/>
          <a:ln/>
        </p:spPr>
        <p:txBody>
          <a:bodyPr wrap="square" lIns="0" tIns="0" rIns="0" bIns="0" rtlCol="0" anchor="t">
            <a:normAutofit fontScale="92500" lnSpcReduction="10000"/>
          </a:bodyPr>
          <a:lstStyle/>
          <a:p>
            <a:pPr marL="171450" indent="-171450" algn="l">
              <a:lnSpc>
                <a:spcPct val="113000"/>
              </a:lnSpc>
              <a:buFont typeface="Arial" panose="020B0604020202020204" pitchFamily="34" charset="0"/>
              <a:buChar char="•"/>
            </a:pPr>
            <a:r>
              <a:rPr lang="en-US" sz="1050" dirty="0">
                <a:solidFill>
                  <a:srgbClr val="3D3E44"/>
                </a:solidFill>
                <a:latin typeface="Inter Light" pitchFamily="34" charset="0"/>
                <a:ea typeface="Inter Light" pitchFamily="34" charset="-122"/>
                <a:cs typeface="Inter Light" pitchFamily="34" charset="-120"/>
              </a:rPr>
              <a:t>Covers six distinct dimensions of external influence</a:t>
            </a:r>
            <a:endParaRPr lang="en-US" sz="1050" dirty="0"/>
          </a:p>
        </p:txBody>
      </p:sp>
      <p:sp>
        <p:nvSpPr>
          <p:cNvPr id="23" name="Text 14"/>
          <p:cNvSpPr/>
          <p:nvPr/>
        </p:nvSpPr>
        <p:spPr>
          <a:xfrm>
            <a:off x="8272305" y="2778330"/>
            <a:ext cx="2643790" cy="180876"/>
          </a:xfrm>
          <a:prstGeom prst="rect">
            <a:avLst/>
          </a:prstGeom>
          <a:noFill/>
          <a:ln/>
        </p:spPr>
        <p:txBody>
          <a:bodyPr wrap="none" lIns="0" tIns="0" rIns="0" bIns="0" rtlCol="0" anchor="t"/>
          <a:lstStyle/>
          <a:p>
            <a:pPr marL="0" indent="0" algn="l">
              <a:lnSpc>
                <a:spcPct val="104000"/>
              </a:lnSpc>
              <a:buNone/>
            </a:pPr>
            <a:r>
              <a:rPr lang="en-US" sz="1400" dirty="0">
                <a:solidFill>
                  <a:srgbClr val="74767D"/>
                </a:solidFill>
                <a:latin typeface="Montserrat Medium" pitchFamily="34" charset="0"/>
                <a:ea typeface="Montserrat Medium" pitchFamily="34" charset="-122"/>
                <a:cs typeface="Montserrat Medium" pitchFamily="34" charset="-120"/>
              </a:rPr>
              <a:t>Limitations to Consider</a:t>
            </a:r>
            <a:endParaRPr lang="en-US" sz="1400" dirty="0"/>
          </a:p>
        </p:txBody>
      </p:sp>
      <p:pic>
        <p:nvPicPr>
          <p:cNvPr id="24" name="Image 7" descr="preencoded.png"/>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8259605" y="3050288"/>
            <a:ext cx="3453424" cy="833537"/>
          </a:xfrm>
          <a:prstGeom prst="rect">
            <a:avLst/>
          </a:prstGeom>
        </p:spPr>
      </p:pic>
      <p:sp>
        <p:nvSpPr>
          <p:cNvPr id="25" name="Text 15"/>
          <p:cNvSpPr/>
          <p:nvPr/>
        </p:nvSpPr>
        <p:spPr>
          <a:xfrm>
            <a:off x="8438789" y="3178677"/>
            <a:ext cx="1654893" cy="180876"/>
          </a:xfrm>
          <a:prstGeom prst="rect">
            <a:avLst/>
          </a:prstGeom>
          <a:noFill/>
          <a:ln/>
        </p:spPr>
        <p:txBody>
          <a:bodyPr wrap="none" lIns="0" tIns="0" rIns="0" bIns="0" rtlCol="0" anchor="t"/>
          <a:lstStyle/>
          <a:p>
            <a:pPr marL="0" indent="0" algn="l">
              <a:lnSpc>
                <a:spcPct val="104000"/>
              </a:lnSpc>
              <a:buNone/>
            </a:pPr>
            <a:r>
              <a:rPr lang="en-US" sz="1400" dirty="0">
                <a:solidFill>
                  <a:srgbClr val="3D3E44"/>
                </a:solidFill>
                <a:latin typeface="Montserrat Medium" pitchFamily="34" charset="0"/>
                <a:ea typeface="Montserrat Medium" pitchFamily="34" charset="-122"/>
                <a:cs typeface="Montserrat Medium" pitchFamily="34" charset="-120"/>
              </a:rPr>
              <a:t>Internal Blindspot</a:t>
            </a:r>
            <a:endParaRPr lang="en-US" sz="1400" dirty="0"/>
          </a:p>
        </p:txBody>
      </p:sp>
      <p:sp>
        <p:nvSpPr>
          <p:cNvPr id="26" name="Text 16"/>
          <p:cNvSpPr/>
          <p:nvPr/>
        </p:nvSpPr>
        <p:spPr>
          <a:xfrm>
            <a:off x="8438789" y="3440516"/>
            <a:ext cx="3101705" cy="314920"/>
          </a:xfrm>
          <a:prstGeom prst="rect">
            <a:avLst/>
          </a:prstGeom>
          <a:noFill/>
          <a:ln/>
        </p:spPr>
        <p:txBody>
          <a:bodyPr wrap="square" lIns="0" tIns="0" rIns="0" bIns="0" rtlCol="0" anchor="t">
            <a:noAutofit/>
          </a:bodyPr>
          <a:lstStyle/>
          <a:p>
            <a:pPr marL="171450" indent="-171450" algn="l">
              <a:lnSpc>
                <a:spcPct val="113000"/>
              </a:lnSpc>
              <a:buFont typeface="Arial" panose="020B0604020202020204" pitchFamily="34" charset="0"/>
              <a:buChar char="•"/>
            </a:pPr>
            <a:r>
              <a:rPr lang="en-US" sz="1050" dirty="0">
                <a:solidFill>
                  <a:srgbClr val="3D3E44"/>
                </a:solidFill>
                <a:latin typeface="Inter Light" pitchFamily="34" charset="0"/>
                <a:ea typeface="Inter Light" pitchFamily="34" charset="-122"/>
                <a:cs typeface="Inter Light" pitchFamily="34" charset="-120"/>
              </a:rPr>
              <a:t>Does not identify causes internal to the organisation</a:t>
            </a:r>
            <a:endParaRPr lang="en-US" sz="1050" dirty="0"/>
          </a:p>
        </p:txBody>
      </p:sp>
      <p:pic>
        <p:nvPicPr>
          <p:cNvPr id="27" name="Image 8" descr="preencoded.png"/>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8259605" y="3964787"/>
            <a:ext cx="3453424" cy="833537"/>
          </a:xfrm>
          <a:prstGeom prst="rect">
            <a:avLst/>
          </a:prstGeom>
        </p:spPr>
      </p:pic>
      <p:sp>
        <p:nvSpPr>
          <p:cNvPr id="28" name="Text 17"/>
          <p:cNvSpPr/>
          <p:nvPr/>
        </p:nvSpPr>
        <p:spPr>
          <a:xfrm>
            <a:off x="8438789" y="4093177"/>
            <a:ext cx="1654893" cy="180876"/>
          </a:xfrm>
          <a:prstGeom prst="rect">
            <a:avLst/>
          </a:prstGeom>
          <a:noFill/>
          <a:ln/>
        </p:spPr>
        <p:txBody>
          <a:bodyPr wrap="none" lIns="0" tIns="0" rIns="0" bIns="0" rtlCol="0" anchor="t"/>
          <a:lstStyle/>
          <a:p>
            <a:pPr marL="0" indent="0" algn="l">
              <a:lnSpc>
                <a:spcPct val="104000"/>
              </a:lnSpc>
              <a:buNone/>
            </a:pPr>
            <a:r>
              <a:rPr lang="en-US" sz="1400" dirty="0">
                <a:solidFill>
                  <a:srgbClr val="3D3E44"/>
                </a:solidFill>
                <a:latin typeface="Montserrat Medium" pitchFamily="34" charset="0"/>
                <a:ea typeface="Montserrat Medium" pitchFamily="34" charset="-122"/>
                <a:cs typeface="Montserrat Medium" pitchFamily="34" charset="-120"/>
              </a:rPr>
              <a:t>Temporal Validity</a:t>
            </a:r>
            <a:endParaRPr lang="en-US" sz="1400" dirty="0"/>
          </a:p>
        </p:txBody>
      </p:sp>
      <p:sp>
        <p:nvSpPr>
          <p:cNvPr id="29" name="Text 18"/>
          <p:cNvSpPr/>
          <p:nvPr/>
        </p:nvSpPr>
        <p:spPr>
          <a:xfrm>
            <a:off x="8438789" y="4355015"/>
            <a:ext cx="3101705" cy="314920"/>
          </a:xfrm>
          <a:prstGeom prst="rect">
            <a:avLst/>
          </a:prstGeom>
          <a:noFill/>
          <a:ln/>
        </p:spPr>
        <p:txBody>
          <a:bodyPr wrap="square" lIns="0" tIns="0" rIns="0" bIns="0" rtlCol="0" anchor="t">
            <a:noAutofit/>
          </a:bodyPr>
          <a:lstStyle/>
          <a:p>
            <a:pPr marL="171450" indent="-171450" algn="l">
              <a:lnSpc>
                <a:spcPct val="113000"/>
              </a:lnSpc>
              <a:buFont typeface="Arial" panose="020B0604020202020204" pitchFamily="34" charset="0"/>
              <a:buChar char="•"/>
            </a:pPr>
            <a:r>
              <a:rPr lang="en-US" sz="1050" dirty="0">
                <a:solidFill>
                  <a:srgbClr val="3D3E44"/>
                </a:solidFill>
                <a:latin typeface="Inter Light" pitchFamily="34" charset="0"/>
                <a:ea typeface="Inter Light" pitchFamily="34" charset="-122"/>
                <a:cs typeface="Inter Light" pitchFamily="34" charset="-120"/>
              </a:rPr>
              <a:t>Rapid environmental change may reduce analytical accuracy</a:t>
            </a:r>
            <a:endParaRPr lang="en-US" sz="1050" dirty="0"/>
          </a:p>
        </p:txBody>
      </p:sp>
      <p:pic>
        <p:nvPicPr>
          <p:cNvPr id="30" name="Image 9" descr="preencoded.png"/>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8259605" y="4879287"/>
            <a:ext cx="3453424" cy="676077"/>
          </a:xfrm>
          <a:prstGeom prst="rect">
            <a:avLst/>
          </a:prstGeom>
        </p:spPr>
      </p:pic>
      <p:sp>
        <p:nvSpPr>
          <p:cNvPr id="31" name="Text 19"/>
          <p:cNvSpPr/>
          <p:nvPr/>
        </p:nvSpPr>
        <p:spPr>
          <a:xfrm>
            <a:off x="8438789" y="5007676"/>
            <a:ext cx="2005817" cy="180876"/>
          </a:xfrm>
          <a:prstGeom prst="rect">
            <a:avLst/>
          </a:prstGeom>
          <a:noFill/>
          <a:ln/>
        </p:spPr>
        <p:txBody>
          <a:bodyPr wrap="none" lIns="0" tIns="0" rIns="0" bIns="0" rtlCol="0" anchor="t"/>
          <a:lstStyle/>
          <a:p>
            <a:pPr marL="0" indent="0" algn="l">
              <a:lnSpc>
                <a:spcPct val="104000"/>
              </a:lnSpc>
              <a:buNone/>
            </a:pPr>
            <a:r>
              <a:rPr lang="en-US" sz="1400" dirty="0">
                <a:solidFill>
                  <a:srgbClr val="3D3E44"/>
                </a:solidFill>
                <a:latin typeface="Montserrat Medium" pitchFamily="34" charset="0"/>
                <a:ea typeface="Montserrat Medium" pitchFamily="34" charset="-122"/>
                <a:cs typeface="Montserrat Medium" pitchFamily="34" charset="-120"/>
              </a:rPr>
              <a:t>Interpretive Subjectivity</a:t>
            </a:r>
            <a:endParaRPr lang="en-US" sz="1400" dirty="0"/>
          </a:p>
        </p:txBody>
      </p:sp>
      <p:sp>
        <p:nvSpPr>
          <p:cNvPr id="32" name="Text 20"/>
          <p:cNvSpPr/>
          <p:nvPr/>
        </p:nvSpPr>
        <p:spPr>
          <a:xfrm>
            <a:off x="8438789" y="5269514"/>
            <a:ext cx="3101705" cy="157460"/>
          </a:xfrm>
          <a:prstGeom prst="rect">
            <a:avLst/>
          </a:prstGeom>
          <a:noFill/>
          <a:ln/>
        </p:spPr>
        <p:txBody>
          <a:bodyPr wrap="none" lIns="0" tIns="0" rIns="0" bIns="0" rtlCol="0" anchor="t"/>
          <a:lstStyle/>
          <a:p>
            <a:pPr marL="171450" indent="-171450" algn="l">
              <a:lnSpc>
                <a:spcPct val="113000"/>
              </a:lnSpc>
              <a:buFont typeface="Arial" panose="020B0604020202020204" pitchFamily="34" charset="0"/>
              <a:buChar char="•"/>
            </a:pPr>
            <a:r>
              <a:rPr lang="en-US" sz="1050" dirty="0">
                <a:solidFill>
                  <a:srgbClr val="3D3E44"/>
                </a:solidFill>
                <a:latin typeface="Inter Light" pitchFamily="34" charset="0"/>
                <a:ea typeface="Inter Light" pitchFamily="34" charset="-122"/>
                <a:cs typeface="Inter Light" pitchFamily="34" charset="-120"/>
              </a:rPr>
              <a:t>Findings require careful and critical interpretation</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61574" y="1201638"/>
            <a:ext cx="2366804" cy="219571"/>
          </a:xfrm>
          <a:prstGeom prst="rect">
            <a:avLst/>
          </a:prstGeom>
          <a:noFill/>
          <a:ln/>
        </p:spPr>
        <p:txBody>
          <a:bodyPr wrap="none" lIns="0" tIns="0" rIns="0" bIns="0" rtlCol="0" anchor="t"/>
          <a:lstStyle/>
          <a:p>
            <a:pPr marL="0" indent="0" algn="l">
              <a:lnSpc>
                <a:spcPct val="104000"/>
              </a:lnSpc>
              <a:buNone/>
            </a:pPr>
            <a:r>
              <a:rPr lang="en-US" sz="1400" dirty="0">
                <a:solidFill>
                  <a:srgbClr val="74767D"/>
                </a:solidFill>
                <a:latin typeface="Abadi" panose="020B0604020104020204" pitchFamily="34" charset="0"/>
                <a:ea typeface="Montserrat Medium" pitchFamily="34" charset="-122"/>
                <a:cs typeface="Montserrat Medium" pitchFamily="34" charset="-120"/>
              </a:rPr>
              <a:t>Applied Framework</a:t>
            </a:r>
            <a:endParaRPr lang="en-US" sz="1400" dirty="0">
              <a:latin typeface="Abadi" panose="020B0604020104020204" pitchFamily="34" charset="0"/>
            </a:endParaRPr>
          </a:p>
        </p:txBody>
      </p:sp>
      <p:sp>
        <p:nvSpPr>
          <p:cNvPr id="3" name="Text 1"/>
          <p:cNvSpPr/>
          <p:nvPr/>
        </p:nvSpPr>
        <p:spPr>
          <a:xfrm>
            <a:off x="661574" y="1468934"/>
            <a:ext cx="7966769" cy="439241"/>
          </a:xfrm>
          <a:prstGeom prst="rect">
            <a:avLst/>
          </a:prstGeom>
          <a:noFill/>
          <a:ln/>
        </p:spPr>
        <p:txBody>
          <a:bodyPr wrap="none" lIns="0" tIns="0" rIns="0" bIns="0" rtlCol="0" anchor="t"/>
          <a:lstStyle/>
          <a:p>
            <a:pPr marL="0" indent="0" algn="l">
              <a:lnSpc>
                <a:spcPct val="104000"/>
              </a:lnSpc>
              <a:buNone/>
            </a:pPr>
            <a:r>
              <a:rPr lang="en-US" sz="2800" dirty="0">
                <a:solidFill>
                  <a:srgbClr val="74767D"/>
                </a:solidFill>
                <a:latin typeface="Abadi" panose="020B0604020104020204" pitchFamily="34" charset="0"/>
                <a:ea typeface="Montserrat Medium" pitchFamily="34" charset="-122"/>
                <a:cs typeface="Montserrat Medium" pitchFamily="34" charset="-120"/>
              </a:rPr>
              <a:t>PESTEL Analysis Applied to Basil's Bakery</a:t>
            </a:r>
            <a:endParaRPr lang="en-US" sz="2800" dirty="0">
              <a:latin typeface="Abadi" panose="020B0604020104020204" pitchFamily="34" charset="0"/>
            </a:endParaRPr>
          </a:p>
        </p:txBody>
      </p:sp>
      <p:sp>
        <p:nvSpPr>
          <p:cNvPr id="4" name="Shape 2"/>
          <p:cNvSpPr/>
          <p:nvPr/>
        </p:nvSpPr>
        <p:spPr>
          <a:xfrm>
            <a:off x="661574" y="2087364"/>
            <a:ext cx="10868547" cy="2599035"/>
          </a:xfrm>
          <a:prstGeom prst="roundRect">
            <a:avLst>
              <a:gd name="adj" fmla="val 4868"/>
            </a:avLst>
          </a:prstGeom>
          <a:noFill/>
          <a:ln w="6350">
            <a:solidFill>
              <a:srgbClr val="000000">
                <a:alpha val="8000"/>
              </a:srgbClr>
            </a:solidFill>
            <a:prstDash val="solid"/>
          </a:ln>
        </p:spPr>
        <p:txBody>
          <a:bodyPr/>
          <a:lstStyle/>
          <a:p>
            <a:endParaRPr lang="en-GB" sz="2000">
              <a:latin typeface="Abadi" panose="020B0604020104020204" pitchFamily="34" charset="0"/>
            </a:endParaRPr>
          </a:p>
        </p:txBody>
      </p:sp>
      <p:sp>
        <p:nvSpPr>
          <p:cNvPr id="5" name="Shape 3"/>
          <p:cNvSpPr/>
          <p:nvPr/>
        </p:nvSpPr>
        <p:spPr>
          <a:xfrm>
            <a:off x="667924" y="2093714"/>
            <a:ext cx="5427924" cy="367209"/>
          </a:xfrm>
          <a:prstGeom prst="rect">
            <a:avLst/>
          </a:prstGeom>
          <a:solidFill>
            <a:srgbClr val="C6C9DC"/>
          </a:solidFill>
          <a:ln/>
        </p:spPr>
        <p:txBody>
          <a:bodyPr/>
          <a:lstStyle/>
          <a:p>
            <a:endParaRPr lang="en-GB" sz="2000">
              <a:latin typeface="Abadi" panose="020B0604020104020204" pitchFamily="34" charset="0"/>
            </a:endParaRPr>
          </a:p>
        </p:txBody>
      </p:sp>
      <p:sp>
        <p:nvSpPr>
          <p:cNvPr id="6" name="Text 4"/>
          <p:cNvSpPr/>
          <p:nvPr/>
        </p:nvSpPr>
        <p:spPr>
          <a:xfrm>
            <a:off x="808414" y="2171700"/>
            <a:ext cx="5753353" cy="208062"/>
          </a:xfrm>
          <a:prstGeom prst="rect">
            <a:avLst/>
          </a:prstGeom>
          <a:noFill/>
          <a:ln/>
        </p:spPr>
        <p:txBody>
          <a:bodyPr wrap="none" lIns="0" tIns="0" rIns="0" bIns="0" rtlCol="0" anchor="t"/>
          <a:lstStyle/>
          <a:p>
            <a:pPr marL="0" indent="0" algn="l">
              <a:lnSpc>
                <a:spcPct val="123000"/>
              </a:lnSpc>
              <a:buNone/>
            </a:pPr>
            <a:r>
              <a:rPr lang="en-US" sz="1200" b="1" dirty="0">
                <a:solidFill>
                  <a:srgbClr val="272525"/>
                </a:solidFill>
                <a:latin typeface="Abadi" panose="020B0604020104020204" pitchFamily="34" charset="0"/>
                <a:ea typeface="Inter Light" pitchFamily="34" charset="-122"/>
                <a:cs typeface="Inter Light" pitchFamily="34" charset="-120"/>
              </a:rPr>
              <a:t>Factor</a:t>
            </a:r>
            <a:endParaRPr lang="en-US" sz="1200" dirty="0">
              <a:latin typeface="Abadi" panose="020B0604020104020204" pitchFamily="34" charset="0"/>
            </a:endParaRPr>
          </a:p>
        </p:txBody>
      </p:sp>
      <p:sp>
        <p:nvSpPr>
          <p:cNvPr id="7" name="Shape 5"/>
          <p:cNvSpPr/>
          <p:nvPr/>
        </p:nvSpPr>
        <p:spPr>
          <a:xfrm>
            <a:off x="6095848" y="2093714"/>
            <a:ext cx="5427924" cy="367209"/>
          </a:xfrm>
          <a:prstGeom prst="rect">
            <a:avLst/>
          </a:prstGeom>
          <a:solidFill>
            <a:srgbClr val="C6C9DC"/>
          </a:solidFill>
          <a:ln/>
        </p:spPr>
        <p:txBody>
          <a:bodyPr/>
          <a:lstStyle/>
          <a:p>
            <a:endParaRPr lang="en-GB" sz="2000">
              <a:latin typeface="Abadi" panose="020B0604020104020204" pitchFamily="34" charset="0"/>
            </a:endParaRPr>
          </a:p>
        </p:txBody>
      </p:sp>
      <p:sp>
        <p:nvSpPr>
          <p:cNvPr id="8" name="Text 6"/>
          <p:cNvSpPr/>
          <p:nvPr/>
        </p:nvSpPr>
        <p:spPr>
          <a:xfrm>
            <a:off x="6239513" y="2171700"/>
            <a:ext cx="5753353" cy="208062"/>
          </a:xfrm>
          <a:prstGeom prst="rect">
            <a:avLst/>
          </a:prstGeom>
          <a:noFill/>
          <a:ln/>
        </p:spPr>
        <p:txBody>
          <a:bodyPr wrap="none" lIns="0" tIns="0" rIns="0" bIns="0" rtlCol="0" anchor="t"/>
          <a:lstStyle/>
          <a:p>
            <a:pPr marL="0" indent="0" algn="l">
              <a:lnSpc>
                <a:spcPct val="123000"/>
              </a:lnSpc>
              <a:buNone/>
            </a:pPr>
            <a:r>
              <a:rPr lang="en-US" sz="1200" b="1" dirty="0">
                <a:solidFill>
                  <a:srgbClr val="272525"/>
                </a:solidFill>
                <a:latin typeface="Abadi" panose="020B0604020104020204" pitchFamily="34" charset="0"/>
                <a:ea typeface="Inter Light" pitchFamily="34" charset="-122"/>
                <a:cs typeface="Inter Light" pitchFamily="34" charset="-120"/>
              </a:rPr>
              <a:t>Impact on Basil's Bakery</a:t>
            </a:r>
            <a:endParaRPr lang="en-US" sz="1200" dirty="0">
              <a:latin typeface="Abadi" panose="020B0604020104020204" pitchFamily="34" charset="0"/>
            </a:endParaRPr>
          </a:p>
        </p:txBody>
      </p:sp>
      <p:sp>
        <p:nvSpPr>
          <p:cNvPr id="9" name="Text 7"/>
          <p:cNvSpPr/>
          <p:nvPr/>
        </p:nvSpPr>
        <p:spPr>
          <a:xfrm>
            <a:off x="808414" y="2542084"/>
            <a:ext cx="5753353" cy="208062"/>
          </a:xfrm>
          <a:prstGeom prst="rect">
            <a:avLst/>
          </a:prstGeom>
          <a:noFill/>
          <a:ln/>
        </p:spPr>
        <p:txBody>
          <a:bodyPr wrap="none" lIns="0" tIns="0" rIns="0" bIns="0" rtlCol="0" anchor="t"/>
          <a:lstStyle/>
          <a:p>
            <a:pPr marL="0" indent="0" algn="l">
              <a:lnSpc>
                <a:spcPct val="123000"/>
              </a:lnSpc>
              <a:buNone/>
            </a:pPr>
            <a:r>
              <a:rPr lang="en-US" sz="1200" b="1" dirty="0">
                <a:solidFill>
                  <a:srgbClr val="3D3E44"/>
                </a:solidFill>
                <a:latin typeface="Abadi" panose="020B0604020104020204" pitchFamily="34" charset="0"/>
                <a:ea typeface="Inter Light" pitchFamily="34" charset="-122"/>
                <a:cs typeface="Inter Light" pitchFamily="34" charset="-120"/>
              </a:rPr>
              <a:t>Political</a:t>
            </a:r>
            <a:endParaRPr lang="en-US" sz="1200" dirty="0">
              <a:latin typeface="Abadi" panose="020B0604020104020204" pitchFamily="34" charset="0"/>
            </a:endParaRPr>
          </a:p>
        </p:txBody>
      </p:sp>
      <p:sp>
        <p:nvSpPr>
          <p:cNvPr id="10" name="Text 8"/>
          <p:cNvSpPr/>
          <p:nvPr/>
        </p:nvSpPr>
        <p:spPr>
          <a:xfrm>
            <a:off x="6239513" y="2542084"/>
            <a:ext cx="5753353" cy="208062"/>
          </a:xfrm>
          <a:prstGeom prst="rect">
            <a:avLst/>
          </a:prstGeom>
          <a:noFill/>
          <a:ln/>
        </p:spPr>
        <p:txBody>
          <a:bodyPr wrap="none" lIns="0" tIns="0" rIns="0" bIns="0" rtlCol="0" anchor="t"/>
          <a:lstStyle/>
          <a:p>
            <a:pPr marL="0" indent="0" algn="l">
              <a:lnSpc>
                <a:spcPct val="123000"/>
              </a:lnSpc>
              <a:buNone/>
            </a:pPr>
            <a:r>
              <a:rPr lang="en-US" sz="1200" dirty="0">
                <a:solidFill>
                  <a:srgbClr val="3D3E44"/>
                </a:solidFill>
                <a:latin typeface="Abadi" panose="020B0604020104020204" pitchFamily="34" charset="0"/>
                <a:ea typeface="Inter Light" pitchFamily="34" charset="-122"/>
                <a:cs typeface="Inter Light" pitchFamily="34" charset="-120"/>
              </a:rPr>
              <a:t>Rising business rates and increased regulatory compliance costs</a:t>
            </a:r>
            <a:endParaRPr lang="en-US" sz="1200" dirty="0">
              <a:latin typeface="Abadi" panose="020B0604020104020204" pitchFamily="34" charset="0"/>
            </a:endParaRPr>
          </a:p>
        </p:txBody>
      </p:sp>
      <p:sp>
        <p:nvSpPr>
          <p:cNvPr id="11" name="Text 9"/>
          <p:cNvSpPr/>
          <p:nvPr/>
        </p:nvSpPr>
        <p:spPr>
          <a:xfrm>
            <a:off x="808414" y="2912467"/>
            <a:ext cx="5753353" cy="208062"/>
          </a:xfrm>
          <a:prstGeom prst="rect">
            <a:avLst/>
          </a:prstGeom>
          <a:noFill/>
          <a:ln/>
        </p:spPr>
        <p:txBody>
          <a:bodyPr wrap="none" lIns="0" tIns="0" rIns="0" bIns="0" rtlCol="0" anchor="t"/>
          <a:lstStyle/>
          <a:p>
            <a:pPr marL="0" indent="0" algn="l">
              <a:lnSpc>
                <a:spcPct val="123000"/>
              </a:lnSpc>
              <a:buNone/>
            </a:pPr>
            <a:r>
              <a:rPr lang="en-US" sz="1200" b="1" dirty="0">
                <a:solidFill>
                  <a:srgbClr val="3D3E44"/>
                </a:solidFill>
                <a:latin typeface="Abadi" panose="020B0604020104020204" pitchFamily="34" charset="0"/>
                <a:ea typeface="Inter Light" pitchFamily="34" charset="-122"/>
                <a:cs typeface="Inter Light" pitchFamily="34" charset="-120"/>
              </a:rPr>
              <a:t>Economic</a:t>
            </a:r>
            <a:endParaRPr lang="en-US" sz="1200" dirty="0">
              <a:latin typeface="Abadi" panose="020B0604020104020204" pitchFamily="34" charset="0"/>
            </a:endParaRPr>
          </a:p>
        </p:txBody>
      </p:sp>
      <p:sp>
        <p:nvSpPr>
          <p:cNvPr id="12" name="Text 10"/>
          <p:cNvSpPr/>
          <p:nvPr/>
        </p:nvSpPr>
        <p:spPr>
          <a:xfrm>
            <a:off x="6239513" y="2912467"/>
            <a:ext cx="5753353" cy="208062"/>
          </a:xfrm>
          <a:prstGeom prst="rect">
            <a:avLst/>
          </a:prstGeom>
          <a:noFill/>
          <a:ln/>
        </p:spPr>
        <p:txBody>
          <a:bodyPr wrap="none" lIns="0" tIns="0" rIns="0" bIns="0" rtlCol="0" anchor="t"/>
          <a:lstStyle/>
          <a:p>
            <a:pPr marL="0" indent="0" algn="l">
              <a:lnSpc>
                <a:spcPct val="123000"/>
              </a:lnSpc>
              <a:buNone/>
            </a:pPr>
            <a:r>
              <a:rPr lang="en-US" sz="1200" dirty="0">
                <a:solidFill>
                  <a:srgbClr val="3D3E44"/>
                </a:solidFill>
                <a:latin typeface="Abadi" panose="020B0604020104020204" pitchFamily="34" charset="0"/>
                <a:ea typeface="Inter Light" pitchFamily="34" charset="-122"/>
                <a:cs typeface="Inter Light" pitchFamily="34" charset="-120"/>
              </a:rPr>
              <a:t>Inflation driving up ingredient prices and suppressing consumer spending</a:t>
            </a:r>
            <a:endParaRPr lang="en-US" sz="1200" dirty="0">
              <a:latin typeface="Abadi" panose="020B0604020104020204" pitchFamily="34" charset="0"/>
            </a:endParaRPr>
          </a:p>
        </p:txBody>
      </p:sp>
      <p:sp>
        <p:nvSpPr>
          <p:cNvPr id="13" name="Text 11"/>
          <p:cNvSpPr/>
          <p:nvPr/>
        </p:nvSpPr>
        <p:spPr>
          <a:xfrm>
            <a:off x="808414" y="3282851"/>
            <a:ext cx="5753353" cy="208062"/>
          </a:xfrm>
          <a:prstGeom prst="rect">
            <a:avLst/>
          </a:prstGeom>
          <a:noFill/>
          <a:ln/>
        </p:spPr>
        <p:txBody>
          <a:bodyPr wrap="none" lIns="0" tIns="0" rIns="0" bIns="0" rtlCol="0" anchor="t"/>
          <a:lstStyle/>
          <a:p>
            <a:pPr marL="0" indent="0" algn="l">
              <a:lnSpc>
                <a:spcPct val="123000"/>
              </a:lnSpc>
              <a:buNone/>
            </a:pPr>
            <a:r>
              <a:rPr lang="en-US" sz="1200" b="1" dirty="0">
                <a:solidFill>
                  <a:srgbClr val="3D3E44"/>
                </a:solidFill>
                <a:latin typeface="Abadi" panose="020B0604020104020204" pitchFamily="34" charset="0"/>
                <a:ea typeface="Inter Light" pitchFamily="34" charset="-122"/>
                <a:cs typeface="Inter Light" pitchFamily="34" charset="-120"/>
              </a:rPr>
              <a:t>Social</a:t>
            </a:r>
            <a:endParaRPr lang="en-US" sz="1200" dirty="0">
              <a:latin typeface="Abadi" panose="020B0604020104020204" pitchFamily="34" charset="0"/>
            </a:endParaRPr>
          </a:p>
        </p:txBody>
      </p:sp>
      <p:sp>
        <p:nvSpPr>
          <p:cNvPr id="14" name="Text 12"/>
          <p:cNvSpPr/>
          <p:nvPr/>
        </p:nvSpPr>
        <p:spPr>
          <a:xfrm>
            <a:off x="6239513" y="3282851"/>
            <a:ext cx="5753353" cy="208062"/>
          </a:xfrm>
          <a:prstGeom prst="rect">
            <a:avLst/>
          </a:prstGeom>
          <a:noFill/>
          <a:ln/>
        </p:spPr>
        <p:txBody>
          <a:bodyPr wrap="none" lIns="0" tIns="0" rIns="0" bIns="0" rtlCol="0" anchor="t"/>
          <a:lstStyle/>
          <a:p>
            <a:pPr marL="0" indent="0" algn="l">
              <a:lnSpc>
                <a:spcPct val="123000"/>
              </a:lnSpc>
              <a:buNone/>
            </a:pPr>
            <a:r>
              <a:rPr lang="en-US" sz="1200" dirty="0">
                <a:solidFill>
                  <a:srgbClr val="3D3E44"/>
                </a:solidFill>
                <a:latin typeface="Abadi" panose="020B0604020104020204" pitchFamily="34" charset="0"/>
                <a:ea typeface="Inter Light" pitchFamily="34" charset="-122"/>
                <a:cs typeface="Inter Light" pitchFamily="34" charset="-120"/>
              </a:rPr>
              <a:t>Growth of remote working and shifting consumer purchasing behaviours</a:t>
            </a:r>
            <a:endParaRPr lang="en-US" sz="1200" dirty="0">
              <a:latin typeface="Abadi" panose="020B0604020104020204" pitchFamily="34" charset="0"/>
            </a:endParaRPr>
          </a:p>
        </p:txBody>
      </p:sp>
      <p:sp>
        <p:nvSpPr>
          <p:cNvPr id="15" name="Text 13"/>
          <p:cNvSpPr/>
          <p:nvPr/>
        </p:nvSpPr>
        <p:spPr>
          <a:xfrm>
            <a:off x="808414" y="3653234"/>
            <a:ext cx="5753353" cy="208062"/>
          </a:xfrm>
          <a:prstGeom prst="rect">
            <a:avLst/>
          </a:prstGeom>
          <a:noFill/>
          <a:ln/>
        </p:spPr>
        <p:txBody>
          <a:bodyPr wrap="none" lIns="0" tIns="0" rIns="0" bIns="0" rtlCol="0" anchor="t"/>
          <a:lstStyle/>
          <a:p>
            <a:pPr marL="0" indent="0" algn="l">
              <a:lnSpc>
                <a:spcPct val="123000"/>
              </a:lnSpc>
              <a:buNone/>
            </a:pPr>
            <a:r>
              <a:rPr lang="en-US" sz="1200" b="1" dirty="0">
                <a:solidFill>
                  <a:srgbClr val="3D3E44"/>
                </a:solidFill>
                <a:latin typeface="Abadi" panose="020B0604020104020204" pitchFamily="34" charset="0"/>
                <a:ea typeface="Inter Light" pitchFamily="34" charset="-122"/>
                <a:cs typeface="Inter Light" pitchFamily="34" charset="-120"/>
              </a:rPr>
              <a:t>Technological</a:t>
            </a:r>
            <a:endParaRPr lang="en-US" sz="1200" dirty="0">
              <a:latin typeface="Abadi" panose="020B0604020104020204" pitchFamily="34" charset="0"/>
            </a:endParaRPr>
          </a:p>
        </p:txBody>
      </p:sp>
      <p:sp>
        <p:nvSpPr>
          <p:cNvPr id="16" name="Text 14"/>
          <p:cNvSpPr/>
          <p:nvPr/>
        </p:nvSpPr>
        <p:spPr>
          <a:xfrm>
            <a:off x="6239513" y="3653234"/>
            <a:ext cx="5753353" cy="208062"/>
          </a:xfrm>
          <a:prstGeom prst="rect">
            <a:avLst/>
          </a:prstGeom>
          <a:noFill/>
          <a:ln/>
        </p:spPr>
        <p:txBody>
          <a:bodyPr wrap="none" lIns="0" tIns="0" rIns="0" bIns="0" rtlCol="0" anchor="t"/>
          <a:lstStyle/>
          <a:p>
            <a:pPr marL="0" indent="0" algn="l">
              <a:lnSpc>
                <a:spcPct val="123000"/>
              </a:lnSpc>
              <a:buNone/>
            </a:pPr>
            <a:r>
              <a:rPr lang="en-US" sz="1200" dirty="0">
                <a:solidFill>
                  <a:srgbClr val="3D3E44"/>
                </a:solidFill>
                <a:latin typeface="Abadi" panose="020B0604020104020204" pitchFamily="34" charset="0"/>
                <a:ea typeface="Inter Light" pitchFamily="34" charset="-122"/>
                <a:cs typeface="Inter Light" pitchFamily="34" charset="-120"/>
              </a:rPr>
              <a:t>Absence of online ordering and delivery infrastructure</a:t>
            </a:r>
            <a:endParaRPr lang="en-US" sz="1200" dirty="0">
              <a:latin typeface="Abadi" panose="020B0604020104020204" pitchFamily="34" charset="0"/>
            </a:endParaRPr>
          </a:p>
        </p:txBody>
      </p:sp>
      <p:sp>
        <p:nvSpPr>
          <p:cNvPr id="17" name="Text 15"/>
          <p:cNvSpPr/>
          <p:nvPr/>
        </p:nvSpPr>
        <p:spPr>
          <a:xfrm>
            <a:off x="808414" y="4023618"/>
            <a:ext cx="5753353" cy="208062"/>
          </a:xfrm>
          <a:prstGeom prst="rect">
            <a:avLst/>
          </a:prstGeom>
          <a:noFill/>
          <a:ln/>
        </p:spPr>
        <p:txBody>
          <a:bodyPr wrap="none" lIns="0" tIns="0" rIns="0" bIns="0" rtlCol="0" anchor="t"/>
          <a:lstStyle/>
          <a:p>
            <a:pPr marL="0" indent="0" algn="l">
              <a:lnSpc>
                <a:spcPct val="123000"/>
              </a:lnSpc>
              <a:buNone/>
            </a:pPr>
            <a:r>
              <a:rPr lang="en-US" sz="1200" b="1" dirty="0">
                <a:solidFill>
                  <a:srgbClr val="3D3E44"/>
                </a:solidFill>
                <a:latin typeface="Abadi" panose="020B0604020104020204" pitchFamily="34" charset="0"/>
                <a:ea typeface="Inter Light" pitchFamily="34" charset="-122"/>
                <a:cs typeface="Inter Light" pitchFamily="34" charset="-120"/>
              </a:rPr>
              <a:t>Environmental</a:t>
            </a:r>
            <a:endParaRPr lang="en-US" sz="1200" dirty="0">
              <a:latin typeface="Abadi" panose="020B0604020104020204" pitchFamily="34" charset="0"/>
            </a:endParaRPr>
          </a:p>
        </p:txBody>
      </p:sp>
      <p:sp>
        <p:nvSpPr>
          <p:cNvPr id="18" name="Text 16"/>
          <p:cNvSpPr/>
          <p:nvPr/>
        </p:nvSpPr>
        <p:spPr>
          <a:xfrm>
            <a:off x="6239513" y="4023618"/>
            <a:ext cx="5753353" cy="208062"/>
          </a:xfrm>
          <a:prstGeom prst="rect">
            <a:avLst/>
          </a:prstGeom>
          <a:noFill/>
          <a:ln/>
        </p:spPr>
        <p:txBody>
          <a:bodyPr wrap="none" lIns="0" tIns="0" rIns="0" bIns="0" rtlCol="0" anchor="t"/>
          <a:lstStyle/>
          <a:p>
            <a:pPr marL="0" indent="0" algn="l">
              <a:lnSpc>
                <a:spcPct val="123000"/>
              </a:lnSpc>
              <a:buNone/>
            </a:pPr>
            <a:r>
              <a:rPr lang="en-US" sz="1200" dirty="0">
                <a:solidFill>
                  <a:srgbClr val="3D3E44"/>
                </a:solidFill>
                <a:latin typeface="Abadi" panose="020B0604020104020204" pitchFamily="34" charset="0"/>
                <a:ea typeface="Inter Light" pitchFamily="34" charset="-122"/>
                <a:cs typeface="Inter Light" pitchFamily="34" charset="-120"/>
              </a:rPr>
              <a:t>Organic ingredient supply vulnerable to climate-related crop failures</a:t>
            </a:r>
            <a:endParaRPr lang="en-US" sz="1200" dirty="0">
              <a:latin typeface="Abadi" panose="020B0604020104020204" pitchFamily="34" charset="0"/>
            </a:endParaRPr>
          </a:p>
        </p:txBody>
      </p:sp>
      <p:sp>
        <p:nvSpPr>
          <p:cNvPr id="19" name="Text 17"/>
          <p:cNvSpPr/>
          <p:nvPr/>
        </p:nvSpPr>
        <p:spPr>
          <a:xfrm>
            <a:off x="808414" y="4394002"/>
            <a:ext cx="5753353" cy="208062"/>
          </a:xfrm>
          <a:prstGeom prst="rect">
            <a:avLst/>
          </a:prstGeom>
          <a:noFill/>
          <a:ln/>
        </p:spPr>
        <p:txBody>
          <a:bodyPr wrap="none" lIns="0" tIns="0" rIns="0" bIns="0" rtlCol="0" anchor="t"/>
          <a:lstStyle/>
          <a:p>
            <a:pPr marL="0" indent="0" algn="l">
              <a:lnSpc>
                <a:spcPct val="123000"/>
              </a:lnSpc>
              <a:buNone/>
            </a:pPr>
            <a:r>
              <a:rPr lang="en-US" sz="1200" b="1" dirty="0">
                <a:solidFill>
                  <a:srgbClr val="3D3E44"/>
                </a:solidFill>
                <a:latin typeface="Abadi" panose="020B0604020104020204" pitchFamily="34" charset="0"/>
                <a:ea typeface="Inter Light" pitchFamily="34" charset="-122"/>
                <a:cs typeface="Inter Light" pitchFamily="34" charset="-120"/>
              </a:rPr>
              <a:t>Legal</a:t>
            </a:r>
            <a:endParaRPr lang="en-US" sz="1200" dirty="0">
              <a:latin typeface="Abadi" panose="020B0604020104020204" pitchFamily="34" charset="0"/>
            </a:endParaRPr>
          </a:p>
        </p:txBody>
      </p:sp>
      <p:sp>
        <p:nvSpPr>
          <p:cNvPr id="20" name="Text 18"/>
          <p:cNvSpPr/>
          <p:nvPr/>
        </p:nvSpPr>
        <p:spPr>
          <a:xfrm>
            <a:off x="6239513" y="4394002"/>
            <a:ext cx="5753353" cy="208062"/>
          </a:xfrm>
          <a:prstGeom prst="rect">
            <a:avLst/>
          </a:prstGeom>
          <a:noFill/>
          <a:ln/>
        </p:spPr>
        <p:txBody>
          <a:bodyPr wrap="none" lIns="0" tIns="0" rIns="0" bIns="0" rtlCol="0" anchor="t"/>
          <a:lstStyle/>
          <a:p>
            <a:pPr marL="0" indent="0" algn="l">
              <a:lnSpc>
                <a:spcPct val="123000"/>
              </a:lnSpc>
              <a:buNone/>
            </a:pPr>
            <a:r>
              <a:rPr lang="en-US" sz="1200" dirty="0">
                <a:solidFill>
                  <a:srgbClr val="3D3E44"/>
                </a:solidFill>
                <a:latin typeface="Abadi" panose="020B0604020104020204" pitchFamily="34" charset="0"/>
                <a:ea typeface="Inter Light" pitchFamily="34" charset="-122"/>
                <a:cs typeface="Inter Light" pitchFamily="34" charset="-120"/>
              </a:rPr>
              <a:t>Food safety compliance and labelling regulation increasing operational burden</a:t>
            </a:r>
            <a:endParaRPr lang="en-US" sz="1200" dirty="0">
              <a:latin typeface="Abadi" panose="020B0604020104020204" pitchFamily="34" charset="0"/>
            </a:endParaRPr>
          </a:p>
        </p:txBody>
      </p:sp>
      <p:sp>
        <p:nvSpPr>
          <p:cNvPr id="21" name="Shape 19"/>
          <p:cNvSpPr/>
          <p:nvPr/>
        </p:nvSpPr>
        <p:spPr>
          <a:xfrm>
            <a:off x="661574" y="4820741"/>
            <a:ext cx="10868547" cy="701278"/>
          </a:xfrm>
          <a:prstGeom prst="roundRect">
            <a:avLst>
              <a:gd name="adj" fmla="val 18042"/>
            </a:avLst>
          </a:prstGeom>
          <a:solidFill>
            <a:srgbClr val="FCF2B5"/>
          </a:solidFill>
          <a:ln/>
        </p:spPr>
        <p:txBody>
          <a:bodyPr/>
          <a:lstStyle/>
          <a:p>
            <a:endParaRPr lang="en-GB" sz="2000">
              <a:latin typeface="Abadi" panose="020B0604020104020204" pitchFamily="34" charset="0"/>
            </a:endParaRPr>
          </a:p>
        </p:txBody>
      </p:sp>
      <p:pic>
        <p:nvPicPr>
          <p:cNvPr id="22" name="Image 0" descr="preencoded.png"/>
          <p:cNvPicPr>
            <a:picLocks noChangeAspect="1"/>
          </p:cNvPicPr>
          <p:nvPr/>
        </p:nvPicPr>
        <p:blipFill>
          <a:blip r:embed="rId3"/>
          <a:stretch>
            <a:fillRect/>
          </a:stretch>
        </p:blipFill>
        <p:spPr>
          <a:xfrm>
            <a:off x="802064" y="5013127"/>
            <a:ext cx="175712" cy="140494"/>
          </a:xfrm>
          <a:prstGeom prst="rect">
            <a:avLst/>
          </a:prstGeom>
        </p:spPr>
      </p:pic>
      <p:sp>
        <p:nvSpPr>
          <p:cNvPr id="23" name="Text 20"/>
          <p:cNvSpPr/>
          <p:nvPr/>
        </p:nvSpPr>
        <p:spPr>
          <a:xfrm>
            <a:off x="1118267" y="4963319"/>
            <a:ext cx="10271364" cy="416123"/>
          </a:xfrm>
          <a:prstGeom prst="rect">
            <a:avLst/>
          </a:prstGeom>
          <a:noFill/>
          <a:ln/>
        </p:spPr>
        <p:txBody>
          <a:bodyPr wrap="square" lIns="0" tIns="0" rIns="0" bIns="0" rtlCol="0" anchor="t">
            <a:normAutofit lnSpcReduction="10000"/>
          </a:bodyPr>
          <a:lstStyle/>
          <a:p>
            <a:pPr marL="0" indent="0" algn="l">
              <a:lnSpc>
                <a:spcPct val="123000"/>
              </a:lnSpc>
              <a:buNone/>
            </a:pPr>
            <a:r>
              <a:rPr lang="en-US" sz="1200" dirty="0">
                <a:solidFill>
                  <a:srgbClr val="000000"/>
                </a:solidFill>
                <a:latin typeface="Abadi" panose="020B0604020104020204" pitchFamily="34" charset="0"/>
                <a:ea typeface="Inter Light" pitchFamily="34" charset="-122"/>
                <a:cs typeface="Inter Light" pitchFamily="34" charset="-120"/>
              </a:rPr>
              <a:t>Most Significant Factors: </a:t>
            </a:r>
            <a:r>
              <a:rPr lang="en-US" sz="1200" b="1" dirty="0">
                <a:solidFill>
                  <a:srgbClr val="000000"/>
                </a:solidFill>
                <a:latin typeface="Abadi" panose="020B0604020104020204" pitchFamily="34" charset="0"/>
                <a:ea typeface="Inter Light" pitchFamily="34" charset="-122"/>
                <a:cs typeface="Inter Light" pitchFamily="34" charset="-120"/>
              </a:rPr>
              <a:t>Economic, Social, and Technological</a:t>
            </a:r>
            <a:r>
              <a:rPr lang="en-US" sz="1200" dirty="0">
                <a:solidFill>
                  <a:srgbClr val="000000"/>
                </a:solidFill>
                <a:latin typeface="Abadi" panose="020B0604020104020204" pitchFamily="34" charset="0"/>
                <a:ea typeface="Inter Light" pitchFamily="34" charset="-122"/>
                <a:cs typeface="Inter Light" pitchFamily="34" charset="-120"/>
              </a:rPr>
              <a:t> — these three dimensions most directly influence customer demand and competitive positioning (Bank of England, 2025; Office for National Statistics, 2025).</a:t>
            </a:r>
            <a:endParaRPr lang="en-US" sz="1200" dirty="0">
              <a:latin typeface="Abadi" panose="020B0604020104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574" y="938312"/>
            <a:ext cx="2923705" cy="232470"/>
          </a:xfrm>
          <a:prstGeom prst="rect">
            <a:avLst/>
          </a:prstGeom>
          <a:noFill/>
          <a:ln/>
        </p:spPr>
        <p:txBody>
          <a:bodyPr wrap="none" lIns="0" tIns="0" rIns="0" bIns="0" rtlCol="0" anchor="t"/>
          <a:lstStyle/>
          <a:p>
            <a:pPr marL="0" indent="0" algn="l">
              <a:lnSpc>
                <a:spcPct val="104000"/>
              </a:lnSpc>
              <a:buNone/>
            </a:pPr>
            <a:r>
              <a:rPr lang="en-US" sz="1450" dirty="0">
                <a:solidFill>
                  <a:srgbClr val="74767D"/>
                </a:solidFill>
                <a:latin typeface="Abadi" panose="020B0604020104020204" pitchFamily="34" charset="0"/>
                <a:ea typeface="Montserrat Medium" pitchFamily="34" charset="-122"/>
                <a:cs typeface="Montserrat Medium" pitchFamily="34" charset="-120"/>
              </a:rPr>
              <a:t>Framework Introduction</a:t>
            </a:r>
            <a:endParaRPr lang="en-US" sz="1450" dirty="0">
              <a:latin typeface="Abadi" panose="020B0604020104020204" pitchFamily="34" charset="0"/>
            </a:endParaRPr>
          </a:p>
        </p:txBody>
      </p:sp>
      <p:sp>
        <p:nvSpPr>
          <p:cNvPr id="3" name="Text 1"/>
          <p:cNvSpPr/>
          <p:nvPr/>
        </p:nvSpPr>
        <p:spPr>
          <a:xfrm>
            <a:off x="661574" y="1224359"/>
            <a:ext cx="9196753" cy="465138"/>
          </a:xfrm>
          <a:prstGeom prst="rect">
            <a:avLst/>
          </a:prstGeom>
          <a:noFill/>
          <a:ln/>
        </p:spPr>
        <p:txBody>
          <a:bodyPr wrap="none" lIns="0" tIns="0" rIns="0" bIns="0" rtlCol="0" anchor="t"/>
          <a:lstStyle/>
          <a:p>
            <a:pPr marL="0" indent="0" algn="l">
              <a:lnSpc>
                <a:spcPct val="104000"/>
              </a:lnSpc>
              <a:buNone/>
            </a:pPr>
            <a:r>
              <a:rPr lang="en-US" sz="2900" dirty="0">
                <a:solidFill>
                  <a:srgbClr val="74767D"/>
                </a:solidFill>
                <a:latin typeface="Abadi" panose="020B0604020104020204" pitchFamily="34" charset="0"/>
                <a:ea typeface="Montserrat Medium" pitchFamily="34" charset="-122"/>
                <a:cs typeface="Montserrat Medium" pitchFamily="34" charset="-120"/>
              </a:rPr>
              <a:t>Fishbone Diagram: Cause-and-Effect Analysis</a:t>
            </a:r>
            <a:endParaRPr lang="en-US" sz="2900" dirty="0">
              <a:latin typeface="Abadi" panose="020B0604020104020204" pitchFamily="34" charset="0"/>
            </a:endParaRPr>
          </a:p>
        </p:txBody>
      </p:sp>
      <p:sp>
        <p:nvSpPr>
          <p:cNvPr id="4" name="Text 2"/>
          <p:cNvSpPr/>
          <p:nvPr/>
        </p:nvSpPr>
        <p:spPr>
          <a:xfrm>
            <a:off x="661574" y="1890415"/>
            <a:ext cx="10868547" cy="678656"/>
          </a:xfrm>
          <a:prstGeom prst="rect">
            <a:avLst/>
          </a:prstGeom>
          <a:noFill/>
          <a:ln/>
        </p:spPr>
        <p:txBody>
          <a:bodyPr wrap="square" lIns="0" tIns="0" rIns="0" bIns="0" rtlCol="0" anchor="t">
            <a:normAutofit/>
          </a:bodyPr>
          <a:lstStyle/>
          <a:p>
            <a:pPr marL="0" indent="0" algn="l">
              <a:lnSpc>
                <a:spcPct val="127000"/>
              </a:lnSpc>
              <a:buNone/>
            </a:pPr>
            <a:r>
              <a:rPr lang="en-US" sz="1200" dirty="0">
                <a:solidFill>
                  <a:srgbClr val="3D3E44"/>
                </a:solidFill>
                <a:latin typeface="Abadi" panose="020B0604020104020204" pitchFamily="34" charset="0"/>
                <a:ea typeface="Inter Light" pitchFamily="34" charset="-122"/>
                <a:cs typeface="Inter Light" pitchFamily="34" charset="-120"/>
              </a:rPr>
              <a:t>Developed by Ishikawa (1986), the Fishbone Diagram  also known as the Cause-and-Effect or Ishikawa Diagram — is a structured visual tool used to systematically identify the root causes of an organisational problem. By mapping causes across defined categories, it enables teams to move beyond symptoms and address the underlying drivers of performance failure.</a:t>
            </a:r>
            <a:endParaRPr lang="en-US" sz="1200" dirty="0">
              <a:latin typeface="Abadi" panose="020B0604020104020204" pitchFamily="34" charset="0"/>
            </a:endParaRPr>
          </a:p>
        </p:txBody>
      </p:sp>
      <p:sp>
        <p:nvSpPr>
          <p:cNvPr id="5" name="Shape 3"/>
          <p:cNvSpPr/>
          <p:nvPr/>
        </p:nvSpPr>
        <p:spPr>
          <a:xfrm>
            <a:off x="554421" y="2719784"/>
            <a:ext cx="5467015" cy="3199805"/>
          </a:xfrm>
          <a:prstGeom prst="roundRect">
            <a:avLst>
              <a:gd name="adj" fmla="val 6699"/>
            </a:avLst>
          </a:prstGeom>
          <a:solidFill>
            <a:srgbClr val="C6C9DC"/>
          </a:solidFill>
          <a:ln/>
        </p:spPr>
        <p:txBody>
          <a:bodyPr/>
          <a:lstStyle/>
          <a:p>
            <a:endParaRPr lang="en-GB">
              <a:latin typeface="Abadi" panose="020B0604020104020204" pitchFamily="34" charset="0"/>
            </a:endParaRPr>
          </a:p>
        </p:txBody>
      </p:sp>
      <p:sp>
        <p:nvSpPr>
          <p:cNvPr id="6" name="Text 4"/>
          <p:cNvSpPr/>
          <p:nvPr/>
        </p:nvSpPr>
        <p:spPr>
          <a:xfrm>
            <a:off x="703245" y="2853730"/>
            <a:ext cx="2470187" cy="232470"/>
          </a:xfrm>
          <a:prstGeom prst="rect">
            <a:avLst/>
          </a:prstGeom>
          <a:noFill/>
          <a:ln/>
        </p:spPr>
        <p:txBody>
          <a:bodyPr wrap="none" lIns="0" tIns="0" rIns="0" bIns="0" rtlCol="0" anchor="t"/>
          <a:lstStyle/>
          <a:p>
            <a:pPr marL="0" indent="0" algn="l">
              <a:lnSpc>
                <a:spcPct val="104000"/>
              </a:lnSpc>
              <a:buNone/>
            </a:pPr>
            <a:r>
              <a:rPr lang="en-US" sz="1450" dirty="0">
                <a:solidFill>
                  <a:srgbClr val="000000"/>
                </a:solidFill>
                <a:latin typeface="Abadi" panose="020B0604020104020204" pitchFamily="34" charset="0"/>
                <a:ea typeface="Montserrat Medium" pitchFamily="34" charset="-122"/>
                <a:cs typeface="Montserrat Medium" pitchFamily="34" charset="-120"/>
              </a:rPr>
              <a:t>Benefits</a:t>
            </a:r>
            <a:endParaRPr lang="en-US" sz="1450" dirty="0">
              <a:latin typeface="Abadi" panose="020B0604020104020204" pitchFamily="34" charset="0"/>
            </a:endParaRPr>
          </a:p>
        </p:txBody>
      </p:sp>
      <p:sp>
        <p:nvSpPr>
          <p:cNvPr id="7" name="Shape 5"/>
          <p:cNvSpPr/>
          <p:nvPr/>
        </p:nvSpPr>
        <p:spPr>
          <a:xfrm>
            <a:off x="703245" y="3236913"/>
            <a:ext cx="2517712" cy="1355427"/>
          </a:xfrm>
          <a:prstGeom prst="roundRect">
            <a:avLst>
              <a:gd name="adj" fmla="val 9884"/>
            </a:avLst>
          </a:prstGeom>
          <a:solidFill>
            <a:srgbClr val="D3D5E4"/>
          </a:solidFill>
          <a:ln w="6350">
            <a:solidFill>
              <a:srgbClr val="C5C7D2"/>
            </a:solidFill>
            <a:prstDash val="solid"/>
          </a:ln>
        </p:spPr>
        <p:txBody>
          <a:bodyPr/>
          <a:lstStyle/>
          <a:p>
            <a:endParaRPr lang="en-GB">
              <a:latin typeface="Abadi" panose="020B0604020104020204" pitchFamily="34" charset="0"/>
            </a:endParaRPr>
          </a:p>
        </p:txBody>
      </p:sp>
      <p:sp>
        <p:nvSpPr>
          <p:cNvPr id="8" name="Text 6"/>
          <p:cNvSpPr/>
          <p:nvPr/>
        </p:nvSpPr>
        <p:spPr>
          <a:xfrm>
            <a:off x="858419" y="3392091"/>
            <a:ext cx="1860603" cy="232470"/>
          </a:xfrm>
          <a:prstGeom prst="rect">
            <a:avLst/>
          </a:prstGeom>
          <a:noFill/>
          <a:ln/>
        </p:spPr>
        <p:txBody>
          <a:bodyPr wrap="none" lIns="0" tIns="0" rIns="0" bIns="0" rtlCol="0" anchor="t"/>
          <a:lstStyle/>
          <a:p>
            <a:pPr marL="0" indent="0" algn="l">
              <a:lnSpc>
                <a:spcPct val="104000"/>
              </a:lnSpc>
              <a:buNone/>
            </a:pPr>
            <a:r>
              <a:rPr lang="en-US" sz="1450" dirty="0">
                <a:solidFill>
                  <a:srgbClr val="3D3E44"/>
                </a:solidFill>
                <a:latin typeface="Abadi" panose="020B0604020104020204" pitchFamily="34" charset="0"/>
                <a:ea typeface="Montserrat Medium" pitchFamily="34" charset="-122"/>
                <a:cs typeface="Montserrat Medium" pitchFamily="34" charset="-120"/>
              </a:rPr>
              <a:t>Visual Clarity</a:t>
            </a:r>
            <a:endParaRPr lang="en-US" sz="1450" dirty="0">
              <a:latin typeface="Abadi" panose="020B0604020104020204" pitchFamily="34" charset="0"/>
            </a:endParaRPr>
          </a:p>
        </p:txBody>
      </p:sp>
      <p:sp>
        <p:nvSpPr>
          <p:cNvPr id="9" name="Text 7"/>
          <p:cNvSpPr/>
          <p:nvPr/>
        </p:nvSpPr>
        <p:spPr>
          <a:xfrm>
            <a:off x="858419" y="3758505"/>
            <a:ext cx="2207364" cy="678656"/>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3D3E44"/>
                </a:solidFill>
                <a:latin typeface="Abadi" panose="020B0604020104020204" pitchFamily="34" charset="0"/>
                <a:ea typeface="Inter Light" pitchFamily="34" charset="-122"/>
                <a:cs typeface="Inter Light" pitchFamily="34" charset="-120"/>
              </a:rPr>
              <a:t>Presents root causes in a structured, accessible visual format</a:t>
            </a:r>
            <a:endParaRPr lang="en-US" sz="1150" dirty="0">
              <a:latin typeface="Abadi" panose="020B0604020104020204" pitchFamily="34" charset="0"/>
            </a:endParaRPr>
          </a:p>
        </p:txBody>
      </p:sp>
      <p:sp>
        <p:nvSpPr>
          <p:cNvPr id="10" name="Shape 8"/>
          <p:cNvSpPr/>
          <p:nvPr/>
        </p:nvSpPr>
        <p:spPr>
          <a:xfrm>
            <a:off x="3354899" y="3236913"/>
            <a:ext cx="2517712" cy="1355427"/>
          </a:xfrm>
          <a:prstGeom prst="roundRect">
            <a:avLst>
              <a:gd name="adj" fmla="val 9884"/>
            </a:avLst>
          </a:prstGeom>
          <a:solidFill>
            <a:srgbClr val="D3D5E4"/>
          </a:solidFill>
          <a:ln w="6350">
            <a:solidFill>
              <a:srgbClr val="C5C7D2"/>
            </a:solidFill>
            <a:prstDash val="solid"/>
          </a:ln>
        </p:spPr>
        <p:txBody>
          <a:bodyPr/>
          <a:lstStyle/>
          <a:p>
            <a:endParaRPr lang="en-GB">
              <a:latin typeface="Abadi" panose="020B0604020104020204" pitchFamily="34" charset="0"/>
            </a:endParaRPr>
          </a:p>
        </p:txBody>
      </p:sp>
      <p:sp>
        <p:nvSpPr>
          <p:cNvPr id="11" name="Text 9"/>
          <p:cNvSpPr/>
          <p:nvPr/>
        </p:nvSpPr>
        <p:spPr>
          <a:xfrm>
            <a:off x="3510073" y="3392091"/>
            <a:ext cx="1860603" cy="232470"/>
          </a:xfrm>
          <a:prstGeom prst="rect">
            <a:avLst/>
          </a:prstGeom>
          <a:noFill/>
          <a:ln/>
        </p:spPr>
        <p:txBody>
          <a:bodyPr wrap="none" lIns="0" tIns="0" rIns="0" bIns="0" rtlCol="0" anchor="t"/>
          <a:lstStyle/>
          <a:p>
            <a:pPr marL="0" indent="0" algn="l">
              <a:lnSpc>
                <a:spcPct val="104000"/>
              </a:lnSpc>
              <a:buNone/>
            </a:pPr>
            <a:r>
              <a:rPr lang="en-US" sz="1450" dirty="0">
                <a:solidFill>
                  <a:srgbClr val="3D3E44"/>
                </a:solidFill>
                <a:latin typeface="Abadi" panose="020B0604020104020204" pitchFamily="34" charset="0"/>
                <a:ea typeface="Montserrat Medium" pitchFamily="34" charset="-122"/>
                <a:cs typeface="Montserrat Medium" pitchFamily="34" charset="-120"/>
              </a:rPr>
              <a:t>Root Cause Focus</a:t>
            </a:r>
            <a:endParaRPr lang="en-US" sz="1450" dirty="0">
              <a:latin typeface="Abadi" panose="020B0604020104020204" pitchFamily="34" charset="0"/>
            </a:endParaRPr>
          </a:p>
        </p:txBody>
      </p:sp>
      <p:sp>
        <p:nvSpPr>
          <p:cNvPr id="12" name="Text 10"/>
          <p:cNvSpPr/>
          <p:nvPr/>
        </p:nvSpPr>
        <p:spPr>
          <a:xfrm>
            <a:off x="3510073" y="3758505"/>
            <a:ext cx="2207364" cy="678656"/>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3D3E44"/>
                </a:solidFill>
                <a:latin typeface="Abadi" panose="020B0604020104020204" pitchFamily="34" charset="0"/>
                <a:ea typeface="Inter Light" pitchFamily="34" charset="-122"/>
                <a:cs typeface="Inter Light" pitchFamily="34" charset="-120"/>
              </a:rPr>
              <a:t>Encourages investigation beyond surface-level symptoms</a:t>
            </a:r>
            <a:endParaRPr lang="en-US" sz="1150" dirty="0">
              <a:latin typeface="Abadi" panose="020B0604020104020204" pitchFamily="34" charset="0"/>
            </a:endParaRPr>
          </a:p>
        </p:txBody>
      </p:sp>
      <p:sp>
        <p:nvSpPr>
          <p:cNvPr id="13" name="Shape 11"/>
          <p:cNvSpPr/>
          <p:nvPr/>
        </p:nvSpPr>
        <p:spPr>
          <a:xfrm>
            <a:off x="703245" y="4726285"/>
            <a:ext cx="5169366" cy="902990"/>
          </a:xfrm>
          <a:prstGeom prst="roundRect">
            <a:avLst>
              <a:gd name="adj" fmla="val 14836"/>
            </a:avLst>
          </a:prstGeom>
          <a:solidFill>
            <a:srgbClr val="D3D5E4"/>
          </a:solidFill>
          <a:ln w="6350">
            <a:solidFill>
              <a:srgbClr val="C5C7D2"/>
            </a:solidFill>
            <a:prstDash val="solid"/>
          </a:ln>
        </p:spPr>
        <p:txBody>
          <a:bodyPr/>
          <a:lstStyle/>
          <a:p>
            <a:endParaRPr lang="en-GB">
              <a:latin typeface="Abadi" panose="020B0604020104020204" pitchFamily="34" charset="0"/>
            </a:endParaRPr>
          </a:p>
        </p:txBody>
      </p:sp>
      <p:sp>
        <p:nvSpPr>
          <p:cNvPr id="14" name="Text 12"/>
          <p:cNvSpPr/>
          <p:nvPr/>
        </p:nvSpPr>
        <p:spPr>
          <a:xfrm>
            <a:off x="858419" y="4881463"/>
            <a:ext cx="1860603" cy="232470"/>
          </a:xfrm>
          <a:prstGeom prst="rect">
            <a:avLst/>
          </a:prstGeom>
          <a:noFill/>
          <a:ln/>
        </p:spPr>
        <p:txBody>
          <a:bodyPr wrap="none" lIns="0" tIns="0" rIns="0" bIns="0" rtlCol="0" anchor="t"/>
          <a:lstStyle/>
          <a:p>
            <a:pPr marL="0" indent="0" algn="l">
              <a:lnSpc>
                <a:spcPct val="104000"/>
              </a:lnSpc>
              <a:buNone/>
            </a:pPr>
            <a:r>
              <a:rPr lang="en-US" sz="1450" dirty="0">
                <a:solidFill>
                  <a:srgbClr val="3D3E44"/>
                </a:solidFill>
                <a:latin typeface="Abadi" panose="020B0604020104020204" pitchFamily="34" charset="0"/>
                <a:ea typeface="Montserrat Medium" pitchFamily="34" charset="-122"/>
                <a:cs typeface="Montserrat Medium" pitchFamily="34" charset="-120"/>
              </a:rPr>
              <a:t>Structured Analysis</a:t>
            </a:r>
            <a:endParaRPr lang="en-US" sz="1450" dirty="0">
              <a:latin typeface="Abadi" panose="020B0604020104020204" pitchFamily="34" charset="0"/>
            </a:endParaRPr>
          </a:p>
        </p:txBody>
      </p:sp>
      <p:sp>
        <p:nvSpPr>
          <p:cNvPr id="15" name="Text 13"/>
          <p:cNvSpPr/>
          <p:nvPr/>
        </p:nvSpPr>
        <p:spPr>
          <a:xfrm>
            <a:off x="858419" y="5247878"/>
            <a:ext cx="4859018" cy="226219"/>
          </a:xfrm>
          <a:prstGeom prst="rect">
            <a:avLst/>
          </a:prstGeom>
          <a:noFill/>
          <a:ln/>
        </p:spPr>
        <p:txBody>
          <a:bodyPr wrap="none" lIns="0" tIns="0" rIns="0" bIns="0" rtlCol="0" anchor="t"/>
          <a:lstStyle/>
          <a:p>
            <a:pPr marL="0" indent="0" algn="l">
              <a:lnSpc>
                <a:spcPct val="127000"/>
              </a:lnSpc>
              <a:buNone/>
            </a:pPr>
            <a:r>
              <a:rPr lang="en-US" sz="1150" dirty="0">
                <a:solidFill>
                  <a:srgbClr val="3D3E44"/>
                </a:solidFill>
                <a:latin typeface="Abadi" panose="020B0604020104020204" pitchFamily="34" charset="0"/>
                <a:ea typeface="Inter Light" pitchFamily="34" charset="-122"/>
                <a:cs typeface="Inter Light" pitchFamily="34" charset="-120"/>
              </a:rPr>
              <a:t>Organises thinking across multiple causal categories</a:t>
            </a:r>
            <a:endParaRPr lang="en-US" sz="1150" dirty="0">
              <a:latin typeface="Abadi" panose="020B0604020104020204" pitchFamily="34" charset="0"/>
            </a:endParaRPr>
          </a:p>
        </p:txBody>
      </p:sp>
      <p:sp>
        <p:nvSpPr>
          <p:cNvPr id="16" name="Text 14"/>
          <p:cNvSpPr/>
          <p:nvPr/>
        </p:nvSpPr>
        <p:spPr>
          <a:xfrm>
            <a:off x="6283763" y="2853730"/>
            <a:ext cx="2470187" cy="232470"/>
          </a:xfrm>
          <a:prstGeom prst="rect">
            <a:avLst/>
          </a:prstGeom>
          <a:noFill/>
          <a:ln/>
        </p:spPr>
        <p:txBody>
          <a:bodyPr wrap="none" lIns="0" tIns="0" rIns="0" bIns="0" rtlCol="0" anchor="t"/>
          <a:lstStyle/>
          <a:p>
            <a:pPr marL="0" indent="0" algn="l">
              <a:lnSpc>
                <a:spcPct val="104000"/>
              </a:lnSpc>
              <a:buNone/>
            </a:pPr>
            <a:r>
              <a:rPr lang="en-US" sz="1450" dirty="0">
                <a:solidFill>
                  <a:srgbClr val="74767D"/>
                </a:solidFill>
                <a:latin typeface="Abadi" panose="020B0604020104020204" pitchFamily="34" charset="0"/>
                <a:ea typeface="Montserrat Medium" pitchFamily="34" charset="-122"/>
                <a:cs typeface="Montserrat Medium" pitchFamily="34" charset="-120"/>
              </a:rPr>
              <a:t>Limitations</a:t>
            </a:r>
            <a:endParaRPr lang="en-US" sz="1450" dirty="0">
              <a:latin typeface="Abadi" panose="020B0604020104020204" pitchFamily="34" charset="0"/>
            </a:endParaRPr>
          </a:p>
        </p:txBody>
      </p:sp>
      <p:sp>
        <p:nvSpPr>
          <p:cNvPr id="17" name="Shape 15"/>
          <p:cNvSpPr/>
          <p:nvPr/>
        </p:nvSpPr>
        <p:spPr>
          <a:xfrm>
            <a:off x="6283763" y="3236913"/>
            <a:ext cx="2559383" cy="1613297"/>
          </a:xfrm>
          <a:prstGeom prst="roundRect">
            <a:avLst>
              <a:gd name="adj" fmla="val 8304"/>
            </a:avLst>
          </a:prstGeom>
          <a:solidFill>
            <a:srgbClr val="FFFFFF"/>
          </a:solidFill>
          <a:ln w="19050">
            <a:solidFill>
              <a:srgbClr val="C5C7D2"/>
            </a:solidFill>
            <a:prstDash val="solid"/>
          </a:ln>
        </p:spPr>
        <p:txBody>
          <a:bodyPr/>
          <a:lstStyle/>
          <a:p>
            <a:endParaRPr lang="en-GB">
              <a:latin typeface="Abadi" panose="020B0604020104020204" pitchFamily="34" charset="0"/>
            </a:endParaRPr>
          </a:p>
        </p:txBody>
      </p:sp>
      <p:sp>
        <p:nvSpPr>
          <p:cNvPr id="18" name="Text 16"/>
          <p:cNvSpPr/>
          <p:nvPr/>
        </p:nvSpPr>
        <p:spPr>
          <a:xfrm>
            <a:off x="6451637" y="3404791"/>
            <a:ext cx="2223635" cy="464939"/>
          </a:xfrm>
          <a:prstGeom prst="rect">
            <a:avLst/>
          </a:prstGeom>
          <a:noFill/>
          <a:ln/>
        </p:spPr>
        <p:txBody>
          <a:bodyPr wrap="square" lIns="0" tIns="0" rIns="0" bIns="0" rtlCol="0" anchor="t">
            <a:normAutofit/>
          </a:bodyPr>
          <a:lstStyle/>
          <a:p>
            <a:pPr marL="0" indent="0" algn="l">
              <a:lnSpc>
                <a:spcPct val="104000"/>
              </a:lnSpc>
              <a:buNone/>
            </a:pPr>
            <a:r>
              <a:rPr lang="en-US" sz="1450" dirty="0">
                <a:solidFill>
                  <a:srgbClr val="3D3E44"/>
                </a:solidFill>
                <a:latin typeface="Abadi" panose="020B0604020104020204" pitchFamily="34" charset="0"/>
                <a:ea typeface="Montserrat Medium" pitchFamily="34" charset="-122"/>
                <a:cs typeface="Montserrat Medium" pitchFamily="34" charset="-120"/>
              </a:rPr>
              <a:t>Risk of Oversimplification</a:t>
            </a:r>
            <a:endParaRPr lang="en-US" sz="1450" dirty="0">
              <a:latin typeface="Abadi" panose="020B0604020104020204" pitchFamily="34" charset="0"/>
            </a:endParaRPr>
          </a:p>
        </p:txBody>
      </p:sp>
      <p:sp>
        <p:nvSpPr>
          <p:cNvPr id="19" name="Text 17"/>
          <p:cNvSpPr/>
          <p:nvPr/>
        </p:nvSpPr>
        <p:spPr>
          <a:xfrm>
            <a:off x="6451637" y="4003675"/>
            <a:ext cx="2223635" cy="678656"/>
          </a:xfrm>
          <a:prstGeom prst="rect">
            <a:avLst/>
          </a:prstGeom>
          <a:noFill/>
          <a:ln/>
        </p:spPr>
        <p:txBody>
          <a:bodyPr wrap="square" lIns="0" tIns="0" rIns="0" bIns="0" rtlCol="0" anchor="t">
            <a:normAutofit fontScale="92500" lnSpcReduction="20000"/>
          </a:bodyPr>
          <a:lstStyle/>
          <a:p>
            <a:pPr marL="0" indent="0" algn="l">
              <a:lnSpc>
                <a:spcPct val="127000"/>
              </a:lnSpc>
              <a:buNone/>
            </a:pPr>
            <a:r>
              <a:rPr lang="en-US" sz="1400" dirty="0">
                <a:solidFill>
                  <a:srgbClr val="3D3E44"/>
                </a:solidFill>
                <a:latin typeface="Abadi" panose="020B0604020104020204" pitchFamily="34" charset="0"/>
                <a:ea typeface="Inter Light" pitchFamily="34" charset="-122"/>
                <a:cs typeface="Inter Light" pitchFamily="34" charset="-120"/>
              </a:rPr>
              <a:t>Complex, interrelated issues may be reduced to discrete categories</a:t>
            </a:r>
            <a:endParaRPr lang="en-US" sz="1400" dirty="0">
              <a:latin typeface="Abadi" panose="020B0604020104020204" pitchFamily="34" charset="0"/>
            </a:endParaRPr>
          </a:p>
        </p:txBody>
      </p:sp>
      <p:sp>
        <p:nvSpPr>
          <p:cNvPr id="20" name="Shape 18"/>
          <p:cNvSpPr/>
          <p:nvPr/>
        </p:nvSpPr>
        <p:spPr>
          <a:xfrm>
            <a:off x="8977088" y="3236913"/>
            <a:ext cx="2559383" cy="1613297"/>
          </a:xfrm>
          <a:prstGeom prst="roundRect">
            <a:avLst>
              <a:gd name="adj" fmla="val 8304"/>
            </a:avLst>
          </a:prstGeom>
          <a:solidFill>
            <a:srgbClr val="FFFFFF"/>
          </a:solidFill>
          <a:ln w="19050">
            <a:solidFill>
              <a:srgbClr val="C5C7D2"/>
            </a:solidFill>
            <a:prstDash val="solid"/>
          </a:ln>
        </p:spPr>
        <p:txBody>
          <a:bodyPr/>
          <a:lstStyle/>
          <a:p>
            <a:endParaRPr lang="en-GB">
              <a:latin typeface="Abadi" panose="020B0604020104020204" pitchFamily="34" charset="0"/>
            </a:endParaRPr>
          </a:p>
        </p:txBody>
      </p:sp>
      <p:sp>
        <p:nvSpPr>
          <p:cNvPr id="21" name="Text 19"/>
          <p:cNvSpPr/>
          <p:nvPr/>
        </p:nvSpPr>
        <p:spPr>
          <a:xfrm>
            <a:off x="9144962" y="3404791"/>
            <a:ext cx="1860603" cy="232470"/>
          </a:xfrm>
          <a:prstGeom prst="rect">
            <a:avLst/>
          </a:prstGeom>
          <a:noFill/>
          <a:ln/>
        </p:spPr>
        <p:txBody>
          <a:bodyPr wrap="none" lIns="0" tIns="0" rIns="0" bIns="0" rtlCol="0" anchor="t"/>
          <a:lstStyle/>
          <a:p>
            <a:pPr marL="0" indent="0" algn="l">
              <a:lnSpc>
                <a:spcPct val="104000"/>
              </a:lnSpc>
              <a:buNone/>
            </a:pPr>
            <a:r>
              <a:rPr lang="en-US" sz="1450" dirty="0">
                <a:solidFill>
                  <a:srgbClr val="3D3E44"/>
                </a:solidFill>
                <a:latin typeface="Abadi" panose="020B0604020104020204" pitchFamily="34" charset="0"/>
                <a:ea typeface="Montserrat Medium" pitchFamily="34" charset="-122"/>
                <a:cs typeface="Montserrat Medium" pitchFamily="34" charset="-120"/>
              </a:rPr>
              <a:t>Subjective Input</a:t>
            </a:r>
            <a:endParaRPr lang="en-US" sz="1450" dirty="0">
              <a:latin typeface="Abadi" panose="020B0604020104020204" pitchFamily="34" charset="0"/>
            </a:endParaRPr>
          </a:p>
        </p:txBody>
      </p:sp>
      <p:sp>
        <p:nvSpPr>
          <p:cNvPr id="22" name="Text 20"/>
          <p:cNvSpPr/>
          <p:nvPr/>
        </p:nvSpPr>
        <p:spPr>
          <a:xfrm>
            <a:off x="9144962" y="3771205"/>
            <a:ext cx="2223635" cy="678656"/>
          </a:xfrm>
          <a:prstGeom prst="rect">
            <a:avLst/>
          </a:prstGeom>
          <a:noFill/>
          <a:ln/>
        </p:spPr>
        <p:txBody>
          <a:bodyPr wrap="square" lIns="0" tIns="0" rIns="0" bIns="0" rtlCol="0" anchor="t">
            <a:normAutofit fontScale="92500" lnSpcReduction="20000"/>
          </a:bodyPr>
          <a:lstStyle/>
          <a:p>
            <a:pPr marL="0" indent="0" algn="l">
              <a:lnSpc>
                <a:spcPct val="127000"/>
              </a:lnSpc>
              <a:buNone/>
            </a:pPr>
            <a:r>
              <a:rPr lang="en-US" sz="1400" dirty="0">
                <a:solidFill>
                  <a:srgbClr val="3D3E44"/>
                </a:solidFill>
                <a:latin typeface="Abadi" panose="020B0604020104020204" pitchFamily="34" charset="0"/>
                <a:ea typeface="Inter Light" pitchFamily="34" charset="-122"/>
                <a:cs typeface="Inter Light" pitchFamily="34" charset="-120"/>
              </a:rPr>
              <a:t>Quality of analysis depends on the knowledge and judgement of contributors</a:t>
            </a:r>
            <a:endParaRPr lang="en-US" sz="1400" dirty="0">
              <a:latin typeface="Abadi" panose="020B0604020104020204" pitchFamily="34" charset="0"/>
            </a:endParaRPr>
          </a:p>
        </p:txBody>
      </p:sp>
      <p:sp>
        <p:nvSpPr>
          <p:cNvPr id="23" name="Shape 21"/>
          <p:cNvSpPr/>
          <p:nvPr/>
        </p:nvSpPr>
        <p:spPr>
          <a:xfrm>
            <a:off x="6283763" y="5000923"/>
            <a:ext cx="5252708" cy="767953"/>
          </a:xfrm>
          <a:prstGeom prst="roundRect">
            <a:avLst>
              <a:gd name="adj" fmla="val 17445"/>
            </a:avLst>
          </a:prstGeom>
          <a:solidFill>
            <a:srgbClr val="D0D2E2"/>
          </a:solidFill>
          <a:ln/>
        </p:spPr>
        <p:txBody>
          <a:bodyPr/>
          <a:lstStyle/>
          <a:p>
            <a:endParaRPr lang="en-GB">
              <a:latin typeface="Abadi" panose="020B0604020104020204" pitchFamily="34" charset="0"/>
            </a:endParaRPr>
          </a:p>
        </p:txBody>
      </p:sp>
      <p:pic>
        <p:nvPicPr>
          <p:cNvPr id="24" name="Image 0" descr="preencoded.png"/>
          <p:cNvPicPr>
            <a:picLocks noChangeAspect="1"/>
          </p:cNvPicPr>
          <p:nvPr/>
        </p:nvPicPr>
        <p:blipFill>
          <a:blip r:embed="rId3"/>
          <a:stretch>
            <a:fillRect/>
          </a:stretch>
        </p:blipFill>
        <p:spPr>
          <a:xfrm>
            <a:off x="6432588" y="5221784"/>
            <a:ext cx="186031" cy="148828"/>
          </a:xfrm>
          <a:prstGeom prst="rect">
            <a:avLst/>
          </a:prstGeom>
        </p:spPr>
      </p:pic>
      <p:sp>
        <p:nvSpPr>
          <p:cNvPr id="25" name="Text 22"/>
          <p:cNvSpPr/>
          <p:nvPr/>
        </p:nvSpPr>
        <p:spPr>
          <a:xfrm>
            <a:off x="6767442" y="5158680"/>
            <a:ext cx="4620204" cy="452438"/>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000000"/>
                </a:solidFill>
                <a:latin typeface="Abadi" panose="020B0604020104020204" pitchFamily="34" charset="0"/>
                <a:ea typeface="Inter Light" pitchFamily="34" charset="-122"/>
                <a:cs typeface="Inter Light" pitchFamily="34" charset="-120"/>
              </a:rPr>
              <a:t>Citation: Ishikawa, K. (1986) </a:t>
            </a:r>
            <a:r>
              <a:rPr lang="en-US" sz="1150" i="1" dirty="0">
                <a:solidFill>
                  <a:srgbClr val="000000"/>
                </a:solidFill>
                <a:latin typeface="Abadi" panose="020B0604020104020204" pitchFamily="34" charset="0"/>
                <a:ea typeface="Inter Light" pitchFamily="34" charset="-122"/>
                <a:cs typeface="Inter Light" pitchFamily="34" charset="-120"/>
              </a:rPr>
              <a:t>Guide to Quality Control</a:t>
            </a:r>
            <a:r>
              <a:rPr lang="en-US" sz="1150" dirty="0">
                <a:solidFill>
                  <a:srgbClr val="000000"/>
                </a:solidFill>
                <a:latin typeface="Abadi" panose="020B0604020104020204" pitchFamily="34" charset="0"/>
                <a:ea typeface="Inter Light" pitchFamily="34" charset="-122"/>
                <a:cs typeface="Inter Light" pitchFamily="34" charset="-120"/>
              </a:rPr>
              <a:t>. Tokyo: Asian Productivity Organisation.</a:t>
            </a:r>
            <a:endParaRPr lang="en-US" sz="1150" dirty="0">
              <a:latin typeface="Abadi" panose="020B0604020104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935213" y="466527"/>
            <a:ext cx="2192382" cy="197743"/>
          </a:xfrm>
          <a:prstGeom prst="rect">
            <a:avLst/>
          </a:prstGeom>
          <a:noFill/>
          <a:ln/>
        </p:spPr>
        <p:txBody>
          <a:bodyPr wrap="none" lIns="0" tIns="0" rIns="0" bIns="0" rtlCol="0" anchor="t"/>
          <a:lstStyle/>
          <a:p>
            <a:pPr marL="0" indent="0" algn="l">
              <a:lnSpc>
                <a:spcPct val="104000"/>
              </a:lnSpc>
              <a:buNone/>
            </a:pPr>
            <a:r>
              <a:rPr lang="en-US" sz="1200" dirty="0">
                <a:solidFill>
                  <a:srgbClr val="74767D"/>
                </a:solidFill>
                <a:latin typeface="Montserrat Medium" pitchFamily="34" charset="0"/>
                <a:ea typeface="Montserrat Medium" pitchFamily="34" charset="-122"/>
                <a:cs typeface="Montserrat Medium" pitchFamily="34" charset="-120"/>
              </a:rPr>
              <a:t>Applied Framework</a:t>
            </a:r>
            <a:endParaRPr lang="en-US" sz="1200" dirty="0"/>
          </a:p>
        </p:txBody>
      </p:sp>
      <p:sp>
        <p:nvSpPr>
          <p:cNvPr id="3" name="Text 1"/>
          <p:cNvSpPr/>
          <p:nvPr/>
        </p:nvSpPr>
        <p:spPr>
          <a:xfrm>
            <a:off x="1935213" y="702965"/>
            <a:ext cx="7947322" cy="395684"/>
          </a:xfrm>
          <a:prstGeom prst="rect">
            <a:avLst/>
          </a:prstGeom>
          <a:noFill/>
          <a:ln/>
        </p:spPr>
        <p:txBody>
          <a:bodyPr wrap="none" lIns="0" tIns="0" rIns="0" bIns="0" rtlCol="0" anchor="t"/>
          <a:lstStyle/>
          <a:p>
            <a:pPr marL="0" indent="0" algn="l">
              <a:lnSpc>
                <a:spcPct val="104000"/>
              </a:lnSpc>
              <a:buNone/>
            </a:pPr>
            <a:r>
              <a:rPr lang="en-US" sz="2450" dirty="0">
                <a:latin typeface="Abadi" panose="020B0604020104020204" pitchFamily="34" charset="0"/>
                <a:ea typeface="Montserrat Medium" pitchFamily="34" charset="-122"/>
                <a:cs typeface="Montserrat Medium" pitchFamily="34" charset="-120"/>
              </a:rPr>
              <a:t>Fishbone Analysis: Causes of Sales Stagnation</a:t>
            </a:r>
            <a:endParaRPr lang="en-US" sz="2450" dirty="0">
              <a:latin typeface="Abadi" panose="020B0604020104020204" pitchFamily="34" charset="0"/>
            </a:endParaRPr>
          </a:p>
        </p:txBody>
      </p:sp>
      <p:pic>
        <p:nvPicPr>
          <p:cNvPr id="4" name="Image 0" descr="preencoded.png"/>
          <p:cNvPicPr>
            <a:picLocks noChangeAspect="1"/>
          </p:cNvPicPr>
          <p:nvPr/>
        </p:nvPicPr>
        <p:blipFill>
          <a:blip r:embed="rId3"/>
          <a:stretch>
            <a:fillRect/>
          </a:stretch>
        </p:blipFill>
        <p:spPr>
          <a:xfrm>
            <a:off x="1935213" y="1244005"/>
            <a:ext cx="8321169" cy="4680744"/>
          </a:xfrm>
          <a:prstGeom prst="rect">
            <a:avLst/>
          </a:prstGeom>
        </p:spPr>
      </p:pic>
      <p:sp>
        <p:nvSpPr>
          <p:cNvPr id="5" name="Text 2"/>
          <p:cNvSpPr/>
          <p:nvPr/>
        </p:nvSpPr>
        <p:spPr>
          <a:xfrm>
            <a:off x="1935213" y="6033790"/>
            <a:ext cx="8321169" cy="357584"/>
          </a:xfrm>
          <a:prstGeom prst="rect">
            <a:avLst/>
          </a:prstGeom>
          <a:noFill/>
          <a:ln/>
        </p:spPr>
        <p:txBody>
          <a:bodyPr wrap="square" lIns="0" tIns="0" rIns="0" bIns="0" rtlCol="0" anchor="t">
            <a:normAutofit lnSpcReduction="10000"/>
          </a:bodyPr>
          <a:lstStyle/>
          <a:p>
            <a:pPr marL="0" indent="0" algn="l">
              <a:lnSpc>
                <a:spcPct val="118000"/>
              </a:lnSpc>
              <a:buNone/>
            </a:pPr>
            <a:r>
              <a:rPr lang="en-US" sz="1100" dirty="0">
                <a:solidFill>
                  <a:srgbClr val="3D3E44"/>
                </a:solidFill>
                <a:latin typeface="Abadi" panose="020B0604020104020204" pitchFamily="34" charset="0"/>
                <a:ea typeface="Inter Light" pitchFamily="34" charset="-122"/>
                <a:cs typeface="Inter Light" pitchFamily="34" charset="-120"/>
              </a:rPr>
              <a:t>The Fishbone analysis reveals that sales stagnation at Basil's Bakery is not attributable to a single cause but rather to a cluster of interrelated internal and external factors spanning operations, technology, customer behaviour, and financial pressures (Ishikawa, 1986).</a:t>
            </a:r>
            <a:endParaRPr lang="en-US" sz="1100" dirty="0">
              <a:latin typeface="Abadi" panose="020B0604020104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574" y="798016"/>
            <a:ext cx="2263421"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Critical Evaluation</a:t>
            </a:r>
            <a:endParaRPr lang="en-US" sz="1300" dirty="0">
              <a:latin typeface="Abadi" panose="020B0604020104020204" pitchFamily="34" charset="0"/>
            </a:endParaRPr>
          </a:p>
        </p:txBody>
      </p:sp>
      <p:sp>
        <p:nvSpPr>
          <p:cNvPr id="3" name="Text 1"/>
          <p:cNvSpPr/>
          <p:nvPr/>
        </p:nvSpPr>
        <p:spPr>
          <a:xfrm>
            <a:off x="661574" y="1046956"/>
            <a:ext cx="5010719" cy="413445"/>
          </a:xfrm>
          <a:prstGeom prst="rect">
            <a:avLst/>
          </a:prstGeom>
          <a:noFill/>
          <a:ln/>
        </p:spPr>
        <p:txBody>
          <a:bodyPr wrap="none" lIns="0" tIns="0" rIns="0" bIns="0" rtlCol="0" anchor="t"/>
          <a:lstStyle/>
          <a:p>
            <a:pPr algn="l">
              <a:lnSpc>
                <a:spcPct val="104000"/>
              </a:lnSpc>
            </a:pPr>
            <a:r>
              <a:rPr lang="en-US" sz="2600" dirty="0">
                <a:latin typeface="Abadi" panose="020B0604020104020204" pitchFamily="34" charset="0"/>
                <a:ea typeface="Montserrat Medium" pitchFamily="34" charset="-122"/>
                <a:cs typeface="Montserrat Medium" pitchFamily="34" charset="-120"/>
              </a:rPr>
              <a:t>Evaluation and Discussion</a:t>
            </a:r>
            <a:endParaRPr lang="en-US" sz="2600" dirty="0">
              <a:latin typeface="Abadi" panose="020B0604020104020204" pitchFamily="34" charset="0"/>
            </a:endParaRPr>
          </a:p>
        </p:txBody>
      </p:sp>
      <p:sp>
        <p:nvSpPr>
          <p:cNvPr id="4" name="Text 2"/>
          <p:cNvSpPr/>
          <p:nvPr/>
        </p:nvSpPr>
        <p:spPr>
          <a:xfrm>
            <a:off x="661574" y="1619151"/>
            <a:ext cx="10868547" cy="571500"/>
          </a:xfrm>
          <a:prstGeom prst="rect">
            <a:avLst/>
          </a:prstGeom>
          <a:noFill/>
          <a:ln/>
        </p:spPr>
        <p:txBody>
          <a:bodyPr wrap="square" lIns="0" tIns="0" rIns="0" bIns="0" rtlCol="0" anchor="t">
            <a:normAutofit/>
          </a:bodyPr>
          <a:lstStyle/>
          <a:p>
            <a:pPr marL="171450" indent="-171450" algn="l">
              <a:lnSpc>
                <a:spcPct val="120000"/>
              </a:lnSpc>
              <a:buFont typeface="Arial" panose="020B0604020202020204" pitchFamily="34" charset="0"/>
              <a:buChar char="•"/>
            </a:pPr>
            <a:r>
              <a:rPr lang="en-US" sz="1000" dirty="0">
                <a:latin typeface="Abadi" panose="020B0604020104020204" pitchFamily="34" charset="0"/>
                <a:ea typeface="Inter Light" pitchFamily="34" charset="-122"/>
                <a:cs typeface="Inter Light" pitchFamily="34" charset="-120"/>
              </a:rPr>
              <a:t>A critical reading of both frameworks reveals that Basil's Bakery's challenge is structural rather than temporary. The problem reflects a </a:t>
            </a:r>
            <a:r>
              <a:rPr lang="en-US" sz="1000" b="1" dirty="0">
                <a:latin typeface="Abadi" panose="020B0604020104020204" pitchFamily="34" charset="0"/>
                <a:ea typeface="Inter Light" pitchFamily="34" charset="-122"/>
                <a:cs typeface="Inter Light" pitchFamily="34" charset="-120"/>
              </a:rPr>
              <a:t>failure to adapt the business model</a:t>
            </a:r>
            <a:r>
              <a:rPr lang="en-US" sz="1000" dirty="0">
                <a:latin typeface="Abadi" panose="020B0604020104020204" pitchFamily="34" charset="0"/>
                <a:ea typeface="Inter Light" pitchFamily="34" charset="-122"/>
                <a:cs typeface="Inter Light" pitchFamily="34" charset="-120"/>
              </a:rPr>
              <a:t> to post-pandemic consumer </a:t>
            </a:r>
            <a:r>
              <a:rPr lang="en-US" sz="1000" dirty="0" err="1">
                <a:latin typeface="Abadi" panose="020B0604020104020204" pitchFamily="34" charset="0"/>
                <a:ea typeface="Inter Light" pitchFamily="34" charset="-122"/>
                <a:cs typeface="Inter Light" pitchFamily="34" charset="-120"/>
              </a:rPr>
              <a:t>behaviour</a:t>
            </a:r>
            <a:r>
              <a:rPr lang="en-US" sz="1000" dirty="0">
                <a:latin typeface="Abadi" panose="020B0604020104020204" pitchFamily="34" charset="0"/>
                <a:ea typeface="Inter Light" pitchFamily="34" charset="-122"/>
                <a:cs typeface="Inter Light" pitchFamily="34" charset="-120"/>
              </a:rPr>
              <a:t> a finding consistent with broader literature on digital transformation and retail disruption (Brynjolfsson and McAfee, 2024; Kotler et al., 2023).</a:t>
            </a:r>
            <a:endParaRPr lang="en-US" sz="1000" dirty="0">
              <a:latin typeface="Abadi" panose="020B0604020104020204" pitchFamily="34" charset="0"/>
            </a:endParaRPr>
          </a:p>
        </p:txBody>
      </p:sp>
      <p:sp>
        <p:nvSpPr>
          <p:cNvPr id="5" name="Text 3"/>
          <p:cNvSpPr/>
          <p:nvPr/>
        </p:nvSpPr>
        <p:spPr>
          <a:xfrm>
            <a:off x="661574" y="2415480"/>
            <a:ext cx="2288324"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Key External Drivers</a:t>
            </a:r>
            <a:endParaRPr lang="en-US" sz="1300" dirty="0">
              <a:latin typeface="Abadi" panose="020B0604020104020204" pitchFamily="34" charset="0"/>
            </a:endParaRPr>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2525" y="2741216"/>
            <a:ext cx="5291997" cy="996057"/>
          </a:xfrm>
          <a:prstGeom prst="rect">
            <a:avLst/>
          </a:prstGeom>
        </p:spPr>
      </p:pic>
      <p:sp>
        <p:nvSpPr>
          <p:cNvPr id="7" name="Text 4"/>
          <p:cNvSpPr/>
          <p:nvPr/>
        </p:nvSpPr>
        <p:spPr>
          <a:xfrm>
            <a:off x="870027" y="2892524"/>
            <a:ext cx="1730034"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Inflationary Pressure</a:t>
            </a:r>
            <a:endParaRPr lang="en-US" sz="1300" dirty="0">
              <a:latin typeface="Abadi" panose="020B0604020104020204" pitchFamily="34" charset="0"/>
            </a:endParaRPr>
          </a:p>
        </p:txBody>
      </p:sp>
      <p:sp>
        <p:nvSpPr>
          <p:cNvPr id="8" name="Text 5"/>
          <p:cNvSpPr/>
          <p:nvPr/>
        </p:nvSpPr>
        <p:spPr>
          <a:xfrm>
            <a:off x="870027" y="3204964"/>
            <a:ext cx="4913190" cy="381000"/>
          </a:xfrm>
          <a:prstGeom prst="rect">
            <a:avLst/>
          </a:prstGeom>
          <a:noFill/>
          <a:ln/>
        </p:spPr>
        <p:txBody>
          <a:bodyPr wrap="square" lIns="0" tIns="0" rIns="0" bIns="0" rtlCol="0" anchor="t">
            <a:normAutofit/>
          </a:bodyPr>
          <a:lstStyle/>
          <a:p>
            <a:pPr marL="171450" indent="-171450" algn="l">
              <a:lnSpc>
                <a:spcPct val="120000"/>
              </a:lnSpc>
              <a:buFont typeface="Arial" panose="020B0604020202020204" pitchFamily="34" charset="0"/>
              <a:buChar char="•"/>
            </a:pPr>
            <a:r>
              <a:rPr lang="en-US" sz="1000" dirty="0">
                <a:latin typeface="Abadi" panose="020B0604020104020204" pitchFamily="34" charset="0"/>
                <a:ea typeface="Inter Light" pitchFamily="34" charset="-122"/>
                <a:cs typeface="Inter Light" pitchFamily="34" charset="-120"/>
              </a:rPr>
              <a:t>Sustained inflation reduces disposable income and consumer spending on discretionary purchases such as artisan goods.</a:t>
            </a:r>
            <a:endParaRPr lang="en-US" sz="1000" dirty="0">
              <a:latin typeface="Abadi" panose="020B0604020104020204" pitchFamily="34" charset="0"/>
            </a:endParaRPr>
          </a:p>
        </p:txBody>
      </p:sp>
      <p:pic>
        <p:nvPicPr>
          <p:cNvPr id="9"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2525" y="3843040"/>
            <a:ext cx="5291997" cy="996057"/>
          </a:xfrm>
          <a:prstGeom prst="rect">
            <a:avLst/>
          </a:prstGeom>
        </p:spPr>
      </p:pic>
      <p:sp>
        <p:nvSpPr>
          <p:cNvPr id="10" name="Text 6"/>
          <p:cNvSpPr/>
          <p:nvPr/>
        </p:nvSpPr>
        <p:spPr>
          <a:xfrm>
            <a:off x="870027" y="3994348"/>
            <a:ext cx="2091380"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Retail Sector Contraction</a:t>
            </a:r>
            <a:endParaRPr lang="en-US" sz="1300" dirty="0">
              <a:latin typeface="Abadi" panose="020B0604020104020204" pitchFamily="34" charset="0"/>
            </a:endParaRPr>
          </a:p>
        </p:txBody>
      </p:sp>
      <p:sp>
        <p:nvSpPr>
          <p:cNvPr id="11" name="Text 7"/>
          <p:cNvSpPr/>
          <p:nvPr/>
        </p:nvSpPr>
        <p:spPr>
          <a:xfrm>
            <a:off x="870027" y="4306788"/>
            <a:ext cx="4913190" cy="381000"/>
          </a:xfrm>
          <a:prstGeom prst="rect">
            <a:avLst/>
          </a:prstGeom>
          <a:noFill/>
          <a:ln/>
        </p:spPr>
        <p:txBody>
          <a:bodyPr wrap="square" lIns="0" tIns="0" rIns="0" bIns="0" rtlCol="0" anchor="t">
            <a:normAutofit/>
          </a:bodyPr>
          <a:lstStyle/>
          <a:p>
            <a:pPr marL="171450" indent="-171450" algn="l">
              <a:lnSpc>
                <a:spcPct val="120000"/>
              </a:lnSpc>
              <a:buFont typeface="Arial" panose="020B0604020202020204" pitchFamily="34" charset="0"/>
              <a:buChar char="•"/>
            </a:pPr>
            <a:r>
              <a:rPr lang="en-US" sz="1000" dirty="0">
                <a:latin typeface="Abadi" panose="020B0604020104020204" pitchFamily="34" charset="0"/>
                <a:ea typeface="Inter Light" pitchFamily="34" charset="-122"/>
                <a:cs typeface="Inter Light" pitchFamily="34" charset="-120"/>
              </a:rPr>
              <a:t>Accelerating shop closures in the local retail environment reduce footfall and the viability of physical-only trading.</a:t>
            </a:r>
            <a:endParaRPr lang="en-US" sz="1000" dirty="0">
              <a:latin typeface="Abadi" panose="020B0604020104020204" pitchFamily="34" charset="0"/>
            </a:endParaRPr>
          </a:p>
        </p:txBody>
      </p:sp>
      <p:pic>
        <p:nvPicPr>
          <p:cNvPr id="12"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2525" y="4944864"/>
            <a:ext cx="5291997" cy="996057"/>
          </a:xfrm>
          <a:prstGeom prst="rect">
            <a:avLst/>
          </a:prstGeom>
        </p:spPr>
      </p:pic>
      <p:sp>
        <p:nvSpPr>
          <p:cNvPr id="13" name="Text 8"/>
          <p:cNvSpPr/>
          <p:nvPr/>
        </p:nvSpPr>
        <p:spPr>
          <a:xfrm>
            <a:off x="870027" y="5096173"/>
            <a:ext cx="1764859"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Hybrid Working Shift</a:t>
            </a:r>
            <a:endParaRPr lang="en-US" sz="1300" dirty="0">
              <a:latin typeface="Abadi" panose="020B0604020104020204" pitchFamily="34" charset="0"/>
            </a:endParaRPr>
          </a:p>
        </p:txBody>
      </p:sp>
      <p:sp>
        <p:nvSpPr>
          <p:cNvPr id="14" name="Text 9"/>
          <p:cNvSpPr/>
          <p:nvPr/>
        </p:nvSpPr>
        <p:spPr>
          <a:xfrm>
            <a:off x="870027" y="5408613"/>
            <a:ext cx="4913190" cy="381000"/>
          </a:xfrm>
          <a:prstGeom prst="rect">
            <a:avLst/>
          </a:prstGeom>
          <a:noFill/>
          <a:ln/>
        </p:spPr>
        <p:txBody>
          <a:bodyPr wrap="square" lIns="0" tIns="0" rIns="0" bIns="0" rtlCol="0" anchor="t">
            <a:normAutofit/>
          </a:bodyPr>
          <a:lstStyle/>
          <a:p>
            <a:pPr marL="171450" indent="-171450" algn="l">
              <a:lnSpc>
                <a:spcPct val="120000"/>
              </a:lnSpc>
              <a:buFont typeface="Arial" panose="020B0604020202020204" pitchFamily="34" charset="0"/>
              <a:buChar char="•"/>
            </a:pPr>
            <a:r>
              <a:rPr lang="en-US" sz="1000" dirty="0">
                <a:latin typeface="Abadi" panose="020B0604020104020204" pitchFamily="34" charset="0"/>
                <a:ea typeface="Inter Light" pitchFamily="34" charset="-122"/>
                <a:cs typeface="Inter Light" pitchFamily="34" charset="-120"/>
              </a:rPr>
              <a:t>The permanent adoption of hybrid working patterns has fundamentally and durably altered weekday demand cycles.</a:t>
            </a:r>
            <a:endParaRPr lang="en-US" sz="1000" dirty="0">
              <a:latin typeface="Abadi" panose="020B0604020104020204" pitchFamily="34" charset="0"/>
            </a:endParaRPr>
          </a:p>
        </p:txBody>
      </p:sp>
      <p:sp>
        <p:nvSpPr>
          <p:cNvPr id="15" name="Shape 10"/>
          <p:cNvSpPr/>
          <p:nvPr/>
        </p:nvSpPr>
        <p:spPr>
          <a:xfrm>
            <a:off x="6168275" y="2309713"/>
            <a:ext cx="5463443" cy="3750270"/>
          </a:xfrm>
          <a:prstGeom prst="roundRect">
            <a:avLst>
              <a:gd name="adj" fmla="val 5080"/>
            </a:avLst>
          </a:prstGeom>
          <a:solidFill>
            <a:srgbClr val="C6C9DC"/>
          </a:solidFill>
          <a:ln/>
        </p:spPr>
        <p:txBody>
          <a:bodyPr/>
          <a:lstStyle/>
          <a:p>
            <a:pPr marL="285750" indent="-285750">
              <a:buFont typeface="Arial" panose="020B0604020202020204" pitchFamily="34" charset="0"/>
              <a:buChar char="•"/>
            </a:pPr>
            <a:endParaRPr lang="en-GB">
              <a:latin typeface="Abadi" panose="020B0604020104020204" pitchFamily="34" charset="0"/>
            </a:endParaRPr>
          </a:p>
        </p:txBody>
      </p:sp>
      <p:sp>
        <p:nvSpPr>
          <p:cNvPr id="16" name="Text 11"/>
          <p:cNvSpPr/>
          <p:nvPr/>
        </p:nvSpPr>
        <p:spPr>
          <a:xfrm>
            <a:off x="6300531" y="2415480"/>
            <a:ext cx="2263421"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Key Internal Drivers</a:t>
            </a:r>
            <a:endParaRPr lang="en-US" sz="1300" dirty="0">
              <a:latin typeface="Abadi" panose="020B0604020104020204" pitchFamily="34" charset="0"/>
            </a:endParaRPr>
          </a:p>
        </p:txBody>
      </p:sp>
      <p:sp>
        <p:nvSpPr>
          <p:cNvPr id="17" name="Shape 12"/>
          <p:cNvSpPr/>
          <p:nvPr/>
        </p:nvSpPr>
        <p:spPr>
          <a:xfrm>
            <a:off x="6300531" y="2741216"/>
            <a:ext cx="2546584" cy="1351657"/>
          </a:xfrm>
          <a:prstGeom prst="roundRect">
            <a:avLst>
              <a:gd name="adj" fmla="val 8810"/>
            </a:avLst>
          </a:prstGeom>
          <a:solidFill>
            <a:srgbClr val="D3D5E4"/>
          </a:solidFill>
          <a:ln w="6350">
            <a:solidFill>
              <a:srgbClr val="C5C7D2"/>
            </a:solidFill>
            <a:prstDash val="solid"/>
          </a:ln>
        </p:spPr>
        <p:txBody>
          <a:bodyPr/>
          <a:lstStyle/>
          <a:p>
            <a:pPr marL="285750" indent="-285750">
              <a:buFont typeface="Arial" panose="020B0604020202020204" pitchFamily="34" charset="0"/>
              <a:buChar char="•"/>
            </a:pPr>
            <a:endParaRPr lang="en-GB">
              <a:latin typeface="Abadi" panose="020B0604020104020204" pitchFamily="34" charset="0"/>
            </a:endParaRPr>
          </a:p>
        </p:txBody>
      </p:sp>
      <p:sp>
        <p:nvSpPr>
          <p:cNvPr id="18" name="Text 13"/>
          <p:cNvSpPr/>
          <p:nvPr/>
        </p:nvSpPr>
        <p:spPr>
          <a:xfrm>
            <a:off x="6439136" y="2879824"/>
            <a:ext cx="1821115"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No Digital Adaptation</a:t>
            </a:r>
            <a:endParaRPr lang="en-US" sz="1300" dirty="0">
              <a:latin typeface="Abadi" panose="020B0604020104020204" pitchFamily="34" charset="0"/>
            </a:endParaRPr>
          </a:p>
        </p:txBody>
      </p:sp>
      <p:sp>
        <p:nvSpPr>
          <p:cNvPr id="19" name="Text 14"/>
          <p:cNvSpPr/>
          <p:nvPr/>
        </p:nvSpPr>
        <p:spPr>
          <a:xfrm>
            <a:off x="6439136" y="3192264"/>
            <a:ext cx="2269374" cy="762000"/>
          </a:xfrm>
          <a:prstGeom prst="rect">
            <a:avLst/>
          </a:prstGeom>
          <a:noFill/>
          <a:ln/>
        </p:spPr>
        <p:txBody>
          <a:bodyPr wrap="square" lIns="0" tIns="0" rIns="0" bIns="0" rtlCol="0" anchor="t">
            <a:normAutofit/>
          </a:bodyPr>
          <a:lstStyle/>
          <a:p>
            <a:pPr marL="171450" indent="-171450" algn="l">
              <a:lnSpc>
                <a:spcPct val="120000"/>
              </a:lnSpc>
              <a:buFont typeface="Arial" panose="020B0604020202020204" pitchFamily="34" charset="0"/>
              <a:buChar char="•"/>
            </a:pPr>
            <a:r>
              <a:rPr lang="en-US" sz="1000" dirty="0">
                <a:latin typeface="Abadi" panose="020B0604020104020204" pitchFamily="34" charset="0"/>
                <a:ea typeface="Inter Light" pitchFamily="34" charset="-122"/>
                <a:cs typeface="Inter Light" pitchFamily="34" charset="-120"/>
              </a:rPr>
              <a:t>The absence of an online ordering platform or delivery service constrains the customer base to physical visitors only.</a:t>
            </a:r>
            <a:endParaRPr lang="en-US" sz="1000" dirty="0">
              <a:latin typeface="Abadi" panose="020B0604020104020204" pitchFamily="34" charset="0"/>
            </a:endParaRPr>
          </a:p>
        </p:txBody>
      </p:sp>
      <p:sp>
        <p:nvSpPr>
          <p:cNvPr id="20" name="Shape 15"/>
          <p:cNvSpPr/>
          <p:nvPr/>
        </p:nvSpPr>
        <p:spPr>
          <a:xfrm>
            <a:off x="8952879" y="2741216"/>
            <a:ext cx="2546584" cy="1351657"/>
          </a:xfrm>
          <a:prstGeom prst="roundRect">
            <a:avLst>
              <a:gd name="adj" fmla="val 8810"/>
            </a:avLst>
          </a:prstGeom>
          <a:solidFill>
            <a:srgbClr val="D3D5E4"/>
          </a:solidFill>
          <a:ln w="6350">
            <a:solidFill>
              <a:srgbClr val="C5C7D2"/>
            </a:solidFill>
            <a:prstDash val="solid"/>
          </a:ln>
        </p:spPr>
        <p:txBody>
          <a:bodyPr/>
          <a:lstStyle/>
          <a:p>
            <a:pPr marL="285750" indent="-285750">
              <a:buFont typeface="Arial" panose="020B0604020202020204" pitchFamily="34" charset="0"/>
              <a:buChar char="•"/>
            </a:pPr>
            <a:endParaRPr lang="en-GB">
              <a:latin typeface="Abadi" panose="020B0604020104020204" pitchFamily="34" charset="0"/>
            </a:endParaRPr>
          </a:p>
        </p:txBody>
      </p:sp>
      <p:sp>
        <p:nvSpPr>
          <p:cNvPr id="21" name="Text 16"/>
          <p:cNvSpPr/>
          <p:nvPr/>
        </p:nvSpPr>
        <p:spPr>
          <a:xfrm>
            <a:off x="9091484" y="2879824"/>
            <a:ext cx="1776269"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Limited Convenience</a:t>
            </a:r>
            <a:endParaRPr lang="en-US" sz="1300" dirty="0">
              <a:latin typeface="Abadi" panose="020B0604020104020204" pitchFamily="34" charset="0"/>
            </a:endParaRPr>
          </a:p>
        </p:txBody>
      </p:sp>
      <p:sp>
        <p:nvSpPr>
          <p:cNvPr id="22" name="Text 17"/>
          <p:cNvSpPr/>
          <p:nvPr/>
        </p:nvSpPr>
        <p:spPr>
          <a:xfrm>
            <a:off x="9091484" y="3192264"/>
            <a:ext cx="2269374" cy="762000"/>
          </a:xfrm>
          <a:prstGeom prst="rect">
            <a:avLst/>
          </a:prstGeom>
          <a:noFill/>
          <a:ln/>
        </p:spPr>
        <p:txBody>
          <a:bodyPr wrap="square" lIns="0" tIns="0" rIns="0" bIns="0" rtlCol="0" anchor="t">
            <a:normAutofit/>
          </a:bodyPr>
          <a:lstStyle/>
          <a:p>
            <a:pPr marL="171450" indent="-171450" algn="l">
              <a:lnSpc>
                <a:spcPct val="120000"/>
              </a:lnSpc>
              <a:buFont typeface="Arial" panose="020B0604020202020204" pitchFamily="34" charset="0"/>
              <a:buChar char="•"/>
            </a:pPr>
            <a:r>
              <a:rPr lang="en-US" sz="1000" dirty="0">
                <a:latin typeface="Abadi" panose="020B0604020104020204" pitchFamily="34" charset="0"/>
                <a:ea typeface="Inter Light" pitchFamily="34" charset="-122"/>
                <a:cs typeface="Inter Light" pitchFamily="34" charset="-120"/>
              </a:rPr>
              <a:t>Customers increasingly expect frictionless purchasing options; the current model does not meet these expectations.</a:t>
            </a:r>
            <a:endParaRPr lang="en-US" sz="1000" dirty="0">
              <a:latin typeface="Abadi" panose="020B0604020104020204" pitchFamily="34" charset="0"/>
            </a:endParaRPr>
          </a:p>
        </p:txBody>
      </p:sp>
      <p:sp>
        <p:nvSpPr>
          <p:cNvPr id="23" name="Shape 18"/>
          <p:cNvSpPr/>
          <p:nvPr/>
        </p:nvSpPr>
        <p:spPr>
          <a:xfrm>
            <a:off x="6300531" y="4198640"/>
            <a:ext cx="5198932" cy="970657"/>
          </a:xfrm>
          <a:prstGeom prst="roundRect">
            <a:avLst>
              <a:gd name="adj" fmla="val 12268"/>
            </a:avLst>
          </a:prstGeom>
          <a:solidFill>
            <a:srgbClr val="D3D5E4"/>
          </a:solidFill>
          <a:ln w="6350">
            <a:solidFill>
              <a:srgbClr val="C5C7D2"/>
            </a:solidFill>
            <a:prstDash val="solid"/>
          </a:ln>
        </p:spPr>
        <p:txBody>
          <a:bodyPr/>
          <a:lstStyle/>
          <a:p>
            <a:pPr marL="285750" indent="-285750">
              <a:buFont typeface="Arial" panose="020B0604020202020204" pitchFamily="34" charset="0"/>
              <a:buChar char="•"/>
            </a:pPr>
            <a:endParaRPr lang="en-GB">
              <a:latin typeface="Abadi" panose="020B0604020104020204" pitchFamily="34" charset="0"/>
            </a:endParaRPr>
          </a:p>
        </p:txBody>
      </p:sp>
      <p:sp>
        <p:nvSpPr>
          <p:cNvPr id="24" name="Text 19"/>
          <p:cNvSpPr/>
          <p:nvPr/>
        </p:nvSpPr>
        <p:spPr>
          <a:xfrm>
            <a:off x="6439136" y="4337248"/>
            <a:ext cx="1690546" cy="206673"/>
          </a:xfrm>
          <a:prstGeom prst="rect">
            <a:avLst/>
          </a:prstGeom>
          <a:noFill/>
          <a:ln/>
        </p:spPr>
        <p:txBody>
          <a:bodyPr wrap="none" lIns="0" tIns="0" rIns="0" bIns="0" rtlCol="0" anchor="t"/>
          <a:lstStyle/>
          <a:p>
            <a:pPr marL="285750" indent="-285750" algn="l">
              <a:lnSpc>
                <a:spcPct val="104000"/>
              </a:lnSpc>
              <a:buFont typeface="Arial" panose="020B0604020202020204" pitchFamily="34" charset="0"/>
              <a:buChar char="•"/>
            </a:pPr>
            <a:r>
              <a:rPr lang="en-US" sz="1300" dirty="0">
                <a:latin typeface="Abadi" panose="020B0604020104020204" pitchFamily="34" charset="0"/>
                <a:ea typeface="Montserrat Medium" pitchFamily="34" charset="-122"/>
                <a:cs typeface="Montserrat Medium" pitchFamily="34" charset="-120"/>
              </a:rPr>
              <a:t>Owner Dependency</a:t>
            </a:r>
            <a:endParaRPr lang="en-US" sz="1300" dirty="0">
              <a:latin typeface="Abadi" panose="020B0604020104020204" pitchFamily="34" charset="0"/>
            </a:endParaRPr>
          </a:p>
        </p:txBody>
      </p:sp>
      <p:sp>
        <p:nvSpPr>
          <p:cNvPr id="25" name="Text 20"/>
          <p:cNvSpPr/>
          <p:nvPr/>
        </p:nvSpPr>
        <p:spPr>
          <a:xfrm>
            <a:off x="6439136" y="4649688"/>
            <a:ext cx="4921722" cy="381000"/>
          </a:xfrm>
          <a:prstGeom prst="rect">
            <a:avLst/>
          </a:prstGeom>
          <a:noFill/>
          <a:ln/>
        </p:spPr>
        <p:txBody>
          <a:bodyPr wrap="square" lIns="0" tIns="0" rIns="0" bIns="0" rtlCol="0" anchor="t">
            <a:normAutofit/>
          </a:bodyPr>
          <a:lstStyle/>
          <a:p>
            <a:pPr marL="171450" indent="-171450" algn="l">
              <a:lnSpc>
                <a:spcPct val="120000"/>
              </a:lnSpc>
              <a:buFont typeface="Arial" panose="020B0604020202020204" pitchFamily="34" charset="0"/>
              <a:buChar char="•"/>
            </a:pPr>
            <a:r>
              <a:rPr lang="en-US" sz="1000" dirty="0">
                <a:latin typeface="Abadi" panose="020B0604020104020204" pitchFamily="34" charset="0"/>
                <a:ea typeface="Inter Light" pitchFamily="34" charset="-122"/>
                <a:cs typeface="Inter Light" pitchFamily="34" charset="-120"/>
              </a:rPr>
              <a:t>Over-reliance on the owner for decision-making and operations constrains the bakery's capacity to adapt and scale.</a:t>
            </a:r>
            <a:endParaRPr lang="en-US" sz="1000" dirty="0">
              <a:latin typeface="Abadi" panose="020B0604020104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574" y="733326"/>
            <a:ext cx="2366804" cy="219571"/>
          </a:xfrm>
          <a:prstGeom prst="rect">
            <a:avLst/>
          </a:prstGeom>
          <a:noFill/>
          <a:ln/>
        </p:spPr>
        <p:txBody>
          <a:bodyPr wrap="none" lIns="0" tIns="0" rIns="0" bIns="0" rtlCol="0" anchor="t"/>
          <a:lstStyle/>
          <a:p>
            <a:pPr marL="0" indent="0" algn="l">
              <a:lnSpc>
                <a:spcPct val="104000"/>
              </a:lnSpc>
              <a:buNone/>
            </a:pPr>
            <a:r>
              <a:rPr lang="en-US" sz="1350" dirty="0">
                <a:solidFill>
                  <a:srgbClr val="74767D"/>
                </a:solidFill>
                <a:latin typeface="Abadi" panose="020B0604020104020204" pitchFamily="34" charset="0"/>
                <a:ea typeface="Montserrat Medium" pitchFamily="34" charset="-122"/>
                <a:cs typeface="Montserrat Medium" pitchFamily="34" charset="-120"/>
              </a:rPr>
              <a:t>Conclusions</a:t>
            </a:r>
            <a:endParaRPr lang="en-US" sz="1350" dirty="0">
              <a:latin typeface="Abadi" panose="020B0604020104020204" pitchFamily="34" charset="0"/>
            </a:endParaRPr>
          </a:p>
        </p:txBody>
      </p:sp>
      <p:sp>
        <p:nvSpPr>
          <p:cNvPr id="3" name="Text 1"/>
          <p:cNvSpPr/>
          <p:nvPr/>
        </p:nvSpPr>
        <p:spPr>
          <a:xfrm>
            <a:off x="661574" y="1000621"/>
            <a:ext cx="6764863" cy="439241"/>
          </a:xfrm>
          <a:prstGeom prst="rect">
            <a:avLst/>
          </a:prstGeom>
          <a:noFill/>
          <a:ln/>
        </p:spPr>
        <p:txBody>
          <a:bodyPr wrap="none" lIns="0" tIns="0" rIns="0" bIns="0" rtlCol="0" anchor="t"/>
          <a:lstStyle/>
          <a:p>
            <a:pPr marL="0" indent="0" algn="l">
              <a:lnSpc>
                <a:spcPct val="104000"/>
              </a:lnSpc>
              <a:buNone/>
            </a:pPr>
            <a:r>
              <a:rPr lang="en-US" sz="2750" dirty="0">
                <a:solidFill>
                  <a:srgbClr val="74767D"/>
                </a:solidFill>
                <a:latin typeface="Abadi" panose="020B0604020104020204" pitchFamily="34" charset="0"/>
                <a:ea typeface="Montserrat Medium" pitchFamily="34" charset="-122"/>
                <a:cs typeface="Montserrat Medium" pitchFamily="34" charset="-120"/>
              </a:rPr>
              <a:t>Key Findings &amp; Recommendations</a:t>
            </a:r>
            <a:endParaRPr lang="en-US" sz="2750" dirty="0">
              <a:latin typeface="Abadi" panose="020B0604020104020204" pitchFamily="34" charset="0"/>
            </a:endParaRPr>
          </a:p>
        </p:txBody>
      </p:sp>
      <p:sp>
        <p:nvSpPr>
          <p:cNvPr id="4" name="Text 2"/>
          <p:cNvSpPr/>
          <p:nvPr/>
        </p:nvSpPr>
        <p:spPr>
          <a:xfrm>
            <a:off x="661574" y="1619052"/>
            <a:ext cx="10868547" cy="416123"/>
          </a:xfrm>
          <a:prstGeom prst="rect">
            <a:avLst/>
          </a:prstGeom>
          <a:noFill/>
          <a:ln/>
        </p:spPr>
        <p:txBody>
          <a:bodyPr wrap="square" lIns="0" tIns="0" rIns="0" bIns="0" rtlCol="0" anchor="t">
            <a:normAutofit/>
          </a:bodyPr>
          <a:lstStyle/>
          <a:p>
            <a:pPr marL="171450" indent="-171450" algn="l">
              <a:lnSpc>
                <a:spcPct val="12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The combined application of PESTEL and Fishbone analyses confirms that the decline in Basil's Bakery's sales results from a combination of </a:t>
            </a:r>
            <a:r>
              <a:rPr lang="en-US" sz="1100" b="1" dirty="0">
                <a:solidFill>
                  <a:srgbClr val="3D3E44"/>
                </a:solidFill>
                <a:latin typeface="Abadi" panose="020B0604020104020204" pitchFamily="34" charset="0"/>
                <a:ea typeface="Inter Light" pitchFamily="34" charset="-122"/>
                <a:cs typeface="Inter Light" pitchFamily="34" charset="-120"/>
              </a:rPr>
              <a:t>external environmental pressures</a:t>
            </a:r>
            <a:r>
              <a:rPr lang="en-US" sz="1100" dirty="0">
                <a:solidFill>
                  <a:srgbClr val="3D3E44"/>
                </a:solidFill>
                <a:latin typeface="Abadi" panose="020B0604020104020204" pitchFamily="34" charset="0"/>
                <a:ea typeface="Inter Light" pitchFamily="34" charset="-122"/>
                <a:cs typeface="Inter Light" pitchFamily="34" charset="-120"/>
              </a:rPr>
              <a:t> and </a:t>
            </a:r>
            <a:r>
              <a:rPr lang="en-US" sz="1100" b="1" dirty="0">
                <a:solidFill>
                  <a:srgbClr val="3D3E44"/>
                </a:solidFill>
                <a:latin typeface="Abadi" panose="020B0604020104020204" pitchFamily="34" charset="0"/>
                <a:ea typeface="Inter Light" pitchFamily="34" charset="-122"/>
                <a:cs typeface="Inter Light" pitchFamily="34" charset="-120"/>
              </a:rPr>
              <a:t>internal operational limitations</a:t>
            </a:r>
            <a:r>
              <a:rPr lang="en-US" sz="1100" dirty="0">
                <a:solidFill>
                  <a:srgbClr val="3D3E44"/>
                </a:solidFill>
                <a:latin typeface="Abadi" panose="020B0604020104020204" pitchFamily="34" charset="0"/>
                <a:ea typeface="Inter Light" pitchFamily="34" charset="-122"/>
                <a:cs typeface="Inter Light" pitchFamily="34" charset="-120"/>
              </a:rPr>
              <a:t>. Addressing either dimension in isolation would be insufficient; a coordinated strategic response is required.</a:t>
            </a:r>
            <a:endParaRPr lang="en-US" sz="1100" dirty="0">
              <a:latin typeface="Abadi" panose="020B0604020104020204" pitchFamily="34" charset="0"/>
            </a:endParaRPr>
          </a:p>
        </p:txBody>
      </p:sp>
      <p:sp>
        <p:nvSpPr>
          <p:cNvPr id="5" name="Text 3"/>
          <p:cNvSpPr/>
          <p:nvPr/>
        </p:nvSpPr>
        <p:spPr>
          <a:xfrm>
            <a:off x="661574" y="2288977"/>
            <a:ext cx="2529221" cy="219571"/>
          </a:xfrm>
          <a:prstGeom prst="rect">
            <a:avLst/>
          </a:prstGeom>
          <a:noFill/>
          <a:ln/>
        </p:spPr>
        <p:txBody>
          <a:bodyPr wrap="none" lIns="0" tIns="0" rIns="0" bIns="0" rtlCol="0" anchor="t"/>
          <a:lstStyle/>
          <a:p>
            <a:pPr marL="0" indent="0" algn="l">
              <a:lnSpc>
                <a:spcPct val="104000"/>
              </a:lnSpc>
              <a:buNone/>
            </a:pPr>
            <a:r>
              <a:rPr lang="en-US" sz="1350" dirty="0">
                <a:solidFill>
                  <a:srgbClr val="74767D"/>
                </a:solidFill>
                <a:latin typeface="Abadi" panose="020B0604020104020204" pitchFamily="34" charset="0"/>
                <a:ea typeface="Montserrat Medium" pitchFamily="34" charset="-122"/>
                <a:cs typeface="Montserrat Medium" pitchFamily="34" charset="-120"/>
              </a:rPr>
              <a:t>Summary of Findings</a:t>
            </a:r>
            <a:endParaRPr lang="en-US" sz="1350" dirty="0">
              <a:latin typeface="Abadi" panose="020B0604020104020204" pitchFamily="34" charset="0"/>
            </a:endParaRPr>
          </a:p>
        </p:txBody>
      </p:sp>
      <p:sp>
        <p:nvSpPr>
          <p:cNvPr id="6" name="Shape 4"/>
          <p:cNvSpPr/>
          <p:nvPr/>
        </p:nvSpPr>
        <p:spPr>
          <a:xfrm>
            <a:off x="661574" y="2642890"/>
            <a:ext cx="2571686" cy="1464965"/>
          </a:xfrm>
          <a:prstGeom prst="roundRect">
            <a:avLst>
              <a:gd name="adj" fmla="val 8637"/>
            </a:avLst>
          </a:prstGeom>
          <a:solidFill>
            <a:srgbClr val="EFF0F6"/>
          </a:solidFill>
          <a:ln w="6350">
            <a:solidFill>
              <a:srgbClr val="C5C7D2"/>
            </a:solidFill>
            <a:prstDash val="solid"/>
          </a:ln>
        </p:spPr>
        <p:txBody>
          <a:bodyPr/>
          <a:lstStyle/>
          <a:p>
            <a:endParaRPr lang="en-GB">
              <a:latin typeface="Abadi" panose="020B0604020104020204" pitchFamily="34" charset="0"/>
            </a:endParaRPr>
          </a:p>
        </p:txBody>
      </p:sp>
      <p:sp>
        <p:nvSpPr>
          <p:cNvPr id="7" name="Text 5"/>
          <p:cNvSpPr/>
          <p:nvPr/>
        </p:nvSpPr>
        <p:spPr>
          <a:xfrm>
            <a:off x="808414" y="2789734"/>
            <a:ext cx="1757219" cy="219571"/>
          </a:xfrm>
          <a:prstGeom prst="rect">
            <a:avLst/>
          </a:prstGeom>
          <a:noFill/>
          <a:ln/>
        </p:spPr>
        <p:txBody>
          <a:bodyPr wrap="none" lIns="0" tIns="0" rIns="0" bIns="0" rtlCol="0" anchor="t"/>
          <a:lstStyle/>
          <a:p>
            <a:pPr marL="0" indent="0" algn="l">
              <a:lnSpc>
                <a:spcPct val="104000"/>
              </a:lnSpc>
              <a:buNone/>
            </a:pPr>
            <a:r>
              <a:rPr lang="en-US" sz="1350" dirty="0">
                <a:solidFill>
                  <a:srgbClr val="3D3E44"/>
                </a:solidFill>
                <a:latin typeface="Abadi" panose="020B0604020104020204" pitchFamily="34" charset="0"/>
                <a:ea typeface="Montserrat Medium" pitchFamily="34" charset="-122"/>
                <a:cs typeface="Montserrat Medium" pitchFamily="34" charset="-120"/>
              </a:rPr>
              <a:t>PESTEL</a:t>
            </a:r>
            <a:endParaRPr lang="en-US" sz="1350" dirty="0">
              <a:latin typeface="Abadi" panose="020B0604020104020204" pitchFamily="34" charset="0"/>
            </a:endParaRPr>
          </a:p>
        </p:txBody>
      </p:sp>
      <p:sp>
        <p:nvSpPr>
          <p:cNvPr id="8" name="Text 6"/>
          <p:cNvSpPr/>
          <p:nvPr/>
        </p:nvSpPr>
        <p:spPr>
          <a:xfrm>
            <a:off x="808414" y="3128764"/>
            <a:ext cx="2278006" cy="832247"/>
          </a:xfrm>
          <a:prstGeom prst="rect">
            <a:avLst/>
          </a:prstGeom>
          <a:noFill/>
          <a:ln/>
        </p:spPr>
        <p:txBody>
          <a:bodyPr wrap="square" lIns="0" tIns="0" rIns="0" bIns="0" rtlCol="0" anchor="t">
            <a:normAutofit/>
          </a:bodyPr>
          <a:lstStyle/>
          <a:p>
            <a:pPr marL="171450" indent="-171450" algn="l">
              <a:lnSpc>
                <a:spcPct val="12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Inflation, remote working trends, and absence of digital infrastructure identified as primary external threats.</a:t>
            </a:r>
            <a:endParaRPr lang="en-US" sz="1100" dirty="0">
              <a:latin typeface="Abadi" panose="020B0604020104020204" pitchFamily="34" charset="0"/>
            </a:endParaRPr>
          </a:p>
        </p:txBody>
      </p:sp>
      <p:sp>
        <p:nvSpPr>
          <p:cNvPr id="9" name="Shape 7"/>
          <p:cNvSpPr/>
          <p:nvPr/>
        </p:nvSpPr>
        <p:spPr>
          <a:xfrm>
            <a:off x="3352716" y="2642890"/>
            <a:ext cx="2571686" cy="1464965"/>
          </a:xfrm>
          <a:prstGeom prst="roundRect">
            <a:avLst>
              <a:gd name="adj" fmla="val 8637"/>
            </a:avLst>
          </a:prstGeom>
          <a:solidFill>
            <a:srgbClr val="EFF0F6"/>
          </a:solidFill>
          <a:ln w="6350">
            <a:solidFill>
              <a:srgbClr val="C5C7D2"/>
            </a:solidFill>
            <a:prstDash val="solid"/>
          </a:ln>
        </p:spPr>
        <p:txBody>
          <a:bodyPr/>
          <a:lstStyle/>
          <a:p>
            <a:endParaRPr lang="en-GB">
              <a:latin typeface="Abadi" panose="020B0604020104020204" pitchFamily="34" charset="0"/>
            </a:endParaRPr>
          </a:p>
        </p:txBody>
      </p:sp>
      <p:sp>
        <p:nvSpPr>
          <p:cNvPr id="10" name="Text 8"/>
          <p:cNvSpPr/>
          <p:nvPr/>
        </p:nvSpPr>
        <p:spPr>
          <a:xfrm>
            <a:off x="3499556" y="2789734"/>
            <a:ext cx="1757219" cy="219571"/>
          </a:xfrm>
          <a:prstGeom prst="rect">
            <a:avLst/>
          </a:prstGeom>
          <a:noFill/>
          <a:ln/>
        </p:spPr>
        <p:txBody>
          <a:bodyPr wrap="none" lIns="0" tIns="0" rIns="0" bIns="0" rtlCol="0" anchor="t"/>
          <a:lstStyle/>
          <a:p>
            <a:pPr marL="0" indent="0" algn="l">
              <a:lnSpc>
                <a:spcPct val="104000"/>
              </a:lnSpc>
              <a:buNone/>
            </a:pPr>
            <a:r>
              <a:rPr lang="en-US" sz="1350" dirty="0">
                <a:solidFill>
                  <a:srgbClr val="3D3E44"/>
                </a:solidFill>
                <a:latin typeface="Abadi" panose="020B0604020104020204" pitchFamily="34" charset="0"/>
                <a:ea typeface="Montserrat Medium" pitchFamily="34" charset="-122"/>
                <a:cs typeface="Montserrat Medium" pitchFamily="34" charset="-120"/>
              </a:rPr>
              <a:t>Fishbone</a:t>
            </a:r>
            <a:endParaRPr lang="en-US" sz="1350" dirty="0">
              <a:latin typeface="Abadi" panose="020B0604020104020204" pitchFamily="34" charset="0"/>
            </a:endParaRPr>
          </a:p>
        </p:txBody>
      </p:sp>
      <p:sp>
        <p:nvSpPr>
          <p:cNvPr id="11" name="Text 9"/>
          <p:cNvSpPr/>
          <p:nvPr/>
        </p:nvSpPr>
        <p:spPr>
          <a:xfrm>
            <a:off x="3499556" y="3128764"/>
            <a:ext cx="2278006" cy="832247"/>
          </a:xfrm>
          <a:prstGeom prst="rect">
            <a:avLst/>
          </a:prstGeom>
          <a:noFill/>
          <a:ln/>
        </p:spPr>
        <p:txBody>
          <a:bodyPr wrap="square" lIns="0" tIns="0" rIns="0" bIns="0" rtlCol="0" anchor="t">
            <a:normAutofit/>
          </a:bodyPr>
          <a:lstStyle/>
          <a:p>
            <a:pPr marL="171450" indent="-171450" algn="l">
              <a:lnSpc>
                <a:spcPct val="12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Operational inefficiencies, limited service options, and reduced customer accessibility identified as root causes.</a:t>
            </a:r>
            <a:endParaRPr lang="en-US" sz="1100" dirty="0">
              <a:latin typeface="Abadi" panose="020B0604020104020204" pitchFamily="34" charset="0"/>
            </a:endParaRPr>
          </a:p>
        </p:txBody>
      </p:sp>
      <p:sp>
        <p:nvSpPr>
          <p:cNvPr id="12" name="Text 10"/>
          <p:cNvSpPr/>
          <p:nvPr/>
        </p:nvSpPr>
        <p:spPr>
          <a:xfrm>
            <a:off x="6273643" y="2288977"/>
            <a:ext cx="2717732" cy="219571"/>
          </a:xfrm>
          <a:prstGeom prst="rect">
            <a:avLst/>
          </a:prstGeom>
          <a:noFill/>
          <a:ln/>
        </p:spPr>
        <p:txBody>
          <a:bodyPr wrap="none" lIns="0" tIns="0" rIns="0" bIns="0" rtlCol="0" anchor="t"/>
          <a:lstStyle/>
          <a:p>
            <a:pPr marL="0" indent="0" algn="l">
              <a:lnSpc>
                <a:spcPct val="104000"/>
              </a:lnSpc>
              <a:buNone/>
            </a:pPr>
            <a:r>
              <a:rPr lang="en-US" sz="1350" dirty="0">
                <a:solidFill>
                  <a:srgbClr val="74767D"/>
                </a:solidFill>
                <a:latin typeface="Abadi" panose="020B0604020104020204" pitchFamily="34" charset="0"/>
                <a:ea typeface="Montserrat Medium" pitchFamily="34" charset="-122"/>
                <a:cs typeface="Montserrat Medium" pitchFamily="34" charset="-120"/>
              </a:rPr>
              <a:t>Recommended Actions</a:t>
            </a:r>
            <a:endParaRPr lang="en-US" sz="1350" dirty="0">
              <a:latin typeface="Abadi" panose="020B0604020104020204" pitchFamily="34" charset="0"/>
            </a:endParaRPr>
          </a:p>
        </p:txBody>
      </p:sp>
      <p:sp>
        <p:nvSpPr>
          <p:cNvPr id="13" name="Shape 11"/>
          <p:cNvSpPr/>
          <p:nvPr/>
        </p:nvSpPr>
        <p:spPr>
          <a:xfrm>
            <a:off x="6414233" y="2853730"/>
            <a:ext cx="140490" cy="825202"/>
          </a:xfrm>
          <a:prstGeom prst="roundRect">
            <a:avLst>
              <a:gd name="adj" fmla="val 90060"/>
            </a:avLst>
          </a:prstGeom>
          <a:solidFill>
            <a:srgbClr val="EFF0F6"/>
          </a:solidFill>
          <a:ln w="6350">
            <a:solidFill>
              <a:srgbClr val="C5C7D2"/>
            </a:solidFill>
            <a:prstDash val="solid"/>
          </a:ln>
        </p:spPr>
        <p:txBody>
          <a:bodyPr/>
          <a:lstStyle/>
          <a:p>
            <a:endParaRPr lang="en-GB">
              <a:latin typeface="Abadi" panose="020B0604020104020204" pitchFamily="34" charset="0"/>
            </a:endParaRPr>
          </a:p>
        </p:txBody>
      </p:sp>
      <p:sp>
        <p:nvSpPr>
          <p:cNvPr id="14" name="Shape 12"/>
          <p:cNvSpPr/>
          <p:nvPr/>
        </p:nvSpPr>
        <p:spPr>
          <a:xfrm>
            <a:off x="6273643" y="2761456"/>
            <a:ext cx="421669" cy="421680"/>
          </a:xfrm>
          <a:prstGeom prst="roundRect">
            <a:avLst>
              <a:gd name="adj" fmla="val 90353"/>
            </a:avLst>
          </a:prstGeom>
          <a:solidFill>
            <a:srgbClr val="EFF0F6"/>
          </a:solidFill>
          <a:ln w="6350">
            <a:solidFill>
              <a:srgbClr val="C5C7D2"/>
            </a:solidFill>
            <a:prstDash val="solid"/>
          </a:ln>
        </p:spPr>
        <p:txBody>
          <a:bodyPr/>
          <a:lstStyle/>
          <a:p>
            <a:endParaRPr lang="en-GB">
              <a:latin typeface="Abadi" panose="020B0604020104020204" pitchFamily="34" charset="0"/>
            </a:endParaRPr>
          </a:p>
        </p:txBody>
      </p:sp>
      <p:pic>
        <p:nvPicPr>
          <p:cNvPr id="1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79011" y="2866827"/>
            <a:ext cx="210835" cy="210840"/>
          </a:xfrm>
          <a:prstGeom prst="rect">
            <a:avLst/>
          </a:prstGeom>
        </p:spPr>
      </p:pic>
      <p:sp>
        <p:nvSpPr>
          <p:cNvPr id="16" name="Text 13"/>
          <p:cNvSpPr/>
          <p:nvPr/>
        </p:nvSpPr>
        <p:spPr>
          <a:xfrm>
            <a:off x="6814769" y="2783384"/>
            <a:ext cx="2365018" cy="219571"/>
          </a:xfrm>
          <a:prstGeom prst="rect">
            <a:avLst/>
          </a:prstGeom>
          <a:noFill/>
          <a:ln/>
        </p:spPr>
        <p:txBody>
          <a:bodyPr wrap="none" lIns="0" tIns="0" rIns="0" bIns="0" rtlCol="0" anchor="t"/>
          <a:lstStyle/>
          <a:p>
            <a:pPr marL="0" indent="0" algn="l">
              <a:lnSpc>
                <a:spcPct val="104000"/>
              </a:lnSpc>
              <a:buNone/>
            </a:pPr>
            <a:r>
              <a:rPr lang="en-US" sz="1350" dirty="0">
                <a:solidFill>
                  <a:srgbClr val="3D3E44"/>
                </a:solidFill>
                <a:latin typeface="Abadi" panose="020B0604020104020204" pitchFamily="34" charset="0"/>
                <a:ea typeface="Montserrat Medium" pitchFamily="34" charset="-122"/>
                <a:cs typeface="Montserrat Medium" pitchFamily="34" charset="-120"/>
              </a:rPr>
              <a:t>Introduce Online Ordering</a:t>
            </a:r>
            <a:endParaRPr lang="en-US" sz="1350" dirty="0">
              <a:latin typeface="Abadi" panose="020B0604020104020204" pitchFamily="34" charset="0"/>
            </a:endParaRPr>
          </a:p>
        </p:txBody>
      </p:sp>
      <p:sp>
        <p:nvSpPr>
          <p:cNvPr id="17" name="Text 14"/>
          <p:cNvSpPr/>
          <p:nvPr/>
        </p:nvSpPr>
        <p:spPr>
          <a:xfrm>
            <a:off x="6814769" y="3122414"/>
            <a:ext cx="4721702" cy="416123"/>
          </a:xfrm>
          <a:prstGeom prst="rect">
            <a:avLst/>
          </a:prstGeom>
          <a:noFill/>
          <a:ln/>
        </p:spPr>
        <p:txBody>
          <a:bodyPr wrap="square" lIns="0" tIns="0" rIns="0" bIns="0" rtlCol="0" anchor="t">
            <a:normAutofit/>
          </a:bodyPr>
          <a:lstStyle/>
          <a:p>
            <a:pPr marL="171450" indent="-171450" algn="l">
              <a:lnSpc>
                <a:spcPct val="12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Deploy a simple e-commerce or click-and-collect platform to extend reach beyond physical footfall.</a:t>
            </a:r>
            <a:endParaRPr lang="en-US" sz="1100" dirty="0">
              <a:latin typeface="Abadi" panose="020B0604020104020204" pitchFamily="34" charset="0"/>
            </a:endParaRPr>
          </a:p>
        </p:txBody>
      </p:sp>
      <p:sp>
        <p:nvSpPr>
          <p:cNvPr id="18" name="Shape 15"/>
          <p:cNvSpPr/>
          <p:nvPr/>
        </p:nvSpPr>
        <p:spPr>
          <a:xfrm>
            <a:off x="6625067" y="4009330"/>
            <a:ext cx="140490" cy="825202"/>
          </a:xfrm>
          <a:prstGeom prst="roundRect">
            <a:avLst>
              <a:gd name="adj" fmla="val 90060"/>
            </a:avLst>
          </a:prstGeom>
          <a:solidFill>
            <a:srgbClr val="EFF0F6"/>
          </a:solidFill>
          <a:ln w="6350">
            <a:solidFill>
              <a:srgbClr val="C5C7D2"/>
            </a:solidFill>
            <a:prstDash val="solid"/>
          </a:ln>
        </p:spPr>
        <p:txBody>
          <a:bodyPr/>
          <a:lstStyle/>
          <a:p>
            <a:endParaRPr lang="en-GB">
              <a:latin typeface="Abadi" panose="020B0604020104020204" pitchFamily="34" charset="0"/>
            </a:endParaRPr>
          </a:p>
        </p:txBody>
      </p:sp>
      <p:sp>
        <p:nvSpPr>
          <p:cNvPr id="19" name="Shape 16"/>
          <p:cNvSpPr/>
          <p:nvPr/>
        </p:nvSpPr>
        <p:spPr>
          <a:xfrm>
            <a:off x="6484478" y="3917057"/>
            <a:ext cx="421669" cy="421680"/>
          </a:xfrm>
          <a:prstGeom prst="roundRect">
            <a:avLst>
              <a:gd name="adj" fmla="val 90353"/>
            </a:avLst>
          </a:prstGeom>
          <a:solidFill>
            <a:srgbClr val="EFF0F6"/>
          </a:solidFill>
          <a:ln w="6350">
            <a:solidFill>
              <a:srgbClr val="C5C7D2"/>
            </a:solidFill>
            <a:prstDash val="solid"/>
          </a:ln>
        </p:spPr>
        <p:txBody>
          <a:bodyPr/>
          <a:lstStyle/>
          <a:p>
            <a:endParaRPr lang="en-GB">
              <a:latin typeface="Abadi" panose="020B0604020104020204" pitchFamily="34" charset="0"/>
            </a:endParaRPr>
          </a:p>
        </p:txBody>
      </p:sp>
      <p:pic>
        <p:nvPicPr>
          <p:cNvPr id="2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89845" y="4022427"/>
            <a:ext cx="210835" cy="210840"/>
          </a:xfrm>
          <a:prstGeom prst="rect">
            <a:avLst/>
          </a:prstGeom>
        </p:spPr>
      </p:pic>
      <p:sp>
        <p:nvSpPr>
          <p:cNvPr id="21" name="Text 17"/>
          <p:cNvSpPr/>
          <p:nvPr/>
        </p:nvSpPr>
        <p:spPr>
          <a:xfrm>
            <a:off x="7025603" y="3938984"/>
            <a:ext cx="2348846" cy="219571"/>
          </a:xfrm>
          <a:prstGeom prst="rect">
            <a:avLst/>
          </a:prstGeom>
          <a:noFill/>
          <a:ln/>
        </p:spPr>
        <p:txBody>
          <a:bodyPr wrap="none" lIns="0" tIns="0" rIns="0" bIns="0" rtlCol="0" anchor="t"/>
          <a:lstStyle/>
          <a:p>
            <a:pPr marL="0" indent="0" algn="l">
              <a:lnSpc>
                <a:spcPct val="104000"/>
              </a:lnSpc>
              <a:buNone/>
            </a:pPr>
            <a:r>
              <a:rPr lang="en-US" sz="1350" dirty="0">
                <a:solidFill>
                  <a:srgbClr val="3D3E44"/>
                </a:solidFill>
                <a:latin typeface="Abadi" panose="020B0604020104020204" pitchFamily="34" charset="0"/>
                <a:ea typeface="Montserrat Medium" pitchFamily="34" charset="-122"/>
                <a:cs typeface="Montserrat Medium" pitchFamily="34" charset="-120"/>
              </a:rPr>
              <a:t>Develop a Delivery Service</a:t>
            </a:r>
            <a:endParaRPr lang="en-US" sz="1350" dirty="0">
              <a:latin typeface="Abadi" panose="020B0604020104020204" pitchFamily="34" charset="0"/>
            </a:endParaRPr>
          </a:p>
        </p:txBody>
      </p:sp>
      <p:sp>
        <p:nvSpPr>
          <p:cNvPr id="22" name="Text 18"/>
          <p:cNvSpPr/>
          <p:nvPr/>
        </p:nvSpPr>
        <p:spPr>
          <a:xfrm>
            <a:off x="7025603" y="4278015"/>
            <a:ext cx="4510868" cy="416123"/>
          </a:xfrm>
          <a:prstGeom prst="rect">
            <a:avLst/>
          </a:prstGeom>
          <a:noFill/>
          <a:ln/>
        </p:spPr>
        <p:txBody>
          <a:bodyPr wrap="square" lIns="0" tIns="0" rIns="0" bIns="0" rtlCol="0" anchor="t">
            <a:normAutofit/>
          </a:bodyPr>
          <a:lstStyle/>
          <a:p>
            <a:pPr marL="171450" indent="-171450" algn="l">
              <a:lnSpc>
                <a:spcPct val="12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Partner with local delivery platforms or establish an in-house service to serve remote workers and new catchments.</a:t>
            </a:r>
            <a:endParaRPr lang="en-US" sz="1100" dirty="0">
              <a:latin typeface="Abadi" panose="020B0604020104020204" pitchFamily="34" charset="0"/>
            </a:endParaRPr>
          </a:p>
        </p:txBody>
      </p:sp>
      <p:sp>
        <p:nvSpPr>
          <p:cNvPr id="23" name="Shape 19"/>
          <p:cNvSpPr/>
          <p:nvPr/>
        </p:nvSpPr>
        <p:spPr>
          <a:xfrm>
            <a:off x="6835902" y="5164931"/>
            <a:ext cx="140490" cy="825202"/>
          </a:xfrm>
          <a:prstGeom prst="roundRect">
            <a:avLst>
              <a:gd name="adj" fmla="val 90060"/>
            </a:avLst>
          </a:prstGeom>
          <a:solidFill>
            <a:srgbClr val="EFF0F6"/>
          </a:solidFill>
          <a:ln w="6350">
            <a:solidFill>
              <a:srgbClr val="C5C7D2"/>
            </a:solidFill>
            <a:prstDash val="solid"/>
          </a:ln>
        </p:spPr>
        <p:txBody>
          <a:bodyPr/>
          <a:lstStyle/>
          <a:p>
            <a:endParaRPr lang="en-GB">
              <a:latin typeface="Abadi" panose="020B0604020104020204" pitchFamily="34" charset="0"/>
            </a:endParaRPr>
          </a:p>
        </p:txBody>
      </p:sp>
      <p:sp>
        <p:nvSpPr>
          <p:cNvPr id="24" name="Shape 20"/>
          <p:cNvSpPr/>
          <p:nvPr/>
        </p:nvSpPr>
        <p:spPr>
          <a:xfrm>
            <a:off x="6695312" y="5072658"/>
            <a:ext cx="421669" cy="421680"/>
          </a:xfrm>
          <a:prstGeom prst="roundRect">
            <a:avLst>
              <a:gd name="adj" fmla="val 90353"/>
            </a:avLst>
          </a:prstGeom>
          <a:solidFill>
            <a:srgbClr val="EFF0F6"/>
          </a:solidFill>
          <a:ln w="6350">
            <a:solidFill>
              <a:srgbClr val="C5C7D2"/>
            </a:solidFill>
            <a:prstDash val="solid"/>
          </a:ln>
        </p:spPr>
        <p:txBody>
          <a:bodyPr/>
          <a:lstStyle/>
          <a:p>
            <a:endParaRPr lang="en-GB">
              <a:latin typeface="Abadi" panose="020B0604020104020204" pitchFamily="34" charset="0"/>
            </a:endParaRPr>
          </a:p>
        </p:txBody>
      </p:sp>
      <p:pic>
        <p:nvPicPr>
          <p:cNvPr id="2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00680" y="5178028"/>
            <a:ext cx="210835" cy="210840"/>
          </a:xfrm>
          <a:prstGeom prst="rect">
            <a:avLst/>
          </a:prstGeom>
        </p:spPr>
      </p:pic>
      <p:sp>
        <p:nvSpPr>
          <p:cNvPr id="26" name="Text 21"/>
          <p:cNvSpPr/>
          <p:nvPr/>
        </p:nvSpPr>
        <p:spPr>
          <a:xfrm>
            <a:off x="7236438" y="5094585"/>
            <a:ext cx="2618218" cy="219571"/>
          </a:xfrm>
          <a:prstGeom prst="rect">
            <a:avLst/>
          </a:prstGeom>
          <a:noFill/>
          <a:ln/>
        </p:spPr>
        <p:txBody>
          <a:bodyPr wrap="none" lIns="0" tIns="0" rIns="0" bIns="0" rtlCol="0" anchor="t"/>
          <a:lstStyle/>
          <a:p>
            <a:pPr marL="0" indent="0" algn="l">
              <a:lnSpc>
                <a:spcPct val="104000"/>
              </a:lnSpc>
              <a:buNone/>
            </a:pPr>
            <a:r>
              <a:rPr lang="en-US" sz="1350" dirty="0">
                <a:solidFill>
                  <a:srgbClr val="3D3E44"/>
                </a:solidFill>
                <a:latin typeface="Abadi" panose="020B0604020104020204" pitchFamily="34" charset="0"/>
                <a:ea typeface="Montserrat Medium" pitchFamily="34" charset="-122"/>
                <a:cs typeface="Montserrat Medium" pitchFamily="34" charset="-120"/>
              </a:rPr>
              <a:t>Strengthen Digital Marketing</a:t>
            </a:r>
            <a:endParaRPr lang="en-US" sz="1350" dirty="0">
              <a:latin typeface="Abadi" panose="020B0604020104020204" pitchFamily="34" charset="0"/>
            </a:endParaRPr>
          </a:p>
        </p:txBody>
      </p:sp>
      <p:sp>
        <p:nvSpPr>
          <p:cNvPr id="27" name="Text 22"/>
          <p:cNvSpPr/>
          <p:nvPr/>
        </p:nvSpPr>
        <p:spPr>
          <a:xfrm>
            <a:off x="7236438" y="5433616"/>
            <a:ext cx="4300033" cy="416123"/>
          </a:xfrm>
          <a:prstGeom prst="rect">
            <a:avLst/>
          </a:prstGeom>
          <a:noFill/>
          <a:ln/>
        </p:spPr>
        <p:txBody>
          <a:bodyPr wrap="square" lIns="0" tIns="0" rIns="0" bIns="0" rtlCol="0" anchor="t">
            <a:normAutofit/>
          </a:bodyPr>
          <a:lstStyle/>
          <a:p>
            <a:pPr marL="171450" indent="-171450" algn="l">
              <a:lnSpc>
                <a:spcPct val="123000"/>
              </a:lnSpc>
              <a:buFont typeface="Arial" panose="020B0604020202020204" pitchFamily="34" charset="0"/>
              <a:buChar char="•"/>
            </a:pPr>
            <a:r>
              <a:rPr lang="en-US" sz="1100" dirty="0">
                <a:solidFill>
                  <a:srgbClr val="3D3E44"/>
                </a:solidFill>
                <a:latin typeface="Abadi" panose="020B0604020104020204" pitchFamily="34" charset="0"/>
                <a:ea typeface="Inter Light" pitchFamily="34" charset="-122"/>
                <a:cs typeface="Inter Light" pitchFamily="34" charset="-120"/>
              </a:rPr>
              <a:t>Invest in social media presence and targeted local advertising to rebuild brand awareness and drive demand.</a:t>
            </a:r>
            <a:endParaRPr lang="en-US" sz="1100" dirty="0">
              <a:latin typeface="Abadi" panose="020B0604020104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574" y="689074"/>
            <a:ext cx="2676954" cy="258465"/>
          </a:xfrm>
          <a:prstGeom prst="rect">
            <a:avLst/>
          </a:prstGeom>
          <a:noFill/>
          <a:ln/>
        </p:spPr>
        <p:txBody>
          <a:bodyPr wrap="none" lIns="0" tIns="0" rIns="0" bIns="0" rtlCol="0" anchor="t"/>
          <a:lstStyle/>
          <a:p>
            <a:pPr algn="l">
              <a:lnSpc>
                <a:spcPct val="104000"/>
              </a:lnSpc>
            </a:pPr>
            <a:r>
              <a:rPr lang="en-US" sz="1600" dirty="0">
                <a:solidFill>
                  <a:srgbClr val="74767D"/>
                </a:solidFill>
                <a:latin typeface="Abadi" panose="020B0604020104020204" pitchFamily="34" charset="0"/>
                <a:ea typeface="Montserrat Medium" pitchFamily="34" charset="-122"/>
                <a:cs typeface="Montserrat Medium" pitchFamily="34" charset="-120"/>
              </a:rPr>
              <a:t>Academic Sources</a:t>
            </a:r>
            <a:endParaRPr lang="en-US" sz="1600" dirty="0">
              <a:latin typeface="Abadi" panose="020B0604020104020204" pitchFamily="34" charset="0"/>
            </a:endParaRPr>
          </a:p>
        </p:txBody>
      </p:sp>
      <p:sp>
        <p:nvSpPr>
          <p:cNvPr id="3" name="Text 1"/>
          <p:cNvSpPr/>
          <p:nvPr/>
        </p:nvSpPr>
        <p:spPr>
          <a:xfrm>
            <a:off x="661574" y="1013619"/>
            <a:ext cx="4744323" cy="516731"/>
          </a:xfrm>
          <a:prstGeom prst="rect">
            <a:avLst/>
          </a:prstGeom>
          <a:noFill/>
          <a:ln/>
        </p:spPr>
        <p:txBody>
          <a:bodyPr wrap="none" lIns="0" tIns="0" rIns="0" bIns="0" rtlCol="0" anchor="t"/>
          <a:lstStyle/>
          <a:p>
            <a:pPr algn="l">
              <a:lnSpc>
                <a:spcPct val="104000"/>
              </a:lnSpc>
            </a:pPr>
            <a:r>
              <a:rPr lang="en-US" sz="3250" dirty="0">
                <a:solidFill>
                  <a:srgbClr val="74767D"/>
                </a:solidFill>
                <a:latin typeface="Abadi" panose="020B0604020104020204" pitchFamily="34" charset="0"/>
                <a:ea typeface="Montserrat Medium" pitchFamily="34" charset="-122"/>
                <a:cs typeface="Montserrat Medium" pitchFamily="34" charset="-120"/>
              </a:rPr>
              <a:t>Reference List</a:t>
            </a:r>
            <a:endParaRPr lang="en-US" sz="3250" dirty="0">
              <a:latin typeface="Abadi" panose="020B0604020104020204" pitchFamily="34" charset="0"/>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2525" y="1759347"/>
            <a:ext cx="5349940" cy="567333"/>
          </a:xfrm>
          <a:prstGeom prst="rect">
            <a:avLst/>
          </a:prstGeom>
        </p:spPr>
      </p:pic>
      <p:sp>
        <p:nvSpPr>
          <p:cNvPr id="5" name="Text 2"/>
          <p:cNvSpPr/>
          <p:nvPr/>
        </p:nvSpPr>
        <p:spPr>
          <a:xfrm>
            <a:off x="864967" y="1778397"/>
            <a:ext cx="5127497" cy="529233"/>
          </a:xfrm>
          <a:prstGeom prst="rect">
            <a:avLst/>
          </a:prstGeom>
          <a:noFill/>
          <a:ln/>
        </p:spPr>
        <p:txBody>
          <a:bodyPr wrap="square" lIns="0" tIns="0" rIns="0" bIns="0" rtlCol="0" anchor="t">
            <a:normAutofit/>
          </a:bodyPr>
          <a:lstStyle/>
          <a:p>
            <a:pPr marL="285750" indent="-285750" algn="l">
              <a:lnSpc>
                <a:spcPct val="133000"/>
              </a:lnSpc>
              <a:buFont typeface="Arial" panose="020B0604020202020204" pitchFamily="34" charset="0"/>
              <a:buChar char="•"/>
            </a:pPr>
            <a:r>
              <a:rPr lang="en-US" sz="1300" dirty="0">
                <a:solidFill>
                  <a:srgbClr val="3D3E44"/>
                </a:solidFill>
                <a:latin typeface="Abadi" panose="020B0604020104020204" pitchFamily="34" charset="0"/>
                <a:ea typeface="Inter Light" pitchFamily="34" charset="-122"/>
                <a:cs typeface="Inter Light" pitchFamily="34" charset="-120"/>
              </a:rPr>
              <a:t>Bank of England (2025) </a:t>
            </a:r>
            <a:r>
              <a:rPr lang="en-US" sz="1300" i="1" dirty="0">
                <a:solidFill>
                  <a:srgbClr val="3D3E44"/>
                </a:solidFill>
                <a:latin typeface="Abadi" panose="020B0604020104020204" pitchFamily="34" charset="0"/>
                <a:ea typeface="Inter Light" pitchFamily="34" charset="-122"/>
                <a:cs typeface="Inter Light" pitchFamily="34" charset="-120"/>
              </a:rPr>
              <a:t>Monetary Policy Report</a:t>
            </a:r>
            <a:r>
              <a:rPr lang="en-US" sz="1300" dirty="0">
                <a:solidFill>
                  <a:srgbClr val="3D3E44"/>
                </a:solidFill>
                <a:latin typeface="Abadi" panose="020B0604020104020204" pitchFamily="34" charset="0"/>
                <a:ea typeface="Inter Light" pitchFamily="34" charset="-122"/>
                <a:cs typeface="Inter Light" pitchFamily="34" charset="-120"/>
              </a:rPr>
              <a:t>. London: Bank of England.</a:t>
            </a:r>
            <a:endParaRPr lang="en-US" sz="1300" dirty="0">
              <a:latin typeface="Abadi" panose="020B0604020104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0082" y="1759347"/>
            <a:ext cx="5350039" cy="567333"/>
          </a:xfrm>
          <a:prstGeom prst="rect">
            <a:avLst/>
          </a:prstGeom>
        </p:spPr>
      </p:pic>
      <p:sp>
        <p:nvSpPr>
          <p:cNvPr id="7" name="Text 3"/>
          <p:cNvSpPr/>
          <p:nvPr/>
        </p:nvSpPr>
        <p:spPr>
          <a:xfrm>
            <a:off x="6402525" y="1778397"/>
            <a:ext cx="5127596" cy="529233"/>
          </a:xfrm>
          <a:prstGeom prst="rect">
            <a:avLst/>
          </a:prstGeom>
          <a:noFill/>
          <a:ln/>
        </p:spPr>
        <p:txBody>
          <a:bodyPr wrap="square" lIns="0" tIns="0" rIns="0" bIns="0" rtlCol="0" anchor="t">
            <a:normAutofit/>
          </a:bodyPr>
          <a:lstStyle/>
          <a:p>
            <a:pPr marL="285750" indent="-285750" algn="l">
              <a:lnSpc>
                <a:spcPct val="133000"/>
              </a:lnSpc>
              <a:buFont typeface="Arial" panose="020B0604020202020204" pitchFamily="34" charset="0"/>
              <a:buChar char="•"/>
            </a:pPr>
            <a:r>
              <a:rPr lang="en-US" sz="1300" dirty="0">
                <a:solidFill>
                  <a:srgbClr val="3D3E44"/>
                </a:solidFill>
                <a:latin typeface="Abadi" panose="020B0604020104020204" pitchFamily="34" charset="0"/>
                <a:ea typeface="Inter Light" pitchFamily="34" charset="-122"/>
                <a:cs typeface="Inter Light" pitchFamily="34" charset="-120"/>
              </a:rPr>
              <a:t>Brynjolfsson, E. and McAfee, A. (2024) </a:t>
            </a:r>
            <a:r>
              <a:rPr lang="en-US" sz="1300" i="1" dirty="0">
                <a:solidFill>
                  <a:srgbClr val="3D3E44"/>
                </a:solidFill>
                <a:latin typeface="Abadi" panose="020B0604020104020204" pitchFamily="34" charset="0"/>
                <a:ea typeface="Inter Light" pitchFamily="34" charset="-122"/>
                <a:cs typeface="Inter Light" pitchFamily="34" charset="-120"/>
              </a:rPr>
              <a:t>The Business Impact of Digital Transformation</a:t>
            </a:r>
            <a:r>
              <a:rPr lang="en-US" sz="1300" dirty="0">
                <a:solidFill>
                  <a:srgbClr val="3D3E44"/>
                </a:solidFill>
                <a:latin typeface="Abadi" panose="020B0604020104020204" pitchFamily="34" charset="0"/>
                <a:ea typeface="Inter Light" pitchFamily="34" charset="-122"/>
                <a:cs typeface="Inter Light" pitchFamily="34" charset="-120"/>
              </a:rPr>
              <a:t>. London: Penguin.</a:t>
            </a:r>
            <a:endParaRPr lang="en-US" sz="1300" dirty="0">
              <a:latin typeface="Abadi" panose="020B0604020104020204" pitchFamily="34" charset="0"/>
            </a:endParaRPr>
          </a:p>
        </p:txBody>
      </p:sp>
      <p:pic>
        <p:nvPicPr>
          <p:cNvPr id="8"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2525" y="2619276"/>
            <a:ext cx="5349940" cy="567333"/>
          </a:xfrm>
          <a:prstGeom prst="rect">
            <a:avLst/>
          </a:prstGeom>
        </p:spPr>
      </p:pic>
      <p:sp>
        <p:nvSpPr>
          <p:cNvPr id="9" name="Text 4"/>
          <p:cNvSpPr/>
          <p:nvPr/>
        </p:nvSpPr>
        <p:spPr>
          <a:xfrm>
            <a:off x="864967" y="2638326"/>
            <a:ext cx="5127497" cy="529233"/>
          </a:xfrm>
          <a:prstGeom prst="rect">
            <a:avLst/>
          </a:prstGeom>
          <a:noFill/>
          <a:ln/>
        </p:spPr>
        <p:txBody>
          <a:bodyPr wrap="square" lIns="0" tIns="0" rIns="0" bIns="0" rtlCol="0" anchor="t">
            <a:normAutofit/>
          </a:bodyPr>
          <a:lstStyle/>
          <a:p>
            <a:pPr marL="285750" indent="-285750" algn="l">
              <a:lnSpc>
                <a:spcPct val="133000"/>
              </a:lnSpc>
              <a:buFont typeface="Arial" panose="020B0604020202020204" pitchFamily="34" charset="0"/>
              <a:buChar char="•"/>
            </a:pPr>
            <a:r>
              <a:rPr lang="en-US" sz="1300" dirty="0">
                <a:solidFill>
                  <a:srgbClr val="3D3E44"/>
                </a:solidFill>
                <a:latin typeface="Abadi" panose="020B0604020104020204" pitchFamily="34" charset="0"/>
                <a:ea typeface="Inter Light" pitchFamily="34" charset="-122"/>
                <a:cs typeface="Inter Light" pitchFamily="34" charset="-120"/>
              </a:rPr>
              <a:t>Ishikawa, K. (1986) </a:t>
            </a:r>
            <a:r>
              <a:rPr lang="en-US" sz="1300" i="1" dirty="0">
                <a:solidFill>
                  <a:srgbClr val="3D3E44"/>
                </a:solidFill>
                <a:latin typeface="Abadi" panose="020B0604020104020204" pitchFamily="34" charset="0"/>
                <a:ea typeface="Inter Light" pitchFamily="34" charset="-122"/>
                <a:cs typeface="Inter Light" pitchFamily="34" charset="-120"/>
              </a:rPr>
              <a:t>Guide to Quality Control</a:t>
            </a:r>
            <a:r>
              <a:rPr lang="en-US" sz="1300" dirty="0">
                <a:solidFill>
                  <a:srgbClr val="3D3E44"/>
                </a:solidFill>
                <a:latin typeface="Abadi" panose="020B0604020104020204" pitchFamily="34" charset="0"/>
                <a:ea typeface="Inter Light" pitchFamily="34" charset="-122"/>
                <a:cs typeface="Inter Light" pitchFamily="34" charset="-120"/>
              </a:rPr>
              <a:t>. Tokyo: Asian Productivity Organisation.</a:t>
            </a:r>
            <a:endParaRPr lang="en-US" sz="1300" dirty="0">
              <a:latin typeface="Abadi" panose="020B0604020104020204" pitchFamily="34" charset="0"/>
            </a:endParaRPr>
          </a:p>
        </p:txBody>
      </p:sp>
      <p:pic>
        <p:nvPicPr>
          <p:cNvPr id="10"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0082" y="2619276"/>
            <a:ext cx="5350039" cy="567333"/>
          </a:xfrm>
          <a:prstGeom prst="rect">
            <a:avLst/>
          </a:prstGeom>
        </p:spPr>
      </p:pic>
      <p:sp>
        <p:nvSpPr>
          <p:cNvPr id="11" name="Text 5"/>
          <p:cNvSpPr/>
          <p:nvPr/>
        </p:nvSpPr>
        <p:spPr>
          <a:xfrm>
            <a:off x="6402525" y="2638326"/>
            <a:ext cx="5127596" cy="529233"/>
          </a:xfrm>
          <a:prstGeom prst="rect">
            <a:avLst/>
          </a:prstGeom>
          <a:noFill/>
          <a:ln/>
        </p:spPr>
        <p:txBody>
          <a:bodyPr wrap="square" lIns="0" tIns="0" rIns="0" bIns="0" rtlCol="0" anchor="t">
            <a:normAutofit/>
          </a:bodyPr>
          <a:lstStyle/>
          <a:p>
            <a:pPr marL="285750" indent="-285750" algn="l">
              <a:lnSpc>
                <a:spcPct val="133000"/>
              </a:lnSpc>
              <a:buFont typeface="Arial" panose="020B0604020202020204" pitchFamily="34" charset="0"/>
              <a:buChar char="•"/>
            </a:pPr>
            <a:r>
              <a:rPr lang="en-US" sz="1300" dirty="0">
                <a:solidFill>
                  <a:srgbClr val="3D3E44"/>
                </a:solidFill>
                <a:latin typeface="Abadi" panose="020B0604020104020204" pitchFamily="34" charset="0"/>
                <a:ea typeface="Inter Light" pitchFamily="34" charset="-122"/>
                <a:cs typeface="Inter Light" pitchFamily="34" charset="-120"/>
              </a:rPr>
              <a:t>Johnson, G., Scholes, K., Whittington, R. and Angwin, D. (2023) </a:t>
            </a:r>
            <a:r>
              <a:rPr lang="en-US" sz="1300" i="1" dirty="0">
                <a:solidFill>
                  <a:srgbClr val="3D3E44"/>
                </a:solidFill>
                <a:latin typeface="Abadi" panose="020B0604020104020204" pitchFamily="34" charset="0"/>
                <a:ea typeface="Inter Light" pitchFamily="34" charset="-122"/>
                <a:cs typeface="Inter Light" pitchFamily="34" charset="-120"/>
              </a:rPr>
              <a:t>Exploring Strategy</a:t>
            </a:r>
            <a:r>
              <a:rPr lang="en-US" sz="1300" dirty="0">
                <a:solidFill>
                  <a:srgbClr val="3D3E44"/>
                </a:solidFill>
                <a:latin typeface="Abadi" panose="020B0604020104020204" pitchFamily="34" charset="0"/>
                <a:ea typeface="Inter Light" pitchFamily="34" charset="-122"/>
                <a:cs typeface="Inter Light" pitchFamily="34" charset="-120"/>
              </a:rPr>
              <a:t>. 13th edn. Harlow: Pearson.</a:t>
            </a:r>
            <a:endParaRPr lang="en-US" sz="1300" dirty="0">
              <a:latin typeface="Abadi" panose="020B0604020104020204" pitchFamily="34" charset="0"/>
            </a:endParaRPr>
          </a:p>
        </p:txBody>
      </p:sp>
      <p:pic>
        <p:nvPicPr>
          <p:cNvPr id="12"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2525" y="3479205"/>
            <a:ext cx="5349940" cy="567333"/>
          </a:xfrm>
          <a:prstGeom prst="rect">
            <a:avLst/>
          </a:prstGeom>
        </p:spPr>
      </p:pic>
      <p:sp>
        <p:nvSpPr>
          <p:cNvPr id="13" name="Text 6"/>
          <p:cNvSpPr/>
          <p:nvPr/>
        </p:nvSpPr>
        <p:spPr>
          <a:xfrm>
            <a:off x="864967" y="3498255"/>
            <a:ext cx="5127497" cy="529233"/>
          </a:xfrm>
          <a:prstGeom prst="rect">
            <a:avLst/>
          </a:prstGeom>
          <a:noFill/>
          <a:ln/>
        </p:spPr>
        <p:txBody>
          <a:bodyPr wrap="square" lIns="0" tIns="0" rIns="0" bIns="0" rtlCol="0" anchor="t">
            <a:normAutofit/>
          </a:bodyPr>
          <a:lstStyle/>
          <a:p>
            <a:pPr marL="285750" indent="-285750" algn="l">
              <a:lnSpc>
                <a:spcPct val="133000"/>
              </a:lnSpc>
              <a:buFont typeface="Arial" panose="020B0604020202020204" pitchFamily="34" charset="0"/>
              <a:buChar char="•"/>
            </a:pPr>
            <a:r>
              <a:rPr lang="en-US" sz="1300" dirty="0">
                <a:solidFill>
                  <a:srgbClr val="3D3E44"/>
                </a:solidFill>
                <a:latin typeface="Abadi" panose="020B0604020104020204" pitchFamily="34" charset="0"/>
                <a:ea typeface="Inter Light" pitchFamily="34" charset="-122"/>
                <a:cs typeface="Inter Light" pitchFamily="34" charset="-120"/>
              </a:rPr>
              <a:t>Kotler, P., Keller, K.L. and Chernev, A. (2023) </a:t>
            </a:r>
            <a:r>
              <a:rPr lang="en-US" sz="1300" i="1" dirty="0">
                <a:solidFill>
                  <a:srgbClr val="3D3E44"/>
                </a:solidFill>
                <a:latin typeface="Abadi" panose="020B0604020104020204" pitchFamily="34" charset="0"/>
                <a:ea typeface="Inter Light" pitchFamily="34" charset="-122"/>
                <a:cs typeface="Inter Light" pitchFamily="34" charset="-120"/>
              </a:rPr>
              <a:t>Marketing Management</a:t>
            </a:r>
            <a:r>
              <a:rPr lang="en-US" sz="1300" dirty="0">
                <a:solidFill>
                  <a:srgbClr val="3D3E44"/>
                </a:solidFill>
                <a:latin typeface="Abadi" panose="020B0604020104020204" pitchFamily="34" charset="0"/>
                <a:ea typeface="Inter Light" pitchFamily="34" charset="-122"/>
                <a:cs typeface="Inter Light" pitchFamily="34" charset="-120"/>
              </a:rPr>
              <a:t>. 16th edn. Harlow: Pearson.</a:t>
            </a:r>
            <a:endParaRPr lang="en-US" sz="1300" dirty="0">
              <a:latin typeface="Abadi" panose="020B0604020104020204" pitchFamily="34" charset="0"/>
            </a:endParaRPr>
          </a:p>
        </p:txBody>
      </p:sp>
      <p:pic>
        <p:nvPicPr>
          <p:cNvPr id="14" name="Image 5"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0082" y="3479205"/>
            <a:ext cx="5350039" cy="567333"/>
          </a:xfrm>
          <a:prstGeom prst="rect">
            <a:avLst/>
          </a:prstGeom>
        </p:spPr>
      </p:pic>
      <p:sp>
        <p:nvSpPr>
          <p:cNvPr id="15" name="Text 7"/>
          <p:cNvSpPr/>
          <p:nvPr/>
        </p:nvSpPr>
        <p:spPr>
          <a:xfrm>
            <a:off x="6402525" y="3498255"/>
            <a:ext cx="5127596" cy="529233"/>
          </a:xfrm>
          <a:prstGeom prst="rect">
            <a:avLst/>
          </a:prstGeom>
          <a:noFill/>
          <a:ln/>
        </p:spPr>
        <p:txBody>
          <a:bodyPr wrap="square" lIns="0" tIns="0" rIns="0" bIns="0" rtlCol="0" anchor="t">
            <a:normAutofit/>
          </a:bodyPr>
          <a:lstStyle/>
          <a:p>
            <a:pPr marL="285750" indent="-285750" algn="l">
              <a:lnSpc>
                <a:spcPct val="133000"/>
              </a:lnSpc>
              <a:buFont typeface="Arial" panose="020B0604020202020204" pitchFamily="34" charset="0"/>
              <a:buChar char="•"/>
            </a:pPr>
            <a:r>
              <a:rPr lang="en-US" sz="1300" dirty="0">
                <a:solidFill>
                  <a:srgbClr val="3D3E44"/>
                </a:solidFill>
                <a:latin typeface="Abadi" panose="020B0604020104020204" pitchFamily="34" charset="0"/>
                <a:ea typeface="Inter Light" pitchFamily="34" charset="-122"/>
                <a:cs typeface="Inter Light" pitchFamily="34" charset="-120"/>
              </a:rPr>
              <a:t>Office for National Statistics (2025) </a:t>
            </a:r>
            <a:r>
              <a:rPr lang="en-US" sz="1300" i="1" dirty="0">
                <a:solidFill>
                  <a:srgbClr val="3D3E44"/>
                </a:solidFill>
                <a:latin typeface="Abadi" panose="020B0604020104020204" pitchFamily="34" charset="0"/>
                <a:ea typeface="Inter Light" pitchFamily="34" charset="-122"/>
                <a:cs typeface="Inter Light" pitchFamily="34" charset="-120"/>
              </a:rPr>
              <a:t>Retail Sales Index</a:t>
            </a:r>
            <a:r>
              <a:rPr lang="en-US" sz="1300" dirty="0">
                <a:solidFill>
                  <a:srgbClr val="3D3E44"/>
                </a:solidFill>
                <a:latin typeface="Abadi" panose="020B0604020104020204" pitchFamily="34" charset="0"/>
                <a:ea typeface="Inter Light" pitchFamily="34" charset="-122"/>
                <a:cs typeface="Inter Light" pitchFamily="34" charset="-120"/>
              </a:rPr>
              <a:t>. Newport: ONS.</a:t>
            </a:r>
            <a:endParaRPr lang="en-US" sz="1300" dirty="0">
              <a:latin typeface="Abadi" panose="020B0604020104020204" pitchFamily="34" charset="0"/>
            </a:endParaRPr>
          </a:p>
        </p:txBody>
      </p:sp>
      <p:pic>
        <p:nvPicPr>
          <p:cNvPr id="16" name="Image 6"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2525" y="4339134"/>
            <a:ext cx="5349940" cy="567333"/>
          </a:xfrm>
          <a:prstGeom prst="rect">
            <a:avLst/>
          </a:prstGeom>
        </p:spPr>
      </p:pic>
      <p:sp>
        <p:nvSpPr>
          <p:cNvPr id="17" name="Text 8"/>
          <p:cNvSpPr/>
          <p:nvPr/>
        </p:nvSpPr>
        <p:spPr>
          <a:xfrm>
            <a:off x="864967" y="4358184"/>
            <a:ext cx="5127497" cy="529233"/>
          </a:xfrm>
          <a:prstGeom prst="rect">
            <a:avLst/>
          </a:prstGeom>
          <a:noFill/>
          <a:ln/>
        </p:spPr>
        <p:txBody>
          <a:bodyPr wrap="square" lIns="0" tIns="0" rIns="0" bIns="0" rtlCol="0" anchor="t">
            <a:normAutofit/>
          </a:bodyPr>
          <a:lstStyle/>
          <a:p>
            <a:pPr marL="285750" indent="-285750" algn="l">
              <a:lnSpc>
                <a:spcPct val="133000"/>
              </a:lnSpc>
              <a:buFont typeface="Arial" panose="020B0604020202020204" pitchFamily="34" charset="0"/>
              <a:buChar char="•"/>
            </a:pPr>
            <a:r>
              <a:rPr lang="en-US" sz="1300" dirty="0">
                <a:solidFill>
                  <a:srgbClr val="3D3E44"/>
                </a:solidFill>
                <a:latin typeface="Abadi" panose="020B0604020104020204" pitchFamily="34" charset="0"/>
                <a:ea typeface="Inter Light" pitchFamily="34" charset="-122"/>
                <a:cs typeface="Inter Light" pitchFamily="34" charset="-120"/>
              </a:rPr>
              <a:t>Robbins, S.P. and Coulter, M. (2022) </a:t>
            </a:r>
            <a:r>
              <a:rPr lang="en-US" sz="1300" i="1" dirty="0">
                <a:solidFill>
                  <a:srgbClr val="3D3E44"/>
                </a:solidFill>
                <a:latin typeface="Abadi" panose="020B0604020104020204" pitchFamily="34" charset="0"/>
                <a:ea typeface="Inter Light" pitchFamily="34" charset="-122"/>
                <a:cs typeface="Inter Light" pitchFamily="34" charset="-120"/>
              </a:rPr>
              <a:t>Management</a:t>
            </a:r>
            <a:r>
              <a:rPr lang="en-US" sz="1300" dirty="0">
                <a:solidFill>
                  <a:srgbClr val="3D3E44"/>
                </a:solidFill>
                <a:latin typeface="Abadi" panose="020B0604020104020204" pitchFamily="34" charset="0"/>
                <a:ea typeface="Inter Light" pitchFamily="34" charset="-122"/>
                <a:cs typeface="Inter Light" pitchFamily="34" charset="-120"/>
              </a:rPr>
              <a:t>. 15th edn. Harlow: Pearson.</a:t>
            </a:r>
            <a:endParaRPr lang="en-US" sz="1300" dirty="0">
              <a:latin typeface="Abadi" panose="020B0604020104020204" pitchFamily="34" charset="0"/>
            </a:endParaRPr>
          </a:p>
        </p:txBody>
      </p:sp>
      <p:pic>
        <p:nvPicPr>
          <p:cNvPr id="18" name="Image 7"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0082" y="4339134"/>
            <a:ext cx="5350039" cy="567333"/>
          </a:xfrm>
          <a:prstGeom prst="rect">
            <a:avLst/>
          </a:prstGeom>
        </p:spPr>
      </p:pic>
      <p:sp>
        <p:nvSpPr>
          <p:cNvPr id="19" name="Text 9"/>
          <p:cNvSpPr/>
          <p:nvPr/>
        </p:nvSpPr>
        <p:spPr>
          <a:xfrm>
            <a:off x="6402525" y="4358184"/>
            <a:ext cx="5127596" cy="529233"/>
          </a:xfrm>
          <a:prstGeom prst="rect">
            <a:avLst/>
          </a:prstGeom>
          <a:noFill/>
          <a:ln/>
        </p:spPr>
        <p:txBody>
          <a:bodyPr wrap="square" lIns="0" tIns="0" rIns="0" bIns="0" rtlCol="0" anchor="t">
            <a:normAutofit/>
          </a:bodyPr>
          <a:lstStyle/>
          <a:p>
            <a:pPr marL="285750" indent="-285750" algn="l">
              <a:lnSpc>
                <a:spcPct val="133000"/>
              </a:lnSpc>
              <a:buFont typeface="Arial" panose="020B0604020202020204" pitchFamily="34" charset="0"/>
              <a:buChar char="•"/>
            </a:pPr>
            <a:r>
              <a:rPr lang="en-US" sz="1300" dirty="0">
                <a:solidFill>
                  <a:srgbClr val="3D3E44"/>
                </a:solidFill>
                <a:latin typeface="Abadi" panose="020B0604020104020204" pitchFamily="34" charset="0"/>
                <a:ea typeface="Inter Light" pitchFamily="34" charset="-122"/>
                <a:cs typeface="Inter Light" pitchFamily="34" charset="-120"/>
              </a:rPr>
              <a:t>Sammut-Bonnici, T. and Galea, D. (2022) 'PESTEL analysis', in </a:t>
            </a:r>
            <a:r>
              <a:rPr lang="en-US" sz="1300" i="1" dirty="0">
                <a:solidFill>
                  <a:srgbClr val="3D3E44"/>
                </a:solidFill>
                <a:latin typeface="Abadi" panose="020B0604020104020204" pitchFamily="34" charset="0"/>
                <a:ea typeface="Inter Light" pitchFamily="34" charset="-122"/>
                <a:cs typeface="Inter Light" pitchFamily="34" charset="-120"/>
              </a:rPr>
              <a:t>Wiley Encyclopaedia of Management</a:t>
            </a:r>
            <a:r>
              <a:rPr lang="en-US" sz="1300" dirty="0">
                <a:solidFill>
                  <a:srgbClr val="3D3E44"/>
                </a:solidFill>
                <a:latin typeface="Abadi" panose="020B0604020104020204" pitchFamily="34" charset="0"/>
                <a:ea typeface="Inter Light" pitchFamily="34" charset="-122"/>
                <a:cs typeface="Inter Light" pitchFamily="34" charset="-120"/>
              </a:rPr>
              <a:t>. Hoboken: Wiley.</a:t>
            </a:r>
            <a:endParaRPr lang="en-US" sz="1300" dirty="0">
              <a:latin typeface="Abadi" panose="020B0604020104020204" pitchFamily="34" charset="0"/>
            </a:endParaRPr>
          </a:p>
        </p:txBody>
      </p:sp>
      <p:pic>
        <p:nvPicPr>
          <p:cNvPr id="21" name="Image 8" descr="preencoded.png"/>
          <p:cNvPicPr>
            <a:picLocks noChangeAspect="1"/>
          </p:cNvPicPr>
          <p:nvPr/>
        </p:nvPicPr>
        <p:blipFill>
          <a:blip r:embed="rId4"/>
          <a:stretch>
            <a:fillRect/>
          </a:stretch>
        </p:blipFill>
        <p:spPr>
          <a:xfrm>
            <a:off x="826868" y="5313164"/>
            <a:ext cx="206667" cy="16529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1263</Words>
  <Application>Microsoft Office PowerPoint</Application>
  <PresentationFormat>Widescreen</PresentationFormat>
  <Paragraphs>151</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Larisa Lupu</cp:lastModifiedBy>
  <cp:revision>2</cp:revision>
  <dcterms:created xsi:type="dcterms:W3CDTF">2026-06-17T08:42:37Z</dcterms:created>
  <dcterms:modified xsi:type="dcterms:W3CDTF">2026-06-20T11:58:05Z</dcterms:modified>
</cp:coreProperties>
</file>