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7"/>
  </p:notesMasterIdLst>
  <p:handoutMasterIdLst>
    <p:handoutMasterId r:id="rId28"/>
  </p:handoutMasterIdLst>
  <p:sldIdLst>
    <p:sldId id="256" r:id="rId4"/>
    <p:sldId id="296" r:id="rId5"/>
    <p:sldId id="377" r:id="rId6"/>
    <p:sldId id="379" r:id="rId7"/>
    <p:sldId id="378" r:id="rId8"/>
    <p:sldId id="360" r:id="rId9"/>
    <p:sldId id="362" r:id="rId10"/>
    <p:sldId id="371" r:id="rId11"/>
    <p:sldId id="372" r:id="rId12"/>
    <p:sldId id="373" r:id="rId13"/>
    <p:sldId id="361" r:id="rId14"/>
    <p:sldId id="374" r:id="rId15"/>
    <p:sldId id="375" r:id="rId16"/>
    <p:sldId id="363" r:id="rId17"/>
    <p:sldId id="364" r:id="rId18"/>
    <p:sldId id="365" r:id="rId19"/>
    <p:sldId id="366" r:id="rId20"/>
    <p:sldId id="367" r:id="rId21"/>
    <p:sldId id="368" r:id="rId22"/>
    <p:sldId id="369" r:id="rId23"/>
    <p:sldId id="376" r:id="rId24"/>
    <p:sldId id="370" r:id="rId25"/>
    <p:sldId id="345" r:id="rId26"/>
  </p:sldIdLst>
  <p:sldSz cx="9144000" cy="6858000" type="screen4x3"/>
  <p:notesSz cx="6797675" cy="9926638"/>
  <p:custShowLst>
    <p:custShow name="Lecture Presentation" id="0">
      <p:sldLst>
        <p:sld r:id="rId4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444" autoAdjust="0"/>
  </p:normalViewPr>
  <p:slideViewPr>
    <p:cSldViewPr>
      <p:cViewPr varScale="1">
        <p:scale>
          <a:sx n="86" d="100"/>
          <a:sy n="86" d="100"/>
        </p:scale>
        <p:origin x="73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Bootstrap 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column class prefixes .col-</a:t>
            </a:r>
            <a:r>
              <a:rPr lang="en-GB" b="1" dirty="0" err="1"/>
              <a:t>xs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 err="1"/>
              <a:t>sm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/>
              <a:t>md-</a:t>
            </a:r>
            <a:r>
              <a:rPr lang="en-GB" dirty="0"/>
              <a:t> and .col-</a:t>
            </a:r>
            <a:r>
              <a:rPr lang="en-GB" b="1" dirty="0" err="1"/>
              <a:t>lg</a:t>
            </a:r>
            <a:r>
              <a:rPr lang="en-GB" b="1" dirty="0"/>
              <a:t>-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517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5615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295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346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061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25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w3schools.com/css/css_grid.asp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3/layout/overview/" TargetMode="External"/><Relationship Id="rId2" Type="http://schemas.openxmlformats.org/officeDocument/2006/relationships/hyperlink" Target="https://getbootstrap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JQuer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jquery/jquery_intro.as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fontawesome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ebdesign.tutsplus.com/tutorials/comprehensive-guide-when-to-use-em-vs-rem--cms-23984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getbootstrap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getbootstrap.com/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bootstrap/bootstrap_ver.asp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3500" y="2204864"/>
            <a:ext cx="6477000" cy="151216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exercise: Using Grids </a:t>
            </a:r>
            <a:br>
              <a:rPr lang="en-GB" dirty="0"/>
            </a:br>
            <a:r>
              <a:rPr lang="en-GB" dirty="0"/>
              <a:t>CSS Grid &amp; Bootstrap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Gareth Jones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in this </a:t>
            </a:r>
            <a:r>
              <a:rPr lang="en-GB" dirty="0" err="1"/>
              <a:t>powerpoint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grid exercise</a:t>
            </a:r>
          </a:p>
          <a:p>
            <a:endParaRPr lang="en-GB" dirty="0"/>
          </a:p>
          <a:p>
            <a:r>
              <a:rPr lang="en-GB" dirty="0"/>
              <a:t> Bootstrap!</a:t>
            </a:r>
          </a:p>
          <a:p>
            <a:r>
              <a:rPr lang="en-GB" dirty="0"/>
              <a:t>(but just a basic introduction)</a:t>
            </a:r>
          </a:p>
          <a:p>
            <a:r>
              <a:rPr lang="en-GB" dirty="0"/>
              <a:t>Bootstrap exercise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186AF-1748-46B1-9980-7D0BA3390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CSS grid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C051F-4516-4EE3-BD7C-9D0A60139F7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Visit the w3schools page</a:t>
            </a:r>
          </a:p>
          <a:p>
            <a:r>
              <a:rPr lang="en-GB" dirty="0">
                <a:hlinkClick r:id="rId2"/>
              </a:rPr>
              <a:t>https://www.w3schools.com/css/css_grid.asp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26ED09-1CA4-4BF7-A8A1-C4781A49B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9" y="2800350"/>
            <a:ext cx="8258175" cy="382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399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186AF-1748-46B1-9980-7D0BA3390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CSS grid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C051F-4516-4EE3-BD7C-9D0A60139F7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Copy the code and experiment with inserting your own content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90DE31-9F04-416B-9A0F-00EA108F3B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672954"/>
            <a:ext cx="6642320" cy="4185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579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891B3-889B-4F47-8C99-B35247314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72794-4185-45E9-9457-F675E28CBE0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5357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A811B-94FB-4892-A710-DFBBDC75C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Remember!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151F605-F39C-450E-82CB-77B5123043A6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72816"/>
            <a:ext cx="3802022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F35952-8E20-4EEF-92CE-B35776BB86D7}"/>
              </a:ext>
            </a:extLst>
          </p:cNvPr>
          <p:cNvSpPr txBox="1"/>
          <p:nvPr/>
        </p:nvSpPr>
        <p:spPr>
          <a:xfrm>
            <a:off x="4139952" y="1628800"/>
            <a:ext cx="43924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" panose="020B0604020104020204" pitchFamily="34" charset="0"/>
              </a:rPr>
              <a:t>A 10 credit module at Level4 doesn’t expect you to be an expert at everything!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You don’t HAVE to learn, or be an expert at Bootstrap.</a:t>
            </a:r>
          </a:p>
          <a:p>
            <a:r>
              <a:rPr lang="en-GB" sz="2000" dirty="0">
                <a:latin typeface="Abadi" panose="020B0604020104020204" pitchFamily="34" charset="0"/>
              </a:rPr>
              <a:t>You don’t HAVE to use it for your assignment.</a:t>
            </a:r>
          </a:p>
          <a:p>
            <a:endParaRPr lang="en-GB" sz="2000" dirty="0">
              <a:latin typeface="Abadi" panose="020B0604020104020204" pitchFamily="34" charset="0"/>
            </a:endParaRPr>
          </a:p>
          <a:p>
            <a:r>
              <a:rPr lang="en-GB" sz="2000" dirty="0">
                <a:latin typeface="Abadi" panose="020B0604020104020204" pitchFamily="34" charset="0"/>
              </a:rPr>
              <a:t>But its widely used and once you are familiar with it, it allows fast, consistent creation of sophisticated, responsive websites and takes a lot of the brunt of complex coding away from the designer, so its worth having an awareness of its features.</a:t>
            </a:r>
          </a:p>
        </p:txBody>
      </p:sp>
    </p:spTree>
    <p:extLst>
      <p:ext uri="{BB962C8B-B14F-4D97-AF65-F5344CB8AC3E}">
        <p14:creationId xmlns:p14="http://schemas.microsoft.com/office/powerpoint/2010/main" val="1412412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Bootstrap</a:t>
            </a:r>
            <a:r>
              <a:rPr lang="en-GB" dirty="0"/>
              <a:t> is a CSS framework providing front-end website solutions.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Bootstrap’s grid</a:t>
            </a:r>
            <a:r>
              <a:rPr lang="en-GB" dirty="0"/>
              <a:t> is a 12-column, responsive CSS grid framework.</a:t>
            </a:r>
          </a:p>
          <a:p>
            <a:r>
              <a:rPr lang="en-GB" dirty="0"/>
              <a:t>Bootstrap 4 is the current* version and it supports 5 different grid layout widths:</a:t>
            </a:r>
          </a:p>
          <a:p>
            <a:pPr lvl="1"/>
            <a:r>
              <a:rPr lang="en-GB" dirty="0"/>
              <a:t>Extra small devices</a:t>
            </a:r>
          </a:p>
          <a:p>
            <a:pPr lvl="1"/>
            <a:r>
              <a:rPr lang="en-GB" dirty="0"/>
              <a:t>Small (</a:t>
            </a:r>
            <a:r>
              <a:rPr lang="en-GB" dirty="0" err="1"/>
              <a:t>sm</a:t>
            </a:r>
            <a:r>
              <a:rPr lang="en-GB" dirty="0"/>
              <a:t>) devices</a:t>
            </a:r>
          </a:p>
          <a:p>
            <a:pPr lvl="1"/>
            <a:r>
              <a:rPr lang="en-GB" dirty="0"/>
              <a:t>Medium (md) devices</a:t>
            </a:r>
          </a:p>
          <a:p>
            <a:r>
              <a:rPr lang="en-GB" dirty="0"/>
              <a:t>*Note - Bootstrap 5 is out, but is still in Beta as of March2021</a:t>
            </a:r>
          </a:p>
        </p:txBody>
      </p:sp>
      <p:sp>
        <p:nvSpPr>
          <p:cNvPr id="5" name="Rectangle 4"/>
          <p:cNvSpPr/>
          <p:nvPr/>
        </p:nvSpPr>
        <p:spPr>
          <a:xfrm>
            <a:off x="4427984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Large (</a:t>
            </a:r>
            <a:r>
              <a:rPr lang="en-GB" sz="2600" dirty="0" err="1">
                <a:solidFill>
                  <a:prstClr val="black"/>
                </a:solidFill>
              </a:rPr>
              <a:t>lg</a:t>
            </a:r>
            <a:r>
              <a:rPr lang="en-GB" sz="2600" dirty="0">
                <a:solidFill>
                  <a:prstClr val="black"/>
                </a:solidFill>
              </a:rPr>
              <a:t>) devices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Extra large (xl) devices</a:t>
            </a:r>
          </a:p>
        </p:txBody>
      </p:sp>
    </p:spTree>
    <p:extLst>
      <p:ext uri="{BB962C8B-B14F-4D97-AF65-F5344CB8AC3E}">
        <p14:creationId xmlns:p14="http://schemas.microsoft.com/office/powerpoint/2010/main" val="247691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C9B5-5918-4256-A4F9-DD41B9E7C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Version 4 or Version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EB736-0233-4807-BC97-0AB41E6662E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Version 5 is still in Beta as of March 2021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Does appear to have advantages:</a:t>
            </a:r>
            <a:br>
              <a:rPr lang="en-GB" dirty="0"/>
            </a:br>
            <a:r>
              <a:rPr lang="en-GB" dirty="0"/>
              <a:t>Doesn’t need jQuery (so file size ends up being smaller)</a:t>
            </a:r>
          </a:p>
          <a:p>
            <a:r>
              <a:rPr lang="en-GB" dirty="0">
                <a:hlinkClick r:id="rId2"/>
              </a:rPr>
              <a:t>https://en.wikipedia.org/wiki/JQuery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(now uses a custom Bootstrap </a:t>
            </a:r>
            <a:r>
              <a:rPr lang="en-GB" dirty="0" err="1"/>
              <a:t>Javascript</a:t>
            </a:r>
            <a:r>
              <a:rPr lang="en-GB" dirty="0"/>
              <a:t> file)</a:t>
            </a:r>
          </a:p>
        </p:txBody>
      </p:sp>
    </p:spTree>
    <p:extLst>
      <p:ext uri="{BB962C8B-B14F-4D97-AF65-F5344CB8AC3E}">
        <p14:creationId xmlns:p14="http://schemas.microsoft.com/office/powerpoint/2010/main" val="4084508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BF29C-DBB4-45D0-A5A0-1DB3828F5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jQuery?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F3EC6-C0C5-4987-B8F5-FE733A44E62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jQuery is a lightweight, "write less, do more", JavaScript library.</a:t>
            </a:r>
          </a:p>
          <a:p>
            <a:r>
              <a:rPr lang="en-GB" dirty="0"/>
              <a:t>The purpose of jQuery is to make it much easier to use JavaScript on your website.</a:t>
            </a:r>
          </a:p>
          <a:p>
            <a:r>
              <a:rPr lang="en-GB" dirty="0"/>
              <a:t>jQuery takes a lot of common tasks that require many lines of JavaScript code to accomplish, and wraps them into methods that you can call with a single line of code.</a:t>
            </a:r>
          </a:p>
          <a:p>
            <a:r>
              <a:rPr lang="en-GB" dirty="0"/>
              <a:t>jQuery also simplifies a lot of the complicated things from JavaScript, like AJAX calls and DOM manipulation.</a:t>
            </a:r>
          </a:p>
          <a:p>
            <a:endParaRPr lang="en-GB" dirty="0"/>
          </a:p>
          <a:p>
            <a:r>
              <a:rPr lang="en-GB" dirty="0"/>
              <a:t>The jQuery library contains the following features:</a:t>
            </a:r>
          </a:p>
          <a:p>
            <a:endParaRPr lang="en-GB" dirty="0"/>
          </a:p>
          <a:p>
            <a:r>
              <a:rPr lang="en-GB" dirty="0"/>
              <a:t>HTML/DOM manipulation</a:t>
            </a:r>
          </a:p>
          <a:p>
            <a:r>
              <a:rPr lang="en-GB" dirty="0"/>
              <a:t>CSS manipulation</a:t>
            </a:r>
          </a:p>
          <a:p>
            <a:r>
              <a:rPr lang="en-GB" dirty="0"/>
              <a:t>HTML event methods</a:t>
            </a:r>
          </a:p>
          <a:p>
            <a:r>
              <a:rPr lang="en-GB" dirty="0"/>
              <a:t>Effects and animations</a:t>
            </a:r>
          </a:p>
          <a:p>
            <a:r>
              <a:rPr lang="en-GB" dirty="0"/>
              <a:t>AJAX</a:t>
            </a:r>
          </a:p>
          <a:p>
            <a:r>
              <a:rPr lang="en-GB" dirty="0"/>
              <a:t>Utilities</a:t>
            </a:r>
          </a:p>
          <a:p>
            <a:r>
              <a:rPr lang="en-GB" dirty="0"/>
              <a:t>Tip: In addition, jQuery has plugins for almost any task out there.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https://www.w3schools.com/jquery/jquery_intro.asp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903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C9B5-5918-4256-A4F9-DD41B9E7C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Version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EB736-0233-4807-BC97-0AB41E6662E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Wider colour choices and more customisation</a:t>
            </a:r>
          </a:p>
          <a:p>
            <a:r>
              <a:rPr lang="en-GB" dirty="0"/>
              <a:t>(V4 was criticised as many sites built with it tended to look the same)</a:t>
            </a:r>
          </a:p>
          <a:p>
            <a:r>
              <a:rPr lang="en-GB" dirty="0"/>
              <a:t>Comes with new Bootstrap SVG icons (don’t need to use e.g. </a:t>
            </a:r>
            <a:r>
              <a:rPr lang="en-GB" dirty="0" err="1"/>
              <a:t>fontawesome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>
                <a:hlinkClick r:id="rId2"/>
              </a:rPr>
              <a:t>https://fontawesome.com/</a:t>
            </a:r>
            <a:endParaRPr lang="en-GB" b="1" dirty="0"/>
          </a:p>
          <a:p>
            <a:endParaRPr lang="en-GB" dirty="0"/>
          </a:p>
          <a:p>
            <a:r>
              <a:rPr lang="en-GB" dirty="0"/>
              <a:t>No support for IE !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828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129F6-8CDC-49C7-8F43-F548CDCDB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Em</a:t>
            </a:r>
            <a:r>
              <a:rPr lang="en-GB" dirty="0"/>
              <a:t> vs. Rem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08B30-8989-41AE-805B-33AC14AE2EE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https://webdesign.tutsplus.com/tutorials/comprehensive-guide-when-to-use-em-vs-rem--cms-23984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482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C9B5-5918-4256-A4F9-DD41B9E7C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Version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EB736-0233-4807-BC97-0AB41E6662E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current version (as of March2021)</a:t>
            </a:r>
          </a:p>
          <a:p>
            <a:r>
              <a:rPr lang="en-GB" dirty="0"/>
              <a:t>Most tutorial out there are for V4 !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541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C9B5-5918-4256-A4F9-DD41B9E7C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use/install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EB736-0233-4807-BC97-0AB41E6662E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can visit </a:t>
            </a:r>
          </a:p>
          <a:p>
            <a:r>
              <a:rPr lang="en-GB" dirty="0">
                <a:hlinkClick r:id="rId2"/>
              </a:rPr>
              <a:t>https://getbootstrap.com/</a:t>
            </a:r>
            <a:endParaRPr lang="en-GB" dirty="0"/>
          </a:p>
          <a:p>
            <a:r>
              <a:rPr lang="en-GB" dirty="0"/>
              <a:t>Follow the instructions – download the pre-compiled CSS (and optional) JS code</a:t>
            </a:r>
          </a:p>
          <a:p>
            <a:r>
              <a:rPr lang="en-GB" dirty="0"/>
              <a:t>Link them locally into your HTML as normal (also gives the option of customising the code)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Don’t download anything! Simply place a link to a CDN (content delivery network) remote web address in your HTML file, which already holds a version of the compiled code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5530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 (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)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 (md)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 (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 (xl)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512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Containers</a:t>
            </a:r>
            <a:r>
              <a:rPr lang="en-GB" dirty="0"/>
              <a:t> are the most basic element in the Bootstrap grid.</a:t>
            </a:r>
          </a:p>
          <a:p>
            <a:pPr lvl="1"/>
            <a:r>
              <a:rPr lang="en-GB" dirty="0"/>
              <a:t>A container </a:t>
            </a:r>
            <a:r>
              <a:rPr lang="en-GB" b="1" i="1" dirty="0"/>
              <a:t>represents a grid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Rows and columns are nested inside containers.</a:t>
            </a:r>
          </a:p>
          <a:p>
            <a:pPr lvl="1"/>
            <a:r>
              <a:rPr lang="en-GB" dirty="0"/>
              <a:t>You can also have nested grids.</a:t>
            </a:r>
          </a:p>
          <a:p>
            <a:r>
              <a:rPr lang="en-GB" dirty="0"/>
              <a:t>Two container CSS classes: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a </a:t>
            </a:r>
            <a:r>
              <a:rPr lang="en-GB" i="1" dirty="0"/>
              <a:t>fixed-width</a:t>
            </a:r>
            <a:r>
              <a:rPr lang="en-GB" dirty="0"/>
              <a:t> grid centred by default.</a:t>
            </a:r>
          </a:p>
          <a:p>
            <a:pPr lvl="2"/>
            <a:r>
              <a:rPr lang="en-GB" dirty="0"/>
              <a:t>Constrains the grid width to max value.</a:t>
            </a:r>
          </a:p>
          <a:p>
            <a:pPr lvl="1"/>
            <a:r>
              <a:rPr lang="en-GB" b="1" dirty="0"/>
              <a:t>.container-fluid</a:t>
            </a:r>
            <a:r>
              <a:rPr lang="en-GB" dirty="0"/>
              <a:t>: a </a:t>
            </a:r>
            <a:r>
              <a:rPr lang="en-GB" i="1" dirty="0"/>
              <a:t>100% full-width </a:t>
            </a:r>
            <a:r>
              <a:rPr lang="en-GB" dirty="0"/>
              <a:t>grid.</a:t>
            </a:r>
          </a:p>
        </p:txBody>
      </p:sp>
    </p:spTree>
    <p:extLst>
      <p:ext uri="{BB962C8B-B14F-4D97-AF65-F5344CB8AC3E}">
        <p14:creationId xmlns:p14="http://schemas.microsoft.com/office/powerpoint/2010/main" val="141357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Rows come next and are </a:t>
            </a:r>
            <a:r>
              <a:rPr lang="en-GB" b="1" i="1" dirty="0"/>
              <a:t>parents of columns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are used to create </a:t>
            </a:r>
            <a:r>
              <a:rPr lang="en-GB" b="1" dirty="0"/>
              <a:t>horizontal groups</a:t>
            </a:r>
            <a:r>
              <a:rPr lang="en-GB" dirty="0"/>
              <a:t> of columns to ensure columns line up properly.</a:t>
            </a:r>
          </a:p>
          <a:p>
            <a:r>
              <a:rPr lang="en-GB" dirty="0"/>
              <a:t>Rows are usually children of:</a:t>
            </a:r>
          </a:p>
          <a:p>
            <a:pPr lvl="1"/>
            <a:r>
              <a:rPr lang="en-GB" dirty="0"/>
              <a:t>Containers</a:t>
            </a:r>
          </a:p>
          <a:p>
            <a:pPr lvl="1"/>
            <a:r>
              <a:rPr lang="en-GB" dirty="0"/>
              <a:t>Columns (to create a nested grid) </a:t>
            </a:r>
          </a:p>
          <a:p>
            <a:r>
              <a:rPr lang="en-GB" dirty="0"/>
              <a:t>The CSS class is </a:t>
            </a:r>
            <a:r>
              <a:rPr lang="en-GB" b="1" dirty="0"/>
              <a:t>.row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27984" y="4653136"/>
            <a:ext cx="46169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97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Content is placed within columns</a:t>
            </a:r>
            <a:r>
              <a:rPr lang="en-GB" dirty="0"/>
              <a:t> and columns are </a:t>
            </a:r>
            <a:r>
              <a:rPr lang="en-GB" b="1" i="1" dirty="0"/>
              <a:t>children of rows</a:t>
            </a:r>
            <a:r>
              <a:rPr lang="en-GB" dirty="0"/>
              <a:t>.</a:t>
            </a:r>
          </a:p>
          <a:p>
            <a:r>
              <a:rPr lang="en-GB" dirty="0"/>
              <a:t>There are 12 CSS column classes for each of the five grid sizes: </a:t>
            </a:r>
            <a:r>
              <a:rPr lang="en-GB" b="1" dirty="0"/>
              <a:t>.col-size-n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12648" y="3848100"/>
          <a:ext cx="8153400" cy="2494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368800">
                  <a:extLst>
                    <a:ext uri="{9D8B030D-6E8A-4147-A177-3AD203B41FA5}">
                      <a16:colId xmlns:a16="http://schemas.microsoft.com/office/drawing/2014/main" val="1024689888"/>
                    </a:ext>
                  </a:extLst>
                </a:gridCol>
                <a:gridCol w="1280510">
                  <a:extLst>
                    <a:ext uri="{9D8B030D-6E8A-4147-A177-3AD203B41FA5}">
                      <a16:colId xmlns:a16="http://schemas.microsoft.com/office/drawing/2014/main" val="2719279525"/>
                    </a:ext>
                  </a:extLst>
                </a:gridCol>
                <a:gridCol w="2504090">
                  <a:extLst>
                    <a:ext uri="{9D8B030D-6E8A-4147-A177-3AD203B41FA5}">
                      <a16:colId xmlns:a16="http://schemas.microsoft.com/office/drawing/2014/main" val="23976192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Device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CSS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CSS Classes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8139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Extra</a:t>
                      </a:r>
                      <a:r>
                        <a:rPr lang="en-GB" b="1" baseline="0" dirty="0"/>
                        <a:t> small devices </a:t>
                      </a:r>
                      <a:r>
                        <a:rPr lang="en-GB" baseline="0" dirty="0"/>
                        <a:t>(portrait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col-1, …, col-12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6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Small devices </a:t>
                      </a:r>
                      <a:r>
                        <a:rPr lang="en-GB" dirty="0"/>
                        <a:t>(landscape</a:t>
                      </a:r>
                      <a:r>
                        <a:rPr lang="en-GB" baseline="0" dirty="0"/>
                        <a:t>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sm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sm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038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Medium devices </a:t>
                      </a:r>
                      <a:r>
                        <a:rPr lang="en-GB" dirty="0"/>
                        <a:t>(tablets)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md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md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281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Large devices </a:t>
                      </a:r>
                      <a:r>
                        <a:rPr lang="en-GB" dirty="0"/>
                        <a:t>(desktops,</a:t>
                      </a:r>
                      <a:r>
                        <a:rPr lang="en-GB" baseline="0" dirty="0"/>
                        <a:t>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lg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lg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356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Extra large devices </a:t>
                      </a:r>
                      <a:r>
                        <a:rPr lang="en-GB" dirty="0"/>
                        <a:t>(large desktops,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tvs</a:t>
                      </a:r>
                      <a:r>
                        <a:rPr lang="en-GB" baseline="0" dirty="0"/>
                        <a:t>,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xl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xl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535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85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col-3 (spans across</a:t>
                      </a:r>
                      <a:r>
                        <a:rPr lang="en-GB" baseline="0" dirty="0"/>
                        <a:t> 3 columns)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6576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col-6 (spans across</a:t>
                      </a:r>
                      <a:r>
                        <a:rPr lang="en-GB" baseline="0" dirty="0"/>
                        <a:t> 6 columns)</a:t>
                      </a:r>
                    </a:p>
                    <a:p>
                      <a:endParaRPr lang="en-GB" baseline="0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37060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937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8318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ED39F-D79C-4D93-BDC4-31C3DB026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DBBCB-EADB-4983-8608-AB5B993CF85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main Getbootstrap.com has examples of how to use it</a:t>
            </a:r>
          </a:p>
          <a:p>
            <a:r>
              <a:rPr lang="en-GB" dirty="0">
                <a:hlinkClick r:id="rId2"/>
              </a:rPr>
              <a:t>https://getbootstrap.com/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63603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87A86-404A-4CF0-AEAB-F0A05CD83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W3schools.com Bootstrap 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1943E-5FEC-4B2A-A15B-BA3395EFB89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https://www.w3schools.com/bootstrap/bootstrap_ver.asp</a:t>
            </a:r>
            <a:endParaRPr lang="en-GB" dirty="0"/>
          </a:p>
          <a:p>
            <a:endParaRPr lang="en-GB" dirty="0"/>
          </a:p>
          <a:p>
            <a:r>
              <a:rPr lang="en-GB" dirty="0"/>
              <a:t>No V5 as yet, so look at the V4 tutorials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4277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40BE8-FA1E-446D-9115-11448AE88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Student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B450A-373C-4F19-94D6-0E16C2A01D7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Visit the w3schools site, copy the HTML code to your own editor and experiment with customising the sample page with your own content.</a:t>
            </a:r>
          </a:p>
          <a:p>
            <a:r>
              <a:rPr lang="en-GB" dirty="0"/>
              <a:t>And remember:</a:t>
            </a:r>
          </a:p>
          <a:p>
            <a:pPr marL="0" indent="0">
              <a:buNone/>
            </a:pPr>
            <a:endParaRPr lang="en-GB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9600" dirty="0">
                <a:sym typeface="Wingdings" panose="05000000000000000000" pitchFamily="2" charset="2"/>
              </a:rPr>
              <a:t></a:t>
            </a:r>
          </a:p>
          <a:p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2066033-B3C4-4CA4-8EB9-D778BF2BE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363259"/>
            <a:ext cx="2736304" cy="3420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023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17931</TotalTime>
  <Words>1433</Words>
  <Application>Microsoft Office PowerPoint</Application>
  <PresentationFormat>On-screen Show (4:3)</PresentationFormat>
  <Paragraphs>245</Paragraphs>
  <Slides>23</Slides>
  <Notes>7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  <vt:variant>
        <vt:lpstr>Custom Shows</vt:lpstr>
      </vt:variant>
      <vt:variant>
        <vt:i4>1</vt:i4>
      </vt:variant>
    </vt:vector>
  </HeadingPairs>
  <TitlesOfParts>
    <vt:vector size="32" baseType="lpstr">
      <vt:lpstr>Abadi</vt:lpstr>
      <vt:lpstr>Arial</vt:lpstr>
      <vt:lpstr>Calibri</vt:lpstr>
      <vt:lpstr>Cambria</vt:lpstr>
      <vt:lpstr>Consolas</vt:lpstr>
      <vt:lpstr>Wingdings</vt:lpstr>
      <vt:lpstr>Wingdings 2</vt:lpstr>
      <vt:lpstr>Median</vt:lpstr>
      <vt:lpstr>exercise: Using Grids  CSS Grid &amp; Bootstrap</vt:lpstr>
      <vt:lpstr>What’s in this powerpoint?</vt:lpstr>
      <vt:lpstr>Exercise: CSS grid</vt:lpstr>
      <vt:lpstr>Exercise: CSS grid</vt:lpstr>
      <vt:lpstr>PowerPoint Presentation</vt:lpstr>
      <vt:lpstr>Remember!</vt:lpstr>
      <vt:lpstr>Bootstrap</vt:lpstr>
      <vt:lpstr>Version 4 or Version 5</vt:lpstr>
      <vt:lpstr>What is jQuery?</vt:lpstr>
      <vt:lpstr>Version 5</vt:lpstr>
      <vt:lpstr>Em vs. Rem</vt:lpstr>
      <vt:lpstr>Version 4</vt:lpstr>
      <vt:lpstr>How do you use/install it?</vt:lpstr>
      <vt:lpstr>Bootstrap 4 Flexible Grid System</vt:lpstr>
      <vt:lpstr>Bootstrap Grid: Containers</vt:lpstr>
      <vt:lpstr>Bootstrap Grid: Rows</vt:lpstr>
      <vt:lpstr>Bootstrap Grid: Columns</vt:lpstr>
      <vt:lpstr>Grid Example Extra Small Devices</vt:lpstr>
      <vt:lpstr>Grid Example Extra Small Devices</vt:lpstr>
      <vt:lpstr>Grid Example Extra Small Devices</vt:lpstr>
      <vt:lpstr>Tutorials</vt:lpstr>
      <vt:lpstr>W3schools.com Bootstrap tutorials</vt:lpstr>
      <vt:lpstr>Student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Gareth Jones</cp:lastModifiedBy>
  <cp:revision>1503</cp:revision>
  <cp:lastPrinted>2014-09-29T16:21:25Z</cp:lastPrinted>
  <dcterms:created xsi:type="dcterms:W3CDTF">2013-09-18T07:00:31Z</dcterms:created>
  <dcterms:modified xsi:type="dcterms:W3CDTF">2021-03-22T11:49:11Z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