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2"/>
  </p:notesMasterIdLst>
  <p:sldIdLst>
    <p:sldId id="261" r:id="rId2"/>
    <p:sldId id="262" r:id="rId3"/>
    <p:sldId id="269" r:id="rId4"/>
    <p:sldId id="268" r:id="rId5"/>
    <p:sldId id="267" r:id="rId6"/>
    <p:sldId id="271" r:id="rId7"/>
    <p:sldId id="266" r:id="rId8"/>
    <p:sldId id="265" r:id="rId9"/>
    <p:sldId id="264" r:id="rId10"/>
    <p:sldId id="263" r:id="rId11"/>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75" autoAdjust="0"/>
    <p:restoredTop sz="77273" autoAdjust="0"/>
  </p:normalViewPr>
  <p:slideViewPr>
    <p:cSldViewPr snapToGrid="0">
      <p:cViewPr varScale="1">
        <p:scale>
          <a:sx n="90" d="100"/>
          <a:sy n="90" d="100"/>
        </p:scale>
        <p:origin x="1332" y="8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DD92059-10C4-400C-9D6D-A01B5FD51224}" type="datetimeFigureOut">
              <a:rPr lang="en-US" smtClean="0"/>
              <a:t>3/31/2022</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8024470-C971-45B4-A4FE-82AA8CA5CAF8}" type="slidenum">
              <a:rPr lang="en-US" smtClean="0"/>
              <a:t>‹#›</a:t>
            </a:fld>
            <a:endParaRPr lang="en-US"/>
          </a:p>
        </p:txBody>
      </p:sp>
    </p:spTree>
    <p:extLst>
      <p:ext uri="{BB962C8B-B14F-4D97-AF65-F5344CB8AC3E}">
        <p14:creationId xmlns:p14="http://schemas.microsoft.com/office/powerpoint/2010/main" val="207768668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sz="1200" dirty="0" smtClean="0"/>
              <a:t> Project will identify questioner results about person, where patient anatomy and physiology related conditions will be evaluated.  The study will also explain patient health condition, behaviour choices and provide recommendations for improvising patient with care interventions form health and social care services in UK.</a:t>
            </a:r>
            <a:endParaRPr lang="en-GB" i="1" dirty="0" smtClean="0"/>
          </a:p>
          <a:p>
            <a:endParaRPr lang="en-US" dirty="0"/>
          </a:p>
        </p:txBody>
      </p:sp>
      <p:sp>
        <p:nvSpPr>
          <p:cNvPr id="4" name="Slide Number Placeholder 3"/>
          <p:cNvSpPr>
            <a:spLocks noGrp="1"/>
          </p:cNvSpPr>
          <p:nvPr>
            <p:ph type="sldNum" sz="quarter" idx="10"/>
          </p:nvPr>
        </p:nvSpPr>
        <p:spPr/>
        <p:txBody>
          <a:bodyPr/>
          <a:lstStyle/>
          <a:p>
            <a:fld id="{28024470-C971-45B4-A4FE-82AA8CA5CAF8}" type="slidenum">
              <a:rPr lang="en-US" smtClean="0"/>
              <a:t>2</a:t>
            </a:fld>
            <a:endParaRPr lang="en-US"/>
          </a:p>
        </p:txBody>
      </p:sp>
    </p:spTree>
    <p:extLst>
      <p:ext uri="{BB962C8B-B14F-4D97-AF65-F5344CB8AC3E}">
        <p14:creationId xmlns:p14="http://schemas.microsoft.com/office/powerpoint/2010/main" val="388520501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housework and childcare activities are also done by individual very less, and less than 1 hour and gardening is done for less hour which shows that physical activity is very less present. Anatomy and physiology, factors also enable to analyze that person has to be specifically competent and able towards better physical activities.</a:t>
            </a:r>
            <a:endParaRPr lang="en-US" dirty="0"/>
          </a:p>
        </p:txBody>
      </p:sp>
      <p:sp>
        <p:nvSpPr>
          <p:cNvPr id="4" name="Slide Number Placeholder 3"/>
          <p:cNvSpPr>
            <a:spLocks noGrp="1"/>
          </p:cNvSpPr>
          <p:nvPr>
            <p:ph type="sldNum" sz="quarter" idx="10"/>
          </p:nvPr>
        </p:nvSpPr>
        <p:spPr/>
        <p:txBody>
          <a:bodyPr/>
          <a:lstStyle/>
          <a:p>
            <a:fld id="{28024470-C971-45B4-A4FE-82AA8CA5CAF8}" type="slidenum">
              <a:rPr lang="en-US" smtClean="0"/>
              <a:t>3</a:t>
            </a:fld>
            <a:endParaRPr lang="en-US"/>
          </a:p>
        </p:txBody>
      </p:sp>
    </p:spTree>
    <p:extLst>
      <p:ext uri="{BB962C8B-B14F-4D97-AF65-F5344CB8AC3E}">
        <p14:creationId xmlns:p14="http://schemas.microsoft.com/office/powerpoint/2010/main" val="22437406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It has been identified with responses of person that it has affected professional performance, as individual has failed due to daily or almost daily drinking habit. </a:t>
            </a:r>
            <a:r>
              <a:rPr lang="en-GB" dirty="0" smtClean="0"/>
              <a:t> Lifestyle health related information of patient also enables to identify that person has been lately indulge in wrong health conditions.  </a:t>
            </a:r>
            <a:endParaRPr lang="en-US" dirty="0" smtClean="0"/>
          </a:p>
          <a:p>
            <a:endParaRPr lang="en-US" dirty="0" smtClean="0"/>
          </a:p>
          <a:p>
            <a:r>
              <a:rPr lang="en-US" dirty="0" smtClean="0"/>
              <a:t>The</a:t>
            </a:r>
            <a:r>
              <a:rPr lang="en-US" baseline="0" dirty="0" smtClean="0"/>
              <a:t> patient has been lately lacking accurate healthy lifestyle and healthy food intake, where person has to take professional health care from experts.</a:t>
            </a:r>
            <a:endParaRPr lang="en-US" dirty="0"/>
          </a:p>
        </p:txBody>
      </p:sp>
      <p:sp>
        <p:nvSpPr>
          <p:cNvPr id="4" name="Slide Number Placeholder 3"/>
          <p:cNvSpPr>
            <a:spLocks noGrp="1"/>
          </p:cNvSpPr>
          <p:nvPr>
            <p:ph type="sldNum" sz="quarter" idx="10"/>
          </p:nvPr>
        </p:nvSpPr>
        <p:spPr/>
        <p:txBody>
          <a:bodyPr/>
          <a:lstStyle/>
          <a:p>
            <a:fld id="{28024470-C971-45B4-A4FE-82AA8CA5CAF8}" type="slidenum">
              <a:rPr lang="en-US" smtClean="0"/>
              <a:t>5</a:t>
            </a:fld>
            <a:endParaRPr lang="en-US"/>
          </a:p>
        </p:txBody>
      </p:sp>
    </p:spTree>
    <p:extLst>
      <p:ext uri="{BB962C8B-B14F-4D97-AF65-F5344CB8AC3E}">
        <p14:creationId xmlns:p14="http://schemas.microsoft.com/office/powerpoint/2010/main" val="415151317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dirty="0" smtClean="0"/>
              <a:t>Responses have also highlighted that  patient A does not take medical assistance, and is less aware about indulging in healthy diet practices which has highly grown risk of various diseases. </a:t>
            </a:r>
          </a:p>
          <a:p>
            <a:endParaRPr lang="en-US" dirty="0"/>
          </a:p>
        </p:txBody>
      </p:sp>
      <p:sp>
        <p:nvSpPr>
          <p:cNvPr id="4" name="Slide Number Placeholder 3"/>
          <p:cNvSpPr>
            <a:spLocks noGrp="1"/>
          </p:cNvSpPr>
          <p:nvPr>
            <p:ph type="sldNum" sz="quarter" idx="10"/>
          </p:nvPr>
        </p:nvSpPr>
        <p:spPr/>
        <p:txBody>
          <a:bodyPr/>
          <a:lstStyle/>
          <a:p>
            <a:fld id="{28024470-C971-45B4-A4FE-82AA8CA5CAF8}" type="slidenum">
              <a:rPr lang="en-US" smtClean="0"/>
              <a:t>6</a:t>
            </a:fld>
            <a:endParaRPr lang="en-US"/>
          </a:p>
        </p:txBody>
      </p:sp>
    </p:spTree>
    <p:extLst>
      <p:ext uri="{BB962C8B-B14F-4D97-AF65-F5344CB8AC3E}">
        <p14:creationId xmlns:p14="http://schemas.microsoft.com/office/powerpoint/2010/main" val="351400849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just">
              <a:lnSpc>
                <a:spcPct val="160000"/>
              </a:lnSpc>
            </a:pPr>
            <a:r>
              <a:rPr lang="en-US" dirty="0" smtClean="0"/>
              <a:t>The patient also faces health risks such as high blood pressure, heart diseases and liver, digestive problems with alcohol addiction on continuous days within lifestyle  factors.</a:t>
            </a:r>
          </a:p>
          <a:p>
            <a:pPr algn="just">
              <a:lnSpc>
                <a:spcPct val="160000"/>
              </a:lnSpc>
            </a:pPr>
            <a:r>
              <a:rPr lang="en-US" dirty="0" smtClean="0"/>
              <a:t>  Diseases that are related to high cholesterol levels are coronary heart diseases, stroke risk and increased high blood pressure which impacts significant health risks diversely.</a:t>
            </a:r>
          </a:p>
          <a:p>
            <a:endParaRPr lang="en-US" dirty="0"/>
          </a:p>
        </p:txBody>
      </p:sp>
      <p:sp>
        <p:nvSpPr>
          <p:cNvPr id="4" name="Slide Number Placeholder 3"/>
          <p:cNvSpPr>
            <a:spLocks noGrp="1"/>
          </p:cNvSpPr>
          <p:nvPr>
            <p:ph type="sldNum" sz="quarter" idx="10"/>
          </p:nvPr>
        </p:nvSpPr>
        <p:spPr/>
        <p:txBody>
          <a:bodyPr/>
          <a:lstStyle/>
          <a:p>
            <a:fld id="{28024470-C971-45B4-A4FE-82AA8CA5CAF8}" type="slidenum">
              <a:rPr lang="en-US" smtClean="0"/>
              <a:t>7</a:t>
            </a:fld>
            <a:endParaRPr lang="en-US"/>
          </a:p>
        </p:txBody>
      </p:sp>
    </p:spTree>
    <p:extLst>
      <p:ext uri="{BB962C8B-B14F-4D97-AF65-F5344CB8AC3E}">
        <p14:creationId xmlns:p14="http://schemas.microsoft.com/office/powerpoint/2010/main" val="168520089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Another recommendation, based on UK Health and social care centre signifies that medications by doctor for specific health improvement has to be given, as it will enable patient overall health condition to be kept at check. Talk therapy and behavioural therapies undertaken, will enable patient to know about physical wellness informatively.</a:t>
            </a:r>
            <a:endParaRPr lang="en-GB" i="1" dirty="0" smtClean="0"/>
          </a:p>
          <a:p>
            <a:endParaRPr lang="en-US" dirty="0"/>
          </a:p>
        </p:txBody>
      </p:sp>
      <p:sp>
        <p:nvSpPr>
          <p:cNvPr id="4" name="Slide Number Placeholder 3"/>
          <p:cNvSpPr>
            <a:spLocks noGrp="1"/>
          </p:cNvSpPr>
          <p:nvPr>
            <p:ph type="sldNum" sz="quarter" idx="10"/>
          </p:nvPr>
        </p:nvSpPr>
        <p:spPr/>
        <p:txBody>
          <a:bodyPr/>
          <a:lstStyle/>
          <a:p>
            <a:fld id="{28024470-C971-45B4-A4FE-82AA8CA5CAF8}" type="slidenum">
              <a:rPr lang="en-US" smtClean="0"/>
              <a:t>8</a:t>
            </a:fld>
            <a:endParaRPr lang="en-US"/>
          </a:p>
        </p:txBody>
      </p:sp>
    </p:spTree>
    <p:extLst>
      <p:ext uri="{BB962C8B-B14F-4D97-AF65-F5344CB8AC3E}">
        <p14:creationId xmlns:p14="http://schemas.microsoft.com/office/powerpoint/2010/main" val="1612976355"/>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smtClean="0"/>
              <a:t>Research significantly has summarized that cholesterol intake has to be minimized and adoption of better lifestyle factors as it enables to improve effective health.</a:t>
            </a:r>
          </a:p>
          <a:p>
            <a:endParaRPr lang="en-US" dirty="0"/>
          </a:p>
        </p:txBody>
      </p:sp>
      <p:sp>
        <p:nvSpPr>
          <p:cNvPr id="4" name="Slide Number Placeholder 3"/>
          <p:cNvSpPr>
            <a:spLocks noGrp="1"/>
          </p:cNvSpPr>
          <p:nvPr>
            <p:ph type="sldNum" sz="quarter" idx="10"/>
          </p:nvPr>
        </p:nvSpPr>
        <p:spPr/>
        <p:txBody>
          <a:bodyPr/>
          <a:lstStyle/>
          <a:p>
            <a:fld id="{28024470-C971-45B4-A4FE-82AA8CA5CAF8}" type="slidenum">
              <a:rPr lang="en-US" smtClean="0"/>
              <a:t>9</a:t>
            </a:fld>
            <a:endParaRPr lang="en-US"/>
          </a:p>
        </p:txBody>
      </p:sp>
    </p:spTree>
    <p:extLst>
      <p:ext uri="{BB962C8B-B14F-4D97-AF65-F5344CB8AC3E}">
        <p14:creationId xmlns:p14="http://schemas.microsoft.com/office/powerpoint/2010/main" val="95240359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19784103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74230271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329095291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41A3FE04-0A58-44A4-801D-B636989E3630}"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2996029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41A3FE04-0A58-44A4-801D-B636989E3630}" type="datetimeFigureOut">
              <a:rPr lang="en-GB" smtClean="0"/>
              <a:t>31/03/2022</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15087967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41A3FE04-0A58-44A4-801D-B636989E3630}" type="datetimeFigureOut">
              <a:rPr lang="en-GB" smtClean="0"/>
              <a:t>31/03/2022</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6852763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41A3FE04-0A58-44A4-801D-B636989E3630}" type="datetimeFigureOut">
              <a:rPr lang="en-GB" smtClean="0"/>
              <a:t>31/03/2022</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3707790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41A3FE04-0A58-44A4-801D-B636989E3630}"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34556483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5" name="Date Placeholder 4"/>
          <p:cNvSpPr>
            <a:spLocks noGrp="1"/>
          </p:cNvSpPr>
          <p:nvPr>
            <p:ph type="dt" sz="half" idx="10"/>
          </p:nvPr>
        </p:nvSpPr>
        <p:spPr/>
        <p:txBody>
          <a:bodyPr/>
          <a:lstStyle/>
          <a:p>
            <a:fld id="{41A3FE04-0A58-44A4-801D-B636989E3630}" type="datetimeFigureOut">
              <a:rPr lang="en-GB" smtClean="0"/>
              <a:t>31/03/2022</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236362690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7347492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33306929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120447348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4259909365"/>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1403530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31828751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41A3FE04-0A58-44A4-801D-B636989E3630}" type="datetimeFigureOut">
              <a:rPr lang="en-GB" smtClean="0"/>
              <a:t>31/03/2022</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99A37323-23C7-44A8-BA76-36276B9FC04D}" type="slidenum">
              <a:rPr lang="en-GB" smtClean="0"/>
              <a:t>‹#›</a:t>
            </a:fld>
            <a:endParaRPr lang="en-GB"/>
          </a:p>
        </p:txBody>
      </p:sp>
    </p:spTree>
    <p:extLst>
      <p:ext uri="{BB962C8B-B14F-4D97-AF65-F5344CB8AC3E}">
        <p14:creationId xmlns:p14="http://schemas.microsoft.com/office/powerpoint/2010/main" val="401997546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41A3FE04-0A58-44A4-801D-B636989E3630}" type="datetimeFigureOut">
              <a:rPr lang="en-GB" smtClean="0"/>
              <a:t>31/03/2022</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99A37323-23C7-44A8-BA76-36276B9FC04D}" type="slidenum">
              <a:rPr lang="en-GB" smtClean="0"/>
              <a:t>‹#›</a:t>
            </a:fld>
            <a:endParaRPr lang="en-GB"/>
          </a:p>
        </p:txBody>
      </p:sp>
    </p:spTree>
    <p:extLst>
      <p:ext uri="{BB962C8B-B14F-4D97-AF65-F5344CB8AC3E}">
        <p14:creationId xmlns:p14="http://schemas.microsoft.com/office/powerpoint/2010/main" val="1880941367"/>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 id="2147483675" r:id="rId15"/>
    <p:sldLayoutId id="2147483676"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9773A46-0DE7-4BDA-B877-86201B8CE358}"/>
              </a:ext>
            </a:extLst>
          </p:cNvPr>
          <p:cNvSpPr>
            <a:spLocks noGrp="1"/>
          </p:cNvSpPr>
          <p:nvPr>
            <p:ph type="ctrTitle"/>
          </p:nvPr>
        </p:nvSpPr>
        <p:spPr>
          <a:xfrm>
            <a:off x="542925" y="236538"/>
            <a:ext cx="10668000" cy="3306762"/>
          </a:xfrm>
        </p:spPr>
        <p:txBody>
          <a:bodyPr>
            <a:normAutofit fontScale="90000"/>
          </a:bodyPr>
          <a:lstStyle/>
          <a:p>
            <a:pPr algn="l"/>
            <a:r>
              <a:rPr lang="en-GB" sz="4400" b="1" dirty="0"/>
              <a:t>Module</a:t>
            </a:r>
            <a:r>
              <a:rPr lang="en-GB" sz="4400" b="1" dirty="0" smtClean="0"/>
              <a:t>: Introduction To Physiology</a:t>
            </a:r>
            <a:r>
              <a:rPr lang="en-GB" sz="4400" b="1" dirty="0"/>
              <a:t/>
            </a:r>
            <a:br>
              <a:rPr lang="en-GB" sz="4400" b="1" dirty="0"/>
            </a:br>
            <a:r>
              <a:rPr lang="en-GB" sz="4400" b="1" dirty="0"/>
              <a:t/>
            </a:r>
            <a:br>
              <a:rPr lang="en-GB" sz="4400" b="1" dirty="0"/>
            </a:br>
            <a:r>
              <a:rPr lang="en-GB" sz="4400" b="1" dirty="0"/>
              <a:t>Assessment</a:t>
            </a:r>
            <a:r>
              <a:rPr lang="en-GB" sz="4400" b="1" dirty="0" smtClean="0"/>
              <a:t>: 1</a:t>
            </a:r>
            <a:r>
              <a:rPr lang="en-GB" sz="4400" b="1" dirty="0"/>
              <a:t/>
            </a:r>
            <a:br>
              <a:rPr lang="en-GB" sz="4400" b="1" dirty="0"/>
            </a:br>
            <a:r>
              <a:rPr lang="en-GB" sz="4400" b="1" dirty="0"/>
              <a:t/>
            </a:r>
            <a:br>
              <a:rPr lang="en-GB" sz="4400" b="1" dirty="0"/>
            </a:br>
            <a:r>
              <a:rPr lang="en-GB" sz="4400" b="1" dirty="0"/>
              <a:t>Topic: </a:t>
            </a:r>
            <a:r>
              <a:rPr lang="en-GB" sz="4400" b="1" dirty="0" smtClean="0"/>
              <a:t>The effects of Cholesterol on our Body</a:t>
            </a:r>
            <a:endParaRPr lang="en-GB" sz="4400" b="1" dirty="0"/>
          </a:p>
        </p:txBody>
      </p:sp>
      <p:sp>
        <p:nvSpPr>
          <p:cNvPr id="3" name="Subtitle 2">
            <a:extLst>
              <a:ext uri="{FF2B5EF4-FFF2-40B4-BE49-F238E27FC236}">
                <a16:creationId xmlns="" xmlns:a16="http://schemas.microsoft.com/office/drawing/2014/main" id="{CEAD54F1-95E5-440C-B085-1E65C00D8C6D}"/>
              </a:ext>
            </a:extLst>
          </p:cNvPr>
          <p:cNvSpPr>
            <a:spLocks noGrp="1"/>
          </p:cNvSpPr>
          <p:nvPr>
            <p:ph type="subTitle" idx="1"/>
          </p:nvPr>
        </p:nvSpPr>
        <p:spPr>
          <a:xfrm>
            <a:off x="990600" y="5057775"/>
            <a:ext cx="10220325" cy="1638300"/>
          </a:xfrm>
        </p:spPr>
        <p:txBody>
          <a:bodyPr>
            <a:normAutofit/>
          </a:bodyPr>
          <a:lstStyle/>
          <a:p>
            <a:pPr algn="l"/>
            <a:r>
              <a:rPr lang="en-GB" sz="2800" dirty="0"/>
              <a:t>Student Name:   </a:t>
            </a:r>
            <a:r>
              <a:rPr lang="en-GB" sz="2800" dirty="0" err="1" smtClean="0"/>
              <a:t>Sohair</a:t>
            </a:r>
            <a:r>
              <a:rPr lang="en-GB" sz="2800" dirty="0" smtClean="0"/>
              <a:t> Bashir</a:t>
            </a:r>
            <a:endParaRPr lang="en-GB" sz="2800" dirty="0"/>
          </a:p>
          <a:p>
            <a:pPr algn="l"/>
            <a:endParaRPr lang="en-GB" sz="2800" dirty="0"/>
          </a:p>
          <a:p>
            <a:pPr algn="l"/>
            <a:r>
              <a:rPr lang="en-GB" sz="2800" dirty="0"/>
              <a:t>Student Number:    </a:t>
            </a:r>
            <a:r>
              <a:rPr lang="en-GB" sz="2800" dirty="0" smtClean="0"/>
              <a:t>2009250</a:t>
            </a:r>
            <a:endParaRPr lang="en-GB" sz="2800" dirty="0"/>
          </a:p>
        </p:txBody>
      </p:sp>
    </p:spTree>
    <p:extLst>
      <p:ext uri="{BB962C8B-B14F-4D97-AF65-F5344CB8AC3E}">
        <p14:creationId xmlns:p14="http://schemas.microsoft.com/office/powerpoint/2010/main" val="19950363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8B391EF-9687-42D9-A057-A6488BF8800B}"/>
              </a:ext>
            </a:extLst>
          </p:cNvPr>
          <p:cNvSpPr>
            <a:spLocks noGrp="1"/>
          </p:cNvSpPr>
          <p:nvPr>
            <p:ph type="title"/>
          </p:nvPr>
        </p:nvSpPr>
        <p:spPr/>
        <p:txBody>
          <a:bodyPr/>
          <a:lstStyle/>
          <a:p>
            <a:r>
              <a:rPr lang="en-GB" b="1" dirty="0"/>
              <a:t>Introduction</a:t>
            </a:r>
          </a:p>
        </p:txBody>
      </p:sp>
      <p:sp>
        <p:nvSpPr>
          <p:cNvPr id="3" name="Content Placeholder 2">
            <a:extLst>
              <a:ext uri="{FF2B5EF4-FFF2-40B4-BE49-F238E27FC236}">
                <a16:creationId xmlns="" xmlns:a16="http://schemas.microsoft.com/office/drawing/2014/main" id="{1791C2D0-BC1C-4AC3-905E-D960C48F7F26}"/>
              </a:ext>
            </a:extLst>
          </p:cNvPr>
          <p:cNvSpPr>
            <a:spLocks noGrp="1"/>
          </p:cNvSpPr>
          <p:nvPr>
            <p:ph idx="1"/>
          </p:nvPr>
        </p:nvSpPr>
        <p:spPr>
          <a:xfrm>
            <a:off x="677334" y="2160589"/>
            <a:ext cx="6417733" cy="3880773"/>
          </a:xfrm>
        </p:spPr>
        <p:txBody>
          <a:bodyPr>
            <a:normAutofit/>
          </a:bodyPr>
          <a:lstStyle/>
          <a:p>
            <a:pPr algn="just">
              <a:lnSpc>
                <a:spcPct val="150000"/>
              </a:lnSpc>
            </a:pPr>
            <a:r>
              <a:rPr lang="en-GB" i="1" dirty="0"/>
              <a:t>Aim of this assignment – </a:t>
            </a:r>
            <a:r>
              <a:rPr lang="en-GB" sz="1600" dirty="0" smtClean="0"/>
              <a:t>The aim of project is to measure lifestyle related health information, health conditions parameters which focuses on high cholesterol within body. </a:t>
            </a:r>
          </a:p>
          <a:p>
            <a:pPr algn="just">
              <a:lnSpc>
                <a:spcPct val="150000"/>
              </a:lnSpc>
            </a:pPr>
            <a:r>
              <a:rPr lang="en-GB" sz="1600" dirty="0" smtClean="0"/>
              <a:t>Measuring lifestyle related health information in health and social care plays crucial role, as it further enables to improvise specific lifestyle related health  parameters.</a:t>
            </a:r>
          </a:p>
        </p:txBody>
      </p:sp>
      <p:pic>
        <p:nvPicPr>
          <p:cNvPr id="4" name="Picture 3"/>
          <p:cNvPicPr>
            <a:picLocks noChangeAspect="1"/>
          </p:cNvPicPr>
          <p:nvPr/>
        </p:nvPicPr>
        <p:blipFill>
          <a:blip r:embed="rId3"/>
          <a:stretch>
            <a:fillRect/>
          </a:stretch>
        </p:blipFill>
        <p:spPr>
          <a:xfrm>
            <a:off x="7781926" y="1930400"/>
            <a:ext cx="3943350" cy="3149600"/>
          </a:xfrm>
          <a:prstGeom prst="rect">
            <a:avLst/>
          </a:prstGeom>
        </p:spPr>
      </p:pic>
    </p:spTree>
    <p:extLst>
      <p:ext uri="{BB962C8B-B14F-4D97-AF65-F5344CB8AC3E}">
        <p14:creationId xmlns:p14="http://schemas.microsoft.com/office/powerpoint/2010/main" val="16671956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88704C95-93F7-457D-ADA0-A9FFAF2FE581}"/>
              </a:ext>
            </a:extLst>
          </p:cNvPr>
          <p:cNvSpPr>
            <a:spLocks noGrp="1"/>
          </p:cNvSpPr>
          <p:nvPr>
            <p:ph type="title"/>
          </p:nvPr>
        </p:nvSpPr>
        <p:spPr/>
        <p:txBody>
          <a:bodyPr/>
          <a:lstStyle/>
          <a:p>
            <a:r>
              <a:rPr lang="en-GB" b="1" dirty="0"/>
              <a:t>Anatomy and Physiology</a:t>
            </a:r>
          </a:p>
        </p:txBody>
      </p:sp>
      <p:sp>
        <p:nvSpPr>
          <p:cNvPr id="3" name="Content Placeholder 2">
            <a:extLst>
              <a:ext uri="{FF2B5EF4-FFF2-40B4-BE49-F238E27FC236}">
                <a16:creationId xmlns="" xmlns:a16="http://schemas.microsoft.com/office/drawing/2014/main" id="{FD5A5E29-22F2-4FE5-BFE7-47BF7EBFC959}"/>
              </a:ext>
            </a:extLst>
          </p:cNvPr>
          <p:cNvSpPr>
            <a:spLocks noGrp="1"/>
          </p:cNvSpPr>
          <p:nvPr>
            <p:ph idx="1"/>
          </p:nvPr>
        </p:nvSpPr>
        <p:spPr>
          <a:xfrm>
            <a:off x="677333" y="2160589"/>
            <a:ext cx="10921999" cy="3880773"/>
          </a:xfrm>
        </p:spPr>
        <p:txBody>
          <a:bodyPr/>
          <a:lstStyle/>
          <a:p>
            <a:pPr>
              <a:lnSpc>
                <a:spcPct val="150000"/>
              </a:lnSpc>
            </a:pPr>
            <a:r>
              <a:rPr lang="en-GB" sz="1600" dirty="0" smtClean="0"/>
              <a:t>Anatomy and Physiology are two areas essentially referring to internal and external structures of body and physical relationships, and enables to identify specific patient health condition affected from various factors. The physical exercises such as swimming,  cycling and walking along with gardening significantly enables to identify that anatomically person is very less active which has risen cholesterol level in body. </a:t>
            </a:r>
          </a:p>
          <a:p>
            <a:pPr>
              <a:lnSpc>
                <a:spcPct val="150000"/>
              </a:lnSpc>
            </a:pPr>
            <a:r>
              <a:rPr lang="en-GB" sz="1600" dirty="0" smtClean="0"/>
              <a:t>The questioner results signifies that person is very less active and less indulged in physical activities, there is none outdoor activity indulgence by person, and also walks very less.</a:t>
            </a:r>
          </a:p>
          <a:p>
            <a:endParaRPr lang="en-GB" i="1" dirty="0" smtClean="0"/>
          </a:p>
        </p:txBody>
      </p:sp>
    </p:spTree>
    <p:extLst>
      <p:ext uri="{BB962C8B-B14F-4D97-AF65-F5344CB8AC3E}">
        <p14:creationId xmlns:p14="http://schemas.microsoft.com/office/powerpoint/2010/main" val="45471889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3F3A173-AC7C-4B73-83BC-EAC551CC3371}"/>
              </a:ext>
            </a:extLst>
          </p:cNvPr>
          <p:cNvSpPr>
            <a:spLocks noGrp="1"/>
          </p:cNvSpPr>
          <p:nvPr>
            <p:ph type="title"/>
          </p:nvPr>
        </p:nvSpPr>
        <p:spPr/>
        <p:txBody>
          <a:bodyPr/>
          <a:lstStyle/>
          <a:p>
            <a:r>
              <a:rPr lang="en-GB" b="1" dirty="0"/>
              <a:t>Questionnaire</a:t>
            </a:r>
          </a:p>
        </p:txBody>
      </p:sp>
      <p:sp>
        <p:nvSpPr>
          <p:cNvPr id="3" name="Content Placeholder 2">
            <a:extLst>
              <a:ext uri="{FF2B5EF4-FFF2-40B4-BE49-F238E27FC236}">
                <a16:creationId xmlns="" xmlns:a16="http://schemas.microsoft.com/office/drawing/2014/main" id="{2F36E5B4-3FB7-4958-B363-89E1E7F6F299}"/>
              </a:ext>
            </a:extLst>
          </p:cNvPr>
          <p:cNvSpPr>
            <a:spLocks noGrp="1"/>
          </p:cNvSpPr>
          <p:nvPr>
            <p:ph idx="1"/>
          </p:nvPr>
        </p:nvSpPr>
        <p:spPr>
          <a:xfrm>
            <a:off x="677333" y="2160589"/>
            <a:ext cx="9550399" cy="3880773"/>
          </a:xfrm>
        </p:spPr>
        <p:txBody>
          <a:bodyPr>
            <a:normAutofit/>
          </a:bodyPr>
          <a:lstStyle/>
          <a:p>
            <a:pPr algn="just">
              <a:lnSpc>
                <a:spcPct val="150000"/>
              </a:lnSpc>
            </a:pPr>
            <a:r>
              <a:rPr lang="en-GB" dirty="0" smtClean="0"/>
              <a:t>The main aspects included  in questioner which significantly identifies measurable lifestyle related information are that person is retired  and inactive during major time period, which shows that better lifestyle factors have to be evolved. Individual spends most time at standing, and practices gardening which involves less physical activities. </a:t>
            </a:r>
            <a:endParaRPr lang="en-GB" dirty="0"/>
          </a:p>
          <a:p>
            <a:pPr algn="just">
              <a:lnSpc>
                <a:spcPct val="150000"/>
              </a:lnSpc>
            </a:pPr>
            <a:r>
              <a:rPr lang="en-GB" i="1" dirty="0" smtClean="0"/>
              <a:t> </a:t>
            </a:r>
            <a:r>
              <a:rPr lang="en-GB" dirty="0" smtClean="0"/>
              <a:t>The Patient A is  smoker, and has been smoking for large period in past time period which has impacted his overall health and increased cholesterol levels in body. The person has family history within past, and has  faced significant risks due to increased weight and cholesterol levels in body. </a:t>
            </a:r>
            <a:endParaRPr lang="en-GB" dirty="0"/>
          </a:p>
        </p:txBody>
      </p:sp>
    </p:spTree>
    <p:extLst>
      <p:ext uri="{BB962C8B-B14F-4D97-AF65-F5344CB8AC3E}">
        <p14:creationId xmlns:p14="http://schemas.microsoft.com/office/powerpoint/2010/main" val="1519971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F05CE0F-6A71-4A68-A3B5-2604B42E66E9}"/>
              </a:ext>
            </a:extLst>
          </p:cNvPr>
          <p:cNvSpPr>
            <a:spLocks noGrp="1"/>
          </p:cNvSpPr>
          <p:nvPr>
            <p:ph type="title"/>
          </p:nvPr>
        </p:nvSpPr>
        <p:spPr/>
        <p:txBody>
          <a:bodyPr/>
          <a:lstStyle/>
          <a:p>
            <a:r>
              <a:rPr lang="en-GB" b="1" dirty="0"/>
              <a:t>Lifestyle health-related information of the patient</a:t>
            </a:r>
          </a:p>
        </p:txBody>
      </p:sp>
      <p:sp>
        <p:nvSpPr>
          <p:cNvPr id="3" name="Content Placeholder 2">
            <a:extLst>
              <a:ext uri="{FF2B5EF4-FFF2-40B4-BE49-F238E27FC236}">
                <a16:creationId xmlns="" xmlns:a16="http://schemas.microsoft.com/office/drawing/2014/main" id="{260DC024-427E-4800-9842-6A7543271C5B}"/>
              </a:ext>
            </a:extLst>
          </p:cNvPr>
          <p:cNvSpPr>
            <a:spLocks noGrp="1"/>
          </p:cNvSpPr>
          <p:nvPr>
            <p:ph idx="1"/>
          </p:nvPr>
        </p:nvSpPr>
        <p:spPr/>
        <p:txBody>
          <a:bodyPr/>
          <a:lstStyle/>
          <a:p>
            <a:pPr>
              <a:lnSpc>
                <a:spcPct val="150000"/>
              </a:lnSpc>
            </a:pPr>
            <a:r>
              <a:rPr lang="en-US" dirty="0" smtClean="0"/>
              <a:t>The </a:t>
            </a:r>
            <a:r>
              <a:rPr lang="en-US" dirty="0"/>
              <a:t>lifestyle health related information of patient, signifies that patient A has smoking habit within past years from last 2 years and has been drinking alcohol 4 days a week. The family history of patient also enables to understand that person has close relative who has heart attack history before age of 60.  </a:t>
            </a:r>
            <a:endParaRPr lang="en-US" dirty="0" smtClean="0"/>
          </a:p>
          <a:p>
            <a:pPr>
              <a:lnSpc>
                <a:spcPct val="150000"/>
              </a:lnSpc>
            </a:pPr>
            <a:r>
              <a:rPr lang="en-US" dirty="0" smtClean="0"/>
              <a:t>The </a:t>
            </a:r>
            <a:r>
              <a:rPr lang="en-US" dirty="0"/>
              <a:t>individual is also having addiction of having alcohol drinks weekly, and this has affected health on longer run. </a:t>
            </a:r>
          </a:p>
        </p:txBody>
      </p:sp>
    </p:spTree>
    <p:extLst>
      <p:ext uri="{BB962C8B-B14F-4D97-AF65-F5344CB8AC3E}">
        <p14:creationId xmlns:p14="http://schemas.microsoft.com/office/powerpoint/2010/main" val="302601956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dirty="0"/>
              <a:t>Lifestyle health-related information of the patient</a:t>
            </a:r>
            <a:endParaRPr lang="en-US" b="1" dirty="0">
              <a:solidFill>
                <a:schemeClr val="tx1"/>
              </a:solidFill>
            </a:endParaRPr>
          </a:p>
        </p:txBody>
      </p:sp>
      <p:sp>
        <p:nvSpPr>
          <p:cNvPr id="3" name="Content Placeholder 2"/>
          <p:cNvSpPr>
            <a:spLocks noGrp="1"/>
          </p:cNvSpPr>
          <p:nvPr>
            <p:ph idx="1"/>
          </p:nvPr>
        </p:nvSpPr>
        <p:spPr/>
        <p:txBody>
          <a:bodyPr/>
          <a:lstStyle/>
          <a:p>
            <a:pPr algn="just">
              <a:lnSpc>
                <a:spcPct val="150000"/>
              </a:lnSpc>
            </a:pPr>
            <a:r>
              <a:rPr lang="en-US" dirty="0"/>
              <a:t>Patient A is less involved in physical exercises such as swimming, football and cycling for pleasure is less indulged which significantly shows that person has to further indulge in physical activities.  </a:t>
            </a:r>
            <a:endParaRPr lang="en-US" dirty="0" smtClean="0"/>
          </a:p>
          <a:p>
            <a:pPr algn="just">
              <a:lnSpc>
                <a:spcPct val="150000"/>
              </a:lnSpc>
            </a:pPr>
            <a:r>
              <a:rPr lang="en-US" dirty="0" smtClean="0"/>
              <a:t>The </a:t>
            </a:r>
            <a:r>
              <a:rPr lang="en-US" dirty="0"/>
              <a:t>Patient has been also competently less active towards physical activities and has lethargic lifestyle, which shows that person </a:t>
            </a:r>
            <a:r>
              <a:rPr lang="en-US" dirty="0" err="1"/>
              <a:t>Cholestrol</a:t>
            </a:r>
            <a:r>
              <a:rPr lang="en-US" dirty="0"/>
              <a:t> levels are increased. Patient A need has wrong lifestyle practices, and is very less active towards new physical activities which shows that overall body activeness has lowered</a:t>
            </a:r>
            <a:r>
              <a:rPr lang="en-US" dirty="0" smtClean="0"/>
              <a:t>. </a:t>
            </a:r>
            <a:endParaRPr lang="en-US" dirty="0"/>
          </a:p>
        </p:txBody>
      </p:sp>
    </p:spTree>
    <p:extLst>
      <p:ext uri="{BB962C8B-B14F-4D97-AF65-F5344CB8AC3E}">
        <p14:creationId xmlns:p14="http://schemas.microsoft.com/office/powerpoint/2010/main" val="10541638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F45C6C1-2CD8-45BF-A22D-F860F6ADCC10}"/>
              </a:ext>
            </a:extLst>
          </p:cNvPr>
          <p:cNvSpPr>
            <a:spLocks noGrp="1"/>
          </p:cNvSpPr>
          <p:nvPr>
            <p:ph type="title"/>
          </p:nvPr>
        </p:nvSpPr>
        <p:spPr/>
        <p:txBody>
          <a:bodyPr/>
          <a:lstStyle/>
          <a:p>
            <a:r>
              <a:rPr lang="en-GB" b="1" dirty="0">
                <a:solidFill>
                  <a:schemeClr val="tx1"/>
                </a:solidFill>
              </a:rPr>
              <a:t>Health Risks</a:t>
            </a:r>
          </a:p>
        </p:txBody>
      </p:sp>
      <p:sp>
        <p:nvSpPr>
          <p:cNvPr id="3" name="Content Placeholder 2">
            <a:extLst>
              <a:ext uri="{FF2B5EF4-FFF2-40B4-BE49-F238E27FC236}">
                <a16:creationId xmlns="" xmlns:a16="http://schemas.microsoft.com/office/drawing/2014/main" id="{FB73162D-13F4-4CE7-BC7E-D7DF80AACD9F}"/>
              </a:ext>
            </a:extLst>
          </p:cNvPr>
          <p:cNvSpPr>
            <a:spLocks noGrp="1"/>
          </p:cNvSpPr>
          <p:nvPr>
            <p:ph idx="1"/>
          </p:nvPr>
        </p:nvSpPr>
        <p:spPr>
          <a:xfrm>
            <a:off x="677333" y="2160589"/>
            <a:ext cx="9465733" cy="3880773"/>
          </a:xfrm>
        </p:spPr>
        <p:txBody>
          <a:bodyPr>
            <a:normAutofit/>
          </a:bodyPr>
          <a:lstStyle/>
          <a:p>
            <a:pPr marL="0" indent="0" algn="just">
              <a:lnSpc>
                <a:spcPct val="160000"/>
              </a:lnSpc>
              <a:buNone/>
            </a:pPr>
            <a:endParaRPr lang="en-US" i="1" dirty="0"/>
          </a:p>
          <a:p>
            <a:pPr algn="just">
              <a:lnSpc>
                <a:spcPct val="160000"/>
              </a:lnSpc>
            </a:pPr>
            <a:r>
              <a:rPr lang="en-US" dirty="0" smtClean="0"/>
              <a:t>Based on patient response to questioner, health risks in terms of lifestyle smoking addiction causes cancer, heart diseases, chronic obstructive pulmonary diseases which  are some of the major heart diseases.</a:t>
            </a:r>
          </a:p>
          <a:p>
            <a:pPr algn="just">
              <a:lnSpc>
                <a:spcPct val="160000"/>
              </a:lnSpc>
            </a:pPr>
            <a:r>
              <a:rPr lang="en-US" dirty="0" smtClean="0"/>
              <a:t> Smoking increases risk for problems in immune system which is specifically found as major risk analyzed from patient questioner responses. </a:t>
            </a:r>
          </a:p>
        </p:txBody>
      </p:sp>
    </p:spTree>
    <p:extLst>
      <p:ext uri="{BB962C8B-B14F-4D97-AF65-F5344CB8AC3E}">
        <p14:creationId xmlns:p14="http://schemas.microsoft.com/office/powerpoint/2010/main" val="129319120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B4416301-C987-44AC-9300-A3F6458556A5}"/>
              </a:ext>
            </a:extLst>
          </p:cNvPr>
          <p:cNvSpPr>
            <a:spLocks noGrp="1"/>
          </p:cNvSpPr>
          <p:nvPr>
            <p:ph type="title"/>
          </p:nvPr>
        </p:nvSpPr>
        <p:spPr/>
        <p:txBody>
          <a:bodyPr/>
          <a:lstStyle/>
          <a:p>
            <a:r>
              <a:rPr lang="en-GB" b="1" dirty="0"/>
              <a:t>Recommendations</a:t>
            </a:r>
          </a:p>
        </p:txBody>
      </p:sp>
      <p:sp>
        <p:nvSpPr>
          <p:cNvPr id="3" name="Content Placeholder 2">
            <a:extLst>
              <a:ext uri="{FF2B5EF4-FFF2-40B4-BE49-F238E27FC236}">
                <a16:creationId xmlns="" xmlns:a16="http://schemas.microsoft.com/office/drawing/2014/main" id="{57D862DB-C8ED-4653-B5F5-D958970E353B}"/>
              </a:ext>
            </a:extLst>
          </p:cNvPr>
          <p:cNvSpPr>
            <a:spLocks noGrp="1"/>
          </p:cNvSpPr>
          <p:nvPr>
            <p:ph idx="1"/>
          </p:nvPr>
        </p:nvSpPr>
        <p:spPr>
          <a:xfrm>
            <a:off x="677333" y="2160589"/>
            <a:ext cx="10464799" cy="3880773"/>
          </a:xfrm>
        </p:spPr>
        <p:txBody>
          <a:bodyPr>
            <a:normAutofit/>
          </a:bodyPr>
          <a:lstStyle/>
          <a:p>
            <a:pPr>
              <a:lnSpc>
                <a:spcPct val="150000"/>
              </a:lnSpc>
            </a:pPr>
            <a:r>
              <a:rPr lang="en-GB" dirty="0" smtClean="0"/>
              <a:t>The recommendations for patient A, to further improve health and reduce health risks  are that person should start eating healthy heart diet, focus on plant based foods including fruits and vegetables.</a:t>
            </a:r>
          </a:p>
          <a:p>
            <a:pPr>
              <a:lnSpc>
                <a:spcPct val="150000"/>
              </a:lnSpc>
            </a:pPr>
            <a:r>
              <a:rPr lang="en-GB" dirty="0" smtClean="0"/>
              <a:t> No smoking and exercising regularly intervention will enable patient, to adopt healthy lifestyle practices and further modify optimum care standards.</a:t>
            </a:r>
            <a:r>
              <a:rPr lang="en-GB" dirty="0"/>
              <a:t> </a:t>
            </a:r>
            <a:endParaRPr lang="en-GB" dirty="0" smtClean="0"/>
          </a:p>
          <a:p>
            <a:pPr>
              <a:lnSpc>
                <a:spcPct val="150000"/>
              </a:lnSpc>
            </a:pPr>
            <a:r>
              <a:rPr lang="en-GB" dirty="0" smtClean="0"/>
              <a:t>Adopting better healthy lifestyle, will enable patient A to cope up with new strategies and skills for reduced drinking and reduced alcohol addiction. </a:t>
            </a:r>
            <a:endParaRPr lang="en-GB" dirty="0"/>
          </a:p>
        </p:txBody>
      </p:sp>
    </p:spTree>
    <p:extLst>
      <p:ext uri="{BB962C8B-B14F-4D97-AF65-F5344CB8AC3E}">
        <p14:creationId xmlns:p14="http://schemas.microsoft.com/office/powerpoint/2010/main" val="1212710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3D070DF3-6785-479D-B3B1-21EDBBCAF361}"/>
              </a:ext>
            </a:extLst>
          </p:cNvPr>
          <p:cNvSpPr>
            <a:spLocks noGrp="1"/>
          </p:cNvSpPr>
          <p:nvPr>
            <p:ph type="title"/>
          </p:nvPr>
        </p:nvSpPr>
        <p:spPr/>
        <p:txBody>
          <a:bodyPr/>
          <a:lstStyle/>
          <a:p>
            <a:r>
              <a:rPr lang="en-GB" b="1" dirty="0"/>
              <a:t>Conclusion</a:t>
            </a:r>
          </a:p>
        </p:txBody>
      </p:sp>
      <p:sp>
        <p:nvSpPr>
          <p:cNvPr id="3" name="Content Placeholder 2">
            <a:extLst>
              <a:ext uri="{FF2B5EF4-FFF2-40B4-BE49-F238E27FC236}">
                <a16:creationId xmlns="" xmlns:a16="http://schemas.microsoft.com/office/drawing/2014/main" id="{6A044C4A-0A0A-4231-98EF-6C8A4BDE1E4F}"/>
              </a:ext>
            </a:extLst>
          </p:cNvPr>
          <p:cNvSpPr>
            <a:spLocks noGrp="1"/>
          </p:cNvSpPr>
          <p:nvPr>
            <p:ph idx="1"/>
          </p:nvPr>
        </p:nvSpPr>
        <p:spPr>
          <a:xfrm>
            <a:off x="677333" y="2160589"/>
            <a:ext cx="8754533" cy="3880773"/>
          </a:xfrm>
        </p:spPr>
        <p:txBody>
          <a:bodyPr/>
          <a:lstStyle/>
          <a:p>
            <a:pPr>
              <a:lnSpc>
                <a:spcPct val="150000"/>
              </a:lnSpc>
            </a:pPr>
            <a:r>
              <a:rPr lang="en-GB" dirty="0" smtClean="0"/>
              <a:t>The report has concluded that  smoking and alcohol addiction has significant impact on cholesterol levels among patient, and need specific improvement in health conditions. </a:t>
            </a:r>
          </a:p>
          <a:p>
            <a:pPr>
              <a:lnSpc>
                <a:spcPct val="150000"/>
              </a:lnSpc>
            </a:pPr>
            <a:r>
              <a:rPr lang="en-GB" dirty="0" smtClean="0"/>
              <a:t>Study has summarized that lifestyle factors , and improved physical activities along with indulgence in healthy eating further enables to optimum care for healthy people. </a:t>
            </a:r>
            <a:endParaRPr lang="en-GB" dirty="0"/>
          </a:p>
        </p:txBody>
      </p:sp>
    </p:spTree>
    <p:extLst>
      <p:ext uri="{BB962C8B-B14F-4D97-AF65-F5344CB8AC3E}">
        <p14:creationId xmlns:p14="http://schemas.microsoft.com/office/powerpoint/2010/main" val="307927859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503A91C-8C4F-458D-B5CD-36A9F777B834}"/>
              </a:ext>
            </a:extLst>
          </p:cNvPr>
          <p:cNvSpPr>
            <a:spLocks noGrp="1"/>
          </p:cNvSpPr>
          <p:nvPr>
            <p:ph type="title"/>
          </p:nvPr>
        </p:nvSpPr>
        <p:spPr/>
        <p:txBody>
          <a:bodyPr/>
          <a:lstStyle/>
          <a:p>
            <a:r>
              <a:rPr lang="en-GB" b="1" dirty="0"/>
              <a:t>References</a:t>
            </a:r>
          </a:p>
        </p:txBody>
      </p:sp>
      <p:sp>
        <p:nvSpPr>
          <p:cNvPr id="3" name="Content Placeholder 2">
            <a:extLst>
              <a:ext uri="{FF2B5EF4-FFF2-40B4-BE49-F238E27FC236}">
                <a16:creationId xmlns="" xmlns:a16="http://schemas.microsoft.com/office/drawing/2014/main" id="{FFAFD9B9-B568-4B55-89F7-FCB8334A736C}"/>
              </a:ext>
            </a:extLst>
          </p:cNvPr>
          <p:cNvSpPr>
            <a:spLocks noGrp="1"/>
          </p:cNvSpPr>
          <p:nvPr>
            <p:ph idx="1"/>
          </p:nvPr>
        </p:nvSpPr>
        <p:spPr>
          <a:xfrm>
            <a:off x="677333" y="2160589"/>
            <a:ext cx="10583333" cy="3880773"/>
          </a:xfrm>
        </p:spPr>
        <p:txBody>
          <a:bodyPr>
            <a:normAutofit lnSpcReduction="10000"/>
          </a:bodyPr>
          <a:lstStyle/>
          <a:p>
            <a:pPr algn="just">
              <a:lnSpc>
                <a:spcPct val="150000"/>
              </a:lnSpc>
            </a:pPr>
            <a:r>
              <a:rPr lang="en-US" dirty="0" err="1"/>
              <a:t>Feringa</a:t>
            </a:r>
            <a:r>
              <a:rPr lang="en-US" dirty="0"/>
              <a:t>, F.M. and Van der Kant, R., 2021. Cholesterol and Alzheimer’s disease; from risk genes to pathological effects. </a:t>
            </a:r>
            <a:r>
              <a:rPr lang="en-US" i="1" dirty="0"/>
              <a:t>Frontiers in Aging Neuroscience</a:t>
            </a:r>
            <a:r>
              <a:rPr lang="en-US" dirty="0"/>
              <a:t>, </a:t>
            </a:r>
            <a:r>
              <a:rPr lang="en-US" i="1" dirty="0"/>
              <a:t>13</a:t>
            </a:r>
            <a:r>
              <a:rPr lang="en-US" dirty="0"/>
              <a:t>, p.333</a:t>
            </a:r>
            <a:r>
              <a:rPr lang="en-US" dirty="0" smtClean="0"/>
              <a:t>.</a:t>
            </a:r>
          </a:p>
          <a:p>
            <a:pPr algn="just">
              <a:lnSpc>
                <a:spcPct val="150000"/>
              </a:lnSpc>
            </a:pPr>
            <a:r>
              <a:rPr lang="en-US" dirty="0"/>
              <a:t>Huff, T., Boyd, B. and </a:t>
            </a:r>
            <a:r>
              <a:rPr lang="en-US" dirty="0" err="1"/>
              <a:t>Jialal</a:t>
            </a:r>
            <a:r>
              <a:rPr lang="en-US" dirty="0"/>
              <a:t>, I., 2021. Physiology, cholesterol. In </a:t>
            </a:r>
            <a:r>
              <a:rPr lang="en-US" i="1" dirty="0" err="1"/>
              <a:t>StatPearls</a:t>
            </a:r>
            <a:r>
              <a:rPr lang="en-US" i="1" dirty="0"/>
              <a:t> [Internet]</a:t>
            </a:r>
            <a:r>
              <a:rPr lang="en-US" dirty="0"/>
              <a:t>. </a:t>
            </a:r>
            <a:r>
              <a:rPr lang="en-US" dirty="0" err="1"/>
              <a:t>StatPearls</a:t>
            </a:r>
            <a:r>
              <a:rPr lang="en-US" dirty="0"/>
              <a:t> Publishing</a:t>
            </a:r>
            <a:r>
              <a:rPr lang="en-US" dirty="0" smtClean="0"/>
              <a:t>.</a:t>
            </a:r>
          </a:p>
          <a:p>
            <a:pPr algn="just">
              <a:lnSpc>
                <a:spcPct val="150000"/>
              </a:lnSpc>
            </a:pPr>
            <a:r>
              <a:rPr lang="en-US" dirty="0"/>
              <a:t>Feingold, K</a:t>
            </a:r>
            <a:r>
              <a:rPr lang="en-US" dirty="0" smtClean="0"/>
              <a:t>. R</a:t>
            </a:r>
            <a:r>
              <a:rPr lang="en-US" dirty="0"/>
              <a:t>., 2021. Cholesterol lowering drugs. </a:t>
            </a:r>
            <a:r>
              <a:rPr lang="en-US" i="1" dirty="0" err="1"/>
              <a:t>Endotext</a:t>
            </a:r>
            <a:r>
              <a:rPr lang="en-US" i="1" dirty="0"/>
              <a:t> [Internet</a:t>
            </a:r>
            <a:r>
              <a:rPr lang="en-US" i="1" dirty="0" smtClean="0"/>
              <a:t>]</a:t>
            </a:r>
            <a:r>
              <a:rPr lang="en-US" dirty="0" smtClean="0"/>
              <a:t>.</a:t>
            </a:r>
          </a:p>
          <a:p>
            <a:pPr algn="just">
              <a:lnSpc>
                <a:spcPct val="150000"/>
              </a:lnSpc>
            </a:pPr>
            <a:r>
              <a:rPr lang="en-US" dirty="0"/>
              <a:t>Park, </a:t>
            </a:r>
            <a:r>
              <a:rPr lang="en-US" dirty="0" smtClean="0"/>
              <a:t>J. H and  et.al, 2021</a:t>
            </a:r>
            <a:r>
              <a:rPr lang="en-US" dirty="0"/>
              <a:t>. Association between the change of total cholesterol during adolescence and depressive symptoms in early adulthood. </a:t>
            </a:r>
            <a:r>
              <a:rPr lang="en-US" i="1" dirty="0"/>
              <a:t>European Child &amp; Adolescent Psychiatry</a:t>
            </a:r>
            <a:r>
              <a:rPr lang="en-US" dirty="0"/>
              <a:t>, </a:t>
            </a:r>
            <a:r>
              <a:rPr lang="en-US" i="1" dirty="0"/>
              <a:t>30</a:t>
            </a:r>
            <a:r>
              <a:rPr lang="en-US" dirty="0"/>
              <a:t>(2), pp.261-269</a:t>
            </a:r>
            <a:r>
              <a:rPr lang="en-US" dirty="0" smtClean="0"/>
              <a:t>.</a:t>
            </a:r>
          </a:p>
          <a:p>
            <a:pPr algn="just">
              <a:lnSpc>
                <a:spcPct val="150000"/>
              </a:lnSpc>
            </a:pPr>
            <a:r>
              <a:rPr lang="en-US" dirty="0" err="1"/>
              <a:t>Jurcau</a:t>
            </a:r>
            <a:r>
              <a:rPr lang="en-US" dirty="0"/>
              <a:t>, A. and </a:t>
            </a:r>
            <a:r>
              <a:rPr lang="en-US" dirty="0" err="1"/>
              <a:t>Simion</a:t>
            </a:r>
            <a:r>
              <a:rPr lang="en-US" dirty="0"/>
              <a:t>, A., 2021. Cognition, statins, and cholesterol in elderly ischemic stroke patients: A neurologist’s perspective. </a:t>
            </a:r>
            <a:r>
              <a:rPr lang="en-US" i="1" dirty="0" err="1"/>
              <a:t>Medicina</a:t>
            </a:r>
            <a:r>
              <a:rPr lang="en-US" dirty="0"/>
              <a:t>, </a:t>
            </a:r>
            <a:r>
              <a:rPr lang="en-US" i="1" dirty="0"/>
              <a:t>57</a:t>
            </a:r>
            <a:r>
              <a:rPr lang="en-US" dirty="0"/>
              <a:t>(6), p.616.</a:t>
            </a:r>
            <a:endParaRPr lang="en-GB" dirty="0"/>
          </a:p>
        </p:txBody>
      </p:sp>
    </p:spTree>
    <p:extLst>
      <p:ext uri="{BB962C8B-B14F-4D97-AF65-F5344CB8AC3E}">
        <p14:creationId xmlns:p14="http://schemas.microsoft.com/office/powerpoint/2010/main" val="3281981631"/>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Custom 1">
      <a:majorFont>
        <a:latin typeface="Times New Roman"/>
        <a:ea typeface=""/>
        <a:cs typeface=""/>
      </a:majorFont>
      <a:minorFont>
        <a:latin typeface="Times New Roman"/>
        <a:ea typeface=""/>
        <a:cs typeface=""/>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Facet</Template>
  <TotalTime>150</TotalTime>
  <Words>1026</Words>
  <Application>Microsoft Office PowerPoint</Application>
  <PresentationFormat>Widescreen</PresentationFormat>
  <Paragraphs>53</Paragraphs>
  <Slides>10</Slides>
  <Notes>7</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 New Roman</vt:lpstr>
      <vt:lpstr>Wingdings 3</vt:lpstr>
      <vt:lpstr>Facet</vt:lpstr>
      <vt:lpstr>Module: Introduction To Physiology  Assessment: 1  Topic: The effects of Cholesterol on our Body</vt:lpstr>
      <vt:lpstr>Introduction</vt:lpstr>
      <vt:lpstr>Anatomy and Physiology</vt:lpstr>
      <vt:lpstr>Questionnaire</vt:lpstr>
      <vt:lpstr>Lifestyle health-related information of the patient</vt:lpstr>
      <vt:lpstr>Lifestyle health-related information of the patient</vt:lpstr>
      <vt:lpstr>Health Risks</vt:lpstr>
      <vt:lpstr>Recommendations</vt:lpstr>
      <vt:lpstr>Conclusion</vt:lpstr>
      <vt:lpstr>References</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Module:   Assessment:  Topic:</dc:title>
  <dc:creator>Eleni Koutsogeorgou</dc:creator>
  <cp:lastModifiedBy>SW480112</cp:lastModifiedBy>
  <cp:revision>61</cp:revision>
  <dcterms:created xsi:type="dcterms:W3CDTF">2022-03-05T14:08:14Z</dcterms:created>
  <dcterms:modified xsi:type="dcterms:W3CDTF">2022-03-31T12:00:39Z</dcterms:modified>
</cp:coreProperties>
</file>