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88" r:id="rId6"/>
    <p:sldId id="282" r:id="rId7"/>
    <p:sldId id="284" r:id="rId8"/>
    <p:sldId id="279" r:id="rId9"/>
    <p:sldId id="285" r:id="rId10"/>
    <p:sldId id="289" r:id="rId11"/>
    <p:sldId id="316" r:id="rId12"/>
    <p:sldId id="318" r:id="rId13"/>
    <p:sldId id="298" r:id="rId14"/>
    <p:sldId id="296" r:id="rId15"/>
    <p:sldId id="309" r:id="rId16"/>
    <p:sldId id="307" r:id="rId17"/>
    <p:sldId id="312" r:id="rId18"/>
    <p:sldId id="313" r:id="rId19"/>
    <p:sldId id="302" r:id="rId20"/>
    <p:sldId id="321" r:id="rId21"/>
    <p:sldId id="319" r:id="rId22"/>
    <p:sldId id="320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B5A6C1-2E7C-5411-8F34-FBA4DAD4FC13}" v="27" dt="2025-12-20T14:38:25.195"/>
    <p1510:client id="{B347A3A8-1E61-45FC-90B0-E6B3F557804E}" v="10" dt="2025-12-20T14:32:49.6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1C1151-A9D6-4247-B8D1-7D8414A6C3C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289C231-1709-4A27-BF1C-BA0485E499B2}">
      <dgm:prSet/>
      <dgm:spPr/>
      <dgm:t>
        <a:bodyPr/>
        <a:lstStyle/>
        <a:p>
          <a:r>
            <a:rPr lang="en-GB" dirty="0"/>
            <a:t>• Investigate the extent, nature, and effectiveness of youth entrepreneurship within South-Eastern Nigeria’s SME sector.</a:t>
          </a:r>
          <a:endParaRPr lang="en-US" dirty="0"/>
        </a:p>
      </dgm:t>
    </dgm:pt>
    <dgm:pt modelId="{1B246F2E-00E1-440C-BABB-1FE216701D9F}" type="parTrans" cxnId="{162C95A8-1A54-4028-B173-AA873B9BEFE5}">
      <dgm:prSet/>
      <dgm:spPr/>
      <dgm:t>
        <a:bodyPr/>
        <a:lstStyle/>
        <a:p>
          <a:endParaRPr lang="en-US"/>
        </a:p>
      </dgm:t>
    </dgm:pt>
    <dgm:pt modelId="{C835F098-B0F1-4B52-B209-88E01D8491F7}" type="sibTrans" cxnId="{162C95A8-1A54-4028-B173-AA873B9BEFE5}">
      <dgm:prSet/>
      <dgm:spPr/>
      <dgm:t>
        <a:bodyPr/>
        <a:lstStyle/>
        <a:p>
          <a:endParaRPr lang="en-US"/>
        </a:p>
      </dgm:t>
    </dgm:pt>
    <dgm:pt modelId="{7AE15F71-E182-4ABD-AB2A-EC99036B5C7D}">
      <dgm:prSet/>
      <dgm:spPr/>
      <dgm:t>
        <a:bodyPr/>
        <a:lstStyle/>
        <a:p>
          <a:r>
            <a:rPr lang="en-GB" dirty="0"/>
            <a:t>• Analyse the role of formal education, apprenticeship systems, and government programmes (e.g., SAED, N-Power) in shaping youth entrepreneurial outcomes.</a:t>
          </a:r>
          <a:endParaRPr lang="en-US" dirty="0"/>
        </a:p>
      </dgm:t>
    </dgm:pt>
    <dgm:pt modelId="{1E774B3A-84F1-4502-B5D1-40A2645F9C14}" type="parTrans" cxnId="{0A1C150A-3906-4513-90C2-B023CC79F564}">
      <dgm:prSet/>
      <dgm:spPr/>
      <dgm:t>
        <a:bodyPr/>
        <a:lstStyle/>
        <a:p>
          <a:endParaRPr lang="en-US"/>
        </a:p>
      </dgm:t>
    </dgm:pt>
    <dgm:pt modelId="{6DAAA670-B1AA-46AD-9844-E34C157F64DE}" type="sibTrans" cxnId="{0A1C150A-3906-4513-90C2-B023CC79F564}">
      <dgm:prSet/>
      <dgm:spPr/>
      <dgm:t>
        <a:bodyPr/>
        <a:lstStyle/>
        <a:p>
          <a:endParaRPr lang="en-US"/>
        </a:p>
      </dgm:t>
    </dgm:pt>
    <dgm:pt modelId="{013FA1C6-6DA6-4B2E-8929-D3B9010C9646}">
      <dgm:prSet/>
      <dgm:spPr/>
      <dgm:t>
        <a:bodyPr/>
        <a:lstStyle/>
        <a:p>
          <a:r>
            <a:rPr lang="en-GB" dirty="0"/>
            <a:t>• Develop a hybrid conceptual framework that integrates formal education and training models with indigenous SMEs owners for practical to better reflect local realities.</a:t>
          </a:r>
          <a:endParaRPr lang="en-US" dirty="0"/>
        </a:p>
      </dgm:t>
    </dgm:pt>
    <dgm:pt modelId="{40E40788-0EEE-4CF2-B31C-F5849F28DF7F}" type="parTrans" cxnId="{03516F72-6DA9-41C5-8566-8A090075D690}">
      <dgm:prSet/>
      <dgm:spPr/>
      <dgm:t>
        <a:bodyPr/>
        <a:lstStyle/>
        <a:p>
          <a:endParaRPr lang="en-US"/>
        </a:p>
      </dgm:t>
    </dgm:pt>
    <dgm:pt modelId="{84774186-048D-4986-B5E0-597CD9F2EB21}" type="sibTrans" cxnId="{03516F72-6DA9-41C5-8566-8A090075D690}">
      <dgm:prSet/>
      <dgm:spPr/>
      <dgm:t>
        <a:bodyPr/>
        <a:lstStyle/>
        <a:p>
          <a:endParaRPr lang="en-US"/>
        </a:p>
      </dgm:t>
    </dgm:pt>
    <dgm:pt modelId="{8E31D3DE-C0D4-425B-8643-F5D7B44A3B52}" type="pres">
      <dgm:prSet presAssocID="{561C1151-A9D6-4247-B8D1-7D8414A6C3CA}" presName="vert0" presStyleCnt="0">
        <dgm:presLayoutVars>
          <dgm:dir/>
          <dgm:animOne val="branch"/>
          <dgm:animLvl val="lvl"/>
        </dgm:presLayoutVars>
      </dgm:prSet>
      <dgm:spPr/>
    </dgm:pt>
    <dgm:pt modelId="{3CDEBA0C-F345-41B4-B890-4ADD0388B468}" type="pres">
      <dgm:prSet presAssocID="{8289C231-1709-4A27-BF1C-BA0485E499B2}" presName="thickLine" presStyleLbl="alignNode1" presStyleIdx="0" presStyleCnt="3"/>
      <dgm:spPr/>
    </dgm:pt>
    <dgm:pt modelId="{9BFF2666-B915-499A-AA27-04DF51A395F8}" type="pres">
      <dgm:prSet presAssocID="{8289C231-1709-4A27-BF1C-BA0485E499B2}" presName="horz1" presStyleCnt="0"/>
      <dgm:spPr/>
    </dgm:pt>
    <dgm:pt modelId="{7BA5D6C9-DF27-47D6-8B30-31EDC58A3CA2}" type="pres">
      <dgm:prSet presAssocID="{8289C231-1709-4A27-BF1C-BA0485E499B2}" presName="tx1" presStyleLbl="revTx" presStyleIdx="0" presStyleCnt="3"/>
      <dgm:spPr/>
    </dgm:pt>
    <dgm:pt modelId="{C60082CA-450F-4BA1-8B35-B9EF1C3D5C7C}" type="pres">
      <dgm:prSet presAssocID="{8289C231-1709-4A27-BF1C-BA0485E499B2}" presName="vert1" presStyleCnt="0"/>
      <dgm:spPr/>
    </dgm:pt>
    <dgm:pt modelId="{CC6B12EE-AF71-427D-BFD9-561DF1EAA4AE}" type="pres">
      <dgm:prSet presAssocID="{7AE15F71-E182-4ABD-AB2A-EC99036B5C7D}" presName="thickLine" presStyleLbl="alignNode1" presStyleIdx="1" presStyleCnt="3"/>
      <dgm:spPr/>
    </dgm:pt>
    <dgm:pt modelId="{98AB8606-FABD-4B1C-90CC-1AF7074F49FB}" type="pres">
      <dgm:prSet presAssocID="{7AE15F71-E182-4ABD-AB2A-EC99036B5C7D}" presName="horz1" presStyleCnt="0"/>
      <dgm:spPr/>
    </dgm:pt>
    <dgm:pt modelId="{BD5AB314-6B5A-47AB-ABFE-D2F07B5724D2}" type="pres">
      <dgm:prSet presAssocID="{7AE15F71-E182-4ABD-AB2A-EC99036B5C7D}" presName="tx1" presStyleLbl="revTx" presStyleIdx="1" presStyleCnt="3"/>
      <dgm:spPr/>
    </dgm:pt>
    <dgm:pt modelId="{E897C5CD-B01F-425A-959D-1294065ABE70}" type="pres">
      <dgm:prSet presAssocID="{7AE15F71-E182-4ABD-AB2A-EC99036B5C7D}" presName="vert1" presStyleCnt="0"/>
      <dgm:spPr/>
    </dgm:pt>
    <dgm:pt modelId="{752B2183-2FD9-42DE-9B96-DEE1FFA006B4}" type="pres">
      <dgm:prSet presAssocID="{013FA1C6-6DA6-4B2E-8929-D3B9010C9646}" presName="thickLine" presStyleLbl="alignNode1" presStyleIdx="2" presStyleCnt="3"/>
      <dgm:spPr/>
    </dgm:pt>
    <dgm:pt modelId="{1E694000-B291-4BD9-B1A1-AF816E1E7AF0}" type="pres">
      <dgm:prSet presAssocID="{013FA1C6-6DA6-4B2E-8929-D3B9010C9646}" presName="horz1" presStyleCnt="0"/>
      <dgm:spPr/>
    </dgm:pt>
    <dgm:pt modelId="{472493E2-3496-4F6A-98CB-F34F7C7CECD9}" type="pres">
      <dgm:prSet presAssocID="{013FA1C6-6DA6-4B2E-8929-D3B9010C9646}" presName="tx1" presStyleLbl="revTx" presStyleIdx="2" presStyleCnt="3"/>
      <dgm:spPr/>
    </dgm:pt>
    <dgm:pt modelId="{93049FE1-CFF3-4979-8BEA-294E30ECA6F4}" type="pres">
      <dgm:prSet presAssocID="{013FA1C6-6DA6-4B2E-8929-D3B9010C9646}" presName="vert1" presStyleCnt="0"/>
      <dgm:spPr/>
    </dgm:pt>
  </dgm:ptLst>
  <dgm:cxnLst>
    <dgm:cxn modelId="{0A1C150A-3906-4513-90C2-B023CC79F564}" srcId="{561C1151-A9D6-4247-B8D1-7D8414A6C3CA}" destId="{7AE15F71-E182-4ABD-AB2A-EC99036B5C7D}" srcOrd="1" destOrd="0" parTransId="{1E774B3A-84F1-4502-B5D1-40A2645F9C14}" sibTransId="{6DAAA670-B1AA-46AD-9844-E34C157F64DE}"/>
    <dgm:cxn modelId="{99DE5949-D4D3-4658-B40B-9B4B309A4F33}" type="presOf" srcId="{8289C231-1709-4A27-BF1C-BA0485E499B2}" destId="{7BA5D6C9-DF27-47D6-8B30-31EDC58A3CA2}" srcOrd="0" destOrd="0" presId="urn:microsoft.com/office/officeart/2008/layout/LinedList"/>
    <dgm:cxn modelId="{03516F72-6DA9-41C5-8566-8A090075D690}" srcId="{561C1151-A9D6-4247-B8D1-7D8414A6C3CA}" destId="{013FA1C6-6DA6-4B2E-8929-D3B9010C9646}" srcOrd="2" destOrd="0" parTransId="{40E40788-0EEE-4CF2-B31C-F5849F28DF7F}" sibTransId="{84774186-048D-4986-B5E0-597CD9F2EB21}"/>
    <dgm:cxn modelId="{9CCDBC8C-FF09-4A5B-A567-3D292656303C}" type="presOf" srcId="{013FA1C6-6DA6-4B2E-8929-D3B9010C9646}" destId="{472493E2-3496-4F6A-98CB-F34F7C7CECD9}" srcOrd="0" destOrd="0" presId="urn:microsoft.com/office/officeart/2008/layout/LinedList"/>
    <dgm:cxn modelId="{162C95A8-1A54-4028-B173-AA873B9BEFE5}" srcId="{561C1151-A9D6-4247-B8D1-7D8414A6C3CA}" destId="{8289C231-1709-4A27-BF1C-BA0485E499B2}" srcOrd="0" destOrd="0" parTransId="{1B246F2E-00E1-440C-BABB-1FE216701D9F}" sibTransId="{C835F098-B0F1-4B52-B209-88E01D8491F7}"/>
    <dgm:cxn modelId="{9B55B9B3-F750-42FF-9220-1718FDC8FBBA}" type="presOf" srcId="{7AE15F71-E182-4ABD-AB2A-EC99036B5C7D}" destId="{BD5AB314-6B5A-47AB-ABFE-D2F07B5724D2}" srcOrd="0" destOrd="0" presId="urn:microsoft.com/office/officeart/2008/layout/LinedList"/>
    <dgm:cxn modelId="{D19545E8-053C-42E8-9716-AA135BEDA83B}" type="presOf" srcId="{561C1151-A9D6-4247-B8D1-7D8414A6C3CA}" destId="{8E31D3DE-C0D4-425B-8643-F5D7B44A3B52}" srcOrd="0" destOrd="0" presId="urn:microsoft.com/office/officeart/2008/layout/LinedList"/>
    <dgm:cxn modelId="{F841F556-C6FF-4155-8864-A75FBDA0D61B}" type="presParOf" srcId="{8E31D3DE-C0D4-425B-8643-F5D7B44A3B52}" destId="{3CDEBA0C-F345-41B4-B890-4ADD0388B468}" srcOrd="0" destOrd="0" presId="urn:microsoft.com/office/officeart/2008/layout/LinedList"/>
    <dgm:cxn modelId="{E932A7E5-AFEC-4FBA-BAC3-3CF1090AB1DC}" type="presParOf" srcId="{8E31D3DE-C0D4-425B-8643-F5D7B44A3B52}" destId="{9BFF2666-B915-499A-AA27-04DF51A395F8}" srcOrd="1" destOrd="0" presId="urn:microsoft.com/office/officeart/2008/layout/LinedList"/>
    <dgm:cxn modelId="{50CFCE01-6F4E-45D6-99F3-8100A2835DA9}" type="presParOf" srcId="{9BFF2666-B915-499A-AA27-04DF51A395F8}" destId="{7BA5D6C9-DF27-47D6-8B30-31EDC58A3CA2}" srcOrd="0" destOrd="0" presId="urn:microsoft.com/office/officeart/2008/layout/LinedList"/>
    <dgm:cxn modelId="{10F62541-9101-4A8C-B60D-93487A3D8B91}" type="presParOf" srcId="{9BFF2666-B915-499A-AA27-04DF51A395F8}" destId="{C60082CA-450F-4BA1-8B35-B9EF1C3D5C7C}" srcOrd="1" destOrd="0" presId="urn:microsoft.com/office/officeart/2008/layout/LinedList"/>
    <dgm:cxn modelId="{7E1088C9-BA29-47CC-B197-A704224D8137}" type="presParOf" srcId="{8E31D3DE-C0D4-425B-8643-F5D7B44A3B52}" destId="{CC6B12EE-AF71-427D-BFD9-561DF1EAA4AE}" srcOrd="2" destOrd="0" presId="urn:microsoft.com/office/officeart/2008/layout/LinedList"/>
    <dgm:cxn modelId="{29B8481F-0B1B-437E-A125-F21767634AE9}" type="presParOf" srcId="{8E31D3DE-C0D4-425B-8643-F5D7B44A3B52}" destId="{98AB8606-FABD-4B1C-90CC-1AF7074F49FB}" srcOrd="3" destOrd="0" presId="urn:microsoft.com/office/officeart/2008/layout/LinedList"/>
    <dgm:cxn modelId="{35A0125A-F0F2-4964-94F8-D08E8CD1C69E}" type="presParOf" srcId="{98AB8606-FABD-4B1C-90CC-1AF7074F49FB}" destId="{BD5AB314-6B5A-47AB-ABFE-D2F07B5724D2}" srcOrd="0" destOrd="0" presId="urn:microsoft.com/office/officeart/2008/layout/LinedList"/>
    <dgm:cxn modelId="{CBCC0AEC-3C06-4437-BDB7-884E49A3FC75}" type="presParOf" srcId="{98AB8606-FABD-4B1C-90CC-1AF7074F49FB}" destId="{E897C5CD-B01F-425A-959D-1294065ABE70}" srcOrd="1" destOrd="0" presId="urn:microsoft.com/office/officeart/2008/layout/LinedList"/>
    <dgm:cxn modelId="{0FCFB133-340C-456C-A8AC-4695445BD6A0}" type="presParOf" srcId="{8E31D3DE-C0D4-425B-8643-F5D7B44A3B52}" destId="{752B2183-2FD9-42DE-9B96-DEE1FFA006B4}" srcOrd="4" destOrd="0" presId="urn:microsoft.com/office/officeart/2008/layout/LinedList"/>
    <dgm:cxn modelId="{D5317E7D-A449-44C4-92DF-3E07C9BA735B}" type="presParOf" srcId="{8E31D3DE-C0D4-425B-8643-F5D7B44A3B52}" destId="{1E694000-B291-4BD9-B1A1-AF816E1E7AF0}" srcOrd="5" destOrd="0" presId="urn:microsoft.com/office/officeart/2008/layout/LinedList"/>
    <dgm:cxn modelId="{F82D8969-B4FF-4468-9F8A-DF1F8490EAAD}" type="presParOf" srcId="{1E694000-B291-4BD9-B1A1-AF816E1E7AF0}" destId="{472493E2-3496-4F6A-98CB-F34F7C7CECD9}" srcOrd="0" destOrd="0" presId="urn:microsoft.com/office/officeart/2008/layout/LinedList"/>
    <dgm:cxn modelId="{E0330EB9-4A94-474B-977F-B128097A457E}" type="presParOf" srcId="{1E694000-B291-4BD9-B1A1-AF816E1E7AF0}" destId="{93049FE1-CFF3-4979-8BEA-294E30ECA6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DEBA0C-F345-41B4-B890-4ADD0388B468}">
      <dsp:nvSpPr>
        <dsp:cNvPr id="0" name=""/>
        <dsp:cNvSpPr/>
      </dsp:nvSpPr>
      <dsp:spPr>
        <a:xfrm>
          <a:off x="0" y="2209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5D6C9-DF27-47D6-8B30-31EDC58A3CA2}">
      <dsp:nvSpPr>
        <dsp:cNvPr id="0" name=""/>
        <dsp:cNvSpPr/>
      </dsp:nvSpPr>
      <dsp:spPr>
        <a:xfrm>
          <a:off x="0" y="2209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• Investigate the extent, nature, and effectiveness of youth entrepreneurship within South-Eastern Nigeria’s SME sector.</a:t>
          </a:r>
          <a:endParaRPr lang="en-US" sz="2700" kern="1200" dirty="0"/>
        </a:p>
      </dsp:txBody>
      <dsp:txXfrm>
        <a:off x="0" y="2209"/>
        <a:ext cx="8229600" cy="1507181"/>
      </dsp:txXfrm>
    </dsp:sp>
    <dsp:sp modelId="{CC6B12EE-AF71-427D-BFD9-561DF1EAA4AE}">
      <dsp:nvSpPr>
        <dsp:cNvPr id="0" name=""/>
        <dsp:cNvSpPr/>
      </dsp:nvSpPr>
      <dsp:spPr>
        <a:xfrm>
          <a:off x="0" y="15093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AB314-6B5A-47AB-ABFE-D2F07B5724D2}">
      <dsp:nvSpPr>
        <dsp:cNvPr id="0" name=""/>
        <dsp:cNvSpPr/>
      </dsp:nvSpPr>
      <dsp:spPr>
        <a:xfrm>
          <a:off x="0" y="1509390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• Analyse the role of formal education, apprenticeship systems, and government programmes (e.g., SAED, N-Power) in shaping youth entrepreneurial outcomes.</a:t>
          </a:r>
          <a:endParaRPr lang="en-US" sz="2700" kern="1200" dirty="0"/>
        </a:p>
      </dsp:txBody>
      <dsp:txXfrm>
        <a:off x="0" y="1509390"/>
        <a:ext cx="8229600" cy="1507181"/>
      </dsp:txXfrm>
    </dsp:sp>
    <dsp:sp modelId="{752B2183-2FD9-42DE-9B96-DEE1FFA006B4}">
      <dsp:nvSpPr>
        <dsp:cNvPr id="0" name=""/>
        <dsp:cNvSpPr/>
      </dsp:nvSpPr>
      <dsp:spPr>
        <a:xfrm>
          <a:off x="0" y="30165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493E2-3496-4F6A-98CB-F34F7C7CECD9}">
      <dsp:nvSpPr>
        <dsp:cNvPr id="0" name=""/>
        <dsp:cNvSpPr/>
      </dsp:nvSpPr>
      <dsp:spPr>
        <a:xfrm>
          <a:off x="0" y="3016572"/>
          <a:ext cx="8229600" cy="1507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• Develop a hybrid conceptual framework that integrates formal education and training models with indigenous SMEs owners for practical to better reflect local realities.</a:t>
          </a:r>
          <a:endParaRPr lang="en-US" sz="2700" kern="1200" dirty="0"/>
        </a:p>
      </dsp:txBody>
      <dsp:txXfrm>
        <a:off x="0" y="3016572"/>
        <a:ext cx="8229600" cy="15071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ea typeface="Calibri"/>
                <a:cs typeface="Calibri"/>
              </a:rPr>
              <a:t>ADVANCING TO DOCTORAL RESEARCH STAGE</a:t>
            </a:r>
          </a:p>
        </p:txBody>
      </p:sp>
      <p:pic>
        <p:nvPicPr>
          <p:cNvPr id="9" name="Content Placeholder 8" descr="A red and white cover page&#10;&#10;AI-generated content may be incorrect.">
            <a:extLst>
              <a:ext uri="{FF2B5EF4-FFF2-40B4-BE49-F238E27FC236}">
                <a16:creationId xmlns:a16="http://schemas.microsoft.com/office/drawing/2014/main" id="{A0484796-04F1-8E26-F001-BA4F43B94D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310" y="1586985"/>
            <a:ext cx="9153090" cy="513380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13779-14FD-7BC4-831B-EF8B564AF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7622"/>
          </a:xfrm>
        </p:spPr>
        <p:txBody>
          <a:bodyPr>
            <a:normAutofit fontScale="90000"/>
          </a:bodyPr>
          <a:lstStyle/>
          <a:p>
            <a:r>
              <a:rPr lang="en-US" sz="4000">
                <a:ea typeface="Calibri"/>
                <a:cs typeface="Calibri"/>
              </a:rPr>
              <a:t>INTRODUCTION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FC6659-6028-1421-4378-C1BEE1DE3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80102"/>
            <a:ext cx="4094833" cy="439396"/>
          </a:xfrm>
        </p:spPr>
        <p:txBody>
          <a:bodyPr>
            <a:noAutofit/>
          </a:bodyPr>
          <a:lstStyle/>
          <a:p>
            <a:r>
              <a:rPr lang="en-US">
                <a:ea typeface="Calibri"/>
                <a:cs typeface="Calibri"/>
              </a:rPr>
              <a:t>What is entrepreneurship?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826381-D77A-E49C-E414-05BF275232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360" y="1712005"/>
            <a:ext cx="4073533" cy="493559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ea typeface="+mn-lt"/>
                <a:cs typeface="+mn-lt"/>
              </a:rPr>
              <a:t>Entrepreneurship refers to an individual’s capacity and readiness to transform ideas into purposeful action through the identification and exploitation of new opportunities (Varum &amp; Rizza, 2023).</a:t>
            </a:r>
            <a:endParaRPr lang="en-US" dirty="0"/>
          </a:p>
          <a:p>
            <a:r>
              <a:rPr lang="en-US" sz="2000" dirty="0">
                <a:ea typeface="Calibri"/>
                <a:cs typeface="Calibri"/>
              </a:rPr>
              <a:t>It involves creating or seizing an opportunity, taking financial, personal risks, and building something of value—usually a business(Yay &amp; Yay, 2022</a:t>
            </a:r>
            <a:r>
              <a:rPr lang="en-US" sz="2000" dirty="0">
                <a:solidFill>
                  <a:srgbClr val="404040"/>
                </a:solidFill>
                <a:latin typeface="Trebuchet MS"/>
              </a:rPr>
              <a:t>)</a:t>
            </a:r>
            <a:r>
              <a:rPr lang="en-US" dirty="0">
                <a:solidFill>
                  <a:srgbClr val="3A3A3A"/>
                </a:solidFill>
                <a:latin typeface="Times New Roman"/>
                <a:cs typeface="Times New Roman"/>
              </a:rPr>
              <a:t>.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990568-8D0A-2C49-297F-EFACDCB007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81273" y="1270995"/>
            <a:ext cx="4579121" cy="70351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>
                <a:ea typeface="Calibri"/>
                <a:cs typeface="Calibri"/>
              </a:rPr>
              <a:t>Categories of entrepreneurship </a:t>
            </a:r>
            <a:endParaRPr lang="en-US"/>
          </a:p>
          <a:p>
            <a:r>
              <a:rPr lang="en-US">
                <a:ea typeface="Calibri"/>
                <a:cs typeface="Calibri"/>
              </a:rPr>
              <a:t>        in Nigeria</a:t>
            </a:r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8896EFE6-9104-D638-7594-7F4B2DD7F5F6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253429476"/>
              </p:ext>
            </p:extLst>
          </p:nvPr>
        </p:nvGraphicFramePr>
        <p:xfrm>
          <a:off x="4017017" y="1982080"/>
          <a:ext cx="5120488" cy="482056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23208">
                  <a:extLst>
                    <a:ext uri="{9D8B030D-6E8A-4147-A177-3AD203B41FA5}">
                      <a16:colId xmlns:a16="http://schemas.microsoft.com/office/drawing/2014/main" val="3717867115"/>
                    </a:ext>
                  </a:extLst>
                </a:gridCol>
                <a:gridCol w="99530">
                  <a:extLst>
                    <a:ext uri="{9D8B030D-6E8A-4147-A177-3AD203B41FA5}">
                      <a16:colId xmlns:a16="http://schemas.microsoft.com/office/drawing/2014/main" val="1787380783"/>
                    </a:ext>
                  </a:extLst>
                </a:gridCol>
                <a:gridCol w="1382661">
                  <a:extLst>
                    <a:ext uri="{9D8B030D-6E8A-4147-A177-3AD203B41FA5}">
                      <a16:colId xmlns:a16="http://schemas.microsoft.com/office/drawing/2014/main" val="3146913933"/>
                    </a:ext>
                  </a:extLst>
                </a:gridCol>
                <a:gridCol w="2315089">
                  <a:extLst>
                    <a:ext uri="{9D8B030D-6E8A-4147-A177-3AD203B41FA5}">
                      <a16:colId xmlns:a16="http://schemas.microsoft.com/office/drawing/2014/main" val="952653606"/>
                    </a:ext>
                  </a:extLst>
                </a:gridCol>
              </a:tblGrid>
              <a:tr h="168451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Category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36528" marR="36528" marT="18258" marB="1825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FFFFFF"/>
                      </a:solidFill>
                    </a:lnR>
                    <a:lnT w="9524">
                      <a:solidFill>
                        <a:srgbClr val="FFFFFF"/>
                      </a:solidFill>
                    </a:lnT>
                    <a:lnB w="19678">
                      <a:solidFill>
                        <a:srgbClr val="FFFFFF"/>
                      </a:solidFill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Number of</a:t>
                      </a: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Employees</a:t>
                      </a:r>
                      <a:endParaRPr lang="en-GB"/>
                    </a:p>
                  </a:txBody>
                  <a:tcPr marL="36528" marR="36528" marT="18259" marB="18259">
                    <a:lnL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Asset Base</a:t>
                      </a:r>
                      <a:endParaRPr lang="en-US" sz="2000"/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(excluding </a:t>
                      </a:r>
                      <a:endParaRPr lang="en-GB" sz="2000"/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1" i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r>
                        <a:rPr lang="en-GB" sz="2000" b="1" i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land/buildings)</a:t>
                      </a:r>
                      <a:endParaRPr lang="en-GB" sz="2000"/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317144"/>
                  </a:ext>
                </a:extLst>
              </a:tr>
              <a:tr h="86017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Micro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36528" marR="36528" marT="18258" marB="1825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FFFFFF"/>
                      </a:solidFill>
                    </a:lnR>
                    <a:lnT w="19678">
                      <a:solidFill>
                        <a:srgbClr val="FFFFFF"/>
                      </a:solidFill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1–10</a:t>
                      </a:r>
                    </a:p>
                  </a:txBody>
                  <a:tcPr marL="36528" marR="36528" marT="18259" marB="18259">
                    <a:lnL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Less than ₦1 million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679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7570552"/>
                  </a:ext>
                </a:extLst>
              </a:tr>
              <a:tr h="86017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Small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36528" marR="36528" marT="18258" marB="1825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FFFFFF"/>
                      </a:solidFill>
                    </a:lnR>
                    <a:lnT w="9524">
                      <a:solidFill>
                        <a:srgbClr val="FFFFFF"/>
                      </a:solidFill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11–35</a:t>
                      </a:r>
                    </a:p>
                  </a:txBody>
                  <a:tcPr marL="36528" marR="36528" marT="18259" marB="18259">
                    <a:lnL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₦1m to &lt; ₦40m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880036"/>
                  </a:ext>
                </a:extLst>
              </a:tr>
              <a:tr h="86017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Medium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36528" marR="36528" marT="18258" marB="1825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FFFFFF"/>
                      </a:solidFill>
                    </a:lnR>
                    <a:lnT w="9524">
                      <a:solidFill>
                        <a:srgbClr val="FFFFFF"/>
                      </a:solidFill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36–100</a:t>
                      </a:r>
                    </a:p>
                  </a:txBody>
                  <a:tcPr marL="36528" marR="36528" marT="18259" marB="18259">
                    <a:lnL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₦40m to &lt; ₦200m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7247011"/>
                  </a:ext>
                </a:extLst>
              </a:tr>
              <a:tr h="55552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Large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ts val="975"/>
                        </a:lnSpc>
                        <a:buNone/>
                      </a:pPr>
                      <a:endParaRPr lang="en-GB" sz="2000" b="0" i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36528" marR="36528" marT="18258" marB="18258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4">
                      <a:solidFill>
                        <a:srgbClr val="FFFFFF"/>
                      </a:solidFill>
                    </a:lnR>
                    <a:lnT w="9524">
                      <a:solidFill>
                        <a:srgbClr val="FFFFFF"/>
                      </a:solidFill>
                    </a:lnT>
                    <a:lnB w="9524">
                      <a:solidFill>
                        <a:srgbClr val="FFFFFF"/>
                      </a:solidFill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101+</a:t>
                      </a:r>
                    </a:p>
                  </a:txBody>
                  <a:tcPr marL="36528" marR="36528" marT="18259" marB="18259">
                    <a:lnL w="9524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975"/>
                        </a:lnSpc>
                        <a:buNone/>
                      </a:pPr>
                      <a:r>
                        <a:rPr lang="en-GB" sz="2000" b="0" i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₦200m or more</a:t>
                      </a:r>
                    </a:p>
                  </a:txBody>
                  <a:tcPr marL="36528" marR="36528" marT="18259" marB="18259">
                    <a:lnL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54806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9865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851B2-02AE-8555-B47C-33C7CD1C1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PROBLEM STATEMENT</a:t>
            </a:r>
          </a:p>
        </p:txBody>
      </p:sp>
      <p:pic>
        <p:nvPicPr>
          <p:cNvPr id="4" name="Content Placeholder 3" descr="A diagram of a business&#10;&#10;AI-generated content may be incorrect.">
            <a:extLst>
              <a:ext uri="{FF2B5EF4-FFF2-40B4-BE49-F238E27FC236}">
                <a16:creationId xmlns:a16="http://schemas.microsoft.com/office/drawing/2014/main" id="{8A4700C0-E72F-AAE1-DF11-E27CA4C5B2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2" y="2080807"/>
            <a:ext cx="9139456" cy="4762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167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651" y="457518"/>
            <a:ext cx="8229600" cy="1143000"/>
          </a:xfrm>
        </p:spPr>
        <p:txBody>
          <a:bodyPr>
            <a:normAutofit/>
          </a:bodyPr>
          <a:lstStyle/>
          <a:p>
            <a:r>
              <a:rPr lang="en-GB"/>
              <a:t>Research Objectives</a:t>
            </a:r>
            <a:endParaRPr lang="en-GB"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C9199-BFB8-21E0-4597-8CA1CFF566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179143"/>
              </p:ext>
            </p:extLst>
          </p:nvPr>
        </p:nvGraphicFramePr>
        <p:xfrm>
          <a:off x="457200" y="1719125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7700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7C9CA-9A36-55D2-3BCB-23274F777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2500">
                <a:solidFill>
                  <a:srgbClr val="FFFFFF"/>
                </a:solidFill>
              </a:rPr>
              <a:t>Critical Literature review </a:t>
            </a:r>
            <a:br>
              <a:rPr lang="en-US" sz="2500"/>
            </a:br>
            <a:endParaRPr lang="en-US" sz="2500">
              <a:solidFill>
                <a:srgbClr val="FFFFFF"/>
              </a:solidFill>
              <a:ea typeface="Calibri"/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10FF5-5CB3-A8CE-0998-0A0813D8B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371600" y="1984248"/>
            <a:ext cx="30861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B92AF-E7B5-C4AA-C508-8D9C85E2E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1266" y="359699"/>
            <a:ext cx="5385388" cy="584286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1800" dirty="0">
              <a:latin typeface="Times New Roman"/>
              <a:cs typeface="Times New Roman"/>
            </a:endParaRPr>
          </a:p>
          <a:p>
            <a:r>
              <a:rPr lang="en-US" sz="1600" dirty="0">
                <a:cs typeface="Times New Roman"/>
              </a:rPr>
              <a:t>There are large numbers of entrepreneurs in Nigeria (</a:t>
            </a:r>
            <a:r>
              <a:rPr lang="en-US" sz="1600" dirty="0">
                <a:ea typeface="+mn-lt"/>
                <a:cs typeface="+mn-lt"/>
              </a:rPr>
              <a:t>Adelekan &amp; </a:t>
            </a:r>
            <a:r>
              <a:rPr lang="en-US" sz="1600" dirty="0" err="1">
                <a:ea typeface="+mn-lt"/>
                <a:cs typeface="+mn-lt"/>
              </a:rPr>
              <a:t>Ezenwaji</a:t>
            </a:r>
            <a:r>
              <a:rPr lang="en-US" sz="1600" dirty="0">
                <a:ea typeface="+mn-lt"/>
                <a:cs typeface="+mn-lt"/>
              </a:rPr>
              <a:t>, 2022</a:t>
            </a:r>
            <a:r>
              <a:rPr lang="en-US" sz="1600" dirty="0">
                <a:cs typeface="Times New Roman"/>
              </a:rPr>
              <a:t>).</a:t>
            </a:r>
            <a:endParaRPr lang="en-US" sz="1600" dirty="0">
              <a:ea typeface="Calibri"/>
              <a:cs typeface="Times New Roman"/>
            </a:endParaRPr>
          </a:p>
          <a:p>
            <a:r>
              <a:rPr lang="en-US" sz="1600" dirty="0">
                <a:solidFill>
                  <a:srgbClr val="000000"/>
                </a:solidFill>
                <a:cs typeface="Times New Roman"/>
              </a:rPr>
              <a:t>Many of them are fulfilled entrepreneurs </a:t>
            </a:r>
            <a:r>
              <a:rPr lang="en-US" sz="1600" dirty="0">
                <a:solidFill>
                  <a:srgbClr val="3A3A3A"/>
                </a:solidFill>
                <a:cs typeface="Times New Roman"/>
              </a:rPr>
              <a:t>(St-Jean &amp; Tremblay, 2020)</a:t>
            </a:r>
            <a:endParaRPr lang="en-US" sz="1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600" dirty="0">
                <a:solidFill>
                  <a:srgbClr val="000000"/>
                </a:solidFill>
                <a:cs typeface="Times New Roman"/>
              </a:rPr>
              <a:t>There are presence of many informal entrepreneurs  (Hagin &amp; Caesar, 2021; </a:t>
            </a:r>
            <a:r>
              <a:rPr lang="en-US" sz="1600" dirty="0">
                <a:solidFill>
                  <a:srgbClr val="000000"/>
                </a:solidFill>
                <a:ea typeface="+mn-lt"/>
                <a:cs typeface="+mn-lt"/>
              </a:rPr>
              <a:t>Williams &amp; Shahid, 2023</a:t>
            </a:r>
            <a:r>
              <a:rPr lang="en-US" sz="1600" dirty="0">
                <a:solidFill>
                  <a:srgbClr val="000000"/>
                </a:solidFill>
                <a:cs typeface="Times New Roman"/>
              </a:rPr>
              <a:t>).</a:t>
            </a:r>
          </a:p>
          <a:p>
            <a:r>
              <a:rPr lang="en-US" sz="1600" dirty="0">
                <a:solidFill>
                  <a:srgbClr val="242424"/>
                </a:solidFill>
                <a:cs typeface="Times New Roman"/>
              </a:rPr>
              <a:t>There is good knowledge of environmental and business environmental changes (</a:t>
            </a:r>
            <a:r>
              <a:rPr lang="en-GB" sz="1600" dirty="0"/>
              <a:t>Merrill &amp; </a:t>
            </a:r>
            <a:r>
              <a:rPr lang="en-GB" sz="1600" dirty="0" err="1"/>
              <a:t>Schillebeeckx</a:t>
            </a:r>
            <a:r>
              <a:rPr lang="en-GB" sz="1600" dirty="0"/>
              <a:t>, 2024</a:t>
            </a:r>
            <a:r>
              <a:rPr lang="en-US" sz="1600" dirty="0">
                <a:solidFill>
                  <a:srgbClr val="3A3A3A"/>
                </a:solidFill>
                <a:cs typeface="Times New Roman"/>
              </a:rPr>
              <a:t>)</a:t>
            </a:r>
            <a:endParaRPr lang="en-US" sz="1600" dirty="0">
              <a:solidFill>
                <a:srgbClr val="000000"/>
              </a:solidFill>
              <a:cs typeface="Times New Roman"/>
            </a:endParaRPr>
          </a:p>
          <a:p>
            <a:r>
              <a:rPr lang="en-US" sz="1600" dirty="0">
                <a:solidFill>
                  <a:srgbClr val="000000"/>
                </a:solidFill>
                <a:cs typeface="Times New Roman"/>
              </a:rPr>
              <a:t>Necessity base entrepreneurship (</a:t>
            </a:r>
            <a:r>
              <a:rPr lang="en-GB" sz="1600" dirty="0" err="1"/>
              <a:t>Udoye</a:t>
            </a:r>
            <a:r>
              <a:rPr lang="en-GB" sz="1600" dirty="0"/>
              <a:t>, 2022; Fatoki, 2020</a:t>
            </a:r>
            <a:r>
              <a:rPr lang="en-US" sz="1600" dirty="0">
                <a:solidFill>
                  <a:srgbClr val="000000"/>
                </a:solidFill>
                <a:cs typeface="Times New Roman"/>
              </a:rPr>
              <a:t>). </a:t>
            </a:r>
          </a:p>
          <a:p>
            <a:pPr algn="just"/>
            <a:r>
              <a:rPr lang="en-US" sz="1600" dirty="0">
                <a:solidFill>
                  <a:srgbClr val="000000"/>
                </a:solidFill>
                <a:cs typeface="Times New Roman"/>
              </a:rPr>
              <a:t>Job insecurity and employment barriers are eliminated </a:t>
            </a:r>
            <a:r>
              <a:rPr lang="en-US" sz="1600" dirty="0">
                <a:solidFill>
                  <a:srgbClr val="242424"/>
                </a:solidFill>
                <a:cs typeface="Times New Roman"/>
              </a:rPr>
              <a:t>(</a:t>
            </a:r>
            <a:r>
              <a:rPr lang="en-GB" sz="1600" dirty="0"/>
              <a:t>Adebisi &amp; Akinola, 2022</a:t>
            </a:r>
            <a:r>
              <a:rPr lang="en-US" sz="1600" dirty="0">
                <a:solidFill>
                  <a:srgbClr val="3A3A3A"/>
                </a:solidFill>
                <a:cs typeface="Times New Roman"/>
              </a:rPr>
              <a:t>) </a:t>
            </a:r>
            <a:endParaRPr lang="en-US" sz="1600" dirty="0">
              <a:ea typeface="Calibri"/>
              <a:cs typeface="Calibri"/>
            </a:endParaRPr>
          </a:p>
          <a:p>
            <a:pPr algn="just"/>
            <a:r>
              <a:rPr lang="en-US" sz="1600" dirty="0">
                <a:cs typeface="Times New Roman"/>
              </a:rPr>
              <a:t> Job insecurity and underemployment persist (Sirola, 2020).</a:t>
            </a:r>
          </a:p>
          <a:p>
            <a:pPr algn="just"/>
            <a:r>
              <a:rPr lang="en-US" sz="1600" dirty="0">
                <a:cs typeface="Times New Roman"/>
              </a:rPr>
              <a:t>Unfavorable government policies (</a:t>
            </a:r>
            <a:r>
              <a:rPr lang="en-GB" sz="1600" dirty="0"/>
              <a:t>Urbano et al., 2023</a:t>
            </a:r>
            <a:r>
              <a:rPr lang="en-US" sz="1600" dirty="0">
                <a:cs typeface="Times New Roman"/>
              </a:rPr>
              <a:t>).</a:t>
            </a:r>
            <a:endParaRPr lang="en-US" sz="1600" dirty="0">
              <a:ea typeface="Calibri"/>
              <a:cs typeface="Calibri"/>
            </a:endParaRPr>
          </a:p>
          <a:p>
            <a:r>
              <a:rPr lang="en-US" sz="1600" dirty="0">
                <a:cs typeface="Times New Roman"/>
              </a:rPr>
              <a:t>Entrepreneurship challenges (Van der Westhuizen, 2024). </a:t>
            </a:r>
          </a:p>
          <a:p>
            <a:r>
              <a:rPr lang="en-US" sz="1600" dirty="0">
                <a:cs typeface="Times New Roman"/>
              </a:rPr>
              <a:t> High rate of business failures among Nigeria entrepreneurs (</a:t>
            </a:r>
            <a:r>
              <a:rPr lang="en-US" sz="1600" dirty="0">
                <a:ea typeface="+mn-lt"/>
                <a:cs typeface="+mn-lt"/>
              </a:rPr>
              <a:t>Akinwale &amp; Adepoju, 2022</a:t>
            </a:r>
            <a:endParaRPr lang="en-US" sz="1600" dirty="0">
              <a:ea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3A6EC6-948C-8A31-6FA5-0027592AFC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27698" y="6455664"/>
            <a:ext cx="20574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3CB552E4-EB72-491A-9D06-0DD77930EFED}" type="datetime1">
              <a:rPr 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12/20/2025</a:t>
            </a:fld>
            <a:endParaRPr lang="en-US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B8CE14-E9A2-E75B-D263-D55B1A0E3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664"/>
            <a:ext cx="33604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137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7262" y="11187"/>
            <a:ext cx="6710357" cy="2021036"/>
          </a:xfrm>
        </p:spPr>
        <p:txBody>
          <a:bodyPr>
            <a:normAutofit/>
          </a:bodyPr>
          <a:lstStyle/>
          <a:p>
            <a:r>
              <a:rPr lang="en-GB" sz="2700"/>
              <a:t>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110" y="1515316"/>
            <a:ext cx="8514963" cy="46412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000" b="1"/>
          </a:p>
          <a:p>
            <a:pPr marL="0" indent="0">
              <a:lnSpc>
                <a:spcPct val="110000"/>
              </a:lnSpc>
              <a:buNone/>
            </a:pPr>
            <a:r>
              <a:rPr lang="en-GB" sz="2400"/>
              <a:t>RQ1. What key socio-economic, cultural, and institutional factors influence the youths to engage in self-employment in South-Eastern Nigeria?</a:t>
            </a:r>
            <a:endParaRPr lang="en-GB" sz="2400"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/>
              <a:t>RQ2. To what extent does entrepreneurs’ level of formal education shape their access to formal financing opportunities?</a:t>
            </a:r>
            <a:endParaRPr lang="en-GB" sz="2400"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/>
              <a:t>RQ3. How does formal educational attainment influence the nature, structure, and degree of formality of youth-owned enterprises?</a:t>
            </a:r>
            <a:endParaRPr lang="en-GB" sz="2400"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2400"/>
              <a:t>RQ4.  </a:t>
            </a:r>
            <a:r>
              <a:rPr lang="en-GB" sz="2400">
                <a:ea typeface="+mn-lt"/>
                <a:cs typeface="+mn-lt"/>
              </a:rPr>
              <a:t>Does combining formal entrepreneurship education with practical business training enhance youths' entrepreneurial intentions?</a:t>
            </a:r>
          </a:p>
          <a:p>
            <a:pPr>
              <a:lnSpc>
                <a:spcPct val="110000"/>
              </a:lnSpc>
              <a:defRPr sz="2200"/>
            </a:pPr>
            <a:endParaRPr lang="en-GB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7662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1E96A4-BF5C-FC4F-EE4A-DFCA92408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A4092-6032-7689-AFA4-80D61DBB1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50311" y="-834841"/>
            <a:ext cx="6165203" cy="2533767"/>
          </a:xfrm>
        </p:spPr>
        <p:txBody>
          <a:bodyPr>
            <a:normAutofit/>
          </a:bodyPr>
          <a:lstStyle/>
          <a:p>
            <a:r>
              <a:rPr lang="en-GB"/>
              <a:t>Research gap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8C444-5BD9-CF18-1EAF-880457DE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" y="991563"/>
            <a:ext cx="4685828" cy="517798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defRPr sz="2200"/>
            </a:pPr>
            <a:r>
              <a:rPr lang="en-US" sz="1400" b="1" dirty="0"/>
              <a:t>Integration of Practical Skills:</a:t>
            </a:r>
            <a:r>
              <a:rPr lang="en-US" sz="1400" dirty="0"/>
              <a:t> </a:t>
            </a:r>
            <a:r>
              <a:rPr lang="en-US" sz="1400" dirty="0">
                <a:ea typeface="+mn-lt"/>
                <a:cs typeface="+mn-lt"/>
              </a:rPr>
              <a:t>Scholars argue that this theory–practice gap undermines students’ ability to apply classroom knowledge to real business contexts (</a:t>
            </a:r>
            <a:r>
              <a:rPr lang="en-US" sz="1400" dirty="0" err="1">
                <a:ea typeface="+mn-lt"/>
                <a:cs typeface="+mn-lt"/>
              </a:rPr>
              <a:t>Ogunyomi</a:t>
            </a:r>
            <a:r>
              <a:rPr lang="en-US" sz="1400" dirty="0">
                <a:ea typeface="+mn-lt"/>
                <a:cs typeface="+mn-lt"/>
              </a:rPr>
              <a:t> &amp; Bruning, 2021; </a:t>
            </a:r>
            <a:r>
              <a:rPr lang="en-US" sz="1400" dirty="0" err="1">
                <a:ea typeface="+mn-lt"/>
                <a:cs typeface="+mn-lt"/>
              </a:rPr>
              <a:t>Korter</a:t>
            </a:r>
            <a:r>
              <a:rPr lang="en-US" sz="1400" dirty="0">
                <a:ea typeface="+mn-lt"/>
                <a:cs typeface="+mn-lt"/>
              </a:rPr>
              <a:t>, 2023; </a:t>
            </a:r>
            <a:r>
              <a:rPr lang="en-US" sz="1200" dirty="0">
                <a:latin typeface="Arial"/>
                <a:ea typeface="+mn-lt"/>
                <a:cs typeface="Arial"/>
              </a:rPr>
              <a:t>Okoye,  2023</a:t>
            </a:r>
            <a:r>
              <a:rPr lang="en-US" sz="1400" dirty="0">
                <a:latin typeface="Calibri"/>
                <a:ea typeface="+mn-lt"/>
                <a:cs typeface="Calibri"/>
              </a:rPr>
              <a:t>).</a:t>
            </a:r>
            <a:r>
              <a:rPr lang="en-US" sz="1400" dirty="0">
                <a:ea typeface="+mn-lt"/>
                <a:cs typeface="+mn-lt"/>
              </a:rPr>
              <a:t> </a:t>
            </a:r>
          </a:p>
          <a:p>
            <a:pPr algn="just">
              <a:defRPr sz="2200"/>
            </a:pPr>
            <a:endParaRPr lang="en-US" sz="1400">
              <a:ea typeface="+mn-lt"/>
              <a:cs typeface="+mn-lt"/>
            </a:endParaRPr>
          </a:p>
          <a:p>
            <a:pPr algn="just">
              <a:defRPr sz="2200"/>
            </a:pPr>
            <a:r>
              <a:rPr lang="en-US" sz="1400" b="1" dirty="0">
                <a:ea typeface="+mn-lt"/>
                <a:cs typeface="+mn-lt"/>
              </a:rPr>
              <a:t>Sustainability of Youth Ventures: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 dirty="0">
                <a:ea typeface="+mn-lt"/>
                <a:cs typeface="+mn-lt"/>
              </a:rPr>
              <a:t> Practical learners often lack theoretical grounding, while university graduates lack applied entrepreneurial skills—both of which limit business sustainability and long-term growth (Adegbite, </a:t>
            </a:r>
            <a:r>
              <a:rPr lang="en-US" sz="1400" dirty="0" err="1">
                <a:ea typeface="+mn-lt"/>
                <a:cs typeface="+mn-lt"/>
              </a:rPr>
              <a:t>Amaeshi</a:t>
            </a:r>
            <a:r>
              <a:rPr lang="en-US" sz="1400" dirty="0">
                <a:ea typeface="+mn-lt"/>
                <a:cs typeface="+mn-lt"/>
              </a:rPr>
              <a:t> &amp; Nakajima, 2023; </a:t>
            </a:r>
            <a:r>
              <a:rPr lang="en-US" sz="1400" dirty="0" err="1">
                <a:ea typeface="+mn-lt"/>
                <a:cs typeface="+mn-lt"/>
              </a:rPr>
              <a:t>Omosunlade</a:t>
            </a:r>
            <a:r>
              <a:rPr lang="en-US" sz="1400" dirty="0">
                <a:ea typeface="+mn-lt"/>
                <a:cs typeface="+mn-lt"/>
              </a:rPr>
              <a:t> &amp; Gbadamosi, 2022)</a:t>
            </a:r>
          </a:p>
          <a:p>
            <a:pPr algn="just">
              <a:defRPr sz="2200"/>
            </a:pPr>
            <a:endParaRPr lang="en-US" sz="1400">
              <a:solidFill>
                <a:srgbClr val="000000"/>
              </a:solidFill>
              <a:ea typeface="Calibri"/>
              <a:cs typeface="Calibri"/>
            </a:endParaRPr>
          </a:p>
          <a:p>
            <a:pPr algn="just">
              <a:defRPr sz="2200"/>
            </a:pPr>
            <a:r>
              <a:rPr lang="en-US" sz="1400" b="1" dirty="0">
                <a:solidFill>
                  <a:srgbClr val="000000"/>
                </a:solidFill>
              </a:rPr>
              <a:t>Policy Implementation Gaps:</a:t>
            </a:r>
            <a:r>
              <a:rPr lang="en-US" sz="1400" dirty="0">
                <a:solidFill>
                  <a:srgbClr val="000000"/>
                </a:solidFill>
              </a:rPr>
              <a:t> Government initiatives exist, but few studies explain why they fail to produce lasting youth employment or enterprise outcomes 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Adesina &amp; Okunade, 2024</a:t>
            </a:r>
            <a:r>
              <a:rPr lang="en-US" sz="1400" dirty="0">
                <a:solidFill>
                  <a:srgbClr val="000000"/>
                </a:solidFill>
              </a:rPr>
              <a:t>; 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Okeke,  &amp; Alonta, 2023)</a:t>
            </a:r>
            <a:br>
              <a:rPr lang="en-US" sz="1600" dirty="0"/>
            </a:br>
            <a:endParaRPr lang="en-US" sz="1600">
              <a:ea typeface="Calibri"/>
              <a:cs typeface="Calibri"/>
            </a:endParaRPr>
          </a:p>
          <a:p>
            <a:pPr marL="0" indent="0">
              <a:buNone/>
              <a:defRPr sz="2200"/>
            </a:pPr>
            <a:r>
              <a:rPr lang="en-GB" sz="2000" dirty="0">
                <a:solidFill>
                  <a:srgbClr val="00B050"/>
                </a:solidFill>
              </a:rPr>
              <a:t>   </a:t>
            </a:r>
            <a:endParaRPr lang="en-GB" sz="2000" dirty="0">
              <a:solidFill>
                <a:srgbClr val="00B05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group of men working in a wood workshop&#10;&#10;AI-generated content may be incorrect.">
            <a:extLst>
              <a:ext uri="{FF2B5EF4-FFF2-40B4-BE49-F238E27FC236}">
                <a16:creationId xmlns:a16="http://schemas.microsoft.com/office/drawing/2014/main" id="{30A028F8-A200-ED4F-89AE-DD47D0F147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04" r="34885"/>
          <a:stretch>
            <a:fillRect/>
          </a:stretch>
        </p:blipFill>
        <p:spPr>
          <a:xfrm>
            <a:off x="4939522" y="1081033"/>
            <a:ext cx="3964272" cy="1940091"/>
          </a:xfrm>
          <a:prstGeom prst="rect">
            <a:avLst/>
          </a:prstGeom>
        </p:spPr>
      </p:pic>
      <p:pic>
        <p:nvPicPr>
          <p:cNvPr id="6" name="Picture 4" descr="2+ Thousand Students Africa Connected Royalty-Free Images, Stock Photos &amp;  Pictures | Shutterstock">
            <a:extLst>
              <a:ext uri="{FF2B5EF4-FFF2-40B4-BE49-F238E27FC236}">
                <a16:creationId xmlns:a16="http://schemas.microsoft.com/office/drawing/2014/main" id="{D87A0DE4-1C42-8847-3224-5B0179C026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13" b="-5"/>
          <a:stretch>
            <a:fillRect/>
          </a:stretch>
        </p:blipFill>
        <p:spPr bwMode="auto">
          <a:xfrm>
            <a:off x="4834383" y="3942815"/>
            <a:ext cx="4306603" cy="2216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D9FB7B-46A5-03E6-644A-525BE60B4F9F}"/>
              </a:ext>
            </a:extLst>
          </p:cNvPr>
          <p:cNvSpPr txBox="1"/>
          <p:nvPr/>
        </p:nvSpPr>
        <p:spPr>
          <a:xfrm>
            <a:off x="5021343" y="3864909"/>
            <a:ext cx="264252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Gill Sans MT"/>
              </a:rPr>
              <a:t>Theoretical</a:t>
            </a:r>
            <a:endParaRPr lang="en-US" sz="2400" b="1">
              <a:solidFill>
                <a:srgbClr val="FFC000"/>
              </a:solidFill>
              <a:ea typeface="Calibri"/>
              <a:cs typeface="Calibri"/>
            </a:endParaRPr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A63B64-3874-6617-3A17-176AE99426AA}"/>
              </a:ext>
            </a:extLst>
          </p:cNvPr>
          <p:cNvSpPr txBox="1"/>
          <p:nvPr/>
        </p:nvSpPr>
        <p:spPr>
          <a:xfrm>
            <a:off x="4936095" y="2049027"/>
            <a:ext cx="1967079" cy="8854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FF0000"/>
                </a:solidFill>
                <a:latin typeface="Gill Sans MT"/>
                <a:ea typeface="Gill Sans MT"/>
                <a:cs typeface="Gill Sans MT"/>
              </a:rPr>
              <a:t>  </a:t>
            </a:r>
            <a:r>
              <a:rPr lang="en-GB" sz="2400" b="1">
                <a:solidFill>
                  <a:srgbClr val="FFC000"/>
                </a:solidFill>
                <a:latin typeface="Gill Sans MT"/>
                <a:ea typeface="Gill Sans MT"/>
                <a:cs typeface="Gill Sans MT"/>
              </a:rPr>
              <a:t>Practical</a:t>
            </a:r>
            <a:endParaRPr lang="en-US" sz="2400" b="1">
              <a:solidFill>
                <a:srgbClr val="FFC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US" sz="2400">
              <a:ea typeface="Calibri"/>
              <a:cs typeface="Calibri"/>
            </a:endParaRP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2DCD8F3C-F398-3AA6-A755-88DE511292DF}"/>
              </a:ext>
            </a:extLst>
          </p:cNvPr>
          <p:cNvSpPr txBox="1"/>
          <p:nvPr/>
        </p:nvSpPr>
        <p:spPr>
          <a:xfrm>
            <a:off x="4695900" y="3165132"/>
            <a:ext cx="394405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00B050"/>
                </a:solidFill>
              </a:rPr>
              <a:t>               Effective entrepreneurship emerges</a:t>
            </a:r>
          </a:p>
          <a:p>
            <a:r>
              <a:rPr lang="en-US" sz="1400">
                <a:solidFill>
                  <a:srgbClr val="00B050"/>
                </a:solidFill>
              </a:rPr>
              <a:t>                     when </a:t>
            </a:r>
            <a:r>
              <a:rPr lang="en-US" sz="1400" b="1">
                <a:solidFill>
                  <a:srgbClr val="00B050"/>
                </a:solidFill>
              </a:rPr>
              <a:t> theory meets practice</a:t>
            </a:r>
            <a:r>
              <a:rPr lang="en-US" sz="1400">
                <a:solidFill>
                  <a:srgbClr val="00B050"/>
                </a:solidFill>
              </a:rPr>
              <a:t>.</a:t>
            </a:r>
            <a:endParaRPr lang="en-US" sz="1400">
              <a:solidFill>
                <a:srgbClr val="00B050"/>
              </a:solidFill>
              <a:ea typeface="Calibri"/>
              <a:cs typeface="Calibri"/>
            </a:endParaRPr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041C27F9-3B4C-253C-414A-863C4CD88CAD}"/>
              </a:ext>
            </a:extLst>
          </p:cNvPr>
          <p:cNvSpPr/>
          <p:nvPr/>
        </p:nvSpPr>
        <p:spPr>
          <a:xfrm>
            <a:off x="8405337" y="3051286"/>
            <a:ext cx="484631" cy="753773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491D9E39-B8DA-CDF1-4709-9599D67A6C1A}"/>
              </a:ext>
            </a:extLst>
          </p:cNvPr>
          <p:cNvSpPr/>
          <p:nvPr/>
        </p:nvSpPr>
        <p:spPr>
          <a:xfrm flipV="1">
            <a:off x="4832635" y="3060128"/>
            <a:ext cx="524274" cy="739393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237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45A0EE-C4C8-4AE1-B3C6-1261368AC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816E56-474E-2ED1-B53D-AF1F9DF1FF80}"/>
              </a:ext>
            </a:extLst>
          </p:cNvPr>
          <p:cNvSpPr txBox="1"/>
          <p:nvPr/>
        </p:nvSpPr>
        <p:spPr>
          <a:xfrm>
            <a:off x="3737" y="640080"/>
            <a:ext cx="2296853" cy="55788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Theoretical Framework</a:t>
            </a:r>
            <a:endParaRPr lang="en-US" sz="3200" kern="1200">
              <a:solidFill>
                <a:srgbClr val="FFFFFF"/>
              </a:solidFill>
              <a:latin typeface="+mj-lt"/>
              <a:ea typeface="Calibri"/>
              <a:cs typeface="Calibri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24444F-C504-9475-7038-195EFCCD11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731" y="1304"/>
            <a:ext cx="7226713" cy="6856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362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27C6C1B5-36EC-B9E5-3685-6279F903FF2D}"/>
              </a:ext>
            </a:extLst>
          </p:cNvPr>
          <p:cNvSpPr/>
          <p:nvPr/>
        </p:nvSpPr>
        <p:spPr>
          <a:xfrm>
            <a:off x="5284" y="963290"/>
            <a:ext cx="3015404" cy="91439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SECONDARY (Theory — Literature)</a:t>
            </a:r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05E81911-491B-D8B0-06D8-E5228FAD68F8}"/>
              </a:ext>
            </a:extLst>
          </p:cNvPr>
          <p:cNvSpPr/>
          <p:nvPr/>
        </p:nvSpPr>
        <p:spPr>
          <a:xfrm>
            <a:off x="5991170" y="963290"/>
            <a:ext cx="2777554" cy="914399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PRIMARY (Field / Survey Data)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0FACE3-167B-EB82-E09B-9DF8CC1F1D4C}"/>
              </a:ext>
            </a:extLst>
          </p:cNvPr>
          <p:cNvSpPr txBox="1"/>
          <p:nvPr/>
        </p:nvSpPr>
        <p:spPr>
          <a:xfrm>
            <a:off x="39642" y="1777267"/>
            <a:ext cx="2946693" cy="1226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Human Capital Theory 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Institutional </a:t>
            </a:r>
            <a:r>
              <a:rPr lang="en-US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Theory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/>
            <a:r>
              <a:rPr lang="en-US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Psychological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 / TPB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  <a:endParaRPr lang="en-US" sz="1800" b="0" i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Necessity Entrepreneurship </a:t>
            </a:r>
            <a:endParaRPr lang="en-US">
              <a:cs typeface="Segoe U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BC8C8D-367C-4341-135A-64EFACEB726D}"/>
              </a:ext>
            </a:extLst>
          </p:cNvPr>
          <p:cNvSpPr txBox="1"/>
          <p:nvPr/>
        </p:nvSpPr>
        <p:spPr>
          <a:xfrm>
            <a:off x="6197306" y="1790479"/>
            <a:ext cx="314490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Highest education level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Entrepreneurship learned in school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Reason for self-employment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Duration of self-employment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Business registration status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Method of raising capital </a:t>
            </a:r>
          </a:p>
          <a:p>
            <a:pPr algn="ctr"/>
            <a:endParaRPr lang="en-US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F91995C0-4617-3E62-5728-1A0D13987448}"/>
              </a:ext>
            </a:extLst>
          </p:cNvPr>
          <p:cNvSpPr/>
          <p:nvPr/>
        </p:nvSpPr>
        <p:spPr>
          <a:xfrm>
            <a:off x="3739234" y="1046038"/>
            <a:ext cx="1665529" cy="74890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influences</a:t>
            </a:r>
            <a:endParaRPr lang="en-US" sz="2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15EF94-5F6F-8A6C-56DE-7775D8D30068}"/>
              </a:ext>
            </a:extLst>
          </p:cNvPr>
          <p:cNvSpPr txBox="1"/>
          <p:nvPr/>
        </p:nvSpPr>
        <p:spPr>
          <a:xfrm>
            <a:off x="1493168" y="161730"/>
            <a:ext cx="5576256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i="0" u="none" strike="noStrike" baseline="0">
                <a:latin typeface="Calibri"/>
                <a:ea typeface="Calibri"/>
                <a:cs typeface="Calibri"/>
              </a:rPr>
              <a:t>Conceptual Framework</a:t>
            </a:r>
            <a:endParaRPr lang="en-US" b="1">
              <a:ea typeface="Calibri"/>
              <a:cs typeface="Calibri"/>
            </a:endParaRPr>
          </a:p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A3C8266-C86B-5FB0-49D2-5C211DDB306B}"/>
              </a:ext>
            </a:extLst>
          </p:cNvPr>
          <p:cNvSpPr/>
          <p:nvPr/>
        </p:nvSpPr>
        <p:spPr>
          <a:xfrm>
            <a:off x="2624758" y="2945371"/>
            <a:ext cx="2955728" cy="117008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Entrepreneurial Competencies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B33064-271D-832E-E87E-3A9810D27788}"/>
              </a:ext>
            </a:extLst>
          </p:cNvPr>
          <p:cNvSpPr txBox="1"/>
          <p:nvPr/>
        </p:nvSpPr>
        <p:spPr>
          <a:xfrm>
            <a:off x="1308174" y="3561137"/>
            <a:ext cx="301276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Business resilience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Practical skills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Innovation capability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Strategic decision-making </a:t>
            </a:r>
          </a:p>
          <a:p>
            <a:pPr algn="ctr"/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C0E93A3-C19E-F9A2-A543-DE2A9871A203}"/>
              </a:ext>
            </a:extLst>
          </p:cNvPr>
          <p:cNvCxnSpPr/>
          <p:nvPr/>
        </p:nvCxnSpPr>
        <p:spPr>
          <a:xfrm>
            <a:off x="2648059" y="1756123"/>
            <a:ext cx="1231532" cy="113903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FF7F2BA-EEDF-C057-A45E-24C26CE06A43}"/>
              </a:ext>
            </a:extLst>
          </p:cNvPr>
          <p:cNvCxnSpPr/>
          <p:nvPr/>
        </p:nvCxnSpPr>
        <p:spPr>
          <a:xfrm flipH="1">
            <a:off x="4907796" y="1621507"/>
            <a:ext cx="1239460" cy="12976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574D0A28-F284-200D-1C8D-F3BEE70DCB29}"/>
              </a:ext>
            </a:extLst>
          </p:cNvPr>
          <p:cNvSpPr/>
          <p:nvPr/>
        </p:nvSpPr>
        <p:spPr>
          <a:xfrm>
            <a:off x="3282326" y="4967094"/>
            <a:ext cx="2222570" cy="1720445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SME Outcomes in </a:t>
            </a:r>
            <a:r>
              <a:rPr lang="en-US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South-Eastern Nigeria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1DCBC1-FD7B-E2AC-74E2-4B20708CD2F2}"/>
              </a:ext>
            </a:extLst>
          </p:cNvPr>
          <p:cNvSpPr txBox="1"/>
          <p:nvPr/>
        </p:nvSpPr>
        <p:spPr>
          <a:xfrm>
            <a:off x="5285549" y="5345011"/>
            <a:ext cx="362060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Sustainability of youth enterprises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Business survival rates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Job creation </a:t>
            </a:r>
            <a:r>
              <a:rPr lang="en-US" sz="1800" b="0" i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Calibri"/>
                <a:ea typeface="Segoe UI"/>
                <a:cs typeface="Segoe UI"/>
              </a:rPr>
              <a:t>• Economic contribution to local markets</a:t>
            </a:r>
          </a:p>
          <a:p>
            <a:pPr algn="ctr"/>
            <a:endParaRPr lang="en-US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0840716-3428-F34F-0E17-2121284EF4F9}"/>
              </a:ext>
            </a:extLst>
          </p:cNvPr>
          <p:cNvCxnSpPr>
            <a:cxnSpLocks/>
          </p:cNvCxnSpPr>
          <p:nvPr/>
        </p:nvCxnSpPr>
        <p:spPr>
          <a:xfrm>
            <a:off x="4451190" y="4104152"/>
            <a:ext cx="75603" cy="8428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219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DA010-5498-4989-AC25-BA3DC6E3C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Paradigm &amp; Assumptions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41A-4849-F408-0638-5D405E72E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11288"/>
            <a:ext cx="8242813" cy="546414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/>
              <a:t>Paradigmatic Stance</a:t>
            </a:r>
            <a:endParaRPr lang="en-GB" sz="2000" b="1" dirty="0">
              <a:ea typeface="Calibri"/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The study adopts an </a:t>
            </a:r>
            <a:r>
              <a:rPr lang="en-GB" sz="2000" b="1">
                <a:ea typeface="+mn-lt"/>
                <a:cs typeface="+mn-lt"/>
              </a:rPr>
              <a:t>Interpretivist paradigm</a:t>
            </a:r>
            <a:r>
              <a:rPr lang="en-GB" sz="2000">
                <a:ea typeface="+mn-lt"/>
                <a:cs typeface="+mn-lt"/>
              </a:rPr>
              <a:t>, assuming that entrepreneurial realities are socially constructed through lived experiences.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Focus is placed on subjective meanings, perceptions, beliefs, and interpretations of youth entrepreneurs.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b="1"/>
              <a:t>Underlying Assumptions</a:t>
            </a:r>
            <a:endParaRPr lang="en-GB" sz="2000" b="1" dirty="0">
              <a:ea typeface="Calibri"/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Entrepreneurial behaviour is shaped by environmental, educational, and cultural influences.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Knowledge about entrepreneurship is </a:t>
            </a:r>
            <a:r>
              <a:rPr lang="en-GB" sz="2000" b="1">
                <a:ea typeface="+mn-lt"/>
                <a:cs typeface="+mn-lt"/>
              </a:rPr>
              <a:t>context-specific</a:t>
            </a:r>
            <a:r>
              <a:rPr lang="en-GB" sz="2000">
                <a:ea typeface="+mn-lt"/>
                <a:cs typeface="+mn-lt"/>
              </a:rPr>
              <a:t>, not universally generalizable.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Practical learning and formal education jointly shape entrepreneurial resilience.</a:t>
            </a:r>
            <a:endParaRPr lang="en-GB" sz="2000" dirty="0">
              <a:ea typeface="+mn-lt"/>
              <a:cs typeface="+mn-lt"/>
            </a:endParaRPr>
          </a:p>
          <a:p>
            <a:r>
              <a:rPr lang="en-GB" sz="2000" dirty="0">
                <a:ea typeface="+mn-lt"/>
                <a:cs typeface="+mn-lt"/>
              </a:rPr>
              <a:t>Effective entrepreneurship emerges when </a:t>
            </a:r>
            <a:r>
              <a:rPr lang="en-GB" sz="2000" b="1" dirty="0">
                <a:ea typeface="+mn-lt"/>
                <a:cs typeface="+mn-lt"/>
              </a:rPr>
              <a:t>theory meets practice</a:t>
            </a:r>
            <a:r>
              <a:rPr lang="en-GB" sz="2000" dirty="0">
                <a:ea typeface="+mn-lt"/>
                <a:cs typeface="+mn-lt"/>
              </a:rPr>
              <a:t>.</a:t>
            </a:r>
          </a:p>
          <a:p>
            <a:endParaRPr lang="en-GB" sz="2000" b="1" dirty="0">
              <a:ea typeface="Calibri"/>
              <a:cs typeface="Calibri"/>
            </a:endParaRPr>
          </a:p>
          <a:p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90564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948FA-B291-3FA1-1F5A-54A2915E3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Kuhn Paradigm and applications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480EB-D78D-DD70-E190-713E6A6655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Kuhn paradigm</a:t>
            </a:r>
          </a:p>
        </p:txBody>
      </p:sp>
      <p:pic>
        <p:nvPicPr>
          <p:cNvPr id="13" name="Content Placeholder 12" descr="The Kuhn Cycle - Thomas Kuhn's Brilliant Model of How Scientific Fields  Progress">
            <a:extLst>
              <a:ext uri="{FF2B5EF4-FFF2-40B4-BE49-F238E27FC236}">
                <a16:creationId xmlns:a16="http://schemas.microsoft.com/office/drawing/2014/main" id="{708C7A1D-7927-20CA-F3BA-ED1380892C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301750" y="2379662"/>
            <a:ext cx="2219325" cy="2181225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285811-B3CF-6285-0669-64FAE65B55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Application to this study</a:t>
            </a:r>
            <a:endParaRPr lang="en-US"/>
          </a:p>
        </p:txBody>
      </p:sp>
      <p:pic>
        <p:nvPicPr>
          <p:cNvPr id="12" name="Picture 11" descr="Thomas Kuhn: Paradigm Shift">
            <a:extLst>
              <a:ext uri="{FF2B5EF4-FFF2-40B4-BE49-F238E27FC236}">
                <a16:creationId xmlns:a16="http://schemas.microsoft.com/office/drawing/2014/main" id="{BEC94E95-0582-5A0F-F3FC-E6ECCE568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46" y="2393875"/>
            <a:ext cx="3184615" cy="2589953"/>
          </a:xfrm>
          <a:prstGeom prst="rect">
            <a:avLst/>
          </a:prstGeom>
        </p:spPr>
      </p:pic>
      <p:pic>
        <p:nvPicPr>
          <p:cNvPr id="14" name="Picture 13" descr="The Kuhn Cycle - Thomas Kuhn's Brilliant Model of How Scientific Fields  Progress">
            <a:extLst>
              <a:ext uri="{FF2B5EF4-FFF2-40B4-BE49-F238E27FC236}">
                <a16:creationId xmlns:a16="http://schemas.microsoft.com/office/drawing/2014/main" id="{5EB1D166-BA0E-5462-48AF-5CA057BDBA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7565" y="2381981"/>
            <a:ext cx="2883595" cy="2584798"/>
          </a:xfrm>
          <a:prstGeom prst="rect">
            <a:avLst/>
          </a:prstGeom>
          <a:ln>
            <a:solidFill>
              <a:srgbClr val="0070C0"/>
            </a:solidFill>
          </a:ln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3DEE8BE-A27B-E0ED-9A2F-D639097A24D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Formal entrepreneurship education </a:t>
            </a:r>
          </a:p>
          <a:p>
            <a:r>
              <a:rPr lang="en-US">
                <a:ea typeface="+mn-lt"/>
                <a:cs typeface="+mn-lt"/>
              </a:rPr>
              <a:t>weaknesses in the existing paradigm</a:t>
            </a:r>
          </a:p>
          <a:p>
            <a:r>
              <a:rPr lang="en-US">
                <a:ea typeface="+mn-lt"/>
                <a:cs typeface="+mn-lt"/>
              </a:rPr>
              <a:t>The failure rate and high unemployment despite entrepreneurial education</a:t>
            </a:r>
          </a:p>
          <a:p>
            <a:r>
              <a:rPr lang="en-US">
                <a:ea typeface="+mn-lt"/>
                <a:cs typeface="+mn-lt"/>
              </a:rPr>
              <a:t>a move toward a hybrid experiential paradigm</a:t>
            </a:r>
          </a:p>
          <a:p>
            <a:r>
              <a:rPr lang="en-US">
                <a:ea typeface="+mn-lt"/>
                <a:cs typeface="+mn-lt"/>
              </a:rPr>
              <a:t>the hybrid learning approach becomes mainstream.</a:t>
            </a:r>
          </a:p>
        </p:txBody>
      </p:sp>
    </p:spTree>
    <p:extLst>
      <p:ext uri="{BB962C8B-B14F-4D97-AF65-F5344CB8AC3E}">
        <p14:creationId xmlns:p14="http://schemas.microsoft.com/office/powerpoint/2010/main" val="6625818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625"/>
          </a:xfrm>
        </p:spPr>
        <p:txBody>
          <a:bodyPr>
            <a:normAutofit fontScale="90000"/>
          </a:bodyPr>
          <a:lstStyle/>
          <a:p>
            <a:r>
              <a:rPr lang="en-US" sz="4000"/>
              <a:t>Methodology and Research Strategy</a:t>
            </a:r>
          </a:p>
          <a:p>
            <a:endParaRPr>
              <a:ea typeface="Calibri"/>
              <a:cs typeface="Calibri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67814"/>
            <a:ext cx="8229600" cy="629576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/>
              <a:t>• Interpretivist Paradigm</a:t>
            </a:r>
            <a:br>
              <a:rPr lang="en-GB" sz="2400"/>
            </a:br>
            <a:r>
              <a:rPr lang="en-GB" sz="2400"/>
              <a:t>will adopts an interpretivist stance to explore participants lived experiences </a:t>
            </a:r>
          </a:p>
          <a:p>
            <a:pPr marL="0" indent="0">
              <a:buNone/>
            </a:pPr>
            <a:r>
              <a:rPr lang="en-GB" sz="2400" b="1"/>
              <a:t>• Qualitative Case Study</a:t>
            </a:r>
            <a:br>
              <a:rPr lang="en-GB" sz="2400"/>
            </a:br>
            <a:r>
              <a:rPr lang="en-GB" sz="2400"/>
              <a:t>will utilize a qualitative multiple-case study to gain an in-depth understanding. </a:t>
            </a:r>
          </a:p>
          <a:p>
            <a:pPr marL="0" indent="0">
              <a:buNone/>
            </a:pPr>
            <a:r>
              <a:rPr lang="en-GB" sz="2400" b="1"/>
              <a:t>• Questionnaire / Survey</a:t>
            </a:r>
            <a:br>
              <a:rPr lang="en-GB" sz="2400"/>
            </a:br>
            <a:r>
              <a:rPr lang="en-GB" sz="2400"/>
              <a:t>Structured questionnaires to collect  data.</a:t>
            </a:r>
            <a:endParaRPr lang="en-GB" sz="24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/>
              <a:t>Sampling Strategy: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b="1"/>
              <a:t>Purposive sampling</a:t>
            </a:r>
            <a:r>
              <a:rPr lang="en-GB" sz="2400"/>
              <a:t> of active youth entrepreneurs in South-Eastern Nigeria. Inclusion of both </a:t>
            </a:r>
            <a:r>
              <a:rPr lang="en-GB" sz="2400" b="1"/>
              <a:t>formally trained</a:t>
            </a:r>
            <a:r>
              <a:rPr lang="en-GB" sz="2400"/>
              <a:t> and </a:t>
            </a:r>
            <a:r>
              <a:rPr lang="en-GB" sz="2400" b="1"/>
              <a:t>apprenticeship-trained</a:t>
            </a:r>
            <a:r>
              <a:rPr lang="en-GB" sz="2400"/>
              <a:t> individuals for comparison.</a:t>
            </a:r>
            <a:endParaRPr lang="en-US" sz="240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/>
              <a:t>•</a:t>
            </a:r>
            <a:r>
              <a:rPr lang="en-GB" sz="2400" b="1"/>
              <a:t>Secondary Data: 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/>
              <a:t>Review of government reports, policy documents, and academic studies on entrepreneurship programs.</a:t>
            </a:r>
            <a:endParaRPr lang="en-US" sz="2400">
              <a:ea typeface="Calibri"/>
              <a:cs typeface="Calibri"/>
            </a:endParaRPr>
          </a:p>
          <a:p>
            <a:endParaRPr lang="en-GB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4634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6591"/>
          </a:xfrm>
        </p:spPr>
        <p:txBody>
          <a:bodyPr/>
          <a:lstStyle/>
          <a:p>
            <a:r>
              <a:t>Stakeholders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B6BE63-7C58-90D5-6312-02CAF0713B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813415"/>
              </p:ext>
            </p:extLst>
          </p:nvPr>
        </p:nvGraphicFramePr>
        <p:xfrm>
          <a:off x="409630" y="1070323"/>
          <a:ext cx="8069407" cy="4686254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185583">
                  <a:extLst>
                    <a:ext uri="{9D8B030D-6E8A-4147-A177-3AD203B41FA5}">
                      <a16:colId xmlns:a16="http://schemas.microsoft.com/office/drawing/2014/main" val="4147216189"/>
                    </a:ext>
                  </a:extLst>
                </a:gridCol>
                <a:gridCol w="1875628">
                  <a:extLst>
                    <a:ext uri="{9D8B030D-6E8A-4147-A177-3AD203B41FA5}">
                      <a16:colId xmlns:a16="http://schemas.microsoft.com/office/drawing/2014/main" val="1122525241"/>
                    </a:ext>
                  </a:extLst>
                </a:gridCol>
                <a:gridCol w="2004098">
                  <a:extLst>
                    <a:ext uri="{9D8B030D-6E8A-4147-A177-3AD203B41FA5}">
                      <a16:colId xmlns:a16="http://schemas.microsoft.com/office/drawing/2014/main" val="4175383386"/>
                    </a:ext>
                  </a:extLst>
                </a:gridCol>
                <a:gridCol w="2004098">
                  <a:extLst>
                    <a:ext uri="{9D8B030D-6E8A-4147-A177-3AD203B41FA5}">
                      <a16:colId xmlns:a16="http://schemas.microsoft.com/office/drawing/2014/main" val="687479645"/>
                    </a:ext>
                  </a:extLst>
                </a:gridCol>
              </a:tblGrid>
              <a:tr h="700128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600" b="1" u="none" strike="noStrike">
                          <a:solidFill>
                            <a:srgbClr val="000000"/>
                          </a:solidFill>
                          <a:effectLst/>
                        </a:rPr>
                        <a:t>Stakeholder Group</a:t>
                      </a:r>
                      <a:endParaRPr lang="en-GB" sz="1600" b="1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600" b="1" u="none" strike="noStrike">
                          <a:solidFill>
                            <a:srgbClr val="000000"/>
                          </a:solidFill>
                          <a:effectLst/>
                        </a:rPr>
                        <a:t>Role in Study</a:t>
                      </a:r>
                      <a:endParaRPr lang="en-GB" sz="16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600" b="1" u="none" strike="noStrike">
                          <a:solidFill>
                            <a:srgbClr val="000000"/>
                          </a:solidFill>
                          <a:effectLst/>
                        </a:rPr>
                        <a:t>Expected Insights/</a:t>
                      </a:r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method of data collection</a:t>
                      </a:r>
                      <a:endParaRPr lang="en-GB" sz="16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600" b="1" u="none" strike="noStrike">
                          <a:solidFill>
                            <a:srgbClr val="000000"/>
                          </a:solidFill>
                          <a:effectLst/>
                        </a:rPr>
                        <a:t>stakeholder group to visit</a:t>
                      </a:r>
                      <a:endParaRPr lang="en-GB" sz="16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2095162562"/>
                  </a:ext>
                </a:extLst>
              </a:tr>
              <a:tr h="50698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Youth Entrepreneurs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Primary respondents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Challenges, skills, resilience/ 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Primary data</a:t>
                      </a:r>
                      <a:endParaRPr lang="en-GB" sz="14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Ariaria Market (Aba)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2310118392"/>
                  </a:ext>
                </a:extLst>
              </a:tr>
              <a:tr h="700128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Apprentices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Emerging entrepreneurs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Learning &amp; mentorship/ 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Primary Data</a:t>
                      </a: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Aba shopping centre (tailoring, hairdressing, trading, workshops)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3167042176"/>
                  </a:ext>
                </a:extLst>
              </a:tr>
              <a:tr h="50698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SME Owners/Mentors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Secondary mentors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Business and training  dynamics/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 Primary data</a:t>
                      </a:r>
                      <a:endParaRPr lang="en-GB" sz="14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Aba chambers of commerce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3010867434"/>
                  </a:ext>
                </a:extLst>
              </a:tr>
              <a:tr h="50698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Government Agencies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Policy actors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Program effectiveness/ 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Secondary data</a:t>
                      </a:r>
                      <a:endParaRPr lang="en-GB" sz="14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NYSC-SAED State office, Corporate Affairs Commission.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134772616"/>
                  </a:ext>
                </a:extLst>
              </a:tr>
              <a:tr h="50698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Educators/Trainers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Implementers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Curriculum relevance / 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Secondary data</a:t>
                      </a:r>
                      <a:endParaRPr lang="en-GB" sz="14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u="none" strike="noStrike">
                          <a:solidFill>
                            <a:srgbClr val="000000"/>
                          </a:solidFill>
                          <a:effectLst/>
                        </a:rPr>
                        <a:t>Abia Poly, ABSU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1944854412"/>
                  </a:ext>
                </a:extLst>
              </a:tr>
              <a:tr h="337993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Financial Institutions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Enablers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u="none" strike="noStrike">
                          <a:solidFill>
                            <a:srgbClr val="000000"/>
                          </a:solidFill>
                          <a:effectLst/>
                        </a:rPr>
                        <a:t>Access to finance/ </a:t>
                      </a:r>
                      <a:r>
                        <a:rPr lang="en-GB" sz="1400" b="0" u="none" strike="noStrike">
                          <a:solidFill>
                            <a:srgbClr val="FF0000"/>
                          </a:solidFill>
                          <a:effectLst/>
                        </a:rPr>
                        <a:t>Secondary data</a:t>
                      </a:r>
                      <a:endParaRPr lang="en-GB" sz="1400">
                        <a:solidFill>
                          <a:srgbClr val="FF0000"/>
                        </a:solidFill>
                        <a:effectLst/>
                      </a:endParaRPr>
                    </a:p>
                  </a:txBody>
                  <a:tcPr marL="53881" marR="53881" marT="53881" marB="53881"/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1" u="none" strike="noStrike">
                          <a:solidFill>
                            <a:srgbClr val="000000"/>
                          </a:solidFill>
                          <a:effectLst/>
                        </a:rPr>
                        <a:t>FCMB, UBA</a:t>
                      </a:r>
                      <a:endParaRPr lang="en-GB" sz="1400">
                        <a:effectLst/>
                      </a:endParaRPr>
                    </a:p>
                  </a:txBody>
                  <a:tcPr marL="53881" marR="53881" marT="53881" marB="53881"/>
                </a:tc>
                <a:extLst>
                  <a:ext uri="{0D108BD9-81ED-4DB2-BD59-A6C34878D82A}">
                    <a16:rowId xmlns:a16="http://schemas.microsoft.com/office/drawing/2014/main" val="4887004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4203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FAE4C-65B2-32AC-C32C-7B80015D5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Data Analysis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26D03-F955-30ED-F476-23C34FE688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73941"/>
            <a:ext cx="8045245" cy="44522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Level 1: Descriptive Interpretation of experiences and challenge</a:t>
            </a:r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Level 2: Analytical Interpretation to explore motivations and constraints</a:t>
            </a:r>
            <a:endParaRPr lang="en-US"/>
          </a:p>
          <a:p>
            <a:endParaRPr lang="en-US"/>
          </a:p>
          <a:p>
            <a:r>
              <a:rPr lang="en-US">
                <a:ea typeface="+mn-lt"/>
                <a:cs typeface="+mn-lt"/>
              </a:rPr>
              <a:t>Level 3: Theoretical Interpretation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410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07CAF-A463-A339-5581-9DB0FDF49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E7C3E-5B31-7C0F-F869-AD5AE1331C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104" y="1263459"/>
            <a:ext cx="5321339" cy="56001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>
                <a:ea typeface="+mn-lt"/>
                <a:cs typeface="+mn-lt"/>
              </a:rPr>
              <a:t>This study will highlight the complex interplay between education, culture, and institutional structures</a:t>
            </a:r>
          </a:p>
          <a:p>
            <a:r>
              <a:rPr lang="en-US" sz="2400">
                <a:ea typeface="+mn-lt"/>
                <a:cs typeface="+mn-lt"/>
              </a:rPr>
              <a:t>This  study may develop a hybrid approach with the potential to generate a new paradigm of entrepreneurship education </a:t>
            </a:r>
            <a:endParaRPr lang="en-US" sz="2400">
              <a:ea typeface="Calibri"/>
              <a:cs typeface="Calibri"/>
            </a:endParaRPr>
          </a:p>
          <a:p>
            <a:r>
              <a:rPr lang="en-US" sz="2400">
                <a:ea typeface="+mn-lt"/>
                <a:cs typeface="+mn-lt"/>
              </a:rPr>
              <a:t>Overall, the study would contribute to a deeper understanding of youth entrepreneurship within developing-country contexts and offers actionable insights for educational reform, policy enhancement, and community-based support systems..</a:t>
            </a:r>
            <a:endParaRPr lang="en-US" sz="2400">
              <a:ea typeface="Calibri"/>
              <a:cs typeface="Calibri"/>
            </a:endParaRPr>
          </a:p>
        </p:txBody>
      </p:sp>
      <p:pic>
        <p:nvPicPr>
          <p:cNvPr id="29" name="Content Placeholder 28" descr="A person holding a drum and a person walking in the street&#10;&#10;AI-generated content may be incorrect.">
            <a:extLst>
              <a:ext uri="{FF2B5EF4-FFF2-40B4-BE49-F238E27FC236}">
                <a16:creationId xmlns:a16="http://schemas.microsoft.com/office/drawing/2014/main" id="{385BEFB3-9502-85B7-366D-17CDE839D6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373330" y="1422266"/>
            <a:ext cx="3792792" cy="454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6471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3C580-1693-2525-92ED-D3F5BD282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Ethical Consideration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66896C-C7F6-74CF-A7F8-0FCE3B45DC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422609"/>
            <a:ext cx="8395578" cy="57296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Ethical Approval from the university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Confidentiality and Anonymity to protect participants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Transparency and Research Integrity in reporting findings</a:t>
            </a:r>
          </a:p>
          <a:p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Data Security and Storage as per university's guidelines. </a:t>
            </a:r>
          </a:p>
        </p:txBody>
      </p:sp>
    </p:spTree>
    <p:extLst>
      <p:ext uri="{BB962C8B-B14F-4D97-AF65-F5344CB8AC3E}">
        <p14:creationId xmlns:p14="http://schemas.microsoft.com/office/powerpoint/2010/main" val="588111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A9419-71B6-0581-A6D7-270ABB318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874"/>
            <a:ext cx="8229600" cy="886943"/>
          </a:xfrm>
        </p:spPr>
        <p:txBody>
          <a:bodyPr/>
          <a:lstStyle/>
          <a:p>
            <a:r>
              <a:rPr lang="en-US" dirty="0">
                <a:ea typeface="Calibri"/>
                <a:cs typeface="Calibri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E1431-426A-28EF-2397-C9C57DF7C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62149"/>
            <a:ext cx="8243207" cy="595097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Adebisi, B., &amp; Akinola, O. (2022). Challenges facing youth entrepreneurship in Nigeria: Evidence from Lagos State. International Journal of Entrepreneurship, 26(3), 1-15.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/>
                <a:ea typeface="+mn-lt"/>
                <a:cs typeface="Arial"/>
              </a:rPr>
              <a:t>Adegbite, E., Amaeshi, K., &amp; Nakajima, C. (2023).</a:t>
            </a:r>
            <a:b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</a:br>
            <a:r>
              <a:rPr lang="en-US" sz="1400" dirty="0">
                <a:latin typeface="Arial"/>
                <a:ea typeface="+mn-lt"/>
                <a:cs typeface="Arial"/>
              </a:rPr>
              <a:t> Multiple institutional logics and corporate governance in emerging economies. </a:t>
            </a:r>
            <a:r>
              <a:rPr lang="en-US" sz="1400" i="1" dirty="0">
                <a:latin typeface="Arial"/>
                <a:ea typeface="+mn-lt"/>
                <a:cs typeface="Arial"/>
              </a:rPr>
              <a:t>Journal of Business Ethics, 184</a:t>
            </a:r>
            <a:r>
              <a:rPr lang="en-US" sz="1400" dirty="0">
                <a:latin typeface="Arial"/>
                <a:ea typeface="+mn-lt"/>
                <a:cs typeface="Arial"/>
              </a:rPr>
              <a:t>(2), 395–414</a:t>
            </a:r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1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/>
                <a:ea typeface="+mn-lt"/>
                <a:cs typeface="Arial"/>
              </a:rPr>
              <a:t>Adelekan, S., &amp; Ezenwaji, I. O. (2022).</a:t>
            </a:r>
            <a:b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</a:br>
            <a:r>
              <a:rPr lang="en-US" sz="1400" dirty="0">
                <a:latin typeface="Arial"/>
                <a:ea typeface="+mn-lt"/>
                <a:cs typeface="Arial"/>
              </a:rPr>
              <a:t> Institutional constraints and SME formalisation in Nigeria. </a:t>
            </a:r>
            <a:r>
              <a:rPr lang="en-US" sz="1400" i="1" dirty="0">
                <a:latin typeface="Arial"/>
                <a:ea typeface="+mn-lt"/>
                <a:cs typeface="Arial"/>
              </a:rPr>
              <a:t>Journal of African Business, 23</a:t>
            </a:r>
            <a:r>
              <a:rPr lang="en-US" sz="1400" dirty="0">
                <a:latin typeface="Arial"/>
                <a:ea typeface="+mn-lt"/>
                <a:cs typeface="Arial"/>
              </a:rPr>
              <a:t>(4), 512–530.</a:t>
            </a:r>
          </a:p>
          <a:p>
            <a:pPr marL="0" indent="0" algn="just">
              <a:buNone/>
            </a:pPr>
            <a:endParaRPr lang="en-US" sz="14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Adesina, J. O., &amp; Okunade, S. O. (2024).</a:t>
            </a:r>
            <a:b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Entrepreneurship education, employability, and youth enterprise outcomes in Nigeria.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Education + Training, 66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(2), 235–252.</a:t>
            </a:r>
          </a:p>
          <a:p>
            <a:pPr algn="just"/>
            <a:endParaRPr lang="en-US" sz="1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Akinwale, A. A., &amp; Adepoju, A. O. (2022).</a:t>
            </a:r>
            <a:b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</a:b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Entrepreneurial orientation, institutional environment, and SME performance in Nigeria. </a:t>
            </a:r>
            <a:r>
              <a:rPr lang="en-US" sz="14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African Journal of Economic and Management Studies, 13</a:t>
            </a:r>
            <a:r>
              <a:rPr lang="en-US" sz="1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(3), 401–417.</a:t>
            </a:r>
            <a:endParaRPr lang="en-US" sz="14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/>
                <a:cs typeface="Arial"/>
              </a:rPr>
              <a:t>Fatoki</a:t>
            </a:r>
            <a:r>
              <a:rPr lang="en-GB" sz="1400" dirty="0">
                <a:latin typeface="Arial"/>
                <a:cs typeface="Arial"/>
              </a:rPr>
              <a:t>, O. (2020). Access to finance and necessity entrepreneurship. </a:t>
            </a:r>
            <a:r>
              <a:rPr lang="en-GB" sz="1400" i="1" dirty="0">
                <a:latin typeface="Arial"/>
                <a:cs typeface="Arial"/>
              </a:rPr>
              <a:t>Journal of Small Business &amp; Entrepreneurship, 32</a:t>
            </a:r>
            <a:r>
              <a:rPr lang="en-GB" sz="1400" dirty="0">
                <a:latin typeface="Arial"/>
                <a:cs typeface="Arial"/>
              </a:rPr>
              <a:t>(2), 153–170.</a:t>
            </a:r>
          </a:p>
          <a:p>
            <a:pPr algn="just"/>
            <a:endParaRPr lang="en-US" sz="3600" dirty="0">
              <a:latin typeface="Times New Roman"/>
              <a:cs typeface="Times New Roman"/>
            </a:endParaRPr>
          </a:p>
          <a:p>
            <a:pPr algn="just"/>
            <a:endParaRPr lang="en-US" sz="36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455441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830D-D49D-CB39-5BAF-33DDE8C69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47183"/>
            <a:ext cx="8229600" cy="1115786"/>
          </a:xfrm>
        </p:spPr>
        <p:txBody>
          <a:bodyPr/>
          <a:lstStyle/>
          <a:p>
            <a:r>
              <a:rPr lang="en-US" dirty="0">
                <a:ea typeface="Calibri"/>
                <a:cs typeface="Calibri"/>
              </a:rPr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A92D6-DBE9-C9AE-7735-12290386D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0754"/>
            <a:ext cx="8895806" cy="56586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endParaRPr lang="en-GB" sz="1400" dirty="0">
              <a:latin typeface="Arial"/>
              <a:cs typeface="Arial"/>
            </a:endParaRPr>
          </a:p>
          <a:p>
            <a:pPr algn="just"/>
            <a:r>
              <a:rPr lang="en-GB" sz="1400" dirty="0">
                <a:latin typeface="Arial"/>
                <a:cs typeface="Arial"/>
              </a:rPr>
              <a:t>George, G., Merrill, R. K., &amp; </a:t>
            </a:r>
            <a:r>
              <a:rPr lang="en-GB" sz="1400" dirty="0" err="1">
                <a:latin typeface="Arial"/>
                <a:cs typeface="Arial"/>
              </a:rPr>
              <a:t>Schillebeeckx</a:t>
            </a:r>
            <a:r>
              <a:rPr lang="en-GB" sz="1400" dirty="0">
                <a:latin typeface="Arial"/>
                <a:cs typeface="Arial"/>
              </a:rPr>
              <a:t>, S. J. D. (2024). Digital sustainability and entrepreneurship: How digital technologies enable sustainable value creation. </a:t>
            </a:r>
            <a:r>
              <a:rPr lang="en-GB" sz="1400" i="1" dirty="0">
                <a:latin typeface="Arial"/>
                <a:cs typeface="Arial"/>
              </a:rPr>
              <a:t>Academy of Management Annals, 18</a:t>
            </a:r>
            <a:r>
              <a:rPr lang="en-GB" sz="1400" dirty="0">
                <a:latin typeface="Arial"/>
                <a:cs typeface="Arial"/>
              </a:rPr>
              <a:t>(1), 1–42</a:t>
            </a:r>
            <a:endParaRPr lang="en-US" sz="1400" dirty="0">
              <a:latin typeface="Arial"/>
              <a:cs typeface="Arial"/>
            </a:endParaRPr>
          </a:p>
          <a:p>
            <a:pPr algn="just"/>
            <a:endParaRPr lang="en-GB" sz="1400" dirty="0">
              <a:latin typeface="Arial"/>
              <a:cs typeface="Arial"/>
            </a:endParaRPr>
          </a:p>
          <a:p>
            <a:pPr algn="just"/>
            <a:r>
              <a:rPr lang="en-US" sz="1400" dirty="0" err="1">
                <a:latin typeface="Arial"/>
                <a:cs typeface="Arial"/>
              </a:rPr>
              <a:t>Korter</a:t>
            </a:r>
            <a:r>
              <a:rPr lang="en-US" sz="1400" dirty="0">
                <a:latin typeface="Arial"/>
                <a:cs typeface="Arial"/>
              </a:rPr>
              <a:t>, G. O. (2023). Addressing youth unemployment in Nigeria: The role of TVET and strategies for empowerment. International Journal of Science and Research, 12(7), 26–31.</a:t>
            </a:r>
            <a:endParaRPr lang="en-US"/>
          </a:p>
          <a:p>
            <a:pPr marL="0" indent="0" algn="just">
              <a:buNone/>
            </a:pPr>
            <a:endParaRPr lang="en-US" sz="1400" dirty="0">
              <a:latin typeface="Arial"/>
              <a:ea typeface="+mn-lt"/>
              <a:cs typeface="+mn-lt"/>
            </a:endParaRPr>
          </a:p>
          <a:p>
            <a:pPr algn="just"/>
            <a:r>
              <a:rPr lang="en-US" sz="1400" dirty="0" err="1">
                <a:latin typeface="Arial"/>
                <a:ea typeface="+mn-lt"/>
                <a:cs typeface="+mn-lt"/>
              </a:rPr>
              <a:t>Ogunyomi</a:t>
            </a:r>
            <a:r>
              <a:rPr lang="en-US" sz="1400" dirty="0">
                <a:latin typeface="Arial"/>
                <a:ea typeface="+mn-lt"/>
                <a:cs typeface="+mn-lt"/>
              </a:rPr>
              <a:t>, P., &amp; Bruning, N. S. (2021).</a:t>
            </a:r>
            <a:br>
              <a:rPr lang="en-US" sz="1400" dirty="0">
                <a:latin typeface="Arial"/>
                <a:ea typeface="+mn-lt"/>
                <a:cs typeface="+mn-lt"/>
              </a:rPr>
            </a:br>
            <a:r>
              <a:rPr lang="en-US" sz="1400" dirty="0">
                <a:latin typeface="Arial"/>
                <a:ea typeface="+mn-lt"/>
                <a:cs typeface="+mn-lt"/>
              </a:rPr>
              <a:t> Human resource management and entrepreneurial firm performa</a:t>
            </a:r>
            <a:r>
              <a:rPr lang="en-US" sz="1400" b="1" dirty="0">
                <a:latin typeface="Arial"/>
                <a:ea typeface="+mn-lt"/>
                <a:cs typeface="+mn-lt"/>
              </a:rPr>
              <a:t>nce </a:t>
            </a:r>
            <a:r>
              <a:rPr lang="en-US" sz="1400" dirty="0">
                <a:latin typeface="Arial"/>
                <a:ea typeface="+mn-lt"/>
                <a:cs typeface="+mn-lt"/>
              </a:rPr>
              <a:t>in emerging economies</a:t>
            </a:r>
            <a:r>
              <a:rPr lang="en-US" sz="1400" b="1" dirty="0">
                <a:latin typeface="Arial"/>
                <a:ea typeface="+mn-lt"/>
                <a:cs typeface="+mn-lt"/>
              </a:rPr>
              <a:t>. </a:t>
            </a:r>
            <a:r>
              <a:rPr lang="en-US" sz="1400" i="1" dirty="0">
                <a:latin typeface="Arial"/>
                <a:ea typeface="+mn-lt"/>
                <a:cs typeface="+mn-lt"/>
              </a:rPr>
              <a:t>International Journal of Human Resource Management, 32</a:t>
            </a:r>
            <a:r>
              <a:rPr lang="en-US" sz="1400" dirty="0">
                <a:latin typeface="Arial"/>
                <a:ea typeface="+mn-lt"/>
                <a:cs typeface="+mn-lt"/>
              </a:rPr>
              <a:t>(9), 1905–1930</a:t>
            </a:r>
            <a:endParaRPr lang="en-US" sz="1400" dirty="0">
              <a:latin typeface="Arial"/>
              <a:ea typeface="Calibri"/>
              <a:cs typeface="Calibri"/>
            </a:endParaRPr>
          </a:p>
          <a:p>
            <a:pPr algn="just"/>
            <a:endParaRPr lang="en-US" sz="1400" dirty="0">
              <a:latin typeface="Arial"/>
              <a:cs typeface="Arial"/>
            </a:endParaRPr>
          </a:p>
          <a:p>
            <a:pPr algn="just"/>
            <a:r>
              <a:rPr lang="en-US" sz="1400" dirty="0" err="1">
                <a:latin typeface="Arial"/>
                <a:cs typeface="Arial"/>
              </a:rPr>
              <a:t>Omosunlade</a:t>
            </a:r>
            <a:r>
              <a:rPr lang="en-US" sz="1400" dirty="0">
                <a:latin typeface="Arial"/>
                <a:cs typeface="Arial"/>
              </a:rPr>
              <a:t>, O. S., &amp; Gbadamosi, T. V. (2022). Employability and entrepreneurship skills among Nigerian undergraduates: Why the service‑learning curriculum matters. Conference Paper.</a:t>
            </a:r>
          </a:p>
          <a:p>
            <a:pPr algn="just"/>
            <a:endParaRPr lang="en-US" sz="1400" dirty="0">
              <a:latin typeface="Arial"/>
              <a:cs typeface="Arial"/>
            </a:endParaRPr>
          </a:p>
          <a:p>
            <a:pPr algn="just"/>
            <a:r>
              <a:rPr lang="en-US" sz="1400" dirty="0">
                <a:latin typeface="Arial"/>
                <a:cs typeface="Arial"/>
              </a:rPr>
              <a:t>Okeke, C. C., &amp; Alonta, G. N. (2023). Institutional constraints and SME </a:t>
            </a:r>
            <a:r>
              <a:rPr lang="en-US" sz="1400" dirty="0" err="1">
                <a:latin typeface="Arial"/>
                <a:cs typeface="Arial"/>
              </a:rPr>
              <a:t>formalisation</a:t>
            </a:r>
            <a:r>
              <a:rPr lang="en-US" sz="1400" dirty="0">
                <a:latin typeface="Arial"/>
                <a:cs typeface="Arial"/>
              </a:rPr>
              <a:t>. </a:t>
            </a:r>
            <a:r>
              <a:rPr lang="en-US" sz="1400" i="1" dirty="0">
                <a:latin typeface="Arial"/>
                <a:cs typeface="Arial"/>
              </a:rPr>
              <a:t>Nigerian Journal of Economic and Social Studies, 65</a:t>
            </a:r>
            <a:r>
              <a:rPr lang="en-US" sz="1400" dirty="0">
                <a:latin typeface="Arial"/>
                <a:cs typeface="Arial"/>
              </a:rPr>
              <a:t>(3), 421–440.</a:t>
            </a:r>
          </a:p>
          <a:p>
            <a:pPr algn="just"/>
            <a:endParaRPr lang="en-US" sz="1400" dirty="0">
              <a:latin typeface="Arial"/>
              <a:ea typeface="Calibri"/>
              <a:cs typeface="Arial"/>
            </a:endParaRPr>
          </a:p>
          <a:p>
            <a:pPr algn="just"/>
            <a:r>
              <a:rPr lang="en-US" sz="1400" dirty="0">
                <a:latin typeface="Arial"/>
                <a:cs typeface="Arial"/>
              </a:rPr>
              <a:t>Okoye, L. U. (2023). Entrepreneurship education and youth enterprise development in Nigeria: Evidence from tertiary institutions. </a:t>
            </a:r>
            <a:r>
              <a:rPr lang="en-US" sz="1400" i="1" dirty="0">
                <a:latin typeface="Arial"/>
                <a:cs typeface="Arial"/>
              </a:rPr>
              <a:t>Journal of Entrepreneurship in Emerging Economies, 15</a:t>
            </a:r>
            <a:r>
              <a:rPr lang="en-US" sz="1400" dirty="0">
                <a:latin typeface="Arial"/>
                <a:cs typeface="Arial"/>
              </a:rPr>
              <a:t>(3), 498–516.</a:t>
            </a:r>
          </a:p>
          <a:p>
            <a:pPr algn="just"/>
            <a:endParaRPr lang="en-US" sz="1400" dirty="0">
              <a:latin typeface="Arial"/>
              <a:cs typeface="Arial"/>
            </a:endParaRPr>
          </a:p>
          <a:p>
            <a:pPr algn="just"/>
            <a:r>
              <a:rPr lang="en-US" sz="1400" dirty="0" err="1">
                <a:latin typeface="Arial"/>
                <a:cs typeface="Arial"/>
              </a:rPr>
              <a:t>Sirola</a:t>
            </a:r>
            <a:r>
              <a:rPr lang="en-US" sz="1400" dirty="0">
                <a:latin typeface="Arial"/>
                <a:cs typeface="Arial"/>
              </a:rPr>
              <a:t>, N. (2020). Individuals’ Responses to Economic Cycles: Organizational Relevance and a Multilevel Theoretical Integration. The Academy of Management Annals, 14(2), 451–473.</a:t>
            </a:r>
          </a:p>
          <a:p>
            <a:pPr algn="just"/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15018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ECDE2-0C62-7CED-3CE5-05EA98027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B239E-27FF-1BB9-0677-00741BAD2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7500" lnSpcReduction="20000"/>
          </a:bodyPr>
          <a:lstStyle/>
          <a:p>
            <a:pPr algn="just"/>
            <a:endParaRPr lang="en-US" sz="1400" dirty="0">
              <a:latin typeface="Arial"/>
              <a:cs typeface="Arial"/>
            </a:endParaRPr>
          </a:p>
          <a:p>
            <a:pPr algn="just"/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St-Jean, É., &amp; Tremblay, M. (2020). Mentoring for entrepreneurs: A boost or a crutch? Long-term effect of mentoring on self-efficacy. International Small Business Journal, 38(5), 424–448. </a:t>
            </a:r>
          </a:p>
          <a:p>
            <a:pPr algn="just"/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Urbano, D., Aparicio, S., &amp; </a:t>
            </a:r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Audretsch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, D. (2023). Institutions and entrepreneurship. </a:t>
            </a: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Small Business Economics, 60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(1), 1–18.</a:t>
            </a:r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700" dirty="0" err="1">
                <a:latin typeface="Arial" panose="020B0604020202020204" pitchFamily="34" charset="0"/>
                <a:cs typeface="Arial" panose="020B0604020202020204" pitchFamily="34" charset="0"/>
              </a:rPr>
              <a:t>Udoye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, C. E. (2022). Entrepreneurship education and youth empowerment in Nigeria: Implications for sustainable development. </a:t>
            </a: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Journal of Entrepreneurship Education, 25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(3), 1–15.</a:t>
            </a:r>
          </a:p>
          <a:p>
            <a:pPr marL="0" indent="0">
              <a:buNone/>
            </a:pPr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Van der Westhuizen, T. (2024). Practical Tools for Youth Entrepreneurs : An Applied Approach for South Africa and Beyond (1st ed. 2024.). Springer Nature Switzerland. </a:t>
            </a:r>
          </a:p>
          <a:p>
            <a:pPr algn="just"/>
            <a:endParaRPr lang="en-US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27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Varum, C. A., &amp; Rizza, C. (2023). </a:t>
            </a:r>
            <a:r>
              <a:rPr lang="en-US" sz="2700" i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Entrepreneurship, institutional environments, and human capital development in emerging economies.</a:t>
            </a:r>
            <a:r>
              <a:rPr lang="en-US" sz="2700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Journal of Entrepreneurship and Innovation, 15(2), 88–104.</a:t>
            </a:r>
          </a:p>
          <a:p>
            <a:pPr algn="just"/>
            <a:endParaRPr lang="en-US" sz="27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just"/>
            <a:r>
              <a:rPr lang="en-US" sz="27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Williams, C. C., &amp; Shahid, M. S. (2023).</a:t>
            </a:r>
            <a:br>
              <a:rPr lang="en-US" sz="27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</a:br>
            <a:r>
              <a:rPr lang="en-US" sz="27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Informality, institutions, and entrepreneurial </a:t>
            </a:r>
            <a:r>
              <a:rPr lang="en-US" sz="27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behaviour</a:t>
            </a:r>
            <a:r>
              <a:rPr lang="en-US" sz="27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Evidence from developing economies. </a:t>
            </a:r>
            <a:r>
              <a:rPr lang="en-US" sz="2700" i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Entrepreneurship &amp; Regional Development, 35</a:t>
            </a:r>
            <a:r>
              <a:rPr lang="en-US" sz="27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(1–2), 1–22.</a:t>
            </a:r>
          </a:p>
          <a:p>
            <a:pPr algn="just"/>
            <a:endParaRPr lang="en-US" sz="27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just"/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Yay, T., &amp; Yay, G. (2022). Joseph A. Schumpeter and Schumpeterian paradigm on the dynamics of capitalism: Entrepreneur, innovation, growth, and trade. </a:t>
            </a:r>
            <a:r>
              <a:rPr lang="en-US" sz="2700" dirty="0" err="1">
                <a:latin typeface="Arial" panose="020B0604020202020204" pitchFamily="34" charset="0"/>
                <a:cs typeface="Arial" panose="020B0604020202020204" pitchFamily="34" charset="0"/>
              </a:rPr>
              <a:t>Panoeconomicus</a:t>
            </a:r>
            <a: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  <a:t>, 69(4), 579</a:t>
            </a:r>
          </a:p>
          <a:p>
            <a:pPr algn="just"/>
            <a:endParaRPr lang="en-US" sz="27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algn="just"/>
            <a:endParaRPr lang="en-US" sz="27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algn="just"/>
            <a:endParaRPr lang="en-US" sz="2700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7636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e411a590ad7d7dc823e78aaedf981b8d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7049a23e95af664f1cc52aa9109e26f1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E29385E-822E-4C09-BAA8-B962C850C457}">
  <ds:schemaRefs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dd86abe3-ec21-467e-8687-9d211c569818"/>
  </ds:schemaRefs>
</ds:datastoreItem>
</file>

<file path=customXml/itemProps2.xml><?xml version="1.0" encoding="utf-8"?>
<ds:datastoreItem xmlns:ds="http://schemas.openxmlformats.org/officeDocument/2006/customXml" ds:itemID="{774EFBFB-07A6-4F67-9862-E6361245F361}">
  <ds:schemaRefs>
    <ds:schemaRef ds:uri="dd86abe3-ec21-467e-8687-9d211c5698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A55E5F3-D229-4465-8BEF-4A5E3CE0D4F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1818</Words>
  <Application>Microsoft Office PowerPoint</Application>
  <PresentationFormat>On-screen Show (4:3)</PresentationFormat>
  <Paragraphs>212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ADVANCING TO DOCTORAL RESEARCH STAGE</vt:lpstr>
      <vt:lpstr>INTRODUCTION</vt:lpstr>
      <vt:lpstr>PROBLEM STATEMENT</vt:lpstr>
      <vt:lpstr>Research Objectives</vt:lpstr>
      <vt:lpstr>Critical Literature review  </vt:lpstr>
      <vt:lpstr>Research Questions</vt:lpstr>
      <vt:lpstr>Research gap</vt:lpstr>
      <vt:lpstr>PowerPoint Presentation</vt:lpstr>
      <vt:lpstr>PowerPoint Presentation</vt:lpstr>
      <vt:lpstr>Paradigm &amp; Assumptions </vt:lpstr>
      <vt:lpstr>Kuhn Paradigm and applications</vt:lpstr>
      <vt:lpstr>Methodology and Research Strategy </vt:lpstr>
      <vt:lpstr>Stakeholders</vt:lpstr>
      <vt:lpstr>Data Analysis</vt:lpstr>
      <vt:lpstr>Conclusion</vt:lpstr>
      <vt:lpstr>Ethical Consideration</vt:lpstr>
      <vt:lpstr>References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Wisdom Chidi (1716306)</cp:lastModifiedBy>
  <cp:revision>135</cp:revision>
  <dcterms:created xsi:type="dcterms:W3CDTF">2013-01-27T09:14:16Z</dcterms:created>
  <dcterms:modified xsi:type="dcterms:W3CDTF">2025-12-20T14:44:55Z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