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33.xml" ContentType="application/vnd.openxmlformats-officedocument.themeOverride+xml"/>
  <Override PartName="/ppt/theme/themeOverride3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371" r:id="rId2"/>
    <p:sldId id="476" r:id="rId3"/>
    <p:sldId id="488" r:id="rId4"/>
    <p:sldId id="489" r:id="rId5"/>
    <p:sldId id="490" r:id="rId6"/>
    <p:sldId id="491" r:id="rId7"/>
    <p:sldId id="492" r:id="rId8"/>
    <p:sldId id="493" r:id="rId9"/>
    <p:sldId id="494" r:id="rId10"/>
    <p:sldId id="496" r:id="rId11"/>
    <p:sldId id="497" r:id="rId12"/>
    <p:sldId id="498" r:id="rId13"/>
    <p:sldId id="499" r:id="rId14"/>
    <p:sldId id="500" r:id="rId15"/>
    <p:sldId id="501" r:id="rId16"/>
    <p:sldId id="502" r:id="rId17"/>
    <p:sldId id="503" r:id="rId18"/>
    <p:sldId id="504" r:id="rId19"/>
    <p:sldId id="505" r:id="rId20"/>
    <p:sldId id="506" r:id="rId21"/>
    <p:sldId id="507" r:id="rId22"/>
    <p:sldId id="509" r:id="rId23"/>
    <p:sldId id="510" r:id="rId24"/>
    <p:sldId id="511" r:id="rId25"/>
    <p:sldId id="512" r:id="rId26"/>
    <p:sldId id="513" r:id="rId27"/>
    <p:sldId id="514" r:id="rId28"/>
    <p:sldId id="515" r:id="rId29"/>
    <p:sldId id="516" r:id="rId30"/>
    <p:sldId id="517" r:id="rId31"/>
    <p:sldId id="518" r:id="rId32"/>
    <p:sldId id="519" r:id="rId33"/>
    <p:sldId id="520" r:id="rId34"/>
    <p:sldId id="521" r:id="rId35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94181" autoAdjust="0"/>
  </p:normalViewPr>
  <p:slideViewPr>
    <p:cSldViewPr>
      <p:cViewPr varScale="1">
        <p:scale>
          <a:sx n="70" d="100"/>
          <a:sy n="70" d="100"/>
        </p:scale>
        <p:origin x="389" y="2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2025/9/18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BA918AA8-0D9E-9152-95E9-57E860D0C970}"/>
              </a:ext>
            </a:extLst>
          </p:cNvPr>
          <p:cNvSpPr txBox="1"/>
          <p:nvPr/>
        </p:nvSpPr>
        <p:spPr>
          <a:xfrm>
            <a:off x="8674526" y="747818"/>
            <a:ext cx="195438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要解云：「五逆十惡，十念成就，帶業往生，居下下品者，皆得三不退」。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1B0F8C3-E482-353B-1AD3-7EC71352A2D1}"/>
              </a:ext>
            </a:extLst>
          </p:cNvPr>
          <p:cNvSpPr txBox="1"/>
          <p:nvPr/>
        </p:nvSpPr>
        <p:spPr>
          <a:xfrm>
            <a:off x="7732471" y="727822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極樂不退之因緣有五：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73F463E-3F05-0FE3-37B2-11B770F2A5DF}"/>
              </a:ext>
            </a:extLst>
          </p:cNvPr>
          <p:cNvSpPr txBox="1"/>
          <p:nvPr/>
        </p:nvSpPr>
        <p:spPr>
          <a:xfrm>
            <a:off x="3718942" y="727822"/>
            <a:ext cx="372409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⑴彌陀大悲願力攝持。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⑵佛光常照，菩提心增進。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⑶六塵水鳥悉演妙法，增其正念。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⑷純諸菩薩以為勝友，外無魔邪，內無煩惱。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⑸壽命永劫與佛齊等。</a:t>
            </a: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2093FE8E-DBCB-953A-A44D-797BFF24D74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479997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7165707-1658-6688-EC7E-693FA93EDEE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9822A30-59A7-1A32-D6D9-BDD250F36A1F}"/>
              </a:ext>
            </a:extLst>
          </p:cNvPr>
          <p:cNvSpPr txBox="1"/>
          <p:nvPr/>
        </p:nvSpPr>
        <p:spPr>
          <a:xfrm>
            <a:off x="7051630" y="765498"/>
            <a:ext cx="372409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此凡夫易生之同居淨土，行人不須斷惑消業，只要信願持名，下至十念皆得往生，永離諸苦，位登不退，一生補處，不可思議。是乃十方世界之所無，故為千經萬論所同讚者也。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D1E3437-BB19-DF47-8FC9-7359525BA7D0}"/>
              </a:ext>
            </a:extLst>
          </p:cNvPr>
          <p:cNvSpPr txBox="1"/>
          <p:nvPr/>
        </p:nvSpPr>
        <p:spPr>
          <a:xfrm>
            <a:off x="4222998" y="765498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往生同居，便是橫生上三土。證位不退，亦即圓證三不退。念念普利群生，心心流入覺海，是為本經之趣。</a:t>
            </a:r>
          </a:p>
        </p:txBody>
      </p:sp>
    </p:spTree>
    <p:extLst>
      <p:ext uri="{BB962C8B-B14F-4D97-AF65-F5344CB8AC3E}">
        <p14:creationId xmlns:p14="http://schemas.microsoft.com/office/powerpoint/2010/main" val="41508734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403A83D-51E7-D927-D14F-54FFB140025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ED34C60-0D08-B281-416B-DBAF63151C4B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四、方便力用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B2FF555-756A-3269-7928-64C66FC22378}"/>
              </a:ext>
            </a:extLst>
          </p:cNvPr>
          <p:cNvSpPr txBox="1"/>
          <p:nvPr/>
        </p:nvSpPr>
        <p:spPr>
          <a:xfrm>
            <a:off x="7403301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度生方便正是諸佛大願之所結，大智之所顯，萬德之所莊嚴，果覺之究竟處也。是故繼體性宗趣後，而論本經方便勝妙之大力大用。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410D3F2-9B9E-8D8A-8C9B-9C3B91034B26}"/>
              </a:ext>
            </a:extLst>
          </p:cNvPr>
          <p:cNvSpPr txBox="1"/>
          <p:nvPr/>
        </p:nvSpPr>
        <p:spPr>
          <a:xfrm>
            <a:off x="6332428" y="654142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諸佛出世有三種利益：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D1562BAC-6C59-37FF-DA8C-88DB8FBDED35}"/>
              </a:ext>
            </a:extLst>
          </p:cNvPr>
          <p:cNvSpPr txBox="1"/>
          <p:nvPr/>
        </p:nvSpPr>
        <p:spPr>
          <a:xfrm>
            <a:off x="4929237" y="621482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⑴ 說經，法施利益，令眾生破迷開悟，早證無上菩提。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06CC7D47-F005-CE23-A4D4-4A025F98B355}"/>
              </a:ext>
            </a:extLst>
          </p:cNvPr>
          <p:cNvSpPr txBox="1"/>
          <p:nvPr/>
        </p:nvSpPr>
        <p:spPr>
          <a:xfrm>
            <a:off x="2323108" y="618138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⑵ 諸佛如來有身相光明，無量相好，若有眾生，稱念觀察，皆能滅罪消業，永背三途。隨意所樂，常生淨土，乃至成佛。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E58583A9-7806-0EBC-0611-B3A531D4BFE0}"/>
              </a:ext>
            </a:extLst>
          </p:cNvPr>
          <p:cNvSpPr txBox="1"/>
          <p:nvPr/>
        </p:nvSpPr>
        <p:spPr>
          <a:xfrm>
            <a:off x="1360195" y="621482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⑶勸令父王行念佛三昧。</a:t>
            </a:r>
          </a:p>
        </p:txBody>
      </p:sp>
    </p:spTree>
    <p:extLst>
      <p:ext uri="{BB962C8B-B14F-4D97-AF65-F5344CB8AC3E}">
        <p14:creationId xmlns:p14="http://schemas.microsoft.com/office/powerpoint/2010/main" val="12204416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24896C95-C179-0AEB-2CBB-0D54BF253B0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80FC257-8C79-B354-1FC8-0E87C4EEB9B0}"/>
              </a:ext>
            </a:extLst>
          </p:cNvPr>
          <p:cNvSpPr txBox="1"/>
          <p:nvPr/>
        </p:nvSpPr>
        <p:spPr>
          <a:xfrm>
            <a:off x="4692009" y="765498"/>
            <a:ext cx="6083717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佛告父王，一切眾生，生死中念佛之心，但能繫念不止，定生佛前，一得往生，即能改變一切諸惡，成大慈悲」。此乃世尊大慈至孝，勸父之言，唯勸念佛。可見種種行門，非不殊勝，但非凡眾之所能修，唯有繫心念佛法門，最是應機。但能依教念佛，定能往生，一得往生，便能轉惡成善，念佛之方便妙用顯示無餘。</a:t>
            </a:r>
          </a:p>
        </p:txBody>
      </p:sp>
    </p:spTree>
    <p:extLst>
      <p:ext uri="{BB962C8B-B14F-4D97-AF65-F5344CB8AC3E}">
        <p14:creationId xmlns:p14="http://schemas.microsoft.com/office/powerpoint/2010/main" val="17393888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354B8260-BDA4-2C8B-369E-73B8207A05A3}"/>
              </a:ext>
            </a:extLst>
          </p:cNvPr>
          <p:cNvSpPr txBox="1"/>
          <p:nvPr/>
        </p:nvSpPr>
        <p:spPr>
          <a:xfrm>
            <a:off x="10052843" y="765498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念佛有四種：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7B0DA3B-A79F-C1B0-0262-1CEA642693CF}"/>
              </a:ext>
            </a:extLst>
          </p:cNvPr>
          <p:cNvSpPr txBox="1"/>
          <p:nvPr/>
        </p:nvSpPr>
        <p:spPr>
          <a:xfrm>
            <a:off x="6829127" y="727822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 持名念佛。即本經所宗稱念「阿彌陀佛」名號，善導大師曰：「唯有徑路修行，但念阿彌陀佛」。因其方便直捷，成功迅速也。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8400DA8-D490-5603-020C-9C67912DF275}"/>
              </a:ext>
            </a:extLst>
          </p:cNvPr>
          <p:cNvSpPr txBox="1"/>
          <p:nvPr/>
        </p:nvSpPr>
        <p:spPr>
          <a:xfrm>
            <a:off x="5358482" y="691818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 觀像念佛。以供養聖像，注目觀視，然像去還無，因成間斷。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81313A2-8EC5-57DC-007C-D4BB70DA4370}"/>
              </a:ext>
            </a:extLst>
          </p:cNvPr>
          <p:cNvSpPr txBox="1"/>
          <p:nvPr/>
        </p:nvSpPr>
        <p:spPr>
          <a:xfrm>
            <a:off x="2494806" y="693490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 觀想念佛。如觀經所說：「以我心目，想彼如來」。但境細心粗，妙觀難成。故不如持名方便易行。</a:t>
            </a:r>
          </a:p>
        </p:txBody>
      </p:sp>
      <p:sp>
        <p:nvSpPr>
          <p:cNvPr id="9" name="匾額 8" descr="佛學概要十四講表 習講">
            <a:extLst>
              <a:ext uri="{FF2B5EF4-FFF2-40B4-BE49-F238E27FC236}">
                <a16:creationId xmlns:a16="http://schemas.microsoft.com/office/drawing/2014/main" id="{85162EFC-9196-2138-6CA1-BC3C58C4757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964509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0A40A331-6DA1-5F2A-6160-00381CD62F32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D1CCFB4-3772-D53B-1AFD-5DF9A3E07AFC}"/>
              </a:ext>
            </a:extLst>
          </p:cNvPr>
          <p:cNvSpPr txBox="1"/>
          <p:nvPr/>
        </p:nvSpPr>
        <p:spPr>
          <a:xfrm>
            <a:off x="5871819" y="727822"/>
            <a:ext cx="4903907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 實相念佛。遠離生滅、有無、能所、言說、名字、心緣等相，專念自性本具天真之佛。實相念佛，圓覺之性，雖然眾生本具，但因妄心念念生滅，而不能觀。故佛告父王，諸佛本德，真如實相等，非是凡夫所行境界，故勸父王持名念佛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BDF6B51-6C77-22C6-BC21-8BE550ACB41B}"/>
              </a:ext>
            </a:extLst>
          </p:cNvPr>
          <p:cNvSpPr txBox="1"/>
          <p:nvPr/>
        </p:nvSpPr>
        <p:spPr>
          <a:xfrm>
            <a:off x="4226674" y="693490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四種念佛，持名念佛，最為方便究竟，故稱為徑中之徑。</a:t>
            </a:r>
          </a:p>
        </p:txBody>
      </p:sp>
    </p:spTree>
    <p:extLst>
      <p:ext uri="{BB962C8B-B14F-4D97-AF65-F5344CB8AC3E}">
        <p14:creationId xmlns:p14="http://schemas.microsoft.com/office/powerpoint/2010/main" val="21707969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1CD0120-3AD5-BF2B-18F9-65F8E5CB794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CCB8785-8D7F-841C-4E6D-1C90C1FDBB41}"/>
              </a:ext>
            </a:extLst>
          </p:cNvPr>
          <p:cNvSpPr txBox="1"/>
          <p:nvPr/>
        </p:nvSpPr>
        <p:spPr>
          <a:xfrm>
            <a:off x="6461725" y="727822"/>
            <a:ext cx="431400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四種念佛，難易懸殊，深淺似異，實則事理不二，淺深相即。若是圓人看來，稱名暗合道妙，初步即是到家，故持名念佛又何異於實相念佛。疏鈔云：「實相云者，非必滅除諸相，蓋即相而無相也」。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1873583-6116-6071-F17B-0220373AFD79}"/>
              </a:ext>
            </a:extLst>
          </p:cNvPr>
          <p:cNvSpPr txBox="1"/>
          <p:nvPr/>
        </p:nvSpPr>
        <p:spPr>
          <a:xfrm>
            <a:off x="2521605" y="727822"/>
            <a:ext cx="372409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又持名即是甚深般若，念得純熟，萬緣齊放，能所頓空，即是無住。於此之時，一句佛號，朗然明白，相續不斷，即是生心。故暗合道妙，句句是佛知見，念念放般若光，念佛號即是念實相也。</a:t>
            </a:r>
          </a:p>
        </p:txBody>
      </p:sp>
    </p:spTree>
    <p:extLst>
      <p:ext uri="{BB962C8B-B14F-4D97-AF65-F5344CB8AC3E}">
        <p14:creationId xmlns:p14="http://schemas.microsoft.com/office/powerpoint/2010/main" val="18435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2694233F-BE67-6DFA-A946-A2A023B81A3D}"/>
              </a:ext>
            </a:extLst>
          </p:cNvPr>
          <p:cNvSpPr txBox="1"/>
          <p:nvPr/>
        </p:nvSpPr>
        <p:spPr>
          <a:xfrm>
            <a:off x="9623598" y="727822"/>
            <a:ext cx="2390398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小本有「一心不亂」之文，今本不云「一心不亂」，而專主「一向專念」。是所宗更為明確，更契眾生根機，彌顯慈尊恩德。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D08A994-7D26-1535-9395-B1F92D22DF28}"/>
              </a:ext>
            </a:extLst>
          </p:cNvPr>
          <p:cNvSpPr txBox="1"/>
          <p:nvPr/>
        </p:nvSpPr>
        <p:spPr>
          <a:xfrm>
            <a:off x="2694275" y="727822"/>
            <a:ext cx="6801862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玄奘譯</a:t>
            </a:r>
            <a:r>
              <a:rPr lang="en-US" altLang="zh-CN" sz="2800" dirty="0">
                <a:solidFill>
                  <a:srgbClr val="FFFF00"/>
                </a:solidFill>
              </a:rPr>
              <a:t>《</a:t>
            </a:r>
            <a:r>
              <a:rPr lang="zh-CN" altLang="en-US" sz="2800" dirty="0">
                <a:solidFill>
                  <a:srgbClr val="FFFF00"/>
                </a:solidFill>
              </a:rPr>
              <a:t>稱讚淨土佛攝受經</a:t>
            </a:r>
            <a:r>
              <a:rPr lang="en-US" altLang="zh-CN" sz="2800" dirty="0">
                <a:solidFill>
                  <a:srgbClr val="FFFF00"/>
                </a:solidFill>
              </a:rPr>
              <a:t>》</a:t>
            </a:r>
            <a:r>
              <a:rPr lang="zh-CN" altLang="en-US" sz="2800" dirty="0">
                <a:solidFill>
                  <a:srgbClr val="FFFF00"/>
                </a:solidFill>
              </a:rPr>
              <a:t>：「</a:t>
            </a:r>
            <a:r>
              <a:rPr lang="zh-TW" altLang="en-US" sz="2800" dirty="0">
                <a:solidFill>
                  <a:srgbClr val="FFFF00"/>
                </a:solidFill>
              </a:rPr>
              <a:t>若有淨信諸善男子或善女人，得聞如是無量壽佛無量無邊不可思議功德名號、極樂世界功德莊嚴，聞已思惟，若一日夜，或二、或三、或四、或五、或六、或七，</a:t>
            </a:r>
            <a:r>
              <a:rPr lang="zh-TW" altLang="en-US" sz="2800" u="sng" dirty="0">
                <a:solidFill>
                  <a:srgbClr val="FFFF00"/>
                </a:solidFill>
              </a:rPr>
              <a:t>繫念不亂</a:t>
            </a:r>
            <a:r>
              <a:rPr lang="zh-TW" altLang="en-US" sz="2800" dirty="0">
                <a:solidFill>
                  <a:srgbClr val="FFFF00"/>
                </a:solidFill>
              </a:rPr>
              <a:t>。是善男子或善女人臨命終時，無量壽佛與其無量聲聞弟子、菩薩眾俱前後圍繞，來住其前，慈悲加祐，</a:t>
            </a:r>
            <a:r>
              <a:rPr lang="zh-TW" altLang="en-US" sz="2800" u="sng" dirty="0">
                <a:solidFill>
                  <a:srgbClr val="FFFF00"/>
                </a:solidFill>
              </a:rPr>
              <a:t>令心不亂</a:t>
            </a:r>
            <a:r>
              <a:rPr lang="zh-TW" altLang="en-US" sz="2800" dirty="0">
                <a:solidFill>
                  <a:srgbClr val="FFFF00"/>
                </a:solidFill>
              </a:rPr>
              <a:t>；既捨命已，隨佛眾會，生無量壽極樂世界清淨佛土。</a:t>
            </a:r>
            <a:r>
              <a:rPr lang="zh-CN" altLang="en-US" sz="2800" dirty="0">
                <a:solidFill>
                  <a:srgbClr val="FFFF00"/>
                </a:solidFill>
              </a:rPr>
              <a:t>」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594B8F9-05BA-74A0-F560-4155A9125A72}"/>
              </a:ext>
            </a:extLst>
          </p:cNvPr>
          <p:cNvSpPr txBox="1"/>
          <p:nvPr/>
        </p:nvSpPr>
        <p:spPr>
          <a:xfrm>
            <a:off x="272430" y="727822"/>
            <a:ext cx="2390398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彌陀無盡大悲勝願，方便至極，力用難思，凡聖齊收，利鈍俱被，但能發心專念，悉得度脫，如是方稱如來本懷，才是究竟方便。</a:t>
            </a:r>
          </a:p>
        </p:txBody>
      </p:sp>
    </p:spTree>
    <p:extLst>
      <p:ext uri="{BB962C8B-B14F-4D97-AF65-F5344CB8AC3E}">
        <p14:creationId xmlns:p14="http://schemas.microsoft.com/office/powerpoint/2010/main" val="33339372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0BEA0CE-EED0-F157-178E-49CA4A450BF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F848EED4-1FF0-F037-C34B-61A1AC7CA40C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五、所被根機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DCA6E82-5FEE-15A6-EAD2-FBCC1F0E9319}"/>
              </a:ext>
            </a:extLst>
          </p:cNvPr>
          <p:cNvSpPr txBox="1"/>
          <p:nvPr/>
        </p:nvSpPr>
        <p:spPr>
          <a:xfrm>
            <a:off x="4367014" y="727822"/>
            <a:ext cx="5493812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疏鈔云：「前三非器，謂無信者，無願者，無行者。反是皆器」。信謂信生佛不二，是心是佛，是心作佛，眾生念佛，定得往生，究竟成佛。願謂厭離娑婆，欣慕極樂，如子憶母，必欲往生。行謂從願起行，一向專念，無有間斷。以上三事，號為資糧，信願行三，缺一不可。</a:t>
            </a:r>
          </a:p>
        </p:txBody>
      </p:sp>
    </p:spTree>
    <p:extLst>
      <p:ext uri="{BB962C8B-B14F-4D97-AF65-F5344CB8AC3E}">
        <p14:creationId xmlns:p14="http://schemas.microsoft.com/office/powerpoint/2010/main" val="27729424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DDCE0B5-1259-8DD8-3614-6117C78055F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CFE4A10-866A-ECD9-0D83-AD000697E965}"/>
              </a:ext>
            </a:extLst>
          </p:cNvPr>
          <p:cNvSpPr txBox="1"/>
          <p:nvPr/>
        </p:nvSpPr>
        <p:spPr>
          <a:xfrm>
            <a:off x="9483258" y="744505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淨土法門，奇特殊妙，當機之說，亦有三例：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D43AB848-3A81-2DDC-F21B-ED6343F3F2C7}"/>
              </a:ext>
            </a:extLst>
          </p:cNvPr>
          <p:cNvSpPr txBox="1"/>
          <p:nvPr/>
        </p:nvSpPr>
        <p:spPr>
          <a:xfrm>
            <a:off x="6201375" y="744505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甲、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上輩往生，唯是菩薩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唐善導大師以前之古德，多認為上品上生者，是四地至七地。上中品是初地至四地。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，從上上至中上四品，凡夫絕分。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795B2FA-ACDF-B8E8-4821-0DA9B61855BF}"/>
              </a:ext>
            </a:extLst>
          </p:cNvPr>
          <p:cNvSpPr txBox="1"/>
          <p:nvPr/>
        </p:nvSpPr>
        <p:spPr>
          <a:xfrm>
            <a:off x="633717" y="691818"/>
            <a:ext cx="5493812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乙、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本為凡夫，兼為聖人</a:t>
            </a:r>
            <a:endParaRPr lang="en-US" altLang="zh-TW" sz="2800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善導大師四帖疏，破前說曰：「如來說此十六觀法，但為常沒眾生，不干大小聖也」。又云：「五濁凡夫，但以遇緣有異，致令九品差別」。又云：「其機者，則一切善惡大小凡愚也」。大師之說，上契聖心，下洽群機，實大有功於淨土，故中日諸師，多承此說。</a:t>
            </a:r>
          </a:p>
        </p:txBody>
      </p:sp>
    </p:spTree>
    <p:extLst>
      <p:ext uri="{BB962C8B-B14F-4D97-AF65-F5344CB8AC3E}">
        <p14:creationId xmlns:p14="http://schemas.microsoft.com/office/powerpoint/2010/main" val="18833769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80FC0D2C-6650-C4E6-970C-53B8BC08334B}"/>
              </a:ext>
            </a:extLst>
          </p:cNvPr>
          <p:cNvSpPr txBox="1"/>
          <p:nvPr/>
        </p:nvSpPr>
        <p:spPr>
          <a:xfrm>
            <a:off x="1977361" y="926680"/>
            <a:ext cx="10213052" cy="50062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丙、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專接上根，旁及中下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疏鈔曰：「明信位初心，有四種機。以禮懺滅罪被初機，以修習止觀被中機，以求生淨土被上機。初謂業障眾生，中謂凡夫二乘，是知淨土是大乘菩薩所修矣」。又要解謂持名</a:t>
            </a:r>
            <a:r>
              <a:rPr lang="zh-CN" altLang="en-US" sz="2800">
                <a:solidFill>
                  <a:schemeClr val="bg1">
                    <a:lumMod val="95000"/>
                  </a:schemeClr>
                </a:solidFill>
              </a:rPr>
              <a:t>一</a:t>
            </a:r>
            <a:r>
              <a:rPr lang="zh-TW" altLang="en-US" sz="2800">
                <a:solidFill>
                  <a:schemeClr val="bg1">
                    <a:lumMod val="95000"/>
                  </a:schemeClr>
                </a:solidFill>
              </a:rPr>
              <a:t>法門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深妙，破盡一切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戲論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斬盡一切意見，唯馬鳴、龍樹、智者、永明之流，徹底擔荷得去。因持名一法，乃至圓至頓，無上法門，非思量分別之所能及，故曰深妙。但驀直念去，不假方便，不落思量，直起直用，自得心開。當下破盡戲論，蕩除一切計度分別。是能直下承當者，肉身大士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94100B3-6F40-767D-7FCB-7F2B74827224}"/>
              </a:ext>
            </a:extLst>
          </p:cNvPr>
          <p:cNvSpPr txBox="1"/>
          <p:nvPr/>
        </p:nvSpPr>
        <p:spPr>
          <a:xfrm>
            <a:off x="183172" y="727821"/>
            <a:ext cx="1800493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dirty="0">
                <a:solidFill>
                  <a:srgbClr val="FFFF00"/>
                </a:solidFill>
              </a:rPr>
              <a:t>戲論：</a:t>
            </a:r>
            <a:r>
              <a:rPr lang="zh-TW" altLang="en-US" sz="2800" dirty="0">
                <a:solidFill>
                  <a:srgbClr val="FFFF00"/>
                </a:solidFill>
              </a:rPr>
              <a:t>非理之言論。無義之言論。又不問理非理，總斥一切之言論。與俗所謂滑稽，冗談等同。</a:t>
            </a:r>
          </a:p>
        </p:txBody>
      </p:sp>
      <p:cxnSp>
        <p:nvCxnSpPr>
          <p:cNvPr id="8" name="直線接點 7">
            <a:extLst>
              <a:ext uri="{FF2B5EF4-FFF2-40B4-BE49-F238E27FC236}">
                <a16:creationId xmlns:a16="http://schemas.microsoft.com/office/drawing/2014/main" id="{B06CC60D-4B5C-4632-003B-1F69D7166B3B}"/>
              </a:ext>
            </a:extLst>
          </p:cNvPr>
          <p:cNvCxnSpPr>
            <a:cxnSpLocks/>
          </p:cNvCxnSpPr>
          <p:nvPr/>
        </p:nvCxnSpPr>
        <p:spPr>
          <a:xfrm flipH="1" flipV="1">
            <a:off x="1977361" y="2349674"/>
            <a:ext cx="5413989" cy="22322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430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3FD17347-08F9-D8D5-B9B8-1A0B420F24A3}"/>
              </a:ext>
            </a:extLst>
          </p:cNvPr>
          <p:cNvSpPr txBox="1"/>
          <p:nvPr/>
        </p:nvSpPr>
        <p:spPr>
          <a:xfrm>
            <a:off x="6895708" y="621482"/>
            <a:ext cx="5032147" cy="55102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上乙丙兩說。文異旨同。恰似廬山，橫看成嶺，側看成峯。現相有差，本體是一。總之，只是這個廬山。故兩說文字雖異，但悉皆闡明兩土導師悲智無量，福慧雙圓。言專接上根者，正顯如來之大智大慧。蓋此淨土法門，乃彌陀住真實慧，從真實之際之所開化顯示。故唯佛與佛乃能究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7C259B7B-A801-4DB7-A47D-EC6B01774A6F}"/>
              </a:ext>
            </a:extLst>
          </p:cNvPr>
          <p:cNvSpPr txBox="1"/>
          <p:nvPr/>
        </p:nvSpPr>
        <p:spPr>
          <a:xfrm>
            <a:off x="262558" y="621482"/>
            <a:ext cx="3954929" cy="57983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要解云：「故一聲阿彌陀佛，即釋迦本師，於五濁惡世，所得阿耨多羅三藐三菩提法。今以此果覺全體，授與濁惡眾生。乃諸佛所行境界，唯佛與佛能究竟，非九界自力所能信解也」。可見念佛法門，實是無上深妙之法，唯有上根方能直下承當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419629E-1085-B470-6E7D-EDC8FC0F30C0}"/>
              </a:ext>
            </a:extLst>
          </p:cNvPr>
          <p:cNvSpPr txBox="1"/>
          <p:nvPr/>
        </p:nvSpPr>
        <p:spPr>
          <a:xfrm>
            <a:off x="4459054" y="632215"/>
            <a:ext cx="2339102" cy="551028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故知上之兩說，各有所重，乙則讚淨法之普被，首在著眼於凡夫。丙則顯持名之深妙，徹底承擔唯上根。故應會通，莫死句下。</a:t>
            </a:r>
          </a:p>
        </p:txBody>
      </p:sp>
    </p:spTree>
    <p:extLst>
      <p:ext uri="{BB962C8B-B14F-4D97-AF65-F5344CB8AC3E}">
        <p14:creationId xmlns:p14="http://schemas.microsoft.com/office/powerpoint/2010/main" val="41291423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字方塊 1">
            <a:extLst>
              <a:ext uri="{FF2B5EF4-FFF2-40B4-BE49-F238E27FC236}">
                <a16:creationId xmlns:a16="http://schemas.microsoft.com/office/drawing/2014/main" id="{CCD1259B-FAB2-EDA0-5EC0-507B98DC83B1}"/>
              </a:ext>
            </a:extLst>
          </p:cNvPr>
          <p:cNvSpPr txBox="1"/>
          <p:nvPr/>
        </p:nvSpPr>
        <p:spPr>
          <a:xfrm>
            <a:off x="4843027" y="727822"/>
            <a:ext cx="372409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蓋此法門，乃彌陀住真實慧，從真實之際之所開化顯示。故唯佛與佛方能究竟。彌陀一乘願海，六字洪名，圓融具德，超情離見，舉體是事理無礙，事事無礙之一真法界，故不可思議也。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B8541B4-C682-33F5-9B91-DBB5DF601B6B}"/>
              </a:ext>
            </a:extLst>
          </p:cNvPr>
          <p:cNvSpPr txBox="1"/>
          <p:nvPr/>
        </p:nvSpPr>
        <p:spPr>
          <a:xfrm>
            <a:off x="334567" y="727822"/>
            <a:ext cx="431400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行人若能於此無上甚深微妙之法，能稍生信解，其人必是上根。如來從真實慧中，開演此法門者，欲惠眾生真實之利也，故此法門必方便究竟，普被三根，普令現在、當來，一切凡、愚、濁惡眾生，悉登彼岸。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96B4B82B-1B25-A41D-A633-644B4E4C31FC}"/>
              </a:ext>
            </a:extLst>
          </p:cNvPr>
          <p:cNvSpPr txBox="1"/>
          <p:nvPr/>
        </p:nvSpPr>
        <p:spPr>
          <a:xfrm>
            <a:off x="8721655" y="727822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疏鈔云：「故知念佛，菩薩之父，生育法身，乃至十地，始終不離念佛，何得初心自足，不願往生」。可見淨土法門，正契菩薩之機。</a:t>
            </a:r>
          </a:p>
        </p:txBody>
      </p:sp>
    </p:spTree>
    <p:extLst>
      <p:ext uri="{BB962C8B-B14F-4D97-AF65-F5344CB8AC3E}">
        <p14:creationId xmlns:p14="http://schemas.microsoft.com/office/powerpoint/2010/main" val="2549508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972B865-4841-E316-65CC-7D07E5B1255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0150C4C-3467-4E1A-222B-C82997F727D1}"/>
              </a:ext>
            </a:extLst>
          </p:cNvPr>
          <p:cNvSpPr txBox="1"/>
          <p:nvPr/>
        </p:nvSpPr>
        <p:spPr>
          <a:xfrm>
            <a:off x="264654" y="691818"/>
            <a:ext cx="6673622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疏鈔云：「但持佛名，必生彼國，則或高或下，或聖或凡；乃至或信或疑，或讚或毀，知有彼佛，便成善根，多劫多生，俱蒙解脫」。至於當世，何人當機，則不論男女老少，富貴貧賤，上智下愚，久修初習，宿根利鈍，善惡差別。祇要於此法門，能生實信，因信發願，從願起行「發菩提心，一向專念」如是之人，正是當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31C4691B-632F-D628-467A-DF778D3D16D6}"/>
              </a:ext>
            </a:extLst>
          </p:cNvPr>
          <p:cNvSpPr txBox="1"/>
          <p:nvPr/>
        </p:nvSpPr>
        <p:spPr>
          <a:xfrm>
            <a:off x="7103318" y="727822"/>
            <a:ext cx="372409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大願之核心乃第十八願，然十念必生之究竟方便，實由於彌陀究竟成就之最極方便處。正是本經中「如來定慧究暢無極」處。今人焉能因此法之易行而鄙視之，而輕此法門乎。</a:t>
            </a:r>
          </a:p>
        </p:txBody>
      </p:sp>
    </p:spTree>
    <p:extLst>
      <p:ext uri="{BB962C8B-B14F-4D97-AF65-F5344CB8AC3E}">
        <p14:creationId xmlns:p14="http://schemas.microsoft.com/office/powerpoint/2010/main" val="14104576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23EC559-AC03-D963-BE64-3AB78A00229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6435934-8F37-E351-6F6F-08329AB3CED0}"/>
              </a:ext>
            </a:extLst>
          </p:cNvPr>
          <p:cNvSpPr txBox="1"/>
          <p:nvPr/>
        </p:nvSpPr>
        <p:spPr>
          <a:xfrm>
            <a:off x="9980835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六、藏教所攝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8B6F4AC-4284-7946-F197-EB8FC4CC5C0F}"/>
              </a:ext>
            </a:extLst>
          </p:cNvPr>
          <p:cNvSpPr txBox="1"/>
          <p:nvPr/>
        </p:nvSpPr>
        <p:spPr>
          <a:xfrm>
            <a:off x="7800270" y="727822"/>
            <a:ext cx="195438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凡體究經典，宜先知此經屬於何藏？說在何時？判屬何教？知此，則有助於理解全經。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1901B73-346E-A194-465B-98FF9EDAAD8F}"/>
              </a:ext>
            </a:extLst>
          </p:cNvPr>
          <p:cNvSpPr txBox="1"/>
          <p:nvPr/>
        </p:nvSpPr>
        <p:spPr>
          <a:xfrm>
            <a:off x="6109047" y="693490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經典能包含蘊積文義，故名為藏，有二：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E01B365-8E51-E44E-6B76-C667322EBA58}"/>
              </a:ext>
            </a:extLst>
          </p:cNvPr>
          <p:cNvSpPr txBox="1"/>
          <p:nvPr/>
        </p:nvSpPr>
        <p:spPr>
          <a:xfrm>
            <a:off x="4581198" y="654142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甲、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三藏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：⑴契經⑵律⑶論。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本經屬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經藏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6D3A0DB-456A-719E-6D69-977A9AF6E131}"/>
              </a:ext>
            </a:extLst>
          </p:cNvPr>
          <p:cNvSpPr txBox="1"/>
          <p:nvPr/>
        </p:nvSpPr>
        <p:spPr>
          <a:xfrm>
            <a:off x="1262678" y="626403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乙、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二藏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：⑴聲聞藏⑵菩薩藏。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本經廣演大乘，詳陳信願往生，殊勝因果，淨佛國土，依正莊嚴，彌陀無邊願海，普度眾生之道，故為</a:t>
            </a:r>
            <a:r>
              <a:rPr lang="zh-TW" altLang="en-US" sz="2800" u="sng" dirty="0">
                <a:solidFill>
                  <a:schemeClr val="bg1">
                    <a:lumMod val="95000"/>
                  </a:schemeClr>
                </a:solidFill>
              </a:rPr>
              <a:t>菩薩藏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攝。</a:t>
            </a:r>
          </a:p>
        </p:txBody>
      </p:sp>
    </p:spTree>
    <p:extLst>
      <p:ext uri="{BB962C8B-B14F-4D97-AF65-F5344CB8AC3E}">
        <p14:creationId xmlns:p14="http://schemas.microsoft.com/office/powerpoint/2010/main" val="26081387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5234468-E246-5277-1D4F-162492FA173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4811E8C-ACF2-EC39-CA93-2884B258D09B}"/>
              </a:ext>
            </a:extLst>
          </p:cNvPr>
          <p:cNvSpPr txBox="1"/>
          <p:nvPr/>
        </p:nvSpPr>
        <p:spPr>
          <a:xfrm>
            <a:off x="9190424" y="621482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 華嚴時：最初三七日說。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3E32D85-1364-881B-F4ED-FA77D932AAE6}"/>
              </a:ext>
            </a:extLst>
          </p:cNvPr>
          <p:cNvSpPr txBox="1"/>
          <p:nvPr/>
        </p:nvSpPr>
        <p:spPr>
          <a:xfrm>
            <a:off x="9983638" y="621482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 丙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、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五時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B026E38-D3C8-0C2D-93D0-BFCA8F1508FD}"/>
              </a:ext>
            </a:extLst>
          </p:cNvPr>
          <p:cNvSpPr txBox="1"/>
          <p:nvPr/>
        </p:nvSpPr>
        <p:spPr>
          <a:xfrm>
            <a:off x="8327454" y="623154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 阿含時：次十二年說。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CA851F3E-019A-806E-7BC0-4D46AFA72DB3}"/>
              </a:ext>
            </a:extLst>
          </p:cNvPr>
          <p:cNvSpPr txBox="1"/>
          <p:nvPr/>
        </p:nvSpPr>
        <p:spPr>
          <a:xfrm>
            <a:off x="6801445" y="623154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⒊ 方等時：次八年說。廣演四教，均被眾機。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94D1BB1-DCBC-8427-100F-74DD59AC2603}"/>
              </a:ext>
            </a:extLst>
          </p:cNvPr>
          <p:cNvSpPr txBox="1"/>
          <p:nvPr/>
        </p:nvSpPr>
        <p:spPr>
          <a:xfrm>
            <a:off x="5824691" y="623154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⒋ 般若時：次二十二年說。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F8CB11C-54DB-0265-EA1D-A6BF61210DE9}"/>
              </a:ext>
            </a:extLst>
          </p:cNvPr>
          <p:cNvSpPr txBox="1"/>
          <p:nvPr/>
        </p:nvSpPr>
        <p:spPr>
          <a:xfrm>
            <a:off x="4209157" y="623154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⒌ 法華涅槃時：後八年說法華，一日一夜說涅槃。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08FEE5A7-7978-66D6-020D-6621F494B366}"/>
              </a:ext>
            </a:extLst>
          </p:cNvPr>
          <p:cNvSpPr txBox="1"/>
          <p:nvPr/>
        </p:nvSpPr>
        <p:spPr>
          <a:xfrm>
            <a:off x="1863115" y="657486"/>
            <a:ext cx="195438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說此法時：在第三方等時。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又此經蒙世尊多次宣說，故不應限於一時也。</a:t>
            </a:r>
          </a:p>
        </p:txBody>
      </p:sp>
    </p:spTree>
    <p:extLst>
      <p:ext uri="{BB962C8B-B14F-4D97-AF65-F5344CB8AC3E}">
        <p14:creationId xmlns:p14="http://schemas.microsoft.com/office/powerpoint/2010/main" val="11721205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D3D4FCE-6578-8A0A-2842-59C7BF3CE136}"/>
              </a:ext>
            </a:extLst>
          </p:cNvPr>
          <p:cNvSpPr txBox="1"/>
          <p:nvPr/>
        </p:nvSpPr>
        <p:spPr>
          <a:xfrm>
            <a:off x="11153283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丁、判教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3E129BDC-A462-094C-94AC-D57F348C2019}"/>
              </a:ext>
            </a:extLst>
          </p:cNvPr>
          <p:cNvSpPr txBox="1"/>
          <p:nvPr/>
        </p:nvSpPr>
        <p:spPr>
          <a:xfrm>
            <a:off x="10274473" y="477466"/>
            <a:ext cx="77457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㈠ 四教與五教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91B51D55-CFBA-DA71-F946-DDF815B53706}"/>
              </a:ext>
            </a:extLst>
          </p:cNvPr>
          <p:cNvSpPr txBox="1"/>
          <p:nvPr/>
        </p:nvSpPr>
        <p:spPr>
          <a:xfrm>
            <a:off x="8909997" y="621482"/>
            <a:ext cx="136447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⒈ 天台宗立四教：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⑴藏教⑵通教⑶別教⑷圓教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5EF4253-532E-EFF8-F14C-8972CF1C6BAF}"/>
              </a:ext>
            </a:extLst>
          </p:cNvPr>
          <p:cNvSpPr txBox="1"/>
          <p:nvPr/>
        </p:nvSpPr>
        <p:spPr>
          <a:xfrm>
            <a:off x="6729432" y="640599"/>
            <a:ext cx="195438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⒉ 賢首宗立五教：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⑴小乘教⑵大乘始教⑶終教⑷頓教⑸圓教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E3DB989E-9805-03B4-8FEA-6FDFA0E1C4F9}"/>
              </a:ext>
            </a:extLst>
          </p:cNvPr>
          <p:cNvSpPr txBox="1"/>
          <p:nvPr/>
        </p:nvSpPr>
        <p:spPr>
          <a:xfrm>
            <a:off x="262559" y="679841"/>
            <a:ext cx="5493812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上判教雖有不同，但頓漸二教，諸家同攝。淨影疏曰：「今此經者，為根熟人頓教法門。云何知頓，此經正為凡夫人中厭畏生死，求正定者，教令發心，生於淨土，不從小故大，故知是頓」。大佑判小本曰：「漸頓分之，此屬頓教。」我國諸師判本經大小二本，多同此說，為頓教所攝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131B1C1-BFB1-33C6-319C-C085942A9F1A}"/>
              </a:ext>
            </a:extLst>
          </p:cNvPr>
          <p:cNvSpPr txBox="1"/>
          <p:nvPr/>
        </p:nvSpPr>
        <p:spPr>
          <a:xfrm>
            <a:off x="5763082" y="47412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 ㈡ 二教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7789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4855835-4932-897D-E803-633B5D2E908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C851AC4F-584C-E1EA-295B-04329B775D0C}"/>
              </a:ext>
            </a:extLst>
          </p:cNvPr>
          <p:cNvSpPr txBox="1"/>
          <p:nvPr/>
        </p:nvSpPr>
        <p:spPr>
          <a:xfrm>
            <a:off x="8303448" y="727822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若依五教，古今中外淨宗大德，莫不以本經實屬圓教也。蕅益指出，天台純圓，賢首全圓，其祕髓與奧藏，皆不出此大經之外。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1A7BF50F-8EAB-BC74-EC34-7FE49FACB89C}"/>
              </a:ext>
            </a:extLst>
          </p:cNvPr>
          <p:cNvSpPr txBox="1"/>
          <p:nvPr/>
        </p:nvSpPr>
        <p:spPr>
          <a:xfrm>
            <a:off x="3210325" y="693490"/>
            <a:ext cx="4903907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圓中鈔云：「圓頓法門，亦必須先開圓解，而次修圓行，破三惑而證圓果，以階不退。今則但說彼土依正二報，以之為開解生信，七日持名，一心不亂，以之為造修行門。臨命終時，即得往生，以階跋致。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故知此經為五濁惡世之無上醍醐。」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DDAFE1FC-0AEE-1A82-9CEA-12D140170E21}"/>
              </a:ext>
            </a:extLst>
          </p:cNvPr>
          <p:cNvSpPr txBox="1"/>
          <p:nvPr/>
        </p:nvSpPr>
        <p:spPr>
          <a:xfrm>
            <a:off x="391411" y="691818"/>
            <a:ext cx="2544286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甄解稱本經為「專中之專，頓中之頓，真中之真，圓中之圓」。「絕對不二之教，一乘真如之道也」。</a:t>
            </a:r>
          </a:p>
        </p:txBody>
      </p:sp>
    </p:spTree>
    <p:extLst>
      <p:ext uri="{BB962C8B-B14F-4D97-AF65-F5344CB8AC3E}">
        <p14:creationId xmlns:p14="http://schemas.microsoft.com/office/powerpoint/2010/main" val="400237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0E219DA-8F94-AF1B-D79E-95A68C44357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81C07601-74D9-D7C5-020A-44B751E6407A}"/>
              </a:ext>
            </a:extLst>
          </p:cNvPr>
          <p:cNvSpPr txBox="1"/>
          <p:nvPr/>
        </p:nvSpPr>
        <p:spPr>
          <a:xfrm>
            <a:off x="7713543" y="727822"/>
            <a:ext cx="3134191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印光大師讚要解云：「理事各臻其極，為自佛說此經以來第一註解，妙極確極，縱令古佛出世，重註此經，亦不能高出其上矣」。可見上之判教，如佛親判也。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CD9D5EDB-0F3B-F658-6223-AAFFE05E04A8}"/>
              </a:ext>
            </a:extLst>
          </p:cNvPr>
          <p:cNvSpPr txBox="1"/>
          <p:nvPr/>
        </p:nvSpPr>
        <p:spPr>
          <a:xfrm>
            <a:off x="1342679" y="691818"/>
            <a:ext cx="6083717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疏鈔廣引淨宗經中事事無礙之文，深意苦心，以證本經正顯事事無礙法界，亦即證明本經屬於圓教，實不容或疑也。黃念祖居士依疏鈔義，專論本經中事事無礙之相，取探玄記所說十玄次第，引證經文，以明本經實具十玄，於是確證本經正屬圓教，即是中本華嚴，以證如上之說，皆是真實語，非因淨宗行人之妄自尊大也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353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DF4C8F86-F2C2-1635-BCEC-E66C7B020916}"/>
              </a:ext>
            </a:extLst>
          </p:cNvPr>
          <p:cNvSpPr txBox="1"/>
          <p:nvPr/>
        </p:nvSpPr>
        <p:spPr>
          <a:xfrm>
            <a:off x="11297299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㈠ 同時具足相應門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2B98D701-3004-F2E5-1B35-2B265DEAD8E7}"/>
              </a:ext>
            </a:extLst>
          </p:cNvPr>
          <p:cNvSpPr txBox="1"/>
          <p:nvPr/>
        </p:nvSpPr>
        <p:spPr>
          <a:xfrm>
            <a:off x="8864536" y="649865"/>
            <a:ext cx="2339102" cy="5403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教理以緣起為主。法界一切盡成一大緣起。一法成一切法，一切法起一法。一時具足，圓滿顯現，故曰具足相應。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02C5185F-4EF9-1204-F6FC-0E2D3C29DFAE}"/>
              </a:ext>
            </a:extLst>
          </p:cNvPr>
          <p:cNvSpPr txBox="1"/>
          <p:nvPr/>
        </p:nvSpPr>
        <p:spPr>
          <a:xfrm>
            <a:off x="6564416" y="641329"/>
            <a:ext cx="2339102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華嚴妙嚴品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曰：「一切法門無盡海，同會一法道場中。」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曰：「如海一滴，具百川味。」是為此門之玄義。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BCD01F1-73C9-F2CE-B4C3-D756FD674D96}"/>
              </a:ext>
            </a:extLst>
          </p:cNvPr>
          <p:cNvSpPr txBox="1"/>
          <p:nvPr/>
        </p:nvSpPr>
        <p:spPr>
          <a:xfrm>
            <a:off x="-48712" y="641329"/>
            <a:ext cx="6647974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今此經中，具顯此同時具足相應之玄門。如經中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至心精進品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法藏比丘「於彼二十一俱胝佛土，功德莊嚴之事，明了通達，如一佛剎，所攝佛國，超過於彼。」經中二十一俱胝佛土表無量佛土，法藏比丘攝無量佛土為一極樂淨土，是即華嚴中一切諸法同時同處，為一大緣起而存在，具足相應之義。是為十玄之總門，實亦本經之總相，本經實亦同此一大緣起而出現也。</a:t>
            </a:r>
          </a:p>
        </p:txBody>
      </p:sp>
    </p:spTree>
    <p:extLst>
      <p:ext uri="{BB962C8B-B14F-4D97-AF65-F5344CB8AC3E}">
        <p14:creationId xmlns:p14="http://schemas.microsoft.com/office/powerpoint/2010/main" val="34812751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21F7977-85C3-3668-4CBB-4D1989D3A23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6C083A5-831E-D27E-2829-A5214E73A31E}"/>
              </a:ext>
            </a:extLst>
          </p:cNvPr>
          <p:cNvSpPr txBox="1"/>
          <p:nvPr/>
        </p:nvSpPr>
        <p:spPr>
          <a:xfrm>
            <a:off x="1014517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㈡ 廣狹自在無礙門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77346B16-F8ED-72CB-DA60-8F0D43AD4A40}"/>
              </a:ext>
            </a:extLst>
          </p:cNvPr>
          <p:cNvSpPr txBox="1"/>
          <p:nvPr/>
        </p:nvSpPr>
        <p:spPr>
          <a:xfrm>
            <a:off x="8200662" y="635599"/>
            <a:ext cx="1800493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云：「如徑尺之鏡，見千里之影。」蓋鏡喻狹，而千里之影喻廣也。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669C3B90-CCBA-350D-2E93-34805C201668}"/>
              </a:ext>
            </a:extLst>
          </p:cNvPr>
          <p:cNvSpPr txBox="1"/>
          <p:nvPr/>
        </p:nvSpPr>
        <p:spPr>
          <a:xfrm>
            <a:off x="3474169" y="621482"/>
            <a:ext cx="4493538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發大誓願品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所居佛剎，廣博嚴淨，光瑩如鏡，徹照十方無量無數不可思議諸佛世界。」以一剎之力用，遍徹十方，是為廣。一剎之相不壞，是為狹。力用無限之廣與一法之狹，不相妨礙，各各自在，故名廣狹自在無礙。</a:t>
            </a:r>
          </a:p>
        </p:txBody>
      </p:sp>
    </p:spTree>
    <p:extLst>
      <p:ext uri="{BB962C8B-B14F-4D97-AF65-F5344CB8AC3E}">
        <p14:creationId xmlns:p14="http://schemas.microsoft.com/office/powerpoint/2010/main" val="1859624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370DE2C6-E1D8-BFEC-A863-3D2F0409970F}"/>
              </a:ext>
            </a:extLst>
          </p:cNvPr>
          <p:cNvSpPr txBox="1"/>
          <p:nvPr/>
        </p:nvSpPr>
        <p:spPr>
          <a:xfrm>
            <a:off x="1122529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㈢ 一多相容不同門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A91B98C2-9D2F-F198-A9C7-83EDBE3F4648}"/>
              </a:ext>
            </a:extLst>
          </p:cNvPr>
          <p:cNvSpPr txBox="1"/>
          <p:nvPr/>
        </p:nvSpPr>
        <p:spPr>
          <a:xfrm>
            <a:off x="8940680" y="649054"/>
            <a:ext cx="2339102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云：「若一室之千燈，光光相涉。」蓋一中有多，多中有一，是為相容。而一多之相不失，是為不同。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7185B3DB-0952-A8AB-818E-99153209E745}"/>
              </a:ext>
            </a:extLst>
          </p:cNvPr>
          <p:cNvSpPr txBox="1"/>
          <p:nvPr/>
        </p:nvSpPr>
        <p:spPr>
          <a:xfrm>
            <a:off x="5631214" y="649054"/>
            <a:ext cx="3416320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華嚴盧舍那佛品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云：「以一國土滿十方。十方入一亦無餘。世界本相亦不壞。無比功德故能爾。」一土滿十方，十方入一方，相容之義也。本相不壞，不同之義也。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AF45BB7-2F8D-2B65-4051-FAA0093E8607}"/>
              </a:ext>
            </a:extLst>
          </p:cNvPr>
          <p:cNvSpPr txBox="1"/>
          <p:nvPr/>
        </p:nvSpPr>
        <p:spPr>
          <a:xfrm>
            <a:off x="236418" y="653808"/>
            <a:ext cx="5570756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中彌陀寶香普薰願文云：「國土所有一切萬物，皆以無量寶香合成，其香普薰十方世界。」彼國萬物中任何一物，皆為無量寶香所成。以無量香入於一物，表一切法入於一法，表一多相容。又一物之一相，與眾香之多相共存，表兩相不同之義。又此香遍於十方，復明一法遍於多法，更顯一多相容不同之妙。</a:t>
            </a:r>
          </a:p>
        </p:txBody>
      </p:sp>
    </p:spTree>
    <p:extLst>
      <p:ext uri="{BB962C8B-B14F-4D97-AF65-F5344CB8AC3E}">
        <p14:creationId xmlns:p14="http://schemas.microsoft.com/office/powerpoint/2010/main" val="24835275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CC0AC4F-BE24-B969-4691-9D89115FB35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A2C3554-99BD-7F0D-CFCF-C987291A6FC3}"/>
              </a:ext>
            </a:extLst>
          </p:cNvPr>
          <p:cNvSpPr txBox="1"/>
          <p:nvPr/>
        </p:nvSpPr>
        <p:spPr>
          <a:xfrm>
            <a:off x="1014517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㈣ 諸法相即自在門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DE1A2B4-65F8-9E60-341D-6B02363813E2}"/>
              </a:ext>
            </a:extLst>
          </p:cNvPr>
          <p:cNvSpPr txBox="1"/>
          <p:nvPr/>
        </p:nvSpPr>
        <p:spPr>
          <a:xfrm>
            <a:off x="6028708" y="649054"/>
            <a:ext cx="3954929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上顯相容，此表相即。晉譯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華嚴十住品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云：「一即是多，多即是一。」譬如水之與波，以水喻一，以波喻多。波即是水，水即是波，彼此相即，而各自在，故云相即自在。又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云：「如金與金色，二不相離。」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17866CA1-16D4-88F7-C0FA-8BC7FB1D8F65}"/>
              </a:ext>
            </a:extLst>
          </p:cNvPr>
          <p:cNvSpPr txBox="1"/>
          <p:nvPr/>
        </p:nvSpPr>
        <p:spPr>
          <a:xfrm>
            <a:off x="1918742" y="649054"/>
            <a:ext cx="3954929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法藏因地品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云：「世尊能演一音聲，有情各各隨類解。又能現一妙色身，普使眾生隨類見。」亦明一音中一切音，一身中一切身，一切即一，一即一切，多即是一，一即是多，如水與波，一水多波是相即自在之義也。</a:t>
            </a:r>
          </a:p>
        </p:txBody>
      </p:sp>
    </p:spTree>
    <p:extLst>
      <p:ext uri="{BB962C8B-B14F-4D97-AF65-F5344CB8AC3E}">
        <p14:creationId xmlns:p14="http://schemas.microsoft.com/office/powerpoint/2010/main" val="1944499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2D72511-90D3-D204-96D4-D052BB8CE13D}"/>
              </a:ext>
            </a:extLst>
          </p:cNvPr>
          <p:cNvSpPr txBox="1"/>
          <p:nvPr/>
        </p:nvSpPr>
        <p:spPr>
          <a:xfrm>
            <a:off x="10172962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㈤ 隱密顯了俱成門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D7BD5ADA-DE9E-46DD-7C93-2697A41EC3BE}"/>
              </a:ext>
            </a:extLst>
          </p:cNvPr>
          <p:cNvSpPr txBox="1"/>
          <p:nvPr/>
        </p:nvSpPr>
        <p:spPr>
          <a:xfrm>
            <a:off x="8203480" y="649054"/>
            <a:ext cx="1800493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云：「若片月澄空，晦明相並。」蓋指隱處具顯，顯處具隱也。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76ED31E-84D9-AA7A-575F-E50B5D1242B2}"/>
              </a:ext>
            </a:extLst>
          </p:cNvPr>
          <p:cNvSpPr txBox="1"/>
          <p:nvPr/>
        </p:nvSpPr>
        <p:spPr>
          <a:xfrm>
            <a:off x="406574" y="653808"/>
            <a:ext cx="7725192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禮佛現光品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阿彌陀佛即於掌中放無量光，普照一切諸佛世界，時諸佛國，皆悉明現，如處一尋。」又「乃至泥犁、溪谷、幽冥之處，悉大開闢，皆同一色。猶如劫水彌滿世界，其中萬物，沉沒不現，滉漾浩汗，唯見大水。彼佛光明，亦復如是。聲聞菩薩，一切光明，悉皆隱蔽，唯見佛光，明耀顯赫。」即表一切法即於佛光之一法。則一法（佛光）顯，而一切法（此土萬物，聖賢光明）俱隱。是為隱顯俱成第五玄門之相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0638A0E6-962D-81B3-C33D-2A1700322DB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839809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17D0BC4-3E54-1C03-37DA-80D10359365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728969E-EBD8-C957-25D7-97A7D17AD328}"/>
              </a:ext>
            </a:extLst>
          </p:cNvPr>
          <p:cNvSpPr txBox="1"/>
          <p:nvPr/>
        </p:nvSpPr>
        <p:spPr>
          <a:xfrm>
            <a:off x="1014517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㈥ 微細相容安立門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8D15457D-F28F-7F2A-CB73-2044598E57C5}"/>
              </a:ext>
            </a:extLst>
          </p:cNvPr>
          <p:cNvSpPr txBox="1"/>
          <p:nvPr/>
        </p:nvSpPr>
        <p:spPr>
          <a:xfrm>
            <a:off x="6017687" y="654142"/>
            <a:ext cx="3954929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曰：「如琉璃瓶，盛多芥子。」以上各門，咸明廣狹無礙，一多相容之義。今此第六門，更指無論如何微細之中，亦可含容一切諸法，一毛一塵之中，無邊剎海，一切諸法，同時涌現，如一鏡中映現萬象。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05BF3AD-3A12-C704-518D-2A9068F869E0}"/>
              </a:ext>
            </a:extLst>
          </p:cNvPr>
          <p:cNvSpPr txBox="1"/>
          <p:nvPr/>
        </p:nvSpPr>
        <p:spPr>
          <a:xfrm>
            <a:off x="1918742" y="621482"/>
            <a:ext cx="3954929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本經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寶蓮佛光品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曰：「一一華中出三十六百千億光，一一光中出三十六百千億佛。」夫一光者，乃蓮光中三十六百千億分之一，是表至極微細也。而一光中含攝三十六百千億佛，表極微細中含容一切諸法也。</a:t>
            </a:r>
          </a:p>
        </p:txBody>
      </p:sp>
    </p:spTree>
    <p:extLst>
      <p:ext uri="{BB962C8B-B14F-4D97-AF65-F5344CB8AC3E}">
        <p14:creationId xmlns:p14="http://schemas.microsoft.com/office/powerpoint/2010/main" val="3042935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71ADB894-57B5-3A7A-A5E4-ADDBE1EA0B4A}"/>
              </a:ext>
            </a:extLst>
          </p:cNvPr>
          <p:cNvSpPr txBox="1"/>
          <p:nvPr/>
        </p:nvSpPr>
        <p:spPr>
          <a:xfrm>
            <a:off x="10274970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㈦ 因陀羅網法界門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ADDB1106-6062-2AE8-50FA-EAAB06839877}"/>
              </a:ext>
            </a:extLst>
          </p:cNvPr>
          <p:cNvSpPr txBox="1"/>
          <p:nvPr/>
        </p:nvSpPr>
        <p:spPr>
          <a:xfrm>
            <a:off x="2710830" y="654142"/>
            <a:ext cx="7186583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上微細相容門，明一重之相入相即，而未明重重無盡相入相即之義。故假因陀羅網為喻，以明此義。因陀羅網者，帝釋天宮所懸之珠網。網有千珠，互相映照。一一珠中各現一切珠影，此是第一重之各各影現。而一珠中所現之一切珠影，復現於其餘九百九十九珠之中，是第二重之影現。如是千珠重重映現，無有窮盡，以喻諸法之相即相入，重重無盡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云：「若兩鏡互照，傳耀相寫。」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AD9F5B40-3D1D-326A-DA1B-43837DF9F82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1162637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4187FAB8-62C2-833D-8F41-63D6D6558968}"/>
              </a:ext>
            </a:extLst>
          </p:cNvPr>
          <p:cNvSpPr txBox="1"/>
          <p:nvPr/>
        </p:nvSpPr>
        <p:spPr>
          <a:xfrm>
            <a:off x="216375" y="817665"/>
            <a:ext cx="11495455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本經中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寶蓮佛光品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云：「眾寶蓮華周滿世界。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一一華中，出三十六百千億光。一一光中，出三十六百千億佛。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一諸佛，又放百千光明，普為十方說微妙法。如是諸佛，各各安立無量眾生於佛正道。」上第六門中已明「一一光中出三十六百千億佛」是微細相容門，彼乃一重之相即相入。更徵其前後之經文，則可廣顯重重無盡之相即相入之妙義。一阿彌陀佛國中，有無數寶蓮華。一一華中放無數光，一一光中有無數佛。一一佛放光說法，安立無量眾生於佛正道。如是則極樂國中，有無數蓮，蓮放光，光現佛，佛現國土，土中又有無數蓮，蓮復放光現佛。每一蓮華喻一帝珠，如是蓮華周遍佛國。可見本經正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因陀羅網重重無盡、事事無礙之玄門。</a:t>
            </a:r>
          </a:p>
        </p:txBody>
      </p:sp>
    </p:spTree>
    <p:extLst>
      <p:ext uri="{BB962C8B-B14F-4D97-AF65-F5344CB8AC3E}">
        <p14:creationId xmlns:p14="http://schemas.microsoft.com/office/powerpoint/2010/main" val="35547841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72959F2-4EC2-7027-2B54-D6E87186EC9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848C792-5BBF-AB78-B285-F33615778C00}"/>
              </a:ext>
            </a:extLst>
          </p:cNvPr>
          <p:cNvSpPr txBox="1"/>
          <p:nvPr/>
        </p:nvSpPr>
        <p:spPr>
          <a:xfrm>
            <a:off x="10217179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㈧ 托事顯法生解門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85435D81-A9B3-2F37-575D-2F5C8E9A0569}"/>
              </a:ext>
            </a:extLst>
          </p:cNvPr>
          <p:cNvSpPr txBox="1"/>
          <p:nvPr/>
        </p:nvSpPr>
        <p:spPr>
          <a:xfrm>
            <a:off x="7607374" y="654142"/>
            <a:ext cx="2339102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由上之重重無盡，故塵塵法法皆是事事無礙法界。故可任就一塵一事，顯此法界全體。如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云：「立像豎臂，觸目皆道。」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2F76FF38-5DF8-1708-D6E7-7BAA2AD293A0}"/>
              </a:ext>
            </a:extLst>
          </p:cNvPr>
          <p:cNvSpPr txBox="1"/>
          <p:nvPr/>
        </p:nvSpPr>
        <p:spPr>
          <a:xfrm>
            <a:off x="2134766" y="654142"/>
            <a:ext cx="5032147" cy="52242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本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菩提道場品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曰：「又其道場，有菩提樹。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復由見彼樹故，獲三種忍：一音響忍。二柔順忍。三者無生法忍。佛告阿難：如是佛剎，華果樹木，與諸眾生而作佛事。」一見彼樹，可證無生，是正為「托事顯法生解」之玄旨。華果樹木，皆作佛事，亦復如是。</a:t>
            </a:r>
          </a:p>
        </p:txBody>
      </p:sp>
    </p:spTree>
    <p:extLst>
      <p:ext uri="{BB962C8B-B14F-4D97-AF65-F5344CB8AC3E}">
        <p14:creationId xmlns:p14="http://schemas.microsoft.com/office/powerpoint/2010/main" val="31737359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A097EE1-907A-4665-3163-23352B7ABF10}"/>
              </a:ext>
            </a:extLst>
          </p:cNvPr>
          <p:cNvSpPr txBox="1"/>
          <p:nvPr/>
        </p:nvSpPr>
        <p:spPr>
          <a:xfrm>
            <a:off x="11297299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㈨ 十世隔法異成門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4E73194-FF77-011F-90FA-9E1BF2722CC2}"/>
              </a:ext>
            </a:extLst>
          </p:cNvPr>
          <p:cNvSpPr txBox="1"/>
          <p:nvPr/>
        </p:nvSpPr>
        <p:spPr>
          <a:xfrm>
            <a:off x="7103318" y="654142"/>
            <a:ext cx="4288353" cy="52959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此門表延促無礙。以上八門橫示圓融之相，此是豎示。十世者，過現未三世，每世又各有過現未三世，於是成為九世。九世互入，為一總世。總世與前九相合，而為十世。此十世隔歷之法，同時具足顯現，是曰隔法異成。（別異之法俱時成就，謂之異成。）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F104148-C2B2-1ED5-1635-2190CB36A70E}"/>
              </a:ext>
            </a:extLst>
          </p:cNvPr>
          <p:cNvSpPr txBox="1"/>
          <p:nvPr/>
        </p:nvSpPr>
        <p:spPr>
          <a:xfrm>
            <a:off x="3265132" y="620923"/>
            <a:ext cx="3775393" cy="54735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晉譯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華嚴初發心功德品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曰：「知無量劫是一念，知一念即無量劫。」又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普賢行願品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曰：「盡一切劫為一念」，「我於一念見三世」。皆顯延促同時、三際一如之義。故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曰：「若一夕之夢，翱翔百年。」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DDA164A-1474-5D4D-A420-B07A9081F2A6}"/>
              </a:ext>
            </a:extLst>
          </p:cNvPr>
          <p:cNvSpPr txBox="1"/>
          <p:nvPr/>
        </p:nvSpPr>
        <p:spPr>
          <a:xfrm>
            <a:off x="46534" y="620923"/>
            <a:ext cx="326243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本經之中，亦多顯此。如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大教緣起品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云：「能於念頃，住無量億劫。」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德遵普賢品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云：「於一念頃，遍遊一切佛土。」又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歌歎佛德品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云：「於一食頃，復往十方無邊淨剎。」同顯此第九玄門。</a:t>
            </a:r>
          </a:p>
        </p:txBody>
      </p:sp>
    </p:spTree>
    <p:extLst>
      <p:ext uri="{BB962C8B-B14F-4D97-AF65-F5344CB8AC3E}">
        <p14:creationId xmlns:p14="http://schemas.microsoft.com/office/powerpoint/2010/main" val="5626575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字方塊 2">
            <a:extLst>
              <a:ext uri="{FF2B5EF4-FFF2-40B4-BE49-F238E27FC236}">
                <a16:creationId xmlns:a16="http://schemas.microsoft.com/office/drawing/2014/main" id="{FCEB29C6-5A14-75AC-833B-730AC1702D05}"/>
              </a:ext>
            </a:extLst>
          </p:cNvPr>
          <p:cNvSpPr txBox="1"/>
          <p:nvPr/>
        </p:nvSpPr>
        <p:spPr>
          <a:xfrm>
            <a:off x="11225291" y="654142"/>
            <a:ext cx="774571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㈩ 主伴圓明具德門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1581B23D-5082-231E-1BC3-C7F18251B58B}"/>
              </a:ext>
            </a:extLst>
          </p:cNvPr>
          <p:cNvSpPr txBox="1"/>
          <p:nvPr/>
        </p:nvSpPr>
        <p:spPr>
          <a:xfrm>
            <a:off x="6539217" y="637219"/>
            <a:ext cx="4596130" cy="54735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橫豎萬法成為一大緣起，法法交徹；故隨舉一法，其他一切法即伴之而緣起。亦即舉一法為主，則其他一切法皆為伴，而赴於此一法。更以他法為主，即餘法成伴而盡集之。故一法圓滿一切法之功德，是名圓滿具德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大疏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云：「如北辰所居，眾星拱之。」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F73437D-1BB5-8953-AF5E-28EB179E7778}"/>
              </a:ext>
            </a:extLst>
          </p:cNvPr>
          <p:cNvSpPr txBox="1"/>
          <p:nvPr/>
        </p:nvSpPr>
        <p:spPr>
          <a:xfrm>
            <a:off x="199484" y="621482"/>
            <a:ext cx="6250429" cy="54735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本經以「發菩提心，一向專念」為宗，以「十念必生願」為大願之本。專重持名念佛，名具萬德，此一句佛號圓滿具足一切法之功德。舉體是華嚴玄門圓明具德之義。經中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三輩往生品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云：「乃至獲得一念淨心，發一念心，念於彼佛。此人臨命終時，如在夢中，見阿彌陀佛。定生彼國，得不退轉無上菩提。」此明淨心念佛一聲之無量不可思議功德。</a:t>
            </a:r>
          </a:p>
        </p:txBody>
      </p:sp>
    </p:spTree>
    <p:extLst>
      <p:ext uri="{BB962C8B-B14F-4D97-AF65-F5344CB8AC3E}">
        <p14:creationId xmlns:p14="http://schemas.microsoft.com/office/powerpoint/2010/main" val="909003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C5CB192C-8A9B-D3CE-E6D6-16E5FAA3EEFF}"/>
              </a:ext>
            </a:extLst>
          </p:cNvPr>
          <p:cNvSpPr txBox="1"/>
          <p:nvPr/>
        </p:nvSpPr>
        <p:spPr>
          <a:xfrm>
            <a:off x="4006974" y="654142"/>
            <a:ext cx="66736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又大願中有聞名得福願。十方眾生以聞名故，「壽終之後，生尊貴家，諸根無缺，常修殊勝梵行」。又有聞名得忍願，他方菩薩以聞名故，應時可獲一二三忍，證不退轉。可證彌陀名號，妙德難思。如東密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阿字觀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云：「自阿字出一切陀羅尼。自一切陀羅尼生一切佛。」阿字主也，一切陀羅尼與一切諸佛皆伴也。一字之中，主伴功德無量無邊，是即圓明具德之玄意。</a:t>
            </a: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665064AA-834C-B0F2-6750-9B3733F6FE1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970953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7ABEAC6-54B4-0FA8-B65A-68DAA60A634C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161DF774-CF15-7A2B-85E1-8AC6EA8EE024}"/>
              </a:ext>
            </a:extLst>
          </p:cNvPr>
          <p:cNvSpPr txBox="1"/>
          <p:nvPr/>
        </p:nvSpPr>
        <p:spPr>
          <a:xfrm>
            <a:off x="766614" y="618138"/>
            <a:ext cx="1021305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又彼國土，色聲香味觸，一一圓明具德。故見光、見樹、聞聲、嗅香，莫不增益善根。「若有眾生，見我光明，照觸其身，莫不安樂，慈心作善。」「波揚無量微妙音聲，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……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得聞如是種種聲已，其心清淨，無諸分別，正直平等，成熟善根。」「流布萬種溫雅德香，其有聞者，塵勞垢習，自然不起。風觸其身，安和調適，猶如比丘得滅盡定。」又「若有眾生，睹菩提樹，聞聲、嗅香、嘗其果味、觸其光影、念樹功德，皆得六根清徹，無諸惱患，住不退轉，至成佛道。」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寶香普薰願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曰：「其香普薰十方世界，眾生聞者，皆修佛行。」可見一塵一毛，莫不圓明具德也。</a:t>
            </a:r>
          </a:p>
        </p:txBody>
      </p:sp>
    </p:spTree>
    <p:extLst>
      <p:ext uri="{BB962C8B-B14F-4D97-AF65-F5344CB8AC3E}">
        <p14:creationId xmlns:p14="http://schemas.microsoft.com/office/powerpoint/2010/main" val="39278709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B2E4A6F-0A62-8391-C508-9806D07D5CFA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第三講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4535FCF-8C08-3F72-361C-65B7F00A7410}"/>
              </a:ext>
            </a:extLst>
          </p:cNvPr>
          <p:cNvSpPr txBox="1"/>
          <p:nvPr/>
        </p:nvSpPr>
        <p:spPr>
          <a:xfrm>
            <a:off x="8039422" y="654142"/>
            <a:ext cx="2544286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華嚴末後以十大願王導歸極樂，今本經全顯極樂，導引凡聖，同歸極樂，故稱本經為中本華嚴，誠有據也。</a:t>
            </a:r>
          </a:p>
        </p:txBody>
      </p:sp>
    </p:spTree>
    <p:extLst>
      <p:ext uri="{BB962C8B-B14F-4D97-AF65-F5344CB8AC3E}">
        <p14:creationId xmlns:p14="http://schemas.microsoft.com/office/powerpoint/2010/main" val="1798918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29688</TotalTime>
  <Words>5822</Words>
  <Application>Microsoft Office PowerPoint</Application>
  <PresentationFormat>自訂</PresentationFormat>
  <Paragraphs>202</Paragraphs>
  <Slides>34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34</vt:i4>
      </vt:variant>
    </vt:vector>
  </HeadingPairs>
  <TitlesOfParts>
    <vt:vector size="37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749</cp:revision>
  <dcterms:created xsi:type="dcterms:W3CDTF">2019-12-17T19:51:00Z</dcterms:created>
  <dcterms:modified xsi:type="dcterms:W3CDTF">2025-09-18T16:55:01Z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