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6" r:id="rId2"/>
    <p:sldId id="267" r:id="rId3"/>
    <p:sldId id="270" r:id="rId4"/>
    <p:sldId id="269" r:id="rId5"/>
    <p:sldId id="257" r:id="rId6"/>
    <p:sldId id="258" r:id="rId7"/>
    <p:sldId id="268" r:id="rId8"/>
    <p:sldId id="259" r:id="rId9"/>
    <p:sldId id="260" r:id="rId10"/>
    <p:sldId id="262" r:id="rId11"/>
    <p:sldId id="263" r:id="rId12"/>
    <p:sldId id="266" r:id="rId13"/>
    <p:sldId id="264" r:id="rId14"/>
    <p:sldId id="265" r:id="rId15"/>
    <p:sldId id="261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ulie Thomas" initials="JT" lastIdx="1" clrIdx="0">
    <p:extLst>
      <p:ext uri="{19B8F6BF-5375-455C-9EA6-DF929625EA0E}">
        <p15:presenceInfo xmlns:p15="http://schemas.microsoft.com/office/powerpoint/2012/main" userId="2af13b6d24d29b42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D57D7B-4E4B-49B3-BBA7-02B17351DD58}" v="1" dt="2022-06-08T09:24:23.0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75676" autoAdjust="0"/>
  </p:normalViewPr>
  <p:slideViewPr>
    <p:cSldViewPr snapToGrid="0">
      <p:cViewPr varScale="1">
        <p:scale>
          <a:sx n="60" d="100"/>
          <a:sy n="60" d="100"/>
        </p:scale>
        <p:origin x="72" y="5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commentAuthors" Target="comment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e Thomas" userId="2af13b6d24d29b42" providerId="LiveId" clId="{4CD57D7B-4E4B-49B3-BBA7-02B17351DD58}"/>
    <pc:docChg chg="modSld">
      <pc:chgData name="Julie Thomas" userId="2af13b6d24d29b42" providerId="LiveId" clId="{4CD57D7B-4E4B-49B3-BBA7-02B17351DD58}" dt="2022-06-08T09:15:56.593" v="0" actId="1076"/>
      <pc:docMkLst>
        <pc:docMk/>
      </pc:docMkLst>
      <pc:sldChg chg="modSp mod">
        <pc:chgData name="Julie Thomas" userId="2af13b6d24d29b42" providerId="LiveId" clId="{4CD57D7B-4E4B-49B3-BBA7-02B17351DD58}" dt="2022-06-08T09:15:56.593" v="0" actId="1076"/>
        <pc:sldMkLst>
          <pc:docMk/>
          <pc:sldMk cId="119554062" sldId="264"/>
        </pc:sldMkLst>
        <pc:picChg chg="mod">
          <ac:chgData name="Julie Thomas" userId="2af13b6d24d29b42" providerId="LiveId" clId="{4CD57D7B-4E4B-49B3-BBA7-02B17351DD58}" dt="2022-06-08T09:15:56.593" v="0" actId="1076"/>
          <ac:picMkLst>
            <pc:docMk/>
            <pc:sldMk cId="119554062" sldId="264"/>
            <ac:picMk id="3" creationId="{6AC58A33-9C38-4EFB-BD6C-EC2CF818AB91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6ADF3F-B148-48B0-9A0C-95FD59C9E9EB}" type="datetimeFigureOut">
              <a:rPr lang="en-GB" smtClean="0"/>
              <a:t>08/06/2022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67A851-17D6-4BE7-A37D-1103FD4388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97375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67A851-17D6-4BE7-A37D-1103FD43886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9714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67A851-17D6-4BE7-A37D-1103FD43886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0375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Move from top-down, controlling leadership to compassionate, collaborate leadership.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67A851-17D6-4BE7-A37D-1103FD43886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32859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67A851-17D6-4BE7-A37D-1103FD43886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2665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Long hours</a:t>
            </a:r>
          </a:p>
          <a:p>
            <a:r>
              <a:rPr lang="en-GB" dirty="0"/>
              <a:t>Stress</a:t>
            </a:r>
          </a:p>
          <a:p>
            <a:r>
              <a:rPr lang="en-GB" dirty="0"/>
              <a:t>Not having time to attend to basic needs – eating, toilet</a:t>
            </a:r>
          </a:p>
          <a:p>
            <a:r>
              <a:rPr lang="en-GB" dirty="0"/>
              <a:t>Dealing with aggressive patients</a:t>
            </a:r>
          </a:p>
          <a:p>
            <a:r>
              <a:rPr lang="en-GB" dirty="0"/>
              <a:t>Afraid of speaking up</a:t>
            </a:r>
          </a:p>
          <a:p>
            <a:r>
              <a:rPr lang="en-GB" dirty="0"/>
              <a:t>Command and control leadership</a:t>
            </a:r>
          </a:p>
          <a:p>
            <a:r>
              <a:rPr lang="en-GB" dirty="0"/>
              <a:t>Blame culture</a:t>
            </a:r>
          </a:p>
          <a:p>
            <a:r>
              <a:rPr lang="en-GB" dirty="0"/>
              <a:t>Dealing with negative patient outcomes such as death and disability</a:t>
            </a:r>
          </a:p>
          <a:p>
            <a:r>
              <a:rPr lang="en-GB" dirty="0"/>
              <a:t>Presenteeism</a:t>
            </a:r>
          </a:p>
          <a:p>
            <a:r>
              <a:rPr lang="en-GB" dirty="0"/>
              <a:t>Absenteeism</a:t>
            </a:r>
          </a:p>
          <a:p>
            <a:r>
              <a:rPr lang="en-GB" dirty="0"/>
              <a:t>High turnover of staff</a:t>
            </a:r>
          </a:p>
          <a:p>
            <a:r>
              <a:rPr lang="en-GB" dirty="0"/>
              <a:t>Bullying</a:t>
            </a:r>
          </a:p>
          <a:p>
            <a:r>
              <a:rPr lang="en-GB" dirty="0" err="1"/>
              <a:t>Harrassment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67A851-17D6-4BE7-A37D-1103FD43886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8747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effectLst/>
                <a:latin typeface="Arial" panose="020B0604020202020204" pitchFamily="34" charset="0"/>
              </a:rPr>
              <a:t>Nurse and midwives have three core work needs that must be met to ensure wellbeing and motivation at work, and to minimise workplace stress.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67A851-17D6-4BE7-A37D-1103FD43886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45260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Compassionate leadership provides an environment in which these staff needs can be met.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67A851-17D6-4BE7-A37D-1103FD43886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51977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effectLst/>
                <a:latin typeface="Arial" panose="020B0604020202020204" pitchFamily="34" charset="0"/>
              </a:rPr>
              <a:t>Key recommendation 1: Authority, empowerment and influence </a:t>
            </a:r>
          </a:p>
          <a:p>
            <a:r>
              <a:rPr lang="en-GB" dirty="0">
                <a:effectLst/>
                <a:latin typeface="Arial" panose="020B0604020202020204" pitchFamily="34" charset="0"/>
              </a:rPr>
              <a:t>Introduce mechanisms for nursing and midwifery staff to shape the cultures and processes of their organisations and influence decisions about how care is structured and delivered.</a:t>
            </a:r>
          </a:p>
          <a:p>
            <a:r>
              <a:rPr lang="en-GB" dirty="0">
                <a:effectLst/>
                <a:latin typeface="Arial" panose="020B0604020202020204" pitchFamily="34" charset="0"/>
              </a:rPr>
              <a:t>Key recommendation 2: Justice and fairness </a:t>
            </a:r>
          </a:p>
          <a:p>
            <a:r>
              <a:rPr lang="en-GB" dirty="0">
                <a:effectLst/>
                <a:latin typeface="Arial" panose="020B0604020202020204" pitchFamily="34" charset="0"/>
              </a:rPr>
              <a:t>Nurture and sustain just, fair and psychologically safe cultures and ensure equity, proactive and positive approaches to diversity and universal inclusion.</a:t>
            </a:r>
          </a:p>
          <a:p>
            <a:r>
              <a:rPr lang="en-GB" dirty="0">
                <a:effectLst/>
                <a:latin typeface="Arial" panose="020B0604020202020204" pitchFamily="34" charset="0"/>
              </a:rPr>
              <a:t>Key recommendation 3: Work conditions and working schedules </a:t>
            </a:r>
          </a:p>
          <a:p>
            <a:r>
              <a:rPr lang="en-GB" dirty="0">
                <a:effectLst/>
                <a:latin typeface="Arial" panose="020B0604020202020204" pitchFamily="34" charset="0"/>
              </a:rPr>
              <a:t>Introduce minimum standards for facilities and working conditions for nursing and midwifery staff in all health and care organisations.</a:t>
            </a:r>
          </a:p>
          <a:p>
            <a:r>
              <a:rPr lang="en-GB" dirty="0">
                <a:effectLst/>
                <a:latin typeface="Arial" panose="020B0604020202020204" pitchFamily="34" charset="0"/>
              </a:rPr>
              <a:t>Key recommendation 4: Teamworking </a:t>
            </a:r>
          </a:p>
          <a:p>
            <a:r>
              <a:rPr lang="en-GB" dirty="0">
                <a:effectLst/>
                <a:latin typeface="Arial" panose="020B0604020202020204" pitchFamily="34" charset="0"/>
              </a:rPr>
              <a:t>Develop and support effective multidisciplinary teamworking for all nursing and midwifery staff across health and care services.</a:t>
            </a:r>
          </a:p>
          <a:p>
            <a:r>
              <a:rPr lang="en-GB" dirty="0">
                <a:effectLst/>
                <a:latin typeface="Arial" panose="020B0604020202020204" pitchFamily="34" charset="0"/>
              </a:rPr>
              <a:t>Key recommendation 5: Culture and leadership </a:t>
            </a:r>
          </a:p>
          <a:p>
            <a:r>
              <a:rPr lang="en-GB" dirty="0">
                <a:effectLst/>
                <a:latin typeface="Arial" panose="020B0604020202020204" pitchFamily="34" charset="0"/>
              </a:rPr>
              <a:t>Ensure health and care environments have compassionate leadership and nurturing cultures that enable both care and staff support to be high-quality, continually improving and compassionate.</a:t>
            </a:r>
          </a:p>
          <a:p>
            <a:r>
              <a:rPr lang="en-GB" dirty="0">
                <a:effectLst/>
                <a:latin typeface="Arial" panose="020B0604020202020204" pitchFamily="34" charset="0"/>
              </a:rPr>
              <a:t>Key recommendation 6: Workload </a:t>
            </a:r>
          </a:p>
          <a:p>
            <a:r>
              <a:rPr lang="en-GB" dirty="0">
                <a:effectLst/>
                <a:latin typeface="Arial" panose="020B0604020202020204" pitchFamily="34" charset="0"/>
              </a:rPr>
              <a:t>Tackle chronic excessive work demands in nursing and midwifery, which exceed the capacity of nurses and midwives to sustainably lead and deliver safe, high-quality care and which damage their health and wellbeing.</a:t>
            </a:r>
          </a:p>
          <a:p>
            <a:r>
              <a:rPr lang="en-GB" dirty="0">
                <a:effectLst/>
                <a:latin typeface="Arial" panose="020B0604020202020204" pitchFamily="34" charset="0"/>
              </a:rPr>
              <a:t>Key recommendation 7: Management and supervision</a:t>
            </a:r>
          </a:p>
          <a:p>
            <a:r>
              <a:rPr lang="en-GB" dirty="0">
                <a:effectLst/>
                <a:latin typeface="Arial" panose="020B0604020202020204" pitchFamily="34" charset="0"/>
              </a:rPr>
              <a:t>Ensure all nursing and midwifery staff have the effective support, professional reflection, mentorship and supervision needed to thrive in their roles.</a:t>
            </a:r>
            <a:endParaRPr lang="en-GB" dirty="0">
              <a:effectLst/>
            </a:endParaRPr>
          </a:p>
          <a:p>
            <a:r>
              <a:rPr lang="en-GB" dirty="0">
                <a:effectLst/>
                <a:latin typeface="Arial" panose="020B0604020202020204" pitchFamily="34" charset="0"/>
              </a:rPr>
              <a:t>Key recommendation 8: Learning, education and development. </a:t>
            </a:r>
          </a:p>
          <a:p>
            <a:r>
              <a:rPr lang="en-GB" dirty="0">
                <a:effectLst/>
                <a:latin typeface="Arial" panose="020B0604020202020204" pitchFamily="34" charset="0"/>
              </a:rPr>
              <a:t>Ensure the right systems, frameworks and processes are in place for nurses’ and midwives’ learning, education and development throughout their careers. These must promote fair and equitable outcomes.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67A851-17D6-4BE7-A37D-1103FD43886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2744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Taken from the Draft leadership principles for health and social care in Wales.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67A851-17D6-4BE7-A37D-1103FD43886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82408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HEIW, 2020</a:t>
            </a:r>
          </a:p>
          <a:p>
            <a:endParaRPr lang="en-GB" dirty="0"/>
          </a:p>
          <a:p>
            <a:r>
              <a:rPr lang="en-GB" dirty="0"/>
              <a:t>For more information, please visit the HEIW website.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67A851-17D6-4BE7-A37D-1103FD43886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33535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Ask for feedback from your boss:</a:t>
            </a:r>
          </a:p>
          <a:p>
            <a:endParaRPr lang="en-GB" dirty="0"/>
          </a:p>
          <a:p>
            <a:r>
              <a:rPr lang="en-GB" dirty="0"/>
              <a:t>What is the one thing you value about me?</a:t>
            </a:r>
          </a:p>
          <a:p>
            <a:r>
              <a:rPr lang="en-GB" dirty="0"/>
              <a:t>What is the one thing I can change for my own benefit?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67A851-17D6-4BE7-A37D-1103FD438866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8693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381742A-D043-4C43-939F-8FB8A185469B}" type="datetimeFigureOut">
              <a:rPr lang="en-GB" smtClean="0"/>
              <a:t>08/06/2022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C4DE9-9F1F-483A-BC71-1648DB3C0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5662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1742A-D043-4C43-939F-8FB8A185469B}" type="datetimeFigureOut">
              <a:rPr lang="en-GB" smtClean="0"/>
              <a:t>08/06/2022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C4DE9-9F1F-483A-BC71-1648DB3C0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8449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1742A-D043-4C43-939F-8FB8A185469B}" type="datetimeFigureOut">
              <a:rPr lang="en-GB" smtClean="0"/>
              <a:t>08/06/2022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C4DE9-9F1F-483A-BC71-1648DB3C0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141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1742A-D043-4C43-939F-8FB8A185469B}" type="datetimeFigureOut">
              <a:rPr lang="en-GB" smtClean="0"/>
              <a:t>08/06/2022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C4DE9-9F1F-483A-BC71-1648DB3C0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4568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1742A-D043-4C43-939F-8FB8A185469B}" type="datetimeFigureOut">
              <a:rPr lang="en-GB" smtClean="0"/>
              <a:t>08/06/2022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C4DE9-9F1F-483A-BC71-1648DB3C0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33559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1742A-D043-4C43-939F-8FB8A185469B}" type="datetimeFigureOut">
              <a:rPr lang="en-GB" smtClean="0"/>
              <a:t>08/06/2022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C4DE9-9F1F-483A-BC71-1648DB3C0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34695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1742A-D043-4C43-939F-8FB8A185469B}" type="datetimeFigureOut">
              <a:rPr lang="en-GB" smtClean="0"/>
              <a:t>08/06/2022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C4DE9-9F1F-483A-BC71-1648DB3C0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3575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1742A-D043-4C43-939F-8FB8A185469B}" type="datetimeFigureOut">
              <a:rPr lang="en-GB" smtClean="0"/>
              <a:t>08/06/2022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C4DE9-9F1F-483A-BC71-1648DB3C0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70805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1742A-D043-4C43-939F-8FB8A185469B}" type="datetimeFigureOut">
              <a:rPr lang="en-GB" smtClean="0"/>
              <a:t>08/06/2022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C4DE9-9F1F-483A-BC71-1648DB3C0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3379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1742A-D043-4C43-939F-8FB8A185469B}" type="datetimeFigureOut">
              <a:rPr lang="en-GB" smtClean="0"/>
              <a:t>08/06/2022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C4DE9-9F1F-483A-BC71-1648DB3C0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47860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1742A-D043-4C43-939F-8FB8A185469B}" type="datetimeFigureOut">
              <a:rPr lang="en-GB" smtClean="0"/>
              <a:t>08/06/2022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C4DE9-9F1F-483A-BC71-1648DB3C0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1518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81742A-D043-4C43-939F-8FB8A185469B}" type="datetimeFigureOut">
              <a:rPr lang="en-GB" smtClean="0"/>
              <a:t>08/06/2022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CC4DE9-9F1F-483A-BC71-1648DB3C0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4569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mhs.com/developing-emotional-intelligence-to-boost-employee-wellness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RrPmMwg9X8s?feature=oembed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E5FDE-667F-42D2-856D-71938E09D6E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Compassionate Leadership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0710D4-4588-4DFD-A18F-4B6D711E540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Julie Thomas</a:t>
            </a:r>
          </a:p>
        </p:txBody>
      </p:sp>
    </p:spTree>
    <p:extLst>
      <p:ext uri="{BB962C8B-B14F-4D97-AF65-F5344CB8AC3E}">
        <p14:creationId xmlns:p14="http://schemas.microsoft.com/office/powerpoint/2010/main" val="9555329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86FF77-B16A-4F25-99F1-26610EFCF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40430"/>
          </a:xfrm>
        </p:spPr>
        <p:txBody>
          <a:bodyPr>
            <a:normAutofit fontScale="90000"/>
          </a:bodyPr>
          <a:lstStyle/>
          <a:p>
            <a:r>
              <a:rPr lang="en-GB" dirty="0"/>
              <a:t>From Last Week - Activity – Practising Gratitude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6FEFFD-A850-435F-9B29-CCB90D37B6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83516"/>
            <a:ext cx="10972800" cy="4233717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One way of building resilience and coping with life’s ups and downs is to recognise what’s good about your life right now.</a:t>
            </a:r>
          </a:p>
          <a:p>
            <a:r>
              <a:rPr lang="en-GB" dirty="0"/>
              <a:t>Name three things that you are currently grateful for – e.g. your warm house.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i="1" dirty="0"/>
              <a:t>Every night, look back on the day and think about what you’re specifically grateful for – e.g. that you felt well, that your children seemed to have a good day in school, that you made a customer smile.</a:t>
            </a:r>
          </a:p>
          <a:p>
            <a:pPr marL="0" indent="0">
              <a:buNone/>
            </a:pPr>
            <a:r>
              <a:rPr lang="en-GB" i="1" dirty="0"/>
              <a:t>Building up a reservoir of good thoughts, helps you deal with the bad times. We’ll come back to this in the session on ‘positive psychology’.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19350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2D4D159-779E-4DCA-979C-6BCEA2FF656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142191" y="68263"/>
            <a:ext cx="7907618" cy="6721475"/>
          </a:xfrm>
          <a:noFill/>
        </p:spPr>
      </p:pic>
    </p:spTree>
    <p:extLst>
      <p:ext uri="{BB962C8B-B14F-4D97-AF65-F5344CB8AC3E}">
        <p14:creationId xmlns:p14="http://schemas.microsoft.com/office/powerpoint/2010/main" val="11027687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9DB9B-0CC5-40F9-8BE3-4D999A19D8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DDCC27-1057-41C4-A606-9C191B066F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https://mhs.com/developing-emotional-intelligence-to-boost-employee-wellness/</a:t>
            </a:r>
            <a:endParaRPr lang="en-GB" dirty="0"/>
          </a:p>
          <a:p>
            <a:r>
              <a:rPr lang="en-GB" dirty="0"/>
              <a:t>Please read the above blog.</a:t>
            </a:r>
          </a:p>
          <a:p>
            <a:r>
              <a:rPr lang="en-GB" dirty="0"/>
              <a:t>Choose one competency and state how developing that competency would have an effect on your own wellbeing, as well as the wellbeing of others. </a:t>
            </a:r>
          </a:p>
        </p:txBody>
      </p:sp>
    </p:spTree>
    <p:extLst>
      <p:ext uri="{BB962C8B-B14F-4D97-AF65-F5344CB8AC3E}">
        <p14:creationId xmlns:p14="http://schemas.microsoft.com/office/powerpoint/2010/main" val="20626880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D3F51B-EE39-4039-97DD-F87BE1A49D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Definition- Compassionate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50FF98-A4BC-436D-8CBA-2CC7D757C7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Leaders who listen, understand and help</a:t>
            </a:r>
          </a:p>
          <a:p>
            <a:r>
              <a:rPr lang="en-GB" dirty="0"/>
              <a:t>This creates a supportive environment that encourages  the greater wellbeing of staff, leading to higher levels of  innovation, engagement and ultimately performance</a:t>
            </a:r>
          </a:p>
          <a:p>
            <a:pPr marL="0" indent="0">
              <a:buNone/>
            </a:pPr>
            <a:r>
              <a:rPr lang="en-GB" dirty="0"/>
              <a:t>							(West, 2019)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 good source – www.kingsfund.org.uk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23960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0272E-D6C7-44D6-8435-D63298EE6B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Four Behaviours of Compassionate Leaders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3985E8-B121-417B-B98C-C92AB92F86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Attending (listening with fascination)</a:t>
            </a:r>
          </a:p>
          <a:p>
            <a:r>
              <a:rPr lang="en-GB" dirty="0"/>
              <a:t>Understanding (needs of staff)</a:t>
            </a:r>
          </a:p>
          <a:p>
            <a:r>
              <a:rPr lang="en-GB" dirty="0"/>
              <a:t>Empathising (caring for staff)</a:t>
            </a:r>
          </a:p>
          <a:p>
            <a:r>
              <a:rPr lang="en-GB" dirty="0"/>
              <a:t>Helping (enabling staff to do their jobs)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The most important skill is listening and the most important task is helping staff to do their jobs. </a:t>
            </a:r>
          </a:p>
        </p:txBody>
      </p:sp>
      <p:sp>
        <p:nvSpPr>
          <p:cNvPr id="4" name="Arrow: Left 3">
            <a:extLst>
              <a:ext uri="{FF2B5EF4-FFF2-40B4-BE49-F238E27FC236}">
                <a16:creationId xmlns:a16="http://schemas.microsoft.com/office/drawing/2014/main" id="{D94F0DB8-1C02-4721-B05D-0E176DB657BA}"/>
              </a:ext>
            </a:extLst>
          </p:cNvPr>
          <p:cNvSpPr/>
          <p:nvPr/>
        </p:nvSpPr>
        <p:spPr>
          <a:xfrm>
            <a:off x="8463775" y="1795346"/>
            <a:ext cx="2698595" cy="1527717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Emotional Intelligence skills!</a:t>
            </a:r>
          </a:p>
        </p:txBody>
      </p:sp>
    </p:spTree>
    <p:extLst>
      <p:ext uri="{BB962C8B-B14F-4D97-AF65-F5344CB8AC3E}">
        <p14:creationId xmlns:p14="http://schemas.microsoft.com/office/powerpoint/2010/main" val="11299257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70F211A0-3728-4785-A476-1A9DEDB70F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56118"/>
            <a:ext cx="10972800" cy="657922"/>
          </a:xfrm>
        </p:spPr>
        <p:txBody>
          <a:bodyPr>
            <a:normAutofit fontScale="90000"/>
          </a:bodyPr>
          <a:lstStyle/>
          <a:p>
            <a:r>
              <a:rPr lang="en-US" dirty="0"/>
              <a:t>Michael West on Compassionate Leadership</a:t>
            </a:r>
          </a:p>
        </p:txBody>
      </p:sp>
      <p:pic>
        <p:nvPicPr>
          <p:cNvPr id="2" name="Online Media 1" title="Michael West: Compassionate and inclusive leadership">
            <a:hlinkClick r:id="" action="ppaction://media"/>
            <a:extLst>
              <a:ext uri="{FF2B5EF4-FFF2-40B4-BE49-F238E27FC236}">
                <a16:creationId xmlns:a16="http://schemas.microsoft.com/office/drawing/2014/main" id="{9C9EB650-E16F-49B8-B1A2-F433D384FD7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906859" y="1048215"/>
            <a:ext cx="7895063" cy="446901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66484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0ED0E7-1A90-4583-B9F6-329F510CD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49290"/>
            <a:ext cx="10972800" cy="662473"/>
          </a:xfrm>
        </p:spPr>
        <p:txBody>
          <a:bodyPr>
            <a:normAutofit fontScale="90000"/>
          </a:bodyPr>
          <a:lstStyle/>
          <a:p>
            <a:r>
              <a:rPr lang="en-GB" dirty="0"/>
              <a:t>Group 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47A3BB-8E7D-4012-ACF9-3520424044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63690"/>
            <a:ext cx="10972800" cy="4453543"/>
          </a:xfrm>
        </p:spPr>
        <p:txBody>
          <a:bodyPr>
            <a:normAutofit/>
          </a:bodyPr>
          <a:lstStyle/>
          <a:p>
            <a:r>
              <a:rPr lang="en-GB" dirty="0"/>
              <a:t>What issues might there be in the NHS that affect wellbeing? e.g. long working hours.</a:t>
            </a:r>
          </a:p>
        </p:txBody>
      </p:sp>
    </p:spTree>
    <p:extLst>
      <p:ext uri="{BB962C8B-B14F-4D97-AF65-F5344CB8AC3E}">
        <p14:creationId xmlns:p14="http://schemas.microsoft.com/office/powerpoint/2010/main" val="29513059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9C0705-D11C-4BB2-8FBE-474599D13A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4539F4-7F6A-42E1-8131-128B70F43C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might compassionate leadership help?</a:t>
            </a:r>
          </a:p>
        </p:txBody>
      </p:sp>
    </p:spTree>
    <p:extLst>
      <p:ext uri="{BB962C8B-B14F-4D97-AF65-F5344CB8AC3E}">
        <p14:creationId xmlns:p14="http://schemas.microsoft.com/office/powerpoint/2010/main" val="28508452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143EF4-B3CD-44E8-AAE0-70912A1135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ABC of Staff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21D7BF-3364-4F7F-99AC-2523A577C5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Autonomy and control over what they do</a:t>
            </a:r>
          </a:p>
          <a:p>
            <a:r>
              <a:rPr lang="en-GB" dirty="0"/>
              <a:t>Belonging (part of a team, feeling cared for)</a:t>
            </a:r>
          </a:p>
          <a:p>
            <a:r>
              <a:rPr lang="en-GB" dirty="0"/>
              <a:t>Contribution (being able to do your job)</a:t>
            </a:r>
          </a:p>
        </p:txBody>
      </p:sp>
    </p:spTree>
    <p:extLst>
      <p:ext uri="{BB962C8B-B14F-4D97-AF65-F5344CB8AC3E}">
        <p14:creationId xmlns:p14="http://schemas.microsoft.com/office/powerpoint/2010/main" val="28393721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F92CCCF-99EC-468D-8E38-F23E36EA75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877014" y="446050"/>
            <a:ext cx="5954751" cy="5070514"/>
          </a:xfrm>
        </p:spPr>
      </p:pic>
    </p:spTree>
    <p:extLst>
      <p:ext uri="{BB962C8B-B14F-4D97-AF65-F5344CB8AC3E}">
        <p14:creationId xmlns:p14="http://schemas.microsoft.com/office/powerpoint/2010/main" val="15390110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2C481B-090F-459A-BFF2-EBCD81D7A0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3024"/>
            <a:ext cx="10972800" cy="591015"/>
          </a:xfrm>
        </p:spPr>
        <p:txBody>
          <a:bodyPr>
            <a:normAutofit fontScale="90000"/>
          </a:bodyPr>
          <a:lstStyle/>
          <a:p>
            <a:r>
              <a:rPr lang="en-GB" dirty="0"/>
              <a:t>Recommendations (The </a:t>
            </a:r>
            <a:r>
              <a:rPr lang="en-GB" dirty="0" err="1"/>
              <a:t>KingsFund</a:t>
            </a:r>
            <a:r>
              <a:rPr lang="en-GB" dirty="0"/>
              <a:t>, 2020)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437E46-C947-40FE-8FBC-566D8071B6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981307"/>
            <a:ext cx="10972800" cy="453592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effectLst/>
                <a:latin typeface="Arial" panose="020B0604020202020204" pitchFamily="34" charset="0"/>
              </a:rPr>
              <a:t>1: Authority, empowerment and influence</a:t>
            </a:r>
          </a:p>
          <a:p>
            <a:pPr marL="0" indent="0">
              <a:buNone/>
            </a:pPr>
            <a:r>
              <a:rPr lang="en-GB" dirty="0">
                <a:effectLst/>
                <a:latin typeface="Arial" panose="020B0604020202020204" pitchFamily="34" charset="0"/>
              </a:rPr>
              <a:t>2: Justice and fairness</a:t>
            </a:r>
          </a:p>
          <a:p>
            <a:pPr marL="0" indent="0">
              <a:buNone/>
            </a:pPr>
            <a:r>
              <a:rPr lang="en-GB" dirty="0">
                <a:effectLst/>
                <a:latin typeface="Arial" panose="020B0604020202020204" pitchFamily="34" charset="0"/>
              </a:rPr>
              <a:t>3: Work conditions and working schedules</a:t>
            </a:r>
          </a:p>
          <a:p>
            <a:pPr marL="0" indent="0">
              <a:buNone/>
            </a:pPr>
            <a:r>
              <a:rPr lang="en-GB" dirty="0">
                <a:effectLst/>
                <a:latin typeface="Arial" panose="020B0604020202020204" pitchFamily="34" charset="0"/>
              </a:rPr>
              <a:t>4: Teamworking</a:t>
            </a:r>
          </a:p>
          <a:p>
            <a:pPr marL="0" indent="0">
              <a:buNone/>
            </a:pPr>
            <a:r>
              <a:rPr lang="en-GB" dirty="0">
                <a:effectLst/>
                <a:latin typeface="Arial" panose="020B0604020202020204" pitchFamily="34" charset="0"/>
              </a:rPr>
              <a:t>5: Culture and leadership</a:t>
            </a:r>
          </a:p>
          <a:p>
            <a:pPr marL="0" indent="0">
              <a:buNone/>
            </a:pPr>
            <a:r>
              <a:rPr lang="en-GB" dirty="0">
                <a:effectLst/>
                <a:latin typeface="Arial" panose="020B0604020202020204" pitchFamily="34" charset="0"/>
              </a:rPr>
              <a:t>6: Workload</a:t>
            </a:r>
          </a:p>
          <a:p>
            <a:pPr marL="0" indent="0">
              <a:buNone/>
            </a:pPr>
            <a:r>
              <a:rPr lang="en-GB" dirty="0">
                <a:effectLst/>
                <a:latin typeface="Arial" panose="020B0604020202020204" pitchFamily="34" charset="0"/>
              </a:rPr>
              <a:t>7: Management and supervision</a:t>
            </a:r>
          </a:p>
          <a:p>
            <a:pPr marL="0" indent="0">
              <a:buNone/>
            </a:pPr>
            <a:r>
              <a:rPr lang="en-GB" dirty="0">
                <a:effectLst/>
                <a:latin typeface="Arial" panose="020B0604020202020204" pitchFamily="34" charset="0"/>
              </a:rPr>
              <a:t>8: Learning, education and development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36901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AC58A33-9C38-4EFB-BD6C-EC2CF818AB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7129" y="68262"/>
            <a:ext cx="9957741" cy="67214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95540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C845986-E5CE-435E-8F04-7B06BB3313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5686" y="0"/>
            <a:ext cx="10200627" cy="6858000"/>
          </a:xfrm>
          <a:prstGeom prst="rect">
            <a:avLst/>
          </a:prstGeom>
          <a:solidFill>
            <a:schemeClr val="accent1"/>
          </a:solidFill>
        </p:spPr>
      </p:pic>
    </p:spTree>
    <p:extLst>
      <p:ext uri="{BB962C8B-B14F-4D97-AF65-F5344CB8AC3E}">
        <p14:creationId xmlns:p14="http://schemas.microsoft.com/office/powerpoint/2010/main" val="15279710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B872F-6B0C-493A-BEA2-E8EF60CE57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Leaders need to start with Self-compassion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04F9E1-EA90-4B29-BEB4-2780E70225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your stressors?</a:t>
            </a:r>
          </a:p>
          <a:p>
            <a:r>
              <a:rPr lang="en-GB" dirty="0"/>
              <a:t>What are your needs?</a:t>
            </a:r>
          </a:p>
          <a:p>
            <a:r>
              <a:rPr lang="en-GB" dirty="0"/>
              <a:t>You need to be a good role model and also be in a good place yourself to lead others</a:t>
            </a:r>
          </a:p>
          <a:p>
            <a:r>
              <a:rPr lang="en-GB" dirty="0"/>
              <a:t>Also important to show vulnerability, which breeds trust</a:t>
            </a:r>
          </a:p>
        </p:txBody>
      </p:sp>
    </p:spTree>
    <p:extLst>
      <p:ext uri="{BB962C8B-B14F-4D97-AF65-F5344CB8AC3E}">
        <p14:creationId xmlns:p14="http://schemas.microsoft.com/office/powerpoint/2010/main" val="36971309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8FC801-69CE-4FE1-9156-2EAFC3E7D3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44966"/>
            <a:ext cx="10972800" cy="657922"/>
          </a:xfrm>
        </p:spPr>
        <p:txBody>
          <a:bodyPr>
            <a:normAutofit fontScale="90000"/>
          </a:bodyPr>
          <a:lstStyle/>
          <a:p>
            <a:r>
              <a:rPr lang="en-GB" dirty="0"/>
              <a:t>Insights from Webinar (</a:t>
            </a:r>
            <a:r>
              <a:rPr lang="en-GB" dirty="0" err="1"/>
              <a:t>Netigate</a:t>
            </a:r>
            <a:r>
              <a:rPr lang="en-GB" dirty="0"/>
              <a:t>, 15/10/2020)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22A521-A405-47AC-8899-6CD25873F2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802888"/>
            <a:ext cx="10972800" cy="4714345"/>
          </a:xfrm>
        </p:spPr>
        <p:txBody>
          <a:bodyPr>
            <a:normAutofit fontScale="92500"/>
          </a:bodyPr>
          <a:lstStyle/>
          <a:p>
            <a:r>
              <a:rPr lang="en-GB" dirty="0"/>
              <a:t>Speaker - Catherine de la </a:t>
            </a:r>
            <a:r>
              <a:rPr lang="en-GB" dirty="0" err="1"/>
              <a:t>Poer</a:t>
            </a:r>
            <a:r>
              <a:rPr lang="en-GB" dirty="0"/>
              <a:t>, Halcyon Coaching</a:t>
            </a:r>
          </a:p>
          <a:p>
            <a:r>
              <a:rPr lang="en-GB" dirty="0"/>
              <a:t>EI is our superpower, but it’s a muscle and we need to work it</a:t>
            </a:r>
          </a:p>
          <a:p>
            <a:r>
              <a:rPr lang="en-GB" dirty="0"/>
              <a:t>Need to be emotionally effective (not just know about EI)</a:t>
            </a:r>
          </a:p>
          <a:p>
            <a:r>
              <a:rPr lang="en-GB" dirty="0"/>
              <a:t>Need to be agile, able to adapt to change</a:t>
            </a:r>
          </a:p>
          <a:p>
            <a:r>
              <a:rPr lang="en-GB" dirty="0"/>
              <a:t>Fear trumps logic – emotions have capacity to overwhelm, so need to control emotions to make better decisions</a:t>
            </a:r>
          </a:p>
          <a:p>
            <a:r>
              <a:rPr lang="en-GB" dirty="0"/>
              <a:t>EI underpins trust (building relationships)</a:t>
            </a:r>
          </a:p>
          <a:p>
            <a:r>
              <a:rPr lang="en-GB" dirty="0"/>
              <a:t>Your thoughts affect how you feel, which affects what you do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22177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970674-7AF0-42A4-8F39-FD7AAFAB83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56118"/>
            <a:ext cx="10972800" cy="713678"/>
          </a:xfrm>
        </p:spPr>
        <p:txBody>
          <a:bodyPr>
            <a:normAutofit fontScale="90000"/>
          </a:bodyPr>
          <a:lstStyle/>
          <a:p>
            <a:r>
              <a:rPr lang="en-GB" dirty="0"/>
              <a:t>Insights Continued: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4693D0-9A87-4521-A4B9-D22886EE2E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37424"/>
            <a:ext cx="10972800" cy="4379809"/>
          </a:xfrm>
        </p:spPr>
        <p:txBody>
          <a:bodyPr>
            <a:normAutofit/>
          </a:bodyPr>
          <a:lstStyle/>
          <a:p>
            <a:r>
              <a:rPr lang="en-GB" dirty="0"/>
              <a:t>To increase self-awareness – ask others for feedback</a:t>
            </a:r>
          </a:p>
          <a:p>
            <a:r>
              <a:rPr lang="en-GB" dirty="0"/>
              <a:t>Embed purpose in work</a:t>
            </a:r>
          </a:p>
          <a:p>
            <a:r>
              <a:rPr lang="en-GB" dirty="0"/>
              <a:t>Word ‘culture’ derives from Latin ‘cultus’ which means care</a:t>
            </a:r>
          </a:p>
          <a:p>
            <a:r>
              <a:rPr lang="en-GB" dirty="0"/>
              <a:t>Our ability to connect and be kind build trust which contributes to performance</a:t>
            </a:r>
          </a:p>
          <a:p>
            <a:r>
              <a:rPr lang="en-GB" dirty="0"/>
              <a:t>Be present for people – listen</a:t>
            </a:r>
          </a:p>
          <a:p>
            <a:r>
              <a:rPr lang="en-GB" dirty="0"/>
              <a:t>Move away from competition to co-operation. </a:t>
            </a:r>
          </a:p>
        </p:txBody>
      </p:sp>
    </p:spTree>
    <p:extLst>
      <p:ext uri="{BB962C8B-B14F-4D97-AF65-F5344CB8AC3E}">
        <p14:creationId xmlns:p14="http://schemas.microsoft.com/office/powerpoint/2010/main" val="1500721146"/>
      </p:ext>
    </p:extLst>
  </p:cSld>
  <p:clrMapOvr>
    <a:masterClrMapping/>
  </p:clrMapOvr>
</p:sld>
</file>

<file path=ppt/theme/theme1.xml><?xml version="1.0" encoding="utf-8"?>
<a:theme xmlns:a="http://schemas.openxmlformats.org/drawingml/2006/main" name="Theme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UWTSD" id="{F21EE35A-C65B-4304-A6CB-CDA628125EC2}" vid="{AD4FE309-27E3-4943-B06C-08E55F433F3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242</TotalTime>
  <Words>1021</Words>
  <Application>Microsoft Office PowerPoint</Application>
  <PresentationFormat>Widescreen</PresentationFormat>
  <Paragraphs>115</Paragraphs>
  <Slides>17</Slides>
  <Notes>11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Myriad Pro</vt:lpstr>
      <vt:lpstr>ThemeUWTSD</vt:lpstr>
      <vt:lpstr>Compassionate Leadership</vt:lpstr>
      <vt:lpstr>From Last Week - Activity – Practising Gratitude</vt:lpstr>
      <vt:lpstr>PowerPoint Presentation</vt:lpstr>
      <vt:lpstr>Activity</vt:lpstr>
      <vt:lpstr>Definition- Compassionate Leadership</vt:lpstr>
      <vt:lpstr>Four Behaviours of Compassionate Leaders</vt:lpstr>
      <vt:lpstr>Michael West on Compassionate Leadership</vt:lpstr>
      <vt:lpstr>Group Discussion</vt:lpstr>
      <vt:lpstr>Group Discussion</vt:lpstr>
      <vt:lpstr>The ABC of Staff Needs</vt:lpstr>
      <vt:lpstr>PowerPoint Presentation</vt:lpstr>
      <vt:lpstr>Recommendations (The KingsFund, 2020)</vt:lpstr>
      <vt:lpstr>PowerPoint Presentation</vt:lpstr>
      <vt:lpstr>PowerPoint Presentation</vt:lpstr>
      <vt:lpstr>Leaders need to start with Self-compassion</vt:lpstr>
      <vt:lpstr>Insights from Webinar (Netigate, 15/10/2020)</vt:lpstr>
      <vt:lpstr>Insights Continued: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Compassionate Leadership in the NHS</dc:title>
  <dc:creator>Julie Thomas</dc:creator>
  <cp:lastModifiedBy>Julie Thomas</cp:lastModifiedBy>
  <cp:revision>7</cp:revision>
  <dcterms:created xsi:type="dcterms:W3CDTF">2020-10-15T11:05:03Z</dcterms:created>
  <dcterms:modified xsi:type="dcterms:W3CDTF">2022-06-08T09:24:32Z</dcterms:modified>
</cp:coreProperties>
</file>