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2" r:id="rId1"/>
  </p:sldMasterIdLst>
  <p:notesMasterIdLst>
    <p:notesMasterId r:id="rId26"/>
  </p:notesMasterIdLst>
  <p:sldIdLst>
    <p:sldId id="256" r:id="rId2"/>
    <p:sldId id="278" r:id="rId3"/>
    <p:sldId id="279" r:id="rId4"/>
    <p:sldId id="257" r:id="rId5"/>
    <p:sldId id="258" r:id="rId6"/>
    <p:sldId id="259" r:id="rId7"/>
    <p:sldId id="298" r:id="rId8"/>
    <p:sldId id="261" r:id="rId9"/>
    <p:sldId id="262" r:id="rId10"/>
    <p:sldId id="293" r:id="rId11"/>
    <p:sldId id="291" r:id="rId12"/>
    <p:sldId id="288" r:id="rId13"/>
    <p:sldId id="292" r:id="rId14"/>
    <p:sldId id="269" r:id="rId15"/>
    <p:sldId id="300" r:id="rId16"/>
    <p:sldId id="280" r:id="rId17"/>
    <p:sldId id="290" r:id="rId18"/>
    <p:sldId id="294" r:id="rId19"/>
    <p:sldId id="295" r:id="rId20"/>
    <p:sldId id="296" r:id="rId21"/>
    <p:sldId id="297" r:id="rId22"/>
    <p:sldId id="272" r:id="rId23"/>
    <p:sldId id="281" r:id="rId24"/>
    <p:sldId id="28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884" autoAdjust="0"/>
    <p:restoredTop sz="94368" autoAdjust="0"/>
  </p:normalViewPr>
  <p:slideViewPr>
    <p:cSldViewPr snapToGrid="0">
      <p:cViewPr varScale="1">
        <p:scale>
          <a:sx n="68" d="100"/>
          <a:sy n="68" d="100"/>
        </p:scale>
        <p:origin x="498" y="72"/>
      </p:cViewPr>
      <p:guideLst>
        <p:guide orient="horz" pos="2160"/>
        <p:guide pos="3840"/>
      </p:guideLst>
    </p:cSldViewPr>
  </p:slideViewPr>
  <p:outlineViewPr>
    <p:cViewPr>
      <p:scale>
        <a:sx n="33" d="100"/>
        <a:sy n="33" d="100"/>
      </p:scale>
      <p:origin x="0" y="-738"/>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Lst>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_rels/viewProps.xml.rels><?xml version="1.0" encoding="UTF-8" standalone="yes"?>
<Relationships xmlns="http://schemas.openxmlformats.org/package/2006/relationships"><Relationship Id="rId8" Type="http://schemas.openxmlformats.org/officeDocument/2006/relationships/slide" Target="slides/slide9.xml"/><Relationship Id="rId13" Type="http://schemas.openxmlformats.org/officeDocument/2006/relationships/slide" Target="slides/slide15.xml"/><Relationship Id="rId18" Type="http://schemas.openxmlformats.org/officeDocument/2006/relationships/slide" Target="slides/slide21.xml"/><Relationship Id="rId3" Type="http://schemas.openxmlformats.org/officeDocument/2006/relationships/slide" Target="slides/slide3.xml"/><Relationship Id="rId7" Type="http://schemas.openxmlformats.org/officeDocument/2006/relationships/slide" Target="slides/slide8.xml"/><Relationship Id="rId12" Type="http://schemas.openxmlformats.org/officeDocument/2006/relationships/slide" Target="slides/slide14.xml"/><Relationship Id="rId17" Type="http://schemas.openxmlformats.org/officeDocument/2006/relationships/slide" Target="slides/slide20.xml"/><Relationship Id="rId2" Type="http://schemas.openxmlformats.org/officeDocument/2006/relationships/slide" Target="slides/slide2.xml"/><Relationship Id="rId16" Type="http://schemas.openxmlformats.org/officeDocument/2006/relationships/slide" Target="slides/slide19.xml"/><Relationship Id="rId20" Type="http://schemas.openxmlformats.org/officeDocument/2006/relationships/slide" Target="slides/slide23.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3.xml"/><Relationship Id="rId5" Type="http://schemas.openxmlformats.org/officeDocument/2006/relationships/slide" Target="slides/slide5.xml"/><Relationship Id="rId15" Type="http://schemas.openxmlformats.org/officeDocument/2006/relationships/slide" Target="slides/slide18.xml"/><Relationship Id="rId10" Type="http://schemas.openxmlformats.org/officeDocument/2006/relationships/slide" Target="slides/slide12.xml"/><Relationship Id="rId19" Type="http://schemas.openxmlformats.org/officeDocument/2006/relationships/slide" Target="slides/slide22.xml"/><Relationship Id="rId4" Type="http://schemas.openxmlformats.org/officeDocument/2006/relationships/slide" Target="slides/slide4.xml"/><Relationship Id="rId9" Type="http://schemas.openxmlformats.org/officeDocument/2006/relationships/slide" Target="slides/slide11.xml"/><Relationship Id="rId14" Type="http://schemas.openxmlformats.org/officeDocument/2006/relationships/slide" Target="slides/slide1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1"/>
          <c:order val="0"/>
          <c:tx>
            <c:strRef>
              <c:f>Sheet1!$C$1</c:f>
              <c:strCache>
                <c:ptCount val="1"/>
                <c:pt idx="0">
                  <c:v>Cost of revenue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2014</c:v>
                </c:pt>
                <c:pt idx="1">
                  <c:v>2015</c:v>
                </c:pt>
                <c:pt idx="2">
                  <c:v>2016</c:v>
                </c:pt>
                <c:pt idx="3">
                  <c:v>2017</c:v>
                </c:pt>
                <c:pt idx="4">
                  <c:v>2018</c:v>
                </c:pt>
                <c:pt idx="5">
                  <c:v>TTM</c:v>
                </c:pt>
              </c:strCache>
            </c:strRef>
          </c:cat>
          <c:val>
            <c:numRef>
              <c:f>Sheet1!$C$2:$C$7</c:f>
              <c:numCache>
                <c:formatCode>General</c:formatCode>
                <c:ptCount val="6"/>
                <c:pt idx="0">
                  <c:v>9517</c:v>
                </c:pt>
                <c:pt idx="1">
                  <c:v>8844</c:v>
                </c:pt>
                <c:pt idx="2">
                  <c:v>8259</c:v>
                </c:pt>
                <c:pt idx="3">
                  <c:v>7901</c:v>
                </c:pt>
                <c:pt idx="4">
                  <c:v>8821</c:v>
                </c:pt>
                <c:pt idx="5">
                  <c:v>9211</c:v>
                </c:pt>
              </c:numCache>
            </c:numRef>
          </c:val>
          <c:extLst>
            <c:ext xmlns:c16="http://schemas.microsoft.com/office/drawing/2014/chart" uri="{C3380CC4-5D6E-409C-BE32-E72D297353CC}">
              <c16:uniqueId val="{00000001-D611-4ACD-898A-561038D9D17E}"/>
            </c:ext>
          </c:extLst>
        </c:ser>
        <c:ser>
          <c:idx val="2"/>
          <c:order val="1"/>
          <c:tx>
            <c:strRef>
              <c:f>Sheet1!$D$1</c:f>
              <c:strCache>
                <c:ptCount val="1"/>
                <c:pt idx="0">
                  <c:v>Gross profit</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2014</c:v>
                </c:pt>
                <c:pt idx="1">
                  <c:v>2015</c:v>
                </c:pt>
                <c:pt idx="2">
                  <c:v>2016</c:v>
                </c:pt>
                <c:pt idx="3">
                  <c:v>2017</c:v>
                </c:pt>
                <c:pt idx="4">
                  <c:v>2018</c:v>
                </c:pt>
                <c:pt idx="5">
                  <c:v>TTM</c:v>
                </c:pt>
              </c:strCache>
            </c:strRef>
          </c:cat>
          <c:val>
            <c:numRef>
              <c:f>Sheet1!$D$2:$D$7</c:f>
              <c:numCache>
                <c:formatCode>General</c:formatCode>
                <c:ptCount val="6"/>
                <c:pt idx="0">
                  <c:v>5063</c:v>
                </c:pt>
                <c:pt idx="1">
                  <c:v>4681</c:v>
                </c:pt>
                <c:pt idx="2">
                  <c:v>4755</c:v>
                </c:pt>
                <c:pt idx="3">
                  <c:v>5022</c:v>
                </c:pt>
                <c:pt idx="4">
                  <c:v>4726</c:v>
                </c:pt>
                <c:pt idx="5">
                  <c:v>4558</c:v>
                </c:pt>
              </c:numCache>
            </c:numRef>
          </c:val>
          <c:extLst>
            <c:ext xmlns:c16="http://schemas.microsoft.com/office/drawing/2014/chart" uri="{C3380CC4-5D6E-409C-BE32-E72D297353CC}">
              <c16:uniqueId val="{00000002-D611-4ACD-898A-561038D9D17E}"/>
            </c:ext>
          </c:extLst>
        </c:ser>
        <c:ser>
          <c:idx val="3"/>
          <c:order val="2"/>
          <c:tx>
            <c:strRef>
              <c:f>Sheet1!$E$1</c:f>
              <c:strCache>
                <c:ptCount val="1"/>
                <c:pt idx="0">
                  <c:v>Sales, General and administrative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2014</c:v>
                </c:pt>
                <c:pt idx="1">
                  <c:v>2015</c:v>
                </c:pt>
                <c:pt idx="2">
                  <c:v>2016</c:v>
                </c:pt>
                <c:pt idx="3">
                  <c:v>2017</c:v>
                </c:pt>
                <c:pt idx="4">
                  <c:v>2018</c:v>
                </c:pt>
                <c:pt idx="5">
                  <c:v>TTM</c:v>
                </c:pt>
              </c:strCache>
            </c:strRef>
          </c:cat>
          <c:val>
            <c:numRef>
              <c:f>Sheet1!$E$2:$E$7</c:f>
              <c:numCache>
                <c:formatCode>General</c:formatCode>
                <c:ptCount val="6"/>
                <c:pt idx="0">
                  <c:v>4039</c:v>
                </c:pt>
                <c:pt idx="1">
                  <c:v>3590</c:v>
                </c:pt>
                <c:pt idx="2">
                  <c:v>3360</c:v>
                </c:pt>
                <c:pt idx="3">
                  <c:v>3076</c:v>
                </c:pt>
                <c:pt idx="4">
                  <c:v>3020</c:v>
                </c:pt>
                <c:pt idx="5">
                  <c:v>3058</c:v>
                </c:pt>
              </c:numCache>
            </c:numRef>
          </c:val>
          <c:extLst>
            <c:ext xmlns:c16="http://schemas.microsoft.com/office/drawing/2014/chart" uri="{C3380CC4-5D6E-409C-BE32-E72D297353CC}">
              <c16:uniqueId val="{00000003-D611-4ACD-898A-561038D9D17E}"/>
            </c:ext>
          </c:extLst>
        </c:ser>
        <c:ser>
          <c:idx val="4"/>
          <c:order val="3"/>
          <c:tx>
            <c:strRef>
              <c:f>Sheet1!$F$1</c:f>
              <c:strCache>
                <c:ptCount val="1"/>
                <c:pt idx="0">
                  <c:v>Total operating expenses</c:v>
                </c:pt>
              </c:strCache>
            </c:strRef>
          </c:tx>
          <c:spPr>
            <a:solidFill>
              <a:schemeClr val="accent5"/>
            </a:solidFill>
            <a:ln>
              <a:noFill/>
            </a:ln>
            <a:effectLst/>
          </c:spPr>
          <c:invertIfNegative val="0"/>
          <c:dLbls>
            <c:dLbl>
              <c:idx val="0"/>
              <c:layout>
                <c:manualLayout>
                  <c:x val="3.4375000000000003E-2"/>
                  <c:y val="2.1093748702402298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6E11-47E3-B634-64CC9A354A45}"/>
                </c:ext>
              </c:extLst>
            </c:dLbl>
            <c:dLbl>
              <c:idx val="1"/>
              <c:layout>
                <c:manualLayout>
                  <c:x val="3.7499999999999999E-2"/>
                  <c:y val="1.1718749279112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6E11-47E3-B634-64CC9A354A45}"/>
                </c:ext>
              </c:extLst>
            </c:dLbl>
            <c:dLbl>
              <c:idx val="2"/>
              <c:layout>
                <c:manualLayout>
                  <c:x val="3.59374999999999E-2"/>
                  <c:y val="9.374999423289899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6E11-47E3-B634-64CC9A354A45}"/>
                </c:ext>
              </c:extLst>
            </c:dLbl>
            <c:dLbl>
              <c:idx val="3"/>
              <c:layout>
                <c:manualLayout>
                  <c:x val="3.4375000000000003E-2"/>
                  <c:y val="-8.5936501967687198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6E11-47E3-B634-64CC9A354A45}"/>
                </c:ext>
              </c:extLst>
            </c:dLbl>
            <c:dLbl>
              <c:idx val="4"/>
              <c:layout>
                <c:manualLayout>
                  <c:x val="3.125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E11-47E3-B634-64CC9A354A45}"/>
                </c:ext>
              </c:extLst>
            </c:dLbl>
            <c:dLbl>
              <c:idx val="5"/>
              <c:layout>
                <c:manualLayout>
                  <c:x val="2.9687499999999999E-2"/>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E11-47E3-B634-64CC9A354A45}"/>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2014</c:v>
                </c:pt>
                <c:pt idx="1">
                  <c:v>2015</c:v>
                </c:pt>
                <c:pt idx="2">
                  <c:v>2016</c:v>
                </c:pt>
                <c:pt idx="3">
                  <c:v>2017</c:v>
                </c:pt>
                <c:pt idx="4">
                  <c:v>2018</c:v>
                </c:pt>
                <c:pt idx="5">
                  <c:v>TTM</c:v>
                </c:pt>
              </c:strCache>
            </c:strRef>
          </c:cat>
          <c:val>
            <c:numRef>
              <c:f>Sheet1!$F$2:$F$7</c:f>
              <c:numCache>
                <c:formatCode>General</c:formatCode>
                <c:ptCount val="6"/>
                <c:pt idx="0">
                  <c:v>4039</c:v>
                </c:pt>
                <c:pt idx="1">
                  <c:v>3590</c:v>
                </c:pt>
                <c:pt idx="2">
                  <c:v>3360</c:v>
                </c:pt>
                <c:pt idx="3">
                  <c:v>3076</c:v>
                </c:pt>
                <c:pt idx="4">
                  <c:v>3020</c:v>
                </c:pt>
                <c:pt idx="5">
                  <c:v>3058</c:v>
                </c:pt>
              </c:numCache>
            </c:numRef>
          </c:val>
          <c:extLst>
            <c:ext xmlns:c16="http://schemas.microsoft.com/office/drawing/2014/chart" uri="{C3380CC4-5D6E-409C-BE32-E72D297353CC}">
              <c16:uniqueId val="{00000004-D611-4ACD-898A-561038D9D17E}"/>
            </c:ext>
          </c:extLst>
        </c:ser>
        <c:ser>
          <c:idx val="5"/>
          <c:order val="4"/>
          <c:tx>
            <c:strRef>
              <c:f>Sheet1!$G$1</c:f>
              <c:strCache>
                <c:ptCount val="1"/>
                <c:pt idx="0">
                  <c:v>Net income available to common shareholders</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2014</c:v>
                </c:pt>
                <c:pt idx="1">
                  <c:v>2015</c:v>
                </c:pt>
                <c:pt idx="2">
                  <c:v>2016</c:v>
                </c:pt>
                <c:pt idx="3">
                  <c:v>2017</c:v>
                </c:pt>
                <c:pt idx="4">
                  <c:v>2018</c:v>
                </c:pt>
                <c:pt idx="5">
                  <c:v>TTM</c:v>
                </c:pt>
              </c:strCache>
            </c:strRef>
          </c:cat>
          <c:val>
            <c:numRef>
              <c:f>Sheet1!$G$2:$G$7</c:f>
              <c:numCache>
                <c:formatCode>General</c:formatCode>
                <c:ptCount val="6"/>
                <c:pt idx="0">
                  <c:v>632</c:v>
                </c:pt>
                <c:pt idx="1">
                  <c:v>614</c:v>
                </c:pt>
                <c:pt idx="2">
                  <c:v>694</c:v>
                </c:pt>
                <c:pt idx="3">
                  <c:v>1269</c:v>
                </c:pt>
                <c:pt idx="4">
                  <c:v>1336</c:v>
                </c:pt>
                <c:pt idx="5">
                  <c:v>864</c:v>
                </c:pt>
              </c:numCache>
            </c:numRef>
          </c:val>
          <c:extLst>
            <c:ext xmlns:c16="http://schemas.microsoft.com/office/drawing/2014/chart" uri="{C3380CC4-5D6E-409C-BE32-E72D297353CC}">
              <c16:uniqueId val="{00000005-D611-4ACD-898A-561038D9D17E}"/>
            </c:ext>
          </c:extLst>
        </c:ser>
        <c:ser>
          <c:idx val="6"/>
          <c:order val="5"/>
          <c:tx>
            <c:strRef>
              <c:f>Sheet1!$H$1</c:f>
              <c:strCache>
                <c:ptCount val="1"/>
                <c:pt idx="0">
                  <c:v>EBITDA</c:v>
                </c:pt>
              </c:strCache>
            </c:strRef>
          </c:tx>
          <c:spPr>
            <a:solidFill>
              <a:schemeClr val="accent1">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2014</c:v>
                </c:pt>
                <c:pt idx="1">
                  <c:v>2015</c:v>
                </c:pt>
                <c:pt idx="2">
                  <c:v>2016</c:v>
                </c:pt>
                <c:pt idx="3">
                  <c:v>2017</c:v>
                </c:pt>
                <c:pt idx="4">
                  <c:v>2018</c:v>
                </c:pt>
                <c:pt idx="5">
                  <c:v>TTM</c:v>
                </c:pt>
              </c:strCache>
            </c:strRef>
          </c:cat>
          <c:val>
            <c:numRef>
              <c:f>Sheet1!$H$2:$H$7</c:f>
              <c:numCache>
                <c:formatCode>General</c:formatCode>
                <c:ptCount val="6"/>
                <c:pt idx="0">
                  <c:v>1537</c:v>
                </c:pt>
                <c:pt idx="1">
                  <c:v>1534</c:v>
                </c:pt>
                <c:pt idx="2">
                  <c:v>1850</c:v>
                </c:pt>
                <c:pt idx="3">
                  <c:v>2411</c:v>
                </c:pt>
                <c:pt idx="4">
                  <c:v>2132</c:v>
                </c:pt>
                <c:pt idx="5">
                  <c:v>1893</c:v>
                </c:pt>
              </c:numCache>
            </c:numRef>
          </c:val>
          <c:extLst>
            <c:ext xmlns:c16="http://schemas.microsoft.com/office/drawing/2014/chart" uri="{C3380CC4-5D6E-409C-BE32-E72D297353CC}">
              <c16:uniqueId val="{00000006-D611-4ACD-898A-561038D9D17E}"/>
            </c:ext>
          </c:extLst>
        </c:ser>
        <c:dLbls>
          <c:showLegendKey val="0"/>
          <c:showVal val="0"/>
          <c:showCatName val="0"/>
          <c:showSerName val="0"/>
          <c:showPercent val="0"/>
          <c:showBubbleSize val="0"/>
        </c:dLbls>
        <c:gapWidth val="219"/>
        <c:overlap val="-27"/>
        <c:axId val="925489312"/>
        <c:axId val="969419072"/>
      </c:barChart>
      <c:catAx>
        <c:axId val="9254893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69419072"/>
        <c:crosses val="autoZero"/>
        <c:auto val="1"/>
        <c:lblAlgn val="ctr"/>
        <c:lblOffset val="100"/>
        <c:noMultiLvlLbl val="0"/>
      </c:catAx>
      <c:valAx>
        <c:axId val="9694190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254893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19-08-19T10:50:52.385" idx="1">
    <p:pos x="-292" y="-330"/>
    <p:text/>
    <p:extLst mod="1">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9FB121-4A33-4B4B-8E56-A64C7E2D7360}" type="datetimeFigureOut">
              <a:rPr lang="en-GB" smtClean="0"/>
              <a:t>20/08/2019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AF4CE-78D2-4671-BBDE-6C6700A1589E}" type="slidenum">
              <a:rPr lang="en-GB" smtClean="0"/>
              <a:t>‹#›</a:t>
            </a:fld>
            <a:endParaRPr lang="en-GB"/>
          </a:p>
        </p:txBody>
      </p:sp>
    </p:spTree>
    <p:extLst>
      <p:ext uri="{BB962C8B-B14F-4D97-AF65-F5344CB8AC3E}">
        <p14:creationId xmlns:p14="http://schemas.microsoft.com/office/powerpoint/2010/main" val="3658897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BB0CDE-192C-446B-BC9B-E55AD3D210A9}" type="slidenum">
              <a:rPr lang="en-GB" smtClean="0"/>
              <a:t>7</a:t>
            </a:fld>
            <a:endParaRPr lang="en-GB"/>
          </a:p>
        </p:txBody>
      </p:sp>
    </p:spTree>
    <p:extLst>
      <p:ext uri="{BB962C8B-B14F-4D97-AF65-F5344CB8AC3E}">
        <p14:creationId xmlns:p14="http://schemas.microsoft.com/office/powerpoint/2010/main" val="15705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2AF4CE-78D2-4671-BBDE-6C6700A1589E}" type="slidenum">
              <a:rPr lang="en-GB" smtClean="0"/>
              <a:t>8</a:t>
            </a:fld>
            <a:endParaRPr lang="en-GB"/>
          </a:p>
        </p:txBody>
      </p:sp>
    </p:spTree>
    <p:extLst>
      <p:ext uri="{BB962C8B-B14F-4D97-AF65-F5344CB8AC3E}">
        <p14:creationId xmlns:p14="http://schemas.microsoft.com/office/powerpoint/2010/main" val="635900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2AF4CE-78D2-4671-BBDE-6C6700A1589E}" type="slidenum">
              <a:rPr lang="en-GB" smtClean="0"/>
              <a:t>9</a:t>
            </a:fld>
            <a:endParaRPr lang="en-GB"/>
          </a:p>
        </p:txBody>
      </p:sp>
    </p:spTree>
    <p:extLst>
      <p:ext uri="{BB962C8B-B14F-4D97-AF65-F5344CB8AC3E}">
        <p14:creationId xmlns:p14="http://schemas.microsoft.com/office/powerpoint/2010/main" val="3806787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8B9EBBA-996F-894A-B54A-D6246ED52CEA}" type="datetimeFigureOut">
              <a:rPr lang="en-US" smtClean="0"/>
              <a:pPr/>
              <a:t>8/20/2019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8/20/2019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8/20/2019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8/20/2019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818C68F-D26B-8F47-958C-23B49CF8A634}" type="datetimeFigureOut">
              <a:rPr lang="en-US" smtClean="0"/>
              <a:pPr/>
              <a:t>8/20/2019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8/20/2019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smtClean="0"/>
              <a:pPr/>
              <a:t>8/20/2019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8/20/2019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8/20/2019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B482E8-6E0E-1B4F-B1FD-C69DB9E858D9}" type="datetimeFigureOut">
              <a:rPr lang="en-US" smtClean="0"/>
              <a:pPr/>
              <a:t>8/20/2019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851475"/>
      </p:ext>
    </p:extLst>
  </p:cSld>
  <p:clrMap bg1="dk1" tx1="lt1" bg2="dk2" tx2="lt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 id="214748381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62399" y="1990163"/>
            <a:ext cx="8046719" cy="828339"/>
          </a:xfrm>
        </p:spPr>
        <p:txBody>
          <a:bodyPr>
            <a:normAutofit/>
          </a:bodyPr>
          <a:lstStyle/>
          <a:p>
            <a:r>
              <a:rPr lang="en-US" dirty="0">
                <a:latin typeface="Chalkduster" charset="0"/>
                <a:ea typeface="Chalkduster" charset="0"/>
                <a:cs typeface="Chalkduster" charset="0"/>
              </a:rPr>
              <a:t>Group Presentation </a:t>
            </a:r>
          </a:p>
        </p:txBody>
      </p:sp>
      <p:sp>
        <p:nvSpPr>
          <p:cNvPr id="3" name="Subtitle 2"/>
          <p:cNvSpPr>
            <a:spLocks noGrp="1"/>
          </p:cNvSpPr>
          <p:nvPr>
            <p:ph type="subTitle" idx="1"/>
          </p:nvPr>
        </p:nvSpPr>
        <p:spPr>
          <a:xfrm>
            <a:off x="7304441" y="3882166"/>
            <a:ext cx="4260029" cy="1269402"/>
          </a:xfrm>
        </p:spPr>
        <p:txBody>
          <a:bodyPr>
            <a:normAutofit/>
          </a:bodyPr>
          <a:lstStyle/>
          <a:p>
            <a:pPr algn="l"/>
            <a:r>
              <a:rPr lang="en-US" sz="4000" dirty="0">
                <a:latin typeface="Chalkduster" charset="0"/>
                <a:ea typeface="Chalkduster" charset="0"/>
                <a:cs typeface="Chalkduster" charset="0"/>
              </a:rPr>
              <a:t>The case of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9148" y="4516867"/>
            <a:ext cx="5986964" cy="2131359"/>
          </a:xfrm>
          <a:prstGeom prst="rect">
            <a:avLst/>
          </a:prstGeom>
        </p:spPr>
      </p:pic>
    </p:spTree>
    <p:extLst>
      <p:ext uri="{BB962C8B-B14F-4D97-AF65-F5344CB8AC3E}">
        <p14:creationId xmlns:p14="http://schemas.microsoft.com/office/powerpoint/2010/main" val="3832350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6000" dirty="0">
                <a:latin typeface="Chalkduster" charset="0"/>
                <a:ea typeface="Chalkduster" charset="0"/>
                <a:cs typeface="Chalkduster" charset="0"/>
              </a:rPr>
              <a:t>Team </a:t>
            </a:r>
          </a:p>
        </p:txBody>
      </p:sp>
      <p:sp>
        <p:nvSpPr>
          <p:cNvPr id="3" name="Content Placeholder 2"/>
          <p:cNvSpPr>
            <a:spLocks noGrp="1"/>
          </p:cNvSpPr>
          <p:nvPr>
            <p:ph idx="1"/>
          </p:nvPr>
        </p:nvSpPr>
        <p:spPr>
          <a:xfrm>
            <a:off x="419724" y="3208867"/>
            <a:ext cx="11572406" cy="3649133"/>
          </a:xfrm>
        </p:spPr>
        <p:txBody>
          <a:bodyPr>
            <a:noAutofit/>
          </a:bodyPr>
          <a:lstStyle/>
          <a:p>
            <a:pPr marL="0" indent="0" algn="r">
              <a:buNone/>
            </a:pPr>
            <a:r>
              <a:rPr lang="en-US" sz="3200" dirty="0">
                <a:latin typeface="Chalkduster" charset="0"/>
                <a:ea typeface="Chalkduster" charset="0"/>
                <a:cs typeface="Chalkduster" charset="0"/>
              </a:rPr>
              <a:t>Group Leader: Elena </a:t>
            </a:r>
            <a:r>
              <a:rPr lang="en-US" sz="3200" dirty="0" err="1">
                <a:latin typeface="Chalkduster" charset="0"/>
                <a:ea typeface="Chalkduster" charset="0"/>
                <a:cs typeface="Chalkduster" charset="0"/>
              </a:rPr>
              <a:t>Hristozova</a:t>
            </a:r>
            <a:r>
              <a:rPr lang="en-US" sz="3200" dirty="0">
                <a:latin typeface="Chalkduster" charset="0"/>
                <a:ea typeface="Chalkduster" charset="0"/>
                <a:cs typeface="Chalkduster" charset="0"/>
              </a:rPr>
              <a:t> ID N0:1811910	</a:t>
            </a:r>
          </a:p>
          <a:p>
            <a:pPr marL="0" indent="0" algn="r">
              <a:buNone/>
            </a:pPr>
            <a:r>
              <a:rPr lang="en-US" sz="3200" dirty="0">
                <a:latin typeface="Chalkduster" charset="0"/>
                <a:ea typeface="Chalkduster" charset="0"/>
                <a:cs typeface="Chalkduster" charset="0"/>
              </a:rPr>
              <a:t>Elena </a:t>
            </a:r>
            <a:r>
              <a:rPr lang="en-US" sz="3200" dirty="0" err="1">
                <a:latin typeface="Chalkduster" charset="0"/>
                <a:ea typeface="Chalkduster" charset="0"/>
                <a:cs typeface="Chalkduster" charset="0"/>
              </a:rPr>
              <a:t>Petrova</a:t>
            </a:r>
            <a:r>
              <a:rPr lang="en-US" sz="3200" dirty="0">
                <a:latin typeface="Chalkduster" charset="0"/>
                <a:ea typeface="Chalkduster" charset="0"/>
                <a:cs typeface="Chalkduster" charset="0"/>
              </a:rPr>
              <a:t> ID N0:1812410</a:t>
            </a:r>
          </a:p>
          <a:p>
            <a:pPr marL="0" indent="0" algn="r">
              <a:buNone/>
            </a:pPr>
            <a:r>
              <a:rPr lang="en-US" sz="3200" dirty="0" err="1">
                <a:latin typeface="Chalkduster" charset="0"/>
                <a:ea typeface="Chalkduster" charset="0"/>
                <a:cs typeface="Chalkduster" charset="0"/>
              </a:rPr>
              <a:t>Miglena</a:t>
            </a:r>
            <a:r>
              <a:rPr lang="en-US" sz="3200" dirty="0">
                <a:latin typeface="Chalkduster" charset="0"/>
                <a:ea typeface="Chalkduster" charset="0"/>
                <a:cs typeface="Chalkduster" charset="0"/>
              </a:rPr>
              <a:t> </a:t>
            </a:r>
            <a:r>
              <a:rPr lang="en-US" sz="3200" dirty="0" err="1">
                <a:latin typeface="Chalkduster" charset="0"/>
                <a:ea typeface="Chalkduster" charset="0"/>
                <a:cs typeface="Chalkduster" charset="0"/>
              </a:rPr>
              <a:t>Krasteva</a:t>
            </a:r>
            <a:r>
              <a:rPr lang="en-US" sz="3200" dirty="0">
                <a:latin typeface="Chalkduster" charset="0"/>
                <a:ea typeface="Chalkduster" charset="0"/>
                <a:cs typeface="Chalkduster" charset="0"/>
              </a:rPr>
              <a:t>	 ID N0:1814710</a:t>
            </a:r>
          </a:p>
          <a:p>
            <a:pPr marL="0" indent="0" algn="r">
              <a:buNone/>
            </a:pPr>
            <a:r>
              <a:rPr lang="en-US" sz="3200" dirty="0">
                <a:latin typeface="Chalkduster" charset="0"/>
                <a:ea typeface="Chalkduster" charset="0"/>
                <a:cs typeface="Chalkduster" charset="0"/>
              </a:rPr>
              <a:t>Maria </a:t>
            </a:r>
            <a:r>
              <a:rPr lang="en-US" sz="3200" dirty="0" err="1">
                <a:latin typeface="Chalkduster" charset="0"/>
                <a:ea typeface="Chalkduster" charset="0"/>
                <a:cs typeface="Chalkduster" charset="0"/>
              </a:rPr>
              <a:t>Taleva</a:t>
            </a:r>
            <a:r>
              <a:rPr lang="en-US" sz="3200" dirty="0">
                <a:latin typeface="Chalkduster" charset="0"/>
                <a:ea typeface="Chalkduster" charset="0"/>
                <a:cs typeface="Chalkduster" charset="0"/>
              </a:rPr>
              <a:t> ID N0:1812411</a:t>
            </a:r>
          </a:p>
          <a:p>
            <a:pPr marL="0" indent="0" algn="r">
              <a:buNone/>
            </a:pPr>
            <a:r>
              <a:rPr lang="en-US" sz="3200" dirty="0" err="1">
                <a:latin typeface="Chalkduster" charset="0"/>
                <a:ea typeface="Chalkduster" charset="0"/>
                <a:cs typeface="Chalkduster" charset="0"/>
              </a:rPr>
              <a:t>Viliana</a:t>
            </a:r>
            <a:r>
              <a:rPr lang="en-US" sz="3200" dirty="0">
                <a:latin typeface="Chalkduster" charset="0"/>
                <a:ea typeface="Chalkduster" charset="0"/>
                <a:cs typeface="Chalkduster" charset="0"/>
              </a:rPr>
              <a:t> </a:t>
            </a:r>
            <a:r>
              <a:rPr lang="en-US" sz="3200" dirty="0" err="1">
                <a:latin typeface="Chalkduster" charset="0"/>
                <a:ea typeface="Chalkduster" charset="0"/>
                <a:cs typeface="Chalkduster" charset="0"/>
              </a:rPr>
              <a:t>Stoyanova</a:t>
            </a:r>
            <a:r>
              <a:rPr lang="en-US" sz="3200" dirty="0">
                <a:latin typeface="Chalkduster" charset="0"/>
                <a:ea typeface="Chalkduster" charset="0"/>
                <a:cs typeface="Chalkduster" charset="0"/>
              </a:rPr>
              <a:t> ID N0:1814718</a:t>
            </a:r>
          </a:p>
        </p:txBody>
      </p:sp>
    </p:spTree>
    <p:extLst>
      <p:ext uri="{BB962C8B-B14F-4D97-AF65-F5344CB8AC3E}">
        <p14:creationId xmlns:p14="http://schemas.microsoft.com/office/powerpoint/2010/main" val="27530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340658"/>
            <a:ext cx="9988887" cy="1456267"/>
          </a:xfrm>
        </p:spPr>
        <p:txBody>
          <a:bodyPr>
            <a:normAutofit/>
          </a:bodyPr>
          <a:lstStyle/>
          <a:p>
            <a:r>
              <a:rPr lang="en-US" sz="5400" dirty="0">
                <a:latin typeface="Chalkduster" charset="0"/>
                <a:ea typeface="Chalkduster" charset="0"/>
                <a:cs typeface="Chalkduster" charset="0"/>
              </a:rPr>
              <a:t>Contents </a:t>
            </a:r>
          </a:p>
        </p:txBody>
      </p:sp>
      <p:sp>
        <p:nvSpPr>
          <p:cNvPr id="3" name="Content Placeholder 2"/>
          <p:cNvSpPr>
            <a:spLocks noGrp="1"/>
          </p:cNvSpPr>
          <p:nvPr>
            <p:ph idx="1"/>
          </p:nvPr>
        </p:nvSpPr>
        <p:spPr>
          <a:xfrm>
            <a:off x="685801" y="1796925"/>
            <a:ext cx="11506199" cy="4768767"/>
          </a:xfrm>
        </p:spPr>
        <p:txBody>
          <a:bodyPr>
            <a:normAutofit fontScale="25000" lnSpcReduction="20000"/>
          </a:bodyPr>
          <a:lstStyle/>
          <a:p>
            <a:r>
              <a:rPr lang="en-US" sz="11200" dirty="0">
                <a:latin typeface="Chalkduster" charset="0"/>
                <a:ea typeface="Chalkduster" charset="0"/>
                <a:cs typeface="Chalkduster" charset="0"/>
              </a:rPr>
              <a:t>Team Introduction </a:t>
            </a:r>
          </a:p>
          <a:p>
            <a:r>
              <a:rPr lang="en-US" sz="11200" dirty="0">
                <a:latin typeface="Chalkduster" charset="0"/>
                <a:ea typeface="Chalkduster" charset="0"/>
                <a:cs typeface="Chalkduster" charset="0"/>
              </a:rPr>
              <a:t>Background – Kellogg’s </a:t>
            </a:r>
          </a:p>
          <a:p>
            <a:r>
              <a:rPr lang="en-GB" sz="11200" dirty="0">
                <a:latin typeface="Chalkduster" charset="0"/>
                <a:ea typeface="Chalkduster" charset="0"/>
                <a:cs typeface="Chalkduster" charset="0"/>
              </a:rPr>
              <a:t>Financial </a:t>
            </a:r>
          </a:p>
          <a:p>
            <a:r>
              <a:rPr lang="en-US" sz="11200" dirty="0">
                <a:latin typeface="Chalkduster" charset="0"/>
                <a:ea typeface="Chalkduster" charset="0"/>
                <a:cs typeface="Chalkduster" charset="0"/>
              </a:rPr>
              <a:t>Background – Kellogg’s </a:t>
            </a:r>
          </a:p>
          <a:p>
            <a:r>
              <a:rPr lang="en-US" sz="11200" dirty="0">
                <a:latin typeface="Chalkduster" charset="0"/>
                <a:ea typeface="Chalkduster" charset="0"/>
                <a:cs typeface="Chalkduster" charset="0"/>
              </a:rPr>
              <a:t>Goals and objectives – Belbin’s theory</a:t>
            </a:r>
          </a:p>
          <a:p>
            <a:r>
              <a:rPr lang="en-US" sz="11200" dirty="0">
                <a:latin typeface="Chalkduster" charset="0"/>
                <a:ea typeface="Chalkduster" charset="0"/>
                <a:cs typeface="Chalkduster" charset="0"/>
              </a:rPr>
              <a:t>Structure of Kellogg’s </a:t>
            </a:r>
          </a:p>
          <a:p>
            <a:r>
              <a:rPr lang="en-US" sz="11200" dirty="0">
                <a:latin typeface="Chalkduster" charset="0"/>
                <a:ea typeface="Chalkduster" charset="0"/>
                <a:cs typeface="Chalkduster" charset="0"/>
              </a:rPr>
              <a:t>Culture of Kellogg’s</a:t>
            </a:r>
          </a:p>
          <a:p>
            <a:r>
              <a:rPr lang="en-US" sz="11200" dirty="0">
                <a:latin typeface="Chalkduster" charset="0"/>
                <a:ea typeface="Chalkduster" charset="0"/>
                <a:cs typeface="Chalkduster" charset="0"/>
              </a:rPr>
              <a:t>Leadership at Kellogg’s</a:t>
            </a:r>
          </a:p>
          <a:p>
            <a:r>
              <a:rPr lang="en-US" sz="11200" dirty="0">
                <a:latin typeface="Chalkduster" charset="0"/>
                <a:ea typeface="Chalkduster" charset="0"/>
                <a:cs typeface="Chalkduster" charset="0"/>
              </a:rPr>
              <a:t>Conclusion </a:t>
            </a:r>
          </a:p>
          <a:p>
            <a:r>
              <a:rPr lang="en-US" sz="11200" dirty="0">
                <a:latin typeface="Chalkduster" charset="0"/>
                <a:ea typeface="Chalkduster" charset="0"/>
                <a:cs typeface="Chalkduster" charset="0"/>
              </a:rPr>
              <a:t>References </a:t>
            </a:r>
          </a:p>
          <a:p>
            <a:endParaRPr lang="en-US" dirty="0"/>
          </a:p>
        </p:txBody>
      </p:sp>
    </p:spTree>
    <p:extLst>
      <p:ext uri="{BB962C8B-B14F-4D97-AF65-F5344CB8AC3E}">
        <p14:creationId xmlns:p14="http://schemas.microsoft.com/office/powerpoint/2010/main" val="1465397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ssolv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dissolv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dissolv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dissolv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dissolv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dissolv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dissolv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3677" y="136264"/>
            <a:ext cx="10131425" cy="1456267"/>
          </a:xfrm>
        </p:spPr>
        <p:txBody>
          <a:bodyPr>
            <a:normAutofit/>
          </a:bodyPr>
          <a:lstStyle/>
          <a:p>
            <a:r>
              <a:rPr lang="en-US" sz="4400" dirty="0">
                <a:latin typeface="Chalkduster" charset="0"/>
                <a:ea typeface="Chalkduster" charset="0"/>
                <a:cs typeface="Chalkduster" charset="0"/>
              </a:rPr>
              <a:t>Background – Kellogg’s </a:t>
            </a:r>
          </a:p>
        </p:txBody>
      </p:sp>
      <p:sp>
        <p:nvSpPr>
          <p:cNvPr id="3" name="Content Placeholder 2"/>
          <p:cNvSpPr>
            <a:spLocks noGrp="1"/>
          </p:cNvSpPr>
          <p:nvPr>
            <p:ph idx="1"/>
          </p:nvPr>
        </p:nvSpPr>
        <p:spPr>
          <a:xfrm>
            <a:off x="790732" y="2576782"/>
            <a:ext cx="10131425" cy="3649133"/>
          </a:xfrm>
        </p:spPr>
        <p:txBody>
          <a:bodyPr>
            <a:normAutofit/>
          </a:bodyPr>
          <a:lstStyle/>
          <a:p>
            <a:r>
              <a:rPr lang="en-GB" sz="2400" dirty="0">
                <a:latin typeface="Chalkduster" charset="0"/>
                <a:ea typeface="Chalkduster" charset="0"/>
                <a:cs typeface="Chalkduster" charset="0"/>
              </a:rPr>
              <a:t>Kellogg’s is an American multinational company and have its business in the food sector around the globe. </a:t>
            </a:r>
          </a:p>
          <a:p>
            <a:r>
              <a:rPr lang="en-GB" sz="2400" dirty="0">
                <a:latin typeface="Chalkduster" charset="0"/>
                <a:ea typeface="Chalkduster" charset="0"/>
                <a:cs typeface="Chalkduster" charset="0"/>
              </a:rPr>
              <a:t>The products of the company include cereal and other convenience food.</a:t>
            </a:r>
          </a:p>
          <a:p>
            <a:r>
              <a:rPr lang="en-GB" sz="2400" dirty="0">
                <a:latin typeface="Chalkduster" charset="0"/>
                <a:ea typeface="Chalkduster" charset="0"/>
                <a:cs typeface="Chalkduster" charset="0"/>
              </a:rPr>
              <a:t>Kellogg’s Food Company was founded in 1908. </a:t>
            </a:r>
          </a:p>
          <a:p>
            <a:r>
              <a:rPr lang="en-GB" sz="2400" dirty="0">
                <a:latin typeface="Chalkduster" charset="0"/>
                <a:ea typeface="Chalkduster" charset="0"/>
                <a:cs typeface="Chalkduster" charset="0"/>
              </a:rPr>
              <a:t>Later on, over the period of time, the company also acquired various businesses and factories from around the globe to expand in other countries rapidly</a:t>
            </a:r>
            <a:endParaRPr lang="en-US" sz="2400" dirty="0">
              <a:latin typeface="Chalkduster" charset="0"/>
              <a:ea typeface="Chalkduster" charset="0"/>
              <a:cs typeface="Chalkduster" charset="0"/>
            </a:endParaRPr>
          </a:p>
        </p:txBody>
      </p:sp>
      <p:sp>
        <p:nvSpPr>
          <p:cNvPr id="4" name="TextBox 3"/>
          <p:cNvSpPr txBox="1"/>
          <p:nvPr/>
        </p:nvSpPr>
        <p:spPr>
          <a:xfrm>
            <a:off x="8874177" y="1484025"/>
            <a:ext cx="2908091" cy="769441"/>
          </a:xfrm>
          <a:prstGeom prst="rect">
            <a:avLst/>
          </a:prstGeom>
          <a:noFill/>
        </p:spPr>
        <p:txBody>
          <a:bodyPr wrap="square" rtlCol="0">
            <a:spAutoFit/>
          </a:bodyPr>
          <a:lstStyle/>
          <a:p>
            <a:r>
              <a:rPr lang="en-US" sz="4400" dirty="0">
                <a:latin typeface="Chalkduster" charset="0"/>
                <a:ea typeface="Chalkduster" charset="0"/>
                <a:cs typeface="Chalkduster" charset="0"/>
              </a:rPr>
              <a:t>Elena P</a:t>
            </a:r>
          </a:p>
        </p:txBody>
      </p:sp>
    </p:spTree>
    <p:extLst>
      <p:ext uri="{BB962C8B-B14F-4D97-AF65-F5344CB8AC3E}">
        <p14:creationId xmlns:p14="http://schemas.microsoft.com/office/powerpoint/2010/main" val="1074095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374" y="0"/>
            <a:ext cx="10131425" cy="1456267"/>
          </a:xfrm>
        </p:spPr>
        <p:txBody>
          <a:bodyPr>
            <a:normAutofit/>
          </a:bodyPr>
          <a:lstStyle/>
          <a:p>
            <a:r>
              <a:rPr lang="en-US" sz="4400" dirty="0">
                <a:latin typeface="Chalkduster" charset="0"/>
                <a:ea typeface="Chalkduster" charset="0"/>
                <a:cs typeface="Chalkduster" charset="0"/>
              </a:rPr>
              <a:t>Background – Kellogg’s </a:t>
            </a:r>
          </a:p>
        </p:txBody>
      </p:sp>
      <p:sp>
        <p:nvSpPr>
          <p:cNvPr id="3" name="Content Placeholder 2"/>
          <p:cNvSpPr>
            <a:spLocks noGrp="1"/>
          </p:cNvSpPr>
          <p:nvPr>
            <p:ph idx="1"/>
          </p:nvPr>
        </p:nvSpPr>
        <p:spPr>
          <a:xfrm>
            <a:off x="1051561" y="2819627"/>
            <a:ext cx="10554574" cy="2590345"/>
          </a:xfrm>
        </p:spPr>
        <p:txBody>
          <a:bodyPr>
            <a:noAutofit/>
          </a:bodyPr>
          <a:lstStyle/>
          <a:p>
            <a:r>
              <a:rPr lang="en-GB" sz="2000" dirty="0">
                <a:latin typeface="Chalkduster" charset="0"/>
                <a:ea typeface="Chalkduster" charset="0"/>
                <a:cs typeface="Chalkduster" charset="0"/>
              </a:rPr>
              <a:t>Considering the case of Kellogg’s, the company started its business with a production unit of cereal. </a:t>
            </a:r>
          </a:p>
          <a:p>
            <a:r>
              <a:rPr lang="en-GB" sz="2000" dirty="0">
                <a:latin typeface="Chalkduster" charset="0"/>
                <a:ea typeface="Chalkduster" charset="0"/>
                <a:cs typeface="Chalkduster" charset="0"/>
              </a:rPr>
              <a:t>Over the period of time, the company has observed potential in the market and the business and product line have been extended to various dimensions. </a:t>
            </a:r>
          </a:p>
          <a:p>
            <a:r>
              <a:rPr lang="en-GB" sz="2000" dirty="0">
                <a:latin typeface="Chalkduster" charset="0"/>
                <a:ea typeface="Chalkduster" charset="0"/>
                <a:cs typeface="Chalkduster" charset="0"/>
              </a:rPr>
              <a:t>Currently, if the product line of the company is divided, it would have several broad categories including:</a:t>
            </a:r>
          </a:p>
          <a:p>
            <a:pPr lvl="1"/>
            <a:r>
              <a:rPr lang="en-GB" sz="2000" dirty="0">
                <a:latin typeface="Chalkduster" charset="0"/>
                <a:ea typeface="Chalkduster" charset="0"/>
                <a:cs typeface="Chalkduster" charset="0"/>
              </a:rPr>
              <a:t>Cereals</a:t>
            </a:r>
          </a:p>
          <a:p>
            <a:pPr lvl="1"/>
            <a:r>
              <a:rPr lang="en-GB" sz="2000" dirty="0">
                <a:latin typeface="Chalkduster" charset="0"/>
                <a:ea typeface="Chalkduster" charset="0"/>
                <a:cs typeface="Chalkduster" charset="0"/>
              </a:rPr>
              <a:t>Biscuits</a:t>
            </a:r>
          </a:p>
          <a:p>
            <a:pPr lvl="1"/>
            <a:r>
              <a:rPr lang="en-GB" sz="2000" dirty="0">
                <a:latin typeface="Chalkduster" charset="0"/>
                <a:ea typeface="Chalkduster" charset="0"/>
                <a:cs typeface="Chalkduster" charset="0"/>
              </a:rPr>
              <a:t>Crackers</a:t>
            </a:r>
          </a:p>
          <a:p>
            <a:pPr lvl="1"/>
            <a:r>
              <a:rPr lang="en-GB" sz="2000" dirty="0">
                <a:latin typeface="Chalkduster" charset="0"/>
                <a:ea typeface="Chalkduster" charset="0"/>
                <a:cs typeface="Chalkduster" charset="0"/>
              </a:rPr>
              <a:t>Chips</a:t>
            </a:r>
          </a:p>
          <a:p>
            <a:pPr lvl="1"/>
            <a:r>
              <a:rPr lang="en-GB" sz="2000" dirty="0">
                <a:latin typeface="Chalkduster" charset="0"/>
                <a:ea typeface="Chalkduster" charset="0"/>
                <a:cs typeface="Chalkduster" charset="0"/>
              </a:rPr>
              <a:t>Gummy candies</a:t>
            </a:r>
          </a:p>
          <a:p>
            <a:pPr lvl="1"/>
            <a:r>
              <a:rPr lang="en-GB" sz="2000" dirty="0">
                <a:latin typeface="Chalkduster" charset="0"/>
                <a:ea typeface="Chalkduster" charset="0"/>
                <a:cs typeface="Chalkduster" charset="0"/>
              </a:rPr>
              <a:t>Other convenience foods.</a:t>
            </a:r>
          </a:p>
        </p:txBody>
      </p:sp>
      <p:pic>
        <p:nvPicPr>
          <p:cNvPr id="1030" name="Picture 6" descr="Image result for kellogg's produc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4151" y="4362226"/>
            <a:ext cx="5996817" cy="1888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57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dissolve">
                                      <p:cBhvr>
                                        <p:cTn id="25" dur="500"/>
                                        <p:tgtEl>
                                          <p:spTgt spid="3">
                                            <p:txEl>
                                              <p:pRg st="3" end="3"/>
                                            </p:txEl>
                                          </p:spTgt>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dissolve">
                                      <p:cBhvr>
                                        <p:cTn id="28" dur="500"/>
                                        <p:tgtEl>
                                          <p:spTgt spid="3">
                                            <p:txEl>
                                              <p:pRg st="4" end="4"/>
                                            </p:txEl>
                                          </p:spTgt>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dissolve">
                                      <p:cBhvr>
                                        <p:cTn id="31" dur="500"/>
                                        <p:tgtEl>
                                          <p:spTgt spid="3">
                                            <p:txEl>
                                              <p:pRg st="5" end="5"/>
                                            </p:txEl>
                                          </p:spTgt>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dissolve">
                                      <p:cBhvr>
                                        <p:cTn id="34" dur="500"/>
                                        <p:tgtEl>
                                          <p:spTgt spid="3">
                                            <p:txEl>
                                              <p:pRg st="6" end="6"/>
                                            </p:txEl>
                                          </p:spTgt>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dissolve">
                                      <p:cBhvr>
                                        <p:cTn id="37" dur="500"/>
                                        <p:tgtEl>
                                          <p:spTgt spid="3">
                                            <p:txEl>
                                              <p:pRg st="7" end="7"/>
                                            </p:txEl>
                                          </p:spTgt>
                                        </p:tgtEl>
                                      </p:cBhvr>
                                    </p:animEffect>
                                  </p:childTnLst>
                                </p:cTn>
                              </p:par>
                              <p:par>
                                <p:cTn id="38" presetID="9" presetClass="entr" presetSubtype="0" fill="hold" grpId="0" nodeType="with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dissolve">
                                      <p:cBhvr>
                                        <p:cTn id="40" dur="500"/>
                                        <p:tgtEl>
                                          <p:spTgt spid="3">
                                            <p:txEl>
                                              <p:pRg st="8" end="8"/>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1030"/>
                                        </p:tgtEl>
                                        <p:attrNameLst>
                                          <p:attrName>style.visibility</p:attrName>
                                        </p:attrNameLst>
                                      </p:cBhvr>
                                      <p:to>
                                        <p:strVal val="visible"/>
                                      </p:to>
                                    </p:set>
                                    <p:anim calcmode="lin" valueType="num">
                                      <p:cBhvr additive="base">
                                        <p:cTn id="45" dur="500" fill="hold"/>
                                        <p:tgtEl>
                                          <p:spTgt spid="1030"/>
                                        </p:tgtEl>
                                        <p:attrNameLst>
                                          <p:attrName>ppt_x</p:attrName>
                                        </p:attrNameLst>
                                      </p:cBhvr>
                                      <p:tavLst>
                                        <p:tav tm="0">
                                          <p:val>
                                            <p:strVal val="#ppt_x"/>
                                          </p:val>
                                        </p:tav>
                                        <p:tav tm="100000">
                                          <p:val>
                                            <p:strVal val="#ppt_x"/>
                                          </p:val>
                                        </p:tav>
                                      </p:tavLst>
                                    </p:anim>
                                    <p:anim calcmode="lin" valueType="num">
                                      <p:cBhvr additive="base">
                                        <p:cTn id="46"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998" y="301599"/>
            <a:ext cx="10131425" cy="1456267"/>
          </a:xfrm>
        </p:spPr>
        <p:txBody>
          <a:bodyPr>
            <a:normAutofit/>
          </a:bodyPr>
          <a:lstStyle/>
          <a:p>
            <a:r>
              <a:rPr lang="en-US" sz="4400" dirty="0">
                <a:latin typeface="Chalkduster" charset="0"/>
                <a:ea typeface="Chalkduster" charset="0"/>
                <a:cs typeface="Chalkduster" charset="0"/>
              </a:rPr>
              <a:t>Background – Kellogg’s </a:t>
            </a:r>
          </a:p>
        </p:txBody>
      </p:sp>
      <p:sp>
        <p:nvSpPr>
          <p:cNvPr id="3" name="Content Placeholder 2"/>
          <p:cNvSpPr>
            <a:spLocks noGrp="1"/>
          </p:cNvSpPr>
          <p:nvPr>
            <p:ph idx="1"/>
          </p:nvPr>
        </p:nvSpPr>
        <p:spPr/>
        <p:txBody>
          <a:bodyPr>
            <a:normAutofit/>
          </a:bodyPr>
          <a:lstStyle/>
          <a:p>
            <a:pPr marL="0" indent="0" algn="ctr">
              <a:buNone/>
            </a:pPr>
            <a:r>
              <a:rPr lang="en-GB" sz="2000" b="1" dirty="0">
                <a:latin typeface="Chalkduster" charset="0"/>
                <a:ea typeface="Chalkduster" charset="0"/>
                <a:cs typeface="Chalkduster" charset="0"/>
              </a:rPr>
              <a:t>Mission</a:t>
            </a:r>
            <a:r>
              <a:rPr lang="en-GB" sz="2000" i="1" dirty="0">
                <a:latin typeface="Chalkduster" charset="0"/>
                <a:ea typeface="Chalkduster" charset="0"/>
                <a:cs typeface="Chalkduster" charset="0"/>
              </a:rPr>
              <a:t>: To enrich and delight through foods and brands that matter. [Source: Annual Report 2016]</a:t>
            </a:r>
            <a:endParaRPr lang="en-US" sz="2000" i="1" dirty="0">
              <a:latin typeface="Chalkduster" charset="0"/>
              <a:ea typeface="Chalkduster" charset="0"/>
              <a:cs typeface="Chalkduster" charset="0"/>
            </a:endParaRPr>
          </a:p>
          <a:p>
            <a:r>
              <a:rPr lang="en-GB" sz="2000" dirty="0">
                <a:latin typeface="Chalkduster" charset="0"/>
                <a:ea typeface="Chalkduster" charset="0"/>
                <a:cs typeface="Chalkduster" charset="0"/>
              </a:rPr>
              <a:t>The heritage of the company typically drives its future and almost all operations of the company revolves around the same factors.</a:t>
            </a:r>
          </a:p>
          <a:p>
            <a:r>
              <a:rPr lang="en-GB" sz="2000" dirty="0">
                <a:latin typeface="Chalkduster" charset="0"/>
                <a:ea typeface="Chalkduster" charset="0"/>
                <a:cs typeface="Chalkduster" charset="0"/>
              </a:rPr>
              <a:t>The company aims to nourish the families so that they can flourish and thrive. </a:t>
            </a:r>
          </a:p>
          <a:p>
            <a:r>
              <a:rPr lang="en-GB" sz="2000" dirty="0">
                <a:latin typeface="Chalkduster" charset="0"/>
                <a:ea typeface="Chalkduster" charset="0"/>
                <a:cs typeface="Chalkduster" charset="0"/>
              </a:rPr>
              <a:t>In doing so, the company does not consider its customers only; rather, in the families, the company also consider the families of its own employees and within the community as a whole. </a:t>
            </a:r>
            <a:endParaRPr lang="en-US" sz="2000" dirty="0">
              <a:latin typeface="Chalkduster" charset="0"/>
              <a:ea typeface="Chalkduster" charset="0"/>
              <a:cs typeface="Chalkduster" charset="0"/>
            </a:endParaRPr>
          </a:p>
        </p:txBody>
      </p:sp>
    </p:spTree>
    <p:extLst>
      <p:ext uri="{BB962C8B-B14F-4D97-AF65-F5344CB8AC3E}">
        <p14:creationId xmlns:p14="http://schemas.microsoft.com/office/powerpoint/2010/main" val="92548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hart 6">
            <a:extLst>
              <a:ext uri="{FF2B5EF4-FFF2-40B4-BE49-F238E27FC236}">
                <a16:creationId xmlns:a16="http://schemas.microsoft.com/office/drawing/2014/main" id="{86A54322-3168-4BC7-ACF9-5A81F2886863}"/>
              </a:ext>
            </a:extLst>
          </p:cNvPr>
          <p:cNvGraphicFramePr/>
          <p:nvPr>
            <p:extLst/>
          </p:nvPr>
        </p:nvGraphicFramePr>
        <p:xfrm>
          <a:off x="276665" y="1247887"/>
          <a:ext cx="11452756" cy="5429302"/>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a:extLst>
              <a:ext uri="{FF2B5EF4-FFF2-40B4-BE49-F238E27FC236}">
                <a16:creationId xmlns:a16="http://schemas.microsoft.com/office/drawing/2014/main" id="{060ACA03-5473-4D8B-B07B-DE2FE0E72E96}"/>
              </a:ext>
            </a:extLst>
          </p:cNvPr>
          <p:cNvSpPr txBox="1"/>
          <p:nvPr/>
        </p:nvSpPr>
        <p:spPr>
          <a:xfrm>
            <a:off x="276665" y="422030"/>
            <a:ext cx="3456239" cy="584775"/>
          </a:xfrm>
          <a:prstGeom prst="rect">
            <a:avLst/>
          </a:prstGeom>
          <a:noFill/>
        </p:spPr>
        <p:txBody>
          <a:bodyPr wrap="square" rtlCol="0">
            <a:spAutoFit/>
          </a:bodyPr>
          <a:lstStyle/>
          <a:p>
            <a:r>
              <a:rPr lang="en-GB" sz="3200" dirty="0">
                <a:latin typeface="Chalkduster" charset="0"/>
                <a:ea typeface="Chalkduster" charset="0"/>
                <a:cs typeface="Chalkduster" charset="0"/>
              </a:rPr>
              <a:t>FINANCIAL</a:t>
            </a:r>
            <a:endParaRPr lang="en-GB" sz="3200" dirty="0"/>
          </a:p>
        </p:txBody>
      </p:sp>
    </p:spTree>
    <p:extLst>
      <p:ext uri="{BB962C8B-B14F-4D97-AF65-F5344CB8AC3E}">
        <p14:creationId xmlns:p14="http://schemas.microsoft.com/office/powerpoint/2010/main" val="115507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028" y="105948"/>
            <a:ext cx="10087566" cy="1301006"/>
          </a:xfrm>
        </p:spPr>
        <p:txBody>
          <a:bodyPr>
            <a:normAutofit fontScale="90000"/>
          </a:bodyPr>
          <a:lstStyle/>
          <a:p>
            <a:pPr algn="ctr"/>
            <a:r>
              <a:rPr lang="en-US" sz="4400" dirty="0">
                <a:latin typeface="Chalkduster" charset="0"/>
                <a:ea typeface="Chalkduster" charset="0"/>
                <a:cs typeface="Chalkduster" charset="0"/>
              </a:rPr>
              <a:t>Goals and objectives  –  </a:t>
            </a:r>
            <a:br>
              <a:rPr lang="en-US" sz="4400" dirty="0">
                <a:latin typeface="Chalkduster" charset="0"/>
                <a:ea typeface="Chalkduster" charset="0"/>
                <a:cs typeface="Chalkduster" charset="0"/>
              </a:rPr>
            </a:br>
            <a:r>
              <a:rPr lang="en-US" sz="4400" dirty="0">
                <a:latin typeface="Chalkduster" charset="0"/>
                <a:ea typeface="Chalkduster" charset="0"/>
                <a:cs typeface="Chalkduster" charset="0"/>
              </a:rPr>
              <a:t> Belbin’s theory                            </a:t>
            </a:r>
          </a:p>
        </p:txBody>
      </p:sp>
      <p:sp>
        <p:nvSpPr>
          <p:cNvPr id="3" name="Content Placeholder 2"/>
          <p:cNvSpPr>
            <a:spLocks noGrp="1"/>
          </p:cNvSpPr>
          <p:nvPr>
            <p:ph idx="1"/>
          </p:nvPr>
        </p:nvSpPr>
        <p:spPr>
          <a:xfrm>
            <a:off x="26100" y="2217956"/>
            <a:ext cx="4434838" cy="3837273"/>
          </a:xfrm>
        </p:spPr>
        <p:txBody>
          <a:bodyPr>
            <a:noAutofit/>
          </a:bodyPr>
          <a:lstStyle/>
          <a:p>
            <a:r>
              <a:rPr lang="en-GB" dirty="0">
                <a:latin typeface="Chalkduster" charset="0"/>
                <a:ea typeface="Chalkduster" charset="0"/>
                <a:cs typeface="Chalkduster" charset="0"/>
              </a:rPr>
              <a:t>Belbin’s theory is established based on the fact that a team requires several skills to respond to  different requirements</a:t>
            </a:r>
            <a:r>
              <a:rPr lang="en-GB" dirty="0"/>
              <a:t> (</a:t>
            </a:r>
            <a:r>
              <a:rPr lang="en-GB" dirty="0">
                <a:latin typeface="Chalkduster"/>
              </a:rPr>
              <a:t>Belbin, 2015, 2017)</a:t>
            </a:r>
            <a:r>
              <a:rPr lang="en-GB" dirty="0">
                <a:latin typeface="Chalkduster"/>
                <a:ea typeface="Chalkduster" charset="0"/>
                <a:cs typeface="Chalkduster" charset="0"/>
              </a:rPr>
              <a:t>.</a:t>
            </a:r>
          </a:p>
          <a:p>
            <a:endParaRPr lang="en-GB" dirty="0">
              <a:latin typeface="Chalkduster" charset="0"/>
              <a:ea typeface="Chalkduster" charset="0"/>
              <a:cs typeface="Chalkduster" charset="0"/>
            </a:endParaRPr>
          </a:p>
          <a:p>
            <a:r>
              <a:rPr lang="en-GB" dirty="0">
                <a:latin typeface="Chalkduster" charset="0"/>
                <a:ea typeface="Chalkduster" charset="0"/>
                <a:cs typeface="Chalkduster" charset="0"/>
              </a:rPr>
              <a:t>Within a team, people with similar skills and competencies might not result into any effective output as it will never result in collaboration</a:t>
            </a:r>
            <a:r>
              <a:rPr lang="en-GB" dirty="0"/>
              <a:t>(</a:t>
            </a:r>
            <a:r>
              <a:rPr lang="en-GB" dirty="0">
                <a:latin typeface="Chalkduster"/>
              </a:rPr>
              <a:t>Belbin, 2015, 2017)</a:t>
            </a:r>
            <a:r>
              <a:rPr lang="en-US" u="sng" dirty="0"/>
              <a:t>.</a:t>
            </a:r>
            <a:endParaRPr lang="en-GB" dirty="0">
              <a:latin typeface="Chalkduster" charset="0"/>
              <a:ea typeface="Chalkduster" charset="0"/>
              <a:cs typeface="Chalkduster" charset="0"/>
            </a:endParaRPr>
          </a:p>
          <a:p>
            <a:endParaRPr lang="en-GB" dirty="0">
              <a:latin typeface="Chalkduster" charset="0"/>
              <a:ea typeface="Chalkduster" charset="0"/>
              <a:cs typeface="Chalkduster" charset="0"/>
            </a:endParaRPr>
          </a:p>
          <a:p>
            <a:r>
              <a:rPr lang="en-GB" dirty="0">
                <a:latin typeface="Chalkduster" charset="0"/>
                <a:ea typeface="Chalkduster" charset="0"/>
                <a:cs typeface="Chalkduster" charset="0"/>
              </a:rPr>
              <a:t>Belbin divides nine team roles into 3 broader categories as it shows in the illustration below:</a:t>
            </a:r>
            <a:endParaRPr lang="en-US" dirty="0">
              <a:latin typeface="Chalkduster" charset="0"/>
              <a:ea typeface="Chalkduster" charset="0"/>
              <a:cs typeface="Chalkduster" charset="0"/>
            </a:endParaRPr>
          </a:p>
        </p:txBody>
      </p:sp>
      <p:pic>
        <p:nvPicPr>
          <p:cNvPr id="4" name="Picture 3" descr="Image result for belbin's theory"/>
          <p:cNvPicPr/>
          <p:nvPr/>
        </p:nvPicPr>
        <p:blipFill>
          <a:blip r:embed="rId3">
            <a:extLst>
              <a:ext uri="{28A0092B-C50C-407E-A947-70E740481C1C}">
                <a14:useLocalDpi xmlns:a14="http://schemas.microsoft.com/office/drawing/2010/main" val="0"/>
              </a:ext>
            </a:extLst>
          </a:blip>
          <a:srcRect/>
          <a:stretch>
            <a:fillRect/>
          </a:stretch>
        </p:blipFill>
        <p:spPr bwMode="auto">
          <a:xfrm>
            <a:off x="5120116" y="1963536"/>
            <a:ext cx="6260551" cy="3981451"/>
          </a:xfrm>
          <a:prstGeom prst="rect">
            <a:avLst/>
          </a:prstGeom>
          <a:noFill/>
          <a:ln w="38100">
            <a:solidFill>
              <a:schemeClr val="tx1"/>
            </a:solidFill>
          </a:ln>
        </p:spPr>
      </p:pic>
      <p:cxnSp>
        <p:nvCxnSpPr>
          <p:cNvPr id="14" name="Съединител &quot;права стрелка&quot; 13"/>
          <p:cNvCxnSpPr>
            <a:stCxn id="48" idx="3"/>
          </p:cNvCxnSpPr>
          <p:nvPr/>
        </p:nvCxnSpPr>
        <p:spPr>
          <a:xfrm>
            <a:off x="6285313" y="2295643"/>
            <a:ext cx="1577783" cy="471892"/>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17" name="Съединител &quot;права стрелка&quot; 16"/>
          <p:cNvCxnSpPr>
            <a:stCxn id="48" idx="2"/>
          </p:cNvCxnSpPr>
          <p:nvPr/>
        </p:nvCxnSpPr>
        <p:spPr>
          <a:xfrm>
            <a:off x="5697086" y="2618808"/>
            <a:ext cx="433606" cy="1123012"/>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19" name="Съединител &quot;права стрелка&quot; 18"/>
          <p:cNvCxnSpPr/>
          <p:nvPr/>
        </p:nvCxnSpPr>
        <p:spPr>
          <a:xfrm>
            <a:off x="5697086" y="2447743"/>
            <a:ext cx="3460685" cy="1225292"/>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sp>
        <p:nvSpPr>
          <p:cNvPr id="24" name="Текстово поле 23"/>
          <p:cNvSpPr txBox="1"/>
          <p:nvPr/>
        </p:nvSpPr>
        <p:spPr>
          <a:xfrm>
            <a:off x="9731122" y="1963536"/>
            <a:ext cx="1625160" cy="646331"/>
          </a:xfrm>
          <a:prstGeom prst="rect">
            <a:avLst/>
          </a:prstGeom>
          <a:noFill/>
          <a:ln w="38100">
            <a:solidFill>
              <a:srgbClr val="00B050"/>
            </a:solidFill>
          </a:ln>
        </p:spPr>
        <p:txBody>
          <a:bodyPr wrap="square" rtlCol="0">
            <a:spAutoFit/>
          </a:bodyPr>
          <a:lstStyle/>
          <a:p>
            <a:r>
              <a:rPr lang="en-US" dirty="0">
                <a:solidFill>
                  <a:schemeClr val="bg1"/>
                </a:solidFill>
                <a:latin typeface="Chalkduster" charset="0"/>
                <a:ea typeface="Chalkduster" charset="0"/>
                <a:cs typeface="Chalkduster" charset="0"/>
              </a:rPr>
              <a:t>Elena  </a:t>
            </a:r>
            <a:r>
              <a:rPr lang="en-US" dirty="0" err="1">
                <a:solidFill>
                  <a:schemeClr val="bg1"/>
                </a:solidFill>
                <a:latin typeface="Chalkduster" charset="0"/>
                <a:ea typeface="Chalkduster" charset="0"/>
                <a:cs typeface="Chalkduster" charset="0"/>
              </a:rPr>
              <a:t>Hristozova</a:t>
            </a:r>
            <a:endParaRPr lang="bg-BG" dirty="0">
              <a:solidFill>
                <a:schemeClr val="bg1"/>
              </a:solidFill>
            </a:endParaRPr>
          </a:p>
        </p:txBody>
      </p:sp>
      <p:cxnSp>
        <p:nvCxnSpPr>
          <p:cNvPr id="32" name="Съединител &quot;права стрелка&quot; 31"/>
          <p:cNvCxnSpPr>
            <a:stCxn id="24" idx="1"/>
          </p:cNvCxnSpPr>
          <p:nvPr/>
        </p:nvCxnSpPr>
        <p:spPr>
          <a:xfrm flipH="1">
            <a:off x="9147228" y="2286702"/>
            <a:ext cx="583894" cy="471892"/>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35" name="Съединител &quot;права стрелка&quot; 34"/>
          <p:cNvCxnSpPr/>
          <p:nvPr/>
        </p:nvCxnSpPr>
        <p:spPr>
          <a:xfrm flipH="1">
            <a:off x="7613338" y="2538001"/>
            <a:ext cx="2117785" cy="1923460"/>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38" name="Съединител &quot;права стрелка&quot; 37"/>
          <p:cNvCxnSpPr>
            <a:stCxn id="24" idx="2"/>
          </p:cNvCxnSpPr>
          <p:nvPr/>
        </p:nvCxnSpPr>
        <p:spPr>
          <a:xfrm flipH="1">
            <a:off x="10325172" y="2609867"/>
            <a:ext cx="218530" cy="2032380"/>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sp>
        <p:nvSpPr>
          <p:cNvPr id="48" name="Текстово поле 47"/>
          <p:cNvSpPr txBox="1"/>
          <p:nvPr/>
        </p:nvSpPr>
        <p:spPr>
          <a:xfrm>
            <a:off x="5108858" y="1972477"/>
            <a:ext cx="1176455" cy="646331"/>
          </a:xfrm>
          <a:prstGeom prst="rect">
            <a:avLst/>
          </a:prstGeom>
          <a:noFill/>
          <a:ln w="38100">
            <a:solidFill>
              <a:srgbClr val="00B050"/>
            </a:solidFill>
          </a:ln>
        </p:spPr>
        <p:txBody>
          <a:bodyPr wrap="square" rtlCol="0">
            <a:spAutoFit/>
          </a:bodyPr>
          <a:lstStyle/>
          <a:p>
            <a:r>
              <a:rPr lang="en-US" dirty="0">
                <a:solidFill>
                  <a:schemeClr val="bg1"/>
                </a:solidFill>
                <a:latin typeface="Chalkduster"/>
              </a:rPr>
              <a:t>Elena </a:t>
            </a:r>
            <a:r>
              <a:rPr lang="en-US" dirty="0" err="1">
                <a:solidFill>
                  <a:schemeClr val="bg1"/>
                </a:solidFill>
                <a:latin typeface="Chalkduster"/>
              </a:rPr>
              <a:t>Petrova</a:t>
            </a:r>
            <a:r>
              <a:rPr lang="en-US" dirty="0">
                <a:solidFill>
                  <a:schemeClr val="bg1"/>
                </a:solidFill>
                <a:latin typeface="Chalkduster"/>
              </a:rPr>
              <a:t>     </a:t>
            </a:r>
            <a:endParaRPr lang="bg-BG" dirty="0">
              <a:solidFill>
                <a:schemeClr val="bg1"/>
              </a:solidFill>
            </a:endParaRPr>
          </a:p>
        </p:txBody>
      </p:sp>
      <p:sp>
        <p:nvSpPr>
          <p:cNvPr id="50" name="Текстово поле 49"/>
          <p:cNvSpPr txBox="1"/>
          <p:nvPr/>
        </p:nvSpPr>
        <p:spPr>
          <a:xfrm>
            <a:off x="10302573" y="5474746"/>
            <a:ext cx="1290789" cy="640395"/>
          </a:xfrm>
          <a:prstGeom prst="rect">
            <a:avLst/>
          </a:prstGeom>
          <a:solidFill>
            <a:schemeClr val="tx1"/>
          </a:solidFill>
          <a:ln w="38100">
            <a:solidFill>
              <a:srgbClr val="00B050"/>
            </a:solidFill>
          </a:ln>
        </p:spPr>
        <p:txBody>
          <a:bodyPr wrap="square" rtlCol="0">
            <a:spAutoFit/>
          </a:bodyPr>
          <a:lstStyle/>
          <a:p>
            <a:r>
              <a:rPr lang="en-US" dirty="0" err="1">
                <a:solidFill>
                  <a:schemeClr val="bg1"/>
                </a:solidFill>
                <a:latin typeface="Chalkduster" charset="0"/>
                <a:ea typeface="Chalkduster" charset="0"/>
                <a:cs typeface="Chalkduster" charset="0"/>
              </a:rPr>
              <a:t>Miglena</a:t>
            </a:r>
            <a:r>
              <a:rPr lang="en-US" dirty="0">
                <a:solidFill>
                  <a:schemeClr val="bg1"/>
                </a:solidFill>
                <a:latin typeface="Chalkduster" charset="0"/>
                <a:ea typeface="Chalkduster" charset="0"/>
                <a:cs typeface="Chalkduster" charset="0"/>
              </a:rPr>
              <a:t> </a:t>
            </a:r>
            <a:r>
              <a:rPr lang="en-US" dirty="0" err="1">
                <a:solidFill>
                  <a:schemeClr val="bg1"/>
                </a:solidFill>
                <a:latin typeface="Chalkduster" charset="0"/>
                <a:ea typeface="Chalkduster" charset="0"/>
                <a:cs typeface="Chalkduster" charset="0"/>
              </a:rPr>
              <a:t>Krasteva</a:t>
            </a:r>
            <a:endParaRPr lang="bg-BG" dirty="0">
              <a:solidFill>
                <a:schemeClr val="bg1"/>
              </a:solidFill>
            </a:endParaRPr>
          </a:p>
        </p:txBody>
      </p:sp>
      <p:cxnSp>
        <p:nvCxnSpPr>
          <p:cNvPr id="52" name="Съединител &quot;права стрелка&quot; 51"/>
          <p:cNvCxnSpPr/>
          <p:nvPr/>
        </p:nvCxnSpPr>
        <p:spPr>
          <a:xfrm flipH="1" flipV="1">
            <a:off x="8488497" y="4366358"/>
            <a:ext cx="1814076" cy="1108388"/>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57" name="Съединител &quot;права стрелка&quot; 56"/>
          <p:cNvCxnSpPr/>
          <p:nvPr/>
        </p:nvCxnSpPr>
        <p:spPr>
          <a:xfrm flipH="1" flipV="1">
            <a:off x="7356897" y="3333059"/>
            <a:ext cx="3029636" cy="2222280"/>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60" name="Съединител &quot;права стрелка&quot; 59"/>
          <p:cNvCxnSpPr>
            <a:stCxn id="50" idx="0"/>
          </p:cNvCxnSpPr>
          <p:nvPr/>
        </p:nvCxnSpPr>
        <p:spPr>
          <a:xfrm flipH="1" flipV="1">
            <a:off x="10058828" y="4058564"/>
            <a:ext cx="889140" cy="1416182"/>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sp>
        <p:nvSpPr>
          <p:cNvPr id="64" name="Текстово поле 63"/>
          <p:cNvSpPr txBox="1"/>
          <p:nvPr/>
        </p:nvSpPr>
        <p:spPr>
          <a:xfrm>
            <a:off x="7735930" y="5663161"/>
            <a:ext cx="1051441" cy="646331"/>
          </a:xfrm>
          <a:prstGeom prst="rect">
            <a:avLst/>
          </a:prstGeom>
          <a:solidFill>
            <a:schemeClr val="tx1"/>
          </a:solidFill>
          <a:ln w="38100">
            <a:solidFill>
              <a:srgbClr val="00B050"/>
            </a:solidFill>
          </a:ln>
        </p:spPr>
        <p:txBody>
          <a:bodyPr wrap="square" rtlCol="0">
            <a:spAutoFit/>
          </a:bodyPr>
          <a:lstStyle/>
          <a:p>
            <a:r>
              <a:rPr lang="en-US" dirty="0">
                <a:solidFill>
                  <a:schemeClr val="bg1"/>
                </a:solidFill>
                <a:latin typeface="Chalkduster" charset="0"/>
                <a:ea typeface="Chalkduster" charset="0"/>
                <a:cs typeface="Chalkduster" charset="0"/>
              </a:rPr>
              <a:t>Maria </a:t>
            </a:r>
            <a:r>
              <a:rPr lang="en-US" dirty="0" err="1">
                <a:solidFill>
                  <a:schemeClr val="bg1"/>
                </a:solidFill>
                <a:latin typeface="Chalkduster" charset="0"/>
                <a:ea typeface="Chalkduster" charset="0"/>
                <a:cs typeface="Chalkduster" charset="0"/>
              </a:rPr>
              <a:t>Taleva</a:t>
            </a:r>
            <a:endParaRPr lang="en-US" dirty="0">
              <a:solidFill>
                <a:schemeClr val="bg1"/>
              </a:solidFill>
              <a:latin typeface="Chalkduster" charset="0"/>
              <a:ea typeface="Chalkduster" charset="0"/>
              <a:cs typeface="Chalkduster" charset="0"/>
            </a:endParaRPr>
          </a:p>
        </p:txBody>
      </p:sp>
      <p:cxnSp>
        <p:nvCxnSpPr>
          <p:cNvPr id="66" name="Съединител &quot;права стрелка&quot; 65"/>
          <p:cNvCxnSpPr>
            <a:cxnSpLocks/>
            <a:stCxn id="64" idx="0"/>
          </p:cNvCxnSpPr>
          <p:nvPr/>
        </p:nvCxnSpPr>
        <p:spPr>
          <a:xfrm flipH="1" flipV="1">
            <a:off x="8175939" y="3343651"/>
            <a:ext cx="85712" cy="2319510"/>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68" name="Съединител &quot;права стрелка&quot; 67"/>
          <p:cNvCxnSpPr/>
          <p:nvPr/>
        </p:nvCxnSpPr>
        <p:spPr>
          <a:xfrm flipV="1">
            <a:off x="8797965" y="4835444"/>
            <a:ext cx="624252" cy="841176"/>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70" name="Съединител &quot;права стрелка&quot; 69"/>
          <p:cNvCxnSpPr/>
          <p:nvPr/>
        </p:nvCxnSpPr>
        <p:spPr>
          <a:xfrm flipH="1" flipV="1">
            <a:off x="6615216" y="3144743"/>
            <a:ext cx="1128024" cy="2518418"/>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sp>
        <p:nvSpPr>
          <p:cNvPr id="75" name="Текстово поле 74"/>
          <p:cNvSpPr txBox="1"/>
          <p:nvPr/>
        </p:nvSpPr>
        <p:spPr>
          <a:xfrm>
            <a:off x="4702211" y="5542623"/>
            <a:ext cx="1571283" cy="646331"/>
          </a:xfrm>
          <a:prstGeom prst="rect">
            <a:avLst/>
          </a:prstGeom>
          <a:solidFill>
            <a:schemeClr val="tx1"/>
          </a:solidFill>
          <a:ln w="38100">
            <a:solidFill>
              <a:srgbClr val="00B050"/>
            </a:solidFill>
          </a:ln>
        </p:spPr>
        <p:txBody>
          <a:bodyPr wrap="square" rtlCol="0">
            <a:spAutoFit/>
          </a:bodyPr>
          <a:lstStyle/>
          <a:p>
            <a:r>
              <a:rPr lang="en-US" dirty="0" err="1">
                <a:solidFill>
                  <a:schemeClr val="bg1"/>
                </a:solidFill>
                <a:latin typeface="Chalkduster" charset="0"/>
                <a:ea typeface="Chalkduster" charset="0"/>
                <a:cs typeface="Chalkduster" charset="0"/>
              </a:rPr>
              <a:t>Viliana</a:t>
            </a:r>
            <a:r>
              <a:rPr lang="en-US" dirty="0">
                <a:solidFill>
                  <a:schemeClr val="bg1"/>
                </a:solidFill>
                <a:latin typeface="Chalkduster" charset="0"/>
                <a:ea typeface="Chalkduster" charset="0"/>
                <a:cs typeface="Chalkduster" charset="0"/>
              </a:rPr>
              <a:t> </a:t>
            </a:r>
            <a:r>
              <a:rPr lang="en-US" dirty="0" err="1">
                <a:solidFill>
                  <a:schemeClr val="bg1"/>
                </a:solidFill>
                <a:latin typeface="Chalkduster" charset="0"/>
                <a:ea typeface="Chalkduster" charset="0"/>
                <a:cs typeface="Chalkduster" charset="0"/>
              </a:rPr>
              <a:t>Stoyanova</a:t>
            </a:r>
            <a:r>
              <a:rPr lang="en-US" dirty="0">
                <a:solidFill>
                  <a:schemeClr val="bg1"/>
                </a:solidFill>
                <a:latin typeface="Chalkduster" charset="0"/>
                <a:ea typeface="Chalkduster" charset="0"/>
                <a:cs typeface="Chalkduster" charset="0"/>
              </a:rPr>
              <a:t> </a:t>
            </a:r>
          </a:p>
        </p:txBody>
      </p:sp>
      <p:cxnSp>
        <p:nvCxnSpPr>
          <p:cNvPr id="91" name="Съединител &quot;права стрелка&quot; 90"/>
          <p:cNvCxnSpPr/>
          <p:nvPr/>
        </p:nvCxnSpPr>
        <p:spPr>
          <a:xfrm flipV="1">
            <a:off x="5403301" y="4160521"/>
            <a:ext cx="822813" cy="1352373"/>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93" name="Съединител &quot;права стрелка&quot; 92"/>
          <p:cNvCxnSpPr/>
          <p:nvPr/>
        </p:nvCxnSpPr>
        <p:spPr>
          <a:xfrm flipV="1">
            <a:off x="5440569" y="4968194"/>
            <a:ext cx="795580" cy="514972"/>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95" name="Съединител &quot;права стрелка&quot; 94"/>
          <p:cNvCxnSpPr/>
          <p:nvPr/>
        </p:nvCxnSpPr>
        <p:spPr>
          <a:xfrm flipV="1">
            <a:off x="6247407" y="4896548"/>
            <a:ext cx="1249039" cy="718969"/>
          </a:xfrm>
          <a:prstGeom prst="straightConnector1">
            <a:avLst/>
          </a:prstGeom>
          <a:ln w="12700">
            <a:solidFill>
              <a:srgbClr val="00B050"/>
            </a:solidFill>
            <a:prstDash val="sysDash"/>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8672230" y="839509"/>
            <a:ext cx="3342384" cy="769441"/>
          </a:xfrm>
          <a:prstGeom prst="rect">
            <a:avLst/>
          </a:prstGeom>
          <a:noFill/>
        </p:spPr>
        <p:txBody>
          <a:bodyPr wrap="square" rtlCol="0">
            <a:spAutoFit/>
          </a:bodyPr>
          <a:lstStyle/>
          <a:p>
            <a:r>
              <a:rPr lang="en-US" sz="4400" dirty="0">
                <a:latin typeface="Chalkduster" charset="0"/>
                <a:ea typeface="Chalkduster" charset="0"/>
                <a:cs typeface="Chalkduster" charset="0"/>
              </a:rPr>
              <a:t>Elena H</a:t>
            </a:r>
          </a:p>
        </p:txBody>
      </p:sp>
      <p:sp>
        <p:nvSpPr>
          <p:cNvPr id="5" name="TextBox 4">
            <a:extLst>
              <a:ext uri="{FF2B5EF4-FFF2-40B4-BE49-F238E27FC236}">
                <a16:creationId xmlns:a16="http://schemas.microsoft.com/office/drawing/2014/main" id="{BC3C81A7-D759-4E2F-844C-3A4AA239DB7F}"/>
              </a:ext>
            </a:extLst>
          </p:cNvPr>
          <p:cNvSpPr txBox="1"/>
          <p:nvPr/>
        </p:nvSpPr>
        <p:spPr>
          <a:xfrm>
            <a:off x="6478634" y="6403972"/>
            <a:ext cx="4065068" cy="369332"/>
          </a:xfrm>
          <a:prstGeom prst="rect">
            <a:avLst/>
          </a:prstGeom>
          <a:noFill/>
        </p:spPr>
        <p:txBody>
          <a:bodyPr wrap="square" rtlCol="0">
            <a:spAutoFit/>
          </a:bodyPr>
          <a:lstStyle/>
          <a:p>
            <a:r>
              <a:rPr lang="en-GB" dirty="0"/>
              <a:t>Source: Belbin's team roles (Belbin, 2017)</a:t>
            </a:r>
          </a:p>
        </p:txBody>
      </p:sp>
    </p:spTree>
    <p:extLst>
      <p:ext uri="{BB962C8B-B14F-4D97-AF65-F5344CB8AC3E}">
        <p14:creationId xmlns:p14="http://schemas.microsoft.com/office/powerpoint/2010/main" val="3505968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351" y="13810"/>
            <a:ext cx="10131425" cy="1345809"/>
          </a:xfrm>
        </p:spPr>
        <p:txBody>
          <a:bodyPr>
            <a:normAutofit/>
          </a:bodyPr>
          <a:lstStyle/>
          <a:p>
            <a:pPr algn="ctr"/>
            <a:r>
              <a:rPr lang="en-US" sz="4400" dirty="0">
                <a:latin typeface="Chalkduster" charset="0"/>
                <a:ea typeface="Chalkduster" charset="0"/>
                <a:cs typeface="Chalkduster" charset="0"/>
              </a:rPr>
              <a:t>Goals and objectives</a:t>
            </a:r>
          </a:p>
        </p:txBody>
      </p:sp>
      <p:sp>
        <p:nvSpPr>
          <p:cNvPr id="3" name="Content Placeholder 2"/>
          <p:cNvSpPr>
            <a:spLocks noGrp="1"/>
          </p:cNvSpPr>
          <p:nvPr>
            <p:ph idx="1"/>
          </p:nvPr>
        </p:nvSpPr>
        <p:spPr>
          <a:xfrm>
            <a:off x="387685" y="1527029"/>
            <a:ext cx="11359497" cy="2686689"/>
          </a:xfrm>
        </p:spPr>
        <p:txBody>
          <a:bodyPr>
            <a:noAutofit/>
          </a:bodyPr>
          <a:lstStyle/>
          <a:p>
            <a:r>
              <a:rPr lang="en-GB" sz="2400" dirty="0">
                <a:latin typeface="Chalkduster" charset="0"/>
                <a:ea typeface="Chalkduster" charset="0"/>
                <a:cs typeface="Chalkduster" charset="0"/>
              </a:rPr>
              <a:t>Kellogg’s works on the  strategy of the future where most of their way is very well planned, managed and analysed .</a:t>
            </a:r>
          </a:p>
          <a:p>
            <a:endParaRPr lang="en-GB" sz="2400" dirty="0">
              <a:latin typeface="Chalkduster" charset="0"/>
              <a:ea typeface="Chalkduster" charset="0"/>
              <a:cs typeface="Chalkduster" charset="0"/>
            </a:endParaRPr>
          </a:p>
          <a:p>
            <a:r>
              <a:rPr lang="en-GB" sz="2400" dirty="0">
                <a:latin typeface="Chalkduster" charset="0"/>
                <a:ea typeface="Chalkduster" charset="0"/>
                <a:cs typeface="Chalkduster" charset="0"/>
              </a:rPr>
              <a:t>The company is based on ideas set by  Will K. Kellogg, the founder, which has passed the test of the time. Kellogg has mounted aims which have SMART characteristics which means they are:</a:t>
            </a:r>
          </a:p>
        </p:txBody>
      </p:sp>
      <p:sp>
        <p:nvSpPr>
          <p:cNvPr id="4" name="Rectangle 3">
            <a:extLst>
              <a:ext uri="{FF2B5EF4-FFF2-40B4-BE49-F238E27FC236}">
                <a16:creationId xmlns:a16="http://schemas.microsoft.com/office/drawing/2014/main" id="{4134AF63-28FE-4155-8288-741A41AF1CE1}"/>
              </a:ext>
            </a:extLst>
          </p:cNvPr>
          <p:cNvSpPr/>
          <p:nvPr/>
        </p:nvSpPr>
        <p:spPr>
          <a:xfrm>
            <a:off x="4749523" y="4433408"/>
            <a:ext cx="2058572" cy="717452"/>
          </a:xfrm>
          <a:prstGeom prst="rect">
            <a:avLst/>
          </a:prstGeom>
          <a:solidFill>
            <a:schemeClr val="tx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bg1"/>
                </a:solidFill>
                <a:latin typeface="Chalkduster"/>
              </a:rPr>
              <a:t>SMART</a:t>
            </a:r>
          </a:p>
        </p:txBody>
      </p:sp>
      <p:sp>
        <p:nvSpPr>
          <p:cNvPr id="5" name="TextBox 4">
            <a:extLst>
              <a:ext uri="{FF2B5EF4-FFF2-40B4-BE49-F238E27FC236}">
                <a16:creationId xmlns:a16="http://schemas.microsoft.com/office/drawing/2014/main" id="{2AF26311-62F0-4D68-81E8-BAF5CDBD508B}"/>
              </a:ext>
            </a:extLst>
          </p:cNvPr>
          <p:cNvSpPr txBox="1"/>
          <p:nvPr/>
        </p:nvSpPr>
        <p:spPr>
          <a:xfrm>
            <a:off x="797250" y="4584572"/>
            <a:ext cx="2305677" cy="707886"/>
          </a:xfrm>
          <a:prstGeom prst="rect">
            <a:avLst/>
          </a:prstGeom>
          <a:solidFill>
            <a:schemeClr val="tx1"/>
          </a:solidFill>
          <a:ln>
            <a:solidFill>
              <a:srgbClr val="00B050"/>
            </a:solidFill>
          </a:ln>
        </p:spPr>
        <p:txBody>
          <a:bodyPr wrap="square" rtlCol="0">
            <a:spAutoFit/>
          </a:bodyPr>
          <a:lstStyle/>
          <a:p>
            <a:r>
              <a:rPr lang="en-GB" sz="4000" b="1" dirty="0">
                <a:solidFill>
                  <a:schemeClr val="bg1"/>
                </a:solidFill>
                <a:latin typeface="Chalkduster"/>
              </a:rPr>
              <a:t>S</a:t>
            </a:r>
            <a:r>
              <a:rPr lang="en-GB" sz="2800" dirty="0">
                <a:solidFill>
                  <a:schemeClr val="bg1"/>
                </a:solidFill>
                <a:latin typeface="Chalkduster"/>
              </a:rPr>
              <a:t>PECIFIC</a:t>
            </a:r>
          </a:p>
        </p:txBody>
      </p:sp>
      <p:sp>
        <p:nvSpPr>
          <p:cNvPr id="7" name="TextBox 6">
            <a:extLst>
              <a:ext uri="{FF2B5EF4-FFF2-40B4-BE49-F238E27FC236}">
                <a16:creationId xmlns:a16="http://schemas.microsoft.com/office/drawing/2014/main" id="{93AF45FE-D7E7-4016-B9FB-D00019BCA148}"/>
              </a:ext>
            </a:extLst>
          </p:cNvPr>
          <p:cNvSpPr txBox="1"/>
          <p:nvPr/>
        </p:nvSpPr>
        <p:spPr>
          <a:xfrm>
            <a:off x="985833" y="5540514"/>
            <a:ext cx="2934284" cy="712648"/>
          </a:xfrm>
          <a:prstGeom prst="rect">
            <a:avLst/>
          </a:prstGeom>
          <a:solidFill>
            <a:schemeClr val="tx1"/>
          </a:solidFill>
        </p:spPr>
        <p:txBody>
          <a:bodyPr wrap="square" rtlCol="0">
            <a:spAutoFit/>
          </a:bodyPr>
          <a:lstStyle/>
          <a:p>
            <a:r>
              <a:rPr lang="en-GB" sz="4000" b="1" dirty="0">
                <a:solidFill>
                  <a:schemeClr val="bg1"/>
                </a:solidFill>
                <a:latin typeface="Chalkduster"/>
              </a:rPr>
              <a:t>M</a:t>
            </a:r>
            <a:r>
              <a:rPr lang="en-GB" sz="2800" dirty="0">
                <a:solidFill>
                  <a:schemeClr val="bg1"/>
                </a:solidFill>
                <a:latin typeface="Chalkduster"/>
              </a:rPr>
              <a:t>EASURABLE</a:t>
            </a:r>
          </a:p>
        </p:txBody>
      </p:sp>
      <p:sp>
        <p:nvSpPr>
          <p:cNvPr id="8" name="TextBox 7">
            <a:extLst>
              <a:ext uri="{FF2B5EF4-FFF2-40B4-BE49-F238E27FC236}">
                <a16:creationId xmlns:a16="http://schemas.microsoft.com/office/drawing/2014/main" id="{8589AD3E-2FD1-4A47-94B0-03374F86755C}"/>
              </a:ext>
            </a:extLst>
          </p:cNvPr>
          <p:cNvSpPr txBox="1"/>
          <p:nvPr/>
        </p:nvSpPr>
        <p:spPr>
          <a:xfrm>
            <a:off x="4367394" y="5875417"/>
            <a:ext cx="2822830" cy="707886"/>
          </a:xfrm>
          <a:prstGeom prst="rect">
            <a:avLst/>
          </a:prstGeom>
          <a:solidFill>
            <a:schemeClr val="tx1"/>
          </a:solidFill>
        </p:spPr>
        <p:txBody>
          <a:bodyPr wrap="square" rtlCol="0">
            <a:spAutoFit/>
          </a:bodyPr>
          <a:lstStyle/>
          <a:p>
            <a:r>
              <a:rPr lang="en-GB" sz="4000" b="1" dirty="0">
                <a:solidFill>
                  <a:schemeClr val="bg1"/>
                </a:solidFill>
                <a:latin typeface="Chalkduster"/>
              </a:rPr>
              <a:t>A</a:t>
            </a:r>
            <a:r>
              <a:rPr lang="en-GB" sz="2800" dirty="0">
                <a:solidFill>
                  <a:schemeClr val="bg1"/>
                </a:solidFill>
                <a:latin typeface="Chalkduster"/>
              </a:rPr>
              <a:t>TTAINABLE</a:t>
            </a:r>
          </a:p>
        </p:txBody>
      </p:sp>
      <p:sp>
        <p:nvSpPr>
          <p:cNvPr id="10" name="TextBox 9">
            <a:extLst>
              <a:ext uri="{FF2B5EF4-FFF2-40B4-BE49-F238E27FC236}">
                <a16:creationId xmlns:a16="http://schemas.microsoft.com/office/drawing/2014/main" id="{173B99E6-4EFE-41BA-B358-194716ED9E8C}"/>
              </a:ext>
            </a:extLst>
          </p:cNvPr>
          <p:cNvSpPr txBox="1"/>
          <p:nvPr/>
        </p:nvSpPr>
        <p:spPr>
          <a:xfrm>
            <a:off x="7748955" y="5540514"/>
            <a:ext cx="2795219" cy="707886"/>
          </a:xfrm>
          <a:prstGeom prst="rect">
            <a:avLst/>
          </a:prstGeom>
          <a:solidFill>
            <a:schemeClr val="tx1"/>
          </a:solidFill>
        </p:spPr>
        <p:txBody>
          <a:bodyPr wrap="square" rtlCol="0">
            <a:spAutoFit/>
          </a:bodyPr>
          <a:lstStyle/>
          <a:p>
            <a:r>
              <a:rPr lang="en-GB" sz="4000" b="1" dirty="0">
                <a:solidFill>
                  <a:schemeClr val="bg1"/>
                </a:solidFill>
                <a:latin typeface="Chalkduster"/>
              </a:rPr>
              <a:t>R</a:t>
            </a:r>
            <a:r>
              <a:rPr lang="en-GB" sz="2800" dirty="0">
                <a:solidFill>
                  <a:schemeClr val="bg1"/>
                </a:solidFill>
                <a:latin typeface="Chalkduster"/>
              </a:rPr>
              <a:t>EALISTIC</a:t>
            </a:r>
            <a:endParaRPr lang="en-GB" dirty="0">
              <a:latin typeface="Chalkduster"/>
            </a:endParaRPr>
          </a:p>
        </p:txBody>
      </p:sp>
      <p:sp>
        <p:nvSpPr>
          <p:cNvPr id="11" name="TextBox 10">
            <a:extLst>
              <a:ext uri="{FF2B5EF4-FFF2-40B4-BE49-F238E27FC236}">
                <a16:creationId xmlns:a16="http://schemas.microsoft.com/office/drawing/2014/main" id="{1802C0D4-E44B-4156-9586-EC7B41C4E879}"/>
              </a:ext>
            </a:extLst>
          </p:cNvPr>
          <p:cNvSpPr txBox="1"/>
          <p:nvPr/>
        </p:nvSpPr>
        <p:spPr>
          <a:xfrm>
            <a:off x="8454690" y="4213718"/>
            <a:ext cx="3532919" cy="1138773"/>
          </a:xfrm>
          <a:prstGeom prst="rect">
            <a:avLst/>
          </a:prstGeom>
          <a:solidFill>
            <a:schemeClr val="tx1"/>
          </a:solidFill>
        </p:spPr>
        <p:txBody>
          <a:bodyPr wrap="square" rtlCol="0">
            <a:spAutoFit/>
          </a:bodyPr>
          <a:lstStyle/>
          <a:p>
            <a:r>
              <a:rPr lang="en-GB" sz="4000" b="1" dirty="0">
                <a:solidFill>
                  <a:schemeClr val="bg1"/>
                </a:solidFill>
                <a:latin typeface="Chalkduster"/>
              </a:rPr>
              <a:t>T</a:t>
            </a:r>
            <a:r>
              <a:rPr lang="en-GB" sz="2800" dirty="0">
                <a:solidFill>
                  <a:schemeClr val="bg1"/>
                </a:solidFill>
                <a:latin typeface="Chalkduster"/>
              </a:rPr>
              <a:t>IME SENSITIVE</a:t>
            </a:r>
          </a:p>
        </p:txBody>
      </p:sp>
      <p:cxnSp>
        <p:nvCxnSpPr>
          <p:cNvPr id="13" name="Straight Arrow Connector 12">
            <a:extLst>
              <a:ext uri="{FF2B5EF4-FFF2-40B4-BE49-F238E27FC236}">
                <a16:creationId xmlns:a16="http://schemas.microsoft.com/office/drawing/2014/main" id="{61340435-41D7-489E-A100-AE554170425F}"/>
              </a:ext>
            </a:extLst>
          </p:cNvPr>
          <p:cNvCxnSpPr>
            <a:cxnSpLocks/>
            <a:stCxn id="4" idx="1"/>
            <a:endCxn id="5" idx="3"/>
          </p:cNvCxnSpPr>
          <p:nvPr/>
        </p:nvCxnSpPr>
        <p:spPr>
          <a:xfrm flipH="1">
            <a:off x="3102927" y="4792134"/>
            <a:ext cx="1646596" cy="14638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FC4A9C3D-24D5-4563-B13A-3A0483312A16}"/>
              </a:ext>
            </a:extLst>
          </p:cNvPr>
          <p:cNvCxnSpPr>
            <a:cxnSpLocks/>
          </p:cNvCxnSpPr>
          <p:nvPr/>
        </p:nvCxnSpPr>
        <p:spPr>
          <a:xfrm flipH="1">
            <a:off x="3920117" y="5150860"/>
            <a:ext cx="829406" cy="38965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78D0D02-735D-4E54-BF91-854C0225CCCB}"/>
              </a:ext>
            </a:extLst>
          </p:cNvPr>
          <p:cNvCxnSpPr>
            <a:cxnSpLocks/>
            <a:stCxn id="4" idx="2"/>
            <a:endCxn id="8" idx="0"/>
          </p:cNvCxnSpPr>
          <p:nvPr/>
        </p:nvCxnSpPr>
        <p:spPr>
          <a:xfrm>
            <a:off x="5778809" y="5150860"/>
            <a:ext cx="0" cy="72455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C034880-992C-4F2B-B647-8BA3F48D216C}"/>
              </a:ext>
            </a:extLst>
          </p:cNvPr>
          <p:cNvCxnSpPr>
            <a:cxnSpLocks/>
          </p:cNvCxnSpPr>
          <p:nvPr/>
        </p:nvCxnSpPr>
        <p:spPr>
          <a:xfrm>
            <a:off x="6808095" y="5158205"/>
            <a:ext cx="940861" cy="382309"/>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A8BCF6F-9C06-4D91-85DD-74AFCD02FC37}"/>
              </a:ext>
            </a:extLst>
          </p:cNvPr>
          <p:cNvCxnSpPr>
            <a:cxnSpLocks/>
            <a:stCxn id="4" idx="3"/>
            <a:endCxn id="11" idx="1"/>
          </p:cNvCxnSpPr>
          <p:nvPr/>
        </p:nvCxnSpPr>
        <p:spPr>
          <a:xfrm flipV="1">
            <a:off x="6808095" y="4783105"/>
            <a:ext cx="1646595" cy="9029"/>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417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 calcmode="lin" valueType="num">
                                      <p:cBhvr additive="base">
                                        <p:cTn id="30" dur="500" fill="hold"/>
                                        <p:tgtEl>
                                          <p:spTgt spid="11"/>
                                        </p:tgtEl>
                                        <p:attrNameLst>
                                          <p:attrName>ppt_x</p:attrName>
                                        </p:attrNameLst>
                                      </p:cBhvr>
                                      <p:tavLst>
                                        <p:tav tm="0">
                                          <p:val>
                                            <p:strVal val="#ppt_x"/>
                                          </p:val>
                                        </p:tav>
                                        <p:tav tm="100000">
                                          <p:val>
                                            <p:strVal val="#ppt_x"/>
                                          </p:val>
                                        </p:tav>
                                      </p:tavLst>
                                    </p:anim>
                                    <p:anim calcmode="lin" valueType="num">
                                      <p:cBhvr additive="base">
                                        <p:cTn id="3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ppt_x"/>
                                          </p:val>
                                        </p:tav>
                                        <p:tav tm="100000">
                                          <p:val>
                                            <p:strVal val="#ppt_x"/>
                                          </p:val>
                                        </p:tav>
                                      </p:tavLst>
                                    </p:anim>
                                    <p:anim calcmode="lin" valueType="num">
                                      <p:cBhvr additive="base">
                                        <p:cTn id="3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additive="base">
                                        <p:cTn id="42" dur="500" fill="hold"/>
                                        <p:tgtEl>
                                          <p:spTgt spid="8"/>
                                        </p:tgtEl>
                                        <p:attrNameLst>
                                          <p:attrName>ppt_x</p:attrName>
                                        </p:attrNameLst>
                                      </p:cBhvr>
                                      <p:tavLst>
                                        <p:tav tm="0">
                                          <p:val>
                                            <p:strVal val="#ppt_x"/>
                                          </p:val>
                                        </p:tav>
                                        <p:tav tm="100000">
                                          <p:val>
                                            <p:strVal val="#ppt_x"/>
                                          </p:val>
                                        </p:tav>
                                      </p:tavLst>
                                    </p:anim>
                                    <p:anim calcmode="lin" valueType="num">
                                      <p:cBhvr additive="base">
                                        <p:cTn id="4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7" grpId="0" animBg="1"/>
      <p:bldP spid="8"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04EE-CE5A-4288-BD9D-778EE1A7226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A9F4E75-9FCB-4B68-90BD-314B786FE57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FA8B5586-1469-4430-9CBF-3AEFBAD6B70F}"/>
              </a:ext>
            </a:extLst>
          </p:cNvPr>
          <p:cNvPicPr>
            <a:picLocks noChangeAspect="1"/>
          </p:cNvPicPr>
          <p:nvPr/>
        </p:nvPicPr>
        <p:blipFill>
          <a:blip r:embed="rId2"/>
          <a:stretch>
            <a:fillRect/>
          </a:stretch>
        </p:blipFill>
        <p:spPr>
          <a:xfrm>
            <a:off x="9830" y="0"/>
            <a:ext cx="12182169" cy="6858001"/>
          </a:xfrm>
          <a:prstGeom prst="rect">
            <a:avLst/>
          </a:prstGeom>
        </p:spPr>
      </p:pic>
    </p:spTree>
    <p:extLst>
      <p:ext uri="{BB962C8B-B14F-4D97-AF65-F5344CB8AC3E}">
        <p14:creationId xmlns:p14="http://schemas.microsoft.com/office/powerpoint/2010/main" val="117291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35" y="430306"/>
            <a:ext cx="10698892" cy="1635561"/>
          </a:xfrm>
        </p:spPr>
        <p:txBody>
          <a:bodyPr>
            <a:normAutofit/>
          </a:bodyPr>
          <a:lstStyle/>
          <a:p>
            <a:r>
              <a:rPr lang="en-US" sz="4400" dirty="0">
                <a:latin typeface="Chalkduster" charset="0"/>
                <a:ea typeface="Chalkduster" charset="0"/>
                <a:cs typeface="Chalkduster" charset="0"/>
              </a:rPr>
              <a:t>Structure of Kellogg’s – Theory  (FATEHI,1996)                  </a:t>
            </a:r>
            <a:r>
              <a:rPr lang="en-US" sz="4400" dirty="0" err="1">
                <a:latin typeface="Chalkduster" charset="0"/>
                <a:ea typeface="Chalkduster" charset="0"/>
                <a:cs typeface="Chalkduster" charset="0"/>
              </a:rPr>
              <a:t>Miglena</a:t>
            </a:r>
            <a:endParaRPr lang="en-US" sz="4400" dirty="0">
              <a:latin typeface="Chalkduster" charset="0"/>
              <a:ea typeface="Chalkduster" charset="0"/>
              <a:cs typeface="Chalkduster" charset="0"/>
            </a:endParaRPr>
          </a:p>
        </p:txBody>
      </p:sp>
      <p:graphicFrame>
        <p:nvGraphicFramePr>
          <p:cNvPr id="4" name="Table 3">
            <a:extLst>
              <a:ext uri="{FF2B5EF4-FFF2-40B4-BE49-F238E27FC236}">
                <a16:creationId xmlns:a16="http://schemas.microsoft.com/office/drawing/2014/main" id="{000DFDEE-E935-4790-A70E-3C6B3A289391}"/>
              </a:ext>
            </a:extLst>
          </p:cNvPr>
          <p:cNvGraphicFramePr>
            <a:graphicFrameLocks noGrp="1"/>
          </p:cNvGraphicFramePr>
          <p:nvPr>
            <p:extLst>
              <p:ext uri="{D42A27DB-BD31-4B8C-83A1-F6EECF244321}">
                <p14:modId xmlns:p14="http://schemas.microsoft.com/office/powerpoint/2010/main" val="125987"/>
              </p:ext>
            </p:extLst>
          </p:nvPr>
        </p:nvGraphicFramePr>
        <p:xfrm>
          <a:off x="678425" y="2065867"/>
          <a:ext cx="10138801" cy="4426243"/>
        </p:xfrm>
        <a:graphic>
          <a:graphicData uri="http://schemas.openxmlformats.org/drawingml/2006/table">
            <a:tbl>
              <a:tblPr firstRow="1" bandRow="1">
                <a:tableStyleId>{93296810-A885-4BE3-A3E7-6D5BEEA58F35}</a:tableStyleId>
              </a:tblPr>
              <a:tblGrid>
                <a:gridCol w="2343403">
                  <a:extLst>
                    <a:ext uri="{9D8B030D-6E8A-4147-A177-3AD203B41FA5}">
                      <a16:colId xmlns:a16="http://schemas.microsoft.com/office/drawing/2014/main" val="918618154"/>
                    </a:ext>
                  </a:extLst>
                </a:gridCol>
                <a:gridCol w="7795398">
                  <a:extLst>
                    <a:ext uri="{9D8B030D-6E8A-4147-A177-3AD203B41FA5}">
                      <a16:colId xmlns:a16="http://schemas.microsoft.com/office/drawing/2014/main" val="2726341821"/>
                    </a:ext>
                  </a:extLst>
                </a:gridCol>
              </a:tblGrid>
              <a:tr h="981152">
                <a:tc>
                  <a:txBody>
                    <a:bodyPr/>
                    <a:lstStyle/>
                    <a:p>
                      <a:pPr marL="0" marR="0" algn="ctr">
                        <a:lnSpc>
                          <a:spcPct val="115000"/>
                        </a:lnSpc>
                        <a:spcBef>
                          <a:spcPts val="0"/>
                        </a:spcBef>
                        <a:spcAft>
                          <a:spcPts val="0"/>
                        </a:spcAft>
                      </a:pPr>
                      <a:r>
                        <a:rPr lang="en-US" sz="1800" b="1" dirty="0">
                          <a:solidFill>
                            <a:schemeClr val="lt1"/>
                          </a:solidFill>
                          <a:effectLst/>
                          <a:latin typeface="Chalkduster"/>
                          <a:ea typeface="+mn-ea"/>
                          <a:cs typeface="+mn-cs"/>
                        </a:rPr>
                        <a:t>TYPE</a:t>
                      </a:r>
                      <a:endParaRPr lang="en-US" sz="1800" b="1" dirty="0">
                        <a:solidFill>
                          <a:schemeClr val="tx1"/>
                        </a:solidFill>
                        <a:effectLst/>
                        <a:latin typeface="Chalkduster"/>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1800" dirty="0">
                          <a:effectLst/>
                          <a:latin typeface="Chalkduster"/>
                        </a:rPr>
                        <a:t>THEORY</a:t>
                      </a:r>
                      <a:endParaRPr lang="en-US" sz="1800" dirty="0">
                        <a:solidFill>
                          <a:schemeClr val="tx1"/>
                        </a:solidFill>
                        <a:effectLst/>
                        <a:latin typeface="Chalkduster"/>
                        <a:ea typeface="Chalkduster" charset="0"/>
                        <a:cs typeface="Chalkduster" charset="0"/>
                      </a:endParaRPr>
                    </a:p>
                  </a:txBody>
                  <a:tcPr marL="21789" marR="21789" marT="0" marB="0" anchor="ctr"/>
                </a:tc>
                <a:extLst>
                  <a:ext uri="{0D108BD9-81ED-4DB2-BD59-A6C34878D82A}">
                    <a16:rowId xmlns:a16="http://schemas.microsoft.com/office/drawing/2014/main" val="779630285"/>
                  </a:ext>
                </a:extLst>
              </a:tr>
              <a:tr h="964247">
                <a:tc>
                  <a:txBody>
                    <a:bodyPr/>
                    <a:lstStyle/>
                    <a:p>
                      <a:pPr marL="0" marR="0" algn="ctr">
                        <a:lnSpc>
                          <a:spcPct val="115000"/>
                        </a:lnSpc>
                        <a:spcBef>
                          <a:spcPts val="0"/>
                        </a:spcBef>
                        <a:spcAft>
                          <a:spcPts val="0"/>
                        </a:spcAft>
                      </a:pPr>
                      <a:r>
                        <a:rPr lang="en-GB" sz="2000" b="1" dirty="0">
                          <a:solidFill>
                            <a:schemeClr val="tx1"/>
                          </a:solidFill>
                          <a:effectLst/>
                          <a:latin typeface="Chalkduster"/>
                        </a:rPr>
                        <a:t>GEOGRAPHICAL</a:t>
                      </a:r>
                      <a:endParaRPr lang="en-US" sz="2000" b="1" dirty="0">
                        <a:solidFill>
                          <a:schemeClr val="tx1"/>
                        </a:solidFill>
                        <a:effectLst/>
                        <a:latin typeface="Chalkduster"/>
                        <a:ea typeface="Chalkduster" charset="0"/>
                        <a:cs typeface="Chalkduster" charset="0"/>
                      </a:endParaRPr>
                    </a:p>
                  </a:txBody>
                  <a:tcPr marL="21789" marR="21789" marT="0" marB="0" anchor="ctr">
                    <a:solidFill>
                      <a:schemeClr val="accent6"/>
                    </a:solidFill>
                  </a:tcPr>
                </a:tc>
                <a:tc>
                  <a:txBody>
                    <a:bodyPr/>
                    <a:lstStyle/>
                    <a:p>
                      <a:pPr marL="0" marR="0" algn="ctr">
                        <a:lnSpc>
                          <a:spcPct val="115000"/>
                        </a:lnSpc>
                        <a:spcBef>
                          <a:spcPts val="0"/>
                        </a:spcBef>
                        <a:spcAft>
                          <a:spcPts val="0"/>
                        </a:spcAft>
                      </a:pPr>
                      <a:r>
                        <a:rPr lang="en-GB" sz="1600" dirty="0">
                          <a:effectLst/>
                          <a:latin typeface="Chalkduster"/>
                        </a:rPr>
                        <a:t>Based on the geographical spread, this structure is usually used for multinational organizations operating with a different strategy in each location.</a:t>
                      </a:r>
                      <a:endParaRPr lang="en-US" sz="1600" dirty="0">
                        <a:effectLst/>
                        <a:latin typeface="Chalkduster"/>
                        <a:ea typeface="Chalkduster" charset="0"/>
                        <a:cs typeface="Chalkduster" charset="0"/>
                      </a:endParaRPr>
                    </a:p>
                  </a:txBody>
                  <a:tcPr marL="21789" marR="21789" marT="0" marB="0" anchor="ctr"/>
                </a:tc>
                <a:extLst>
                  <a:ext uri="{0D108BD9-81ED-4DB2-BD59-A6C34878D82A}">
                    <a16:rowId xmlns:a16="http://schemas.microsoft.com/office/drawing/2014/main" val="210522737"/>
                  </a:ext>
                </a:extLst>
              </a:tr>
              <a:tr h="1190427">
                <a:tc>
                  <a:txBody>
                    <a:bodyPr/>
                    <a:lstStyle/>
                    <a:p>
                      <a:pPr marL="0" marR="0" algn="ctr">
                        <a:lnSpc>
                          <a:spcPct val="115000"/>
                        </a:lnSpc>
                        <a:spcBef>
                          <a:spcPts val="0"/>
                        </a:spcBef>
                        <a:spcAft>
                          <a:spcPts val="0"/>
                        </a:spcAft>
                      </a:pPr>
                      <a:r>
                        <a:rPr lang="en-GB" sz="2000" b="1" dirty="0">
                          <a:solidFill>
                            <a:schemeClr val="tx1"/>
                          </a:solidFill>
                          <a:effectLst/>
                          <a:latin typeface="Chalkduster"/>
                        </a:rPr>
                        <a:t>PRODUCT</a:t>
                      </a:r>
                      <a:endParaRPr lang="en-US" sz="2000" b="1" dirty="0">
                        <a:solidFill>
                          <a:schemeClr val="tx1"/>
                        </a:solidFill>
                        <a:effectLst/>
                        <a:latin typeface="Chalkduster"/>
                        <a:ea typeface="Chalkduster" charset="0"/>
                        <a:cs typeface="Chalkduster" charset="0"/>
                      </a:endParaRPr>
                    </a:p>
                  </a:txBody>
                  <a:tcPr marL="21789" marR="21789" marT="0" marB="0" anchor="ctr">
                    <a:solidFill>
                      <a:schemeClr val="accent6"/>
                    </a:solidFill>
                  </a:tcPr>
                </a:tc>
                <a:tc>
                  <a:txBody>
                    <a:bodyPr/>
                    <a:lstStyle/>
                    <a:p>
                      <a:pPr marL="0" marR="0" algn="ctr">
                        <a:lnSpc>
                          <a:spcPct val="115000"/>
                        </a:lnSpc>
                        <a:spcBef>
                          <a:spcPts val="0"/>
                        </a:spcBef>
                        <a:spcAft>
                          <a:spcPts val="0"/>
                        </a:spcAft>
                      </a:pPr>
                      <a:r>
                        <a:rPr lang="en-GB" sz="1600" dirty="0">
                          <a:effectLst/>
                          <a:latin typeface="Chalkduster"/>
                        </a:rPr>
                        <a:t>This type of structure is applicable when a diverse range of products exists within an organization and strategy remains different for each range.</a:t>
                      </a:r>
                      <a:endParaRPr lang="en-US" sz="1600" dirty="0">
                        <a:effectLst/>
                        <a:latin typeface="Chalkduster"/>
                        <a:ea typeface="Chalkduster" charset="0"/>
                        <a:cs typeface="Chalkduster" charset="0"/>
                      </a:endParaRPr>
                    </a:p>
                  </a:txBody>
                  <a:tcPr marL="21789" marR="21789" marT="0" marB="0" anchor="ctr"/>
                </a:tc>
                <a:extLst>
                  <a:ext uri="{0D108BD9-81ED-4DB2-BD59-A6C34878D82A}">
                    <a16:rowId xmlns:a16="http://schemas.microsoft.com/office/drawing/2014/main" val="466480485"/>
                  </a:ext>
                </a:extLst>
              </a:tr>
              <a:tr h="1290417">
                <a:tc>
                  <a:txBody>
                    <a:bodyPr/>
                    <a:lstStyle/>
                    <a:p>
                      <a:pPr marL="0" marR="0" algn="ctr">
                        <a:lnSpc>
                          <a:spcPct val="115000"/>
                        </a:lnSpc>
                        <a:spcBef>
                          <a:spcPts val="0"/>
                        </a:spcBef>
                        <a:spcAft>
                          <a:spcPts val="0"/>
                        </a:spcAft>
                      </a:pPr>
                      <a:r>
                        <a:rPr lang="en-GB" sz="2000" b="1" dirty="0">
                          <a:solidFill>
                            <a:schemeClr val="tx1"/>
                          </a:solidFill>
                          <a:effectLst/>
                          <a:latin typeface="Chalkduster"/>
                        </a:rPr>
                        <a:t>FUNCTIONAL</a:t>
                      </a:r>
                      <a:endParaRPr lang="en-US" sz="2000" b="1" dirty="0">
                        <a:solidFill>
                          <a:schemeClr val="tx1"/>
                        </a:solidFill>
                        <a:effectLst/>
                        <a:latin typeface="Chalkduster"/>
                        <a:ea typeface="Chalkduster" charset="0"/>
                        <a:cs typeface="Chalkduster" charset="0"/>
                      </a:endParaRPr>
                    </a:p>
                  </a:txBody>
                  <a:tcPr marL="21789" marR="21789" marT="0" marB="0" anchor="ctr">
                    <a:solidFill>
                      <a:schemeClr val="accent6"/>
                    </a:solidFill>
                  </a:tcPr>
                </a:tc>
                <a:tc>
                  <a:txBody>
                    <a:bodyPr/>
                    <a:lstStyle/>
                    <a:p>
                      <a:pPr marL="0" marR="0" indent="0" algn="ctr">
                        <a:lnSpc>
                          <a:spcPct val="115000"/>
                        </a:lnSpc>
                        <a:spcBef>
                          <a:spcPts val="0"/>
                        </a:spcBef>
                        <a:spcAft>
                          <a:spcPts val="0"/>
                        </a:spcAft>
                        <a:buFont typeface="Arial" panose="020B0604020202020204" pitchFamily="34" charset="0"/>
                        <a:buNone/>
                      </a:pPr>
                      <a:r>
                        <a:rPr lang="en-GB" sz="1600" dirty="0">
                          <a:effectLst/>
                          <a:latin typeface="Chalkduster"/>
                        </a:rPr>
                        <a:t>The functional structure of an organization classifies and categorize the operations based on the functions, e.g. a supply chain function,</a:t>
                      </a:r>
                      <a:r>
                        <a:rPr lang="en-GB" sz="1600" baseline="0" dirty="0">
                          <a:effectLst/>
                          <a:latin typeface="Chalkduster"/>
                        </a:rPr>
                        <a:t> </a:t>
                      </a:r>
                      <a:r>
                        <a:rPr lang="en-GB" sz="1600" dirty="0">
                          <a:effectLst/>
                          <a:latin typeface="Chalkduster"/>
                        </a:rPr>
                        <a:t>manufacturing function,</a:t>
                      </a:r>
                      <a:r>
                        <a:rPr lang="en-GB" sz="1600" baseline="0" dirty="0">
                          <a:effectLst/>
                          <a:latin typeface="Chalkduster"/>
                        </a:rPr>
                        <a:t>  </a:t>
                      </a:r>
                      <a:r>
                        <a:rPr lang="en-GB" sz="1600" dirty="0">
                          <a:effectLst/>
                          <a:latin typeface="Chalkduster"/>
                        </a:rPr>
                        <a:t>sales function, etc.</a:t>
                      </a:r>
                      <a:endParaRPr lang="en-US" sz="1600" dirty="0">
                        <a:effectLst/>
                        <a:latin typeface="Chalkduster"/>
                        <a:ea typeface="Chalkduster" charset="0"/>
                        <a:cs typeface="Chalkduster" charset="0"/>
                      </a:endParaRPr>
                    </a:p>
                  </a:txBody>
                  <a:tcPr marL="21789" marR="21789" marT="0" marB="0" anchor="ctr"/>
                </a:tc>
                <a:extLst>
                  <a:ext uri="{0D108BD9-81ED-4DB2-BD59-A6C34878D82A}">
                    <a16:rowId xmlns:a16="http://schemas.microsoft.com/office/drawing/2014/main" val="449250099"/>
                  </a:ext>
                </a:extLst>
              </a:tr>
            </a:tbl>
          </a:graphicData>
        </a:graphic>
      </p:graphicFrame>
    </p:spTree>
    <p:extLst>
      <p:ext uri="{BB962C8B-B14F-4D97-AF65-F5344CB8AC3E}">
        <p14:creationId xmlns:p14="http://schemas.microsoft.com/office/powerpoint/2010/main" val="48694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642" y="271267"/>
            <a:ext cx="10131425" cy="1456267"/>
          </a:xfrm>
        </p:spPr>
        <p:txBody>
          <a:bodyPr>
            <a:normAutofit/>
          </a:bodyPr>
          <a:lstStyle/>
          <a:p>
            <a:r>
              <a:rPr lang="en-US" sz="4400" dirty="0">
                <a:solidFill>
                  <a:schemeClr val="tx1"/>
                </a:solidFill>
                <a:latin typeface="Chalkduster" charset="0"/>
                <a:ea typeface="Chalkduster" charset="0"/>
                <a:cs typeface="Chalkduster" charset="0"/>
              </a:rPr>
              <a:t>Structure – </a:t>
            </a:r>
            <a:br>
              <a:rPr lang="en-US" sz="4400" dirty="0">
                <a:solidFill>
                  <a:schemeClr val="tx1"/>
                </a:solidFill>
                <a:latin typeface="Chalkduster" charset="0"/>
                <a:ea typeface="Chalkduster" charset="0"/>
                <a:cs typeface="Chalkduster" charset="0"/>
              </a:rPr>
            </a:br>
            <a:r>
              <a:rPr lang="en-US" sz="4400" dirty="0">
                <a:solidFill>
                  <a:schemeClr val="tx1"/>
                </a:solidFill>
                <a:latin typeface="Chalkduster" charset="0"/>
                <a:ea typeface="Chalkduster" charset="0"/>
                <a:cs typeface="Chalkduster" charset="0"/>
              </a:rPr>
              <a:t>Kellogg’s vs. Unilever</a:t>
            </a:r>
          </a:p>
        </p:txBody>
      </p:sp>
      <p:graphicFrame>
        <p:nvGraphicFramePr>
          <p:cNvPr id="3" name="Table 2"/>
          <p:cNvGraphicFramePr>
            <a:graphicFrameLocks noGrp="1"/>
          </p:cNvGraphicFramePr>
          <p:nvPr>
            <p:extLst>
              <p:ext uri="{D42A27DB-BD31-4B8C-83A1-F6EECF244321}">
                <p14:modId xmlns:p14="http://schemas.microsoft.com/office/powerpoint/2010/main" val="1163257365"/>
              </p:ext>
            </p:extLst>
          </p:nvPr>
        </p:nvGraphicFramePr>
        <p:xfrm>
          <a:off x="152400" y="1704109"/>
          <a:ext cx="11887199" cy="4987635"/>
        </p:xfrm>
        <a:graphic>
          <a:graphicData uri="http://schemas.openxmlformats.org/drawingml/2006/table">
            <a:tbl>
              <a:tblPr firstRow="1" firstCol="1" bandRow="1">
                <a:tableStyleId>{93296810-A885-4BE3-A3E7-6D5BEEA58F35}</a:tableStyleId>
              </a:tblPr>
              <a:tblGrid>
                <a:gridCol w="2770909">
                  <a:extLst>
                    <a:ext uri="{9D8B030D-6E8A-4147-A177-3AD203B41FA5}">
                      <a16:colId xmlns:a16="http://schemas.microsoft.com/office/drawing/2014/main" val="1307978028"/>
                    </a:ext>
                  </a:extLst>
                </a:gridCol>
                <a:gridCol w="4668982">
                  <a:extLst>
                    <a:ext uri="{9D8B030D-6E8A-4147-A177-3AD203B41FA5}">
                      <a16:colId xmlns:a16="http://schemas.microsoft.com/office/drawing/2014/main" val="3620511199"/>
                    </a:ext>
                  </a:extLst>
                </a:gridCol>
                <a:gridCol w="4447308">
                  <a:extLst>
                    <a:ext uri="{9D8B030D-6E8A-4147-A177-3AD203B41FA5}">
                      <a16:colId xmlns:a16="http://schemas.microsoft.com/office/drawing/2014/main" val="4261276578"/>
                    </a:ext>
                  </a:extLst>
                </a:gridCol>
              </a:tblGrid>
              <a:tr h="723834">
                <a:tc>
                  <a:txBody>
                    <a:bodyPr/>
                    <a:lstStyle/>
                    <a:p>
                      <a:pPr marL="0" marR="0" algn="ctr">
                        <a:lnSpc>
                          <a:spcPct val="115000"/>
                        </a:lnSpc>
                        <a:spcBef>
                          <a:spcPts val="0"/>
                        </a:spcBef>
                        <a:spcAft>
                          <a:spcPts val="0"/>
                        </a:spcAft>
                      </a:pPr>
                      <a:r>
                        <a:rPr lang="en-GB" sz="2000" dirty="0">
                          <a:effectLst/>
                          <a:latin typeface="Chalkduster" charset="0"/>
                          <a:ea typeface="Chalkduster" charset="0"/>
                          <a:cs typeface="Chalkduster" charset="0"/>
                        </a:rPr>
                        <a:t>TYPE</a:t>
                      </a:r>
                      <a:endParaRPr lang="en-US" sz="2000" dirty="0">
                        <a:effectLst/>
                        <a:latin typeface="Chalkduster" charset="0"/>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2000" dirty="0">
                          <a:effectLst/>
                          <a:latin typeface="Chalkduster" charset="0"/>
                          <a:ea typeface="Chalkduster" charset="0"/>
                          <a:cs typeface="Chalkduster" charset="0"/>
                        </a:rPr>
                        <a:t>KELLOGG’S</a:t>
                      </a:r>
                      <a:endParaRPr lang="en-US" sz="2000" dirty="0">
                        <a:effectLst/>
                        <a:latin typeface="Chalkduster" charset="0"/>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2000" dirty="0">
                          <a:effectLst/>
                          <a:latin typeface="Chalkduster" charset="0"/>
                          <a:ea typeface="Chalkduster" charset="0"/>
                          <a:cs typeface="Chalkduster" charset="0"/>
                        </a:rPr>
                        <a:t>UNILEVER</a:t>
                      </a:r>
                      <a:endParaRPr lang="en-US" sz="2000" dirty="0">
                        <a:effectLst/>
                        <a:latin typeface="Chalkduster" charset="0"/>
                        <a:ea typeface="Chalkduster" charset="0"/>
                        <a:cs typeface="Chalkduster" charset="0"/>
                      </a:endParaRPr>
                    </a:p>
                  </a:txBody>
                  <a:tcPr marL="21789" marR="21789" marT="0" marB="0" anchor="ctr"/>
                </a:tc>
                <a:extLst>
                  <a:ext uri="{0D108BD9-81ED-4DB2-BD59-A6C34878D82A}">
                    <a16:rowId xmlns:a16="http://schemas.microsoft.com/office/drawing/2014/main" val="1405824070"/>
                  </a:ext>
                </a:extLst>
              </a:tr>
              <a:tr h="960930">
                <a:tc>
                  <a:txBody>
                    <a:bodyPr/>
                    <a:lstStyle/>
                    <a:p>
                      <a:pPr marL="0" marR="0" algn="ctr">
                        <a:lnSpc>
                          <a:spcPct val="115000"/>
                        </a:lnSpc>
                        <a:spcBef>
                          <a:spcPts val="0"/>
                        </a:spcBef>
                        <a:spcAft>
                          <a:spcPts val="0"/>
                        </a:spcAft>
                      </a:pPr>
                      <a:r>
                        <a:rPr lang="en-GB" sz="2000" dirty="0">
                          <a:effectLst/>
                          <a:latin typeface="Chalkduster" charset="0"/>
                          <a:ea typeface="Chalkduster" charset="0"/>
                          <a:cs typeface="Chalkduster" charset="0"/>
                        </a:rPr>
                        <a:t>GEOGRAPHICAL</a:t>
                      </a:r>
                      <a:endParaRPr lang="en-US" sz="2000" dirty="0">
                        <a:effectLst/>
                        <a:latin typeface="Chalkduster" charset="0"/>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1400" dirty="0">
                          <a:solidFill>
                            <a:srgbClr val="FF0000"/>
                          </a:solidFill>
                          <a:effectLst/>
                          <a:latin typeface="Chalkduster" charset="0"/>
                          <a:ea typeface="Chalkduster" charset="0"/>
                          <a:cs typeface="Chalkduster" charset="0"/>
                        </a:rPr>
                        <a:t>Kellogg’s structure is based on the geographical spread of the company, operating for each region in Europe, North America, Asia, etc.</a:t>
                      </a:r>
                      <a:endParaRPr lang="en-US" sz="1400" dirty="0">
                        <a:solidFill>
                          <a:srgbClr val="FF0000"/>
                        </a:solidFill>
                        <a:effectLst/>
                        <a:latin typeface="Chalkduster" charset="0"/>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1400" dirty="0">
                          <a:effectLst/>
                          <a:latin typeface="Chalkduster" charset="0"/>
                          <a:ea typeface="Chalkduster" charset="0"/>
                          <a:cs typeface="Chalkduster" charset="0"/>
                        </a:rPr>
                        <a:t>The geographical structure exists under a product based structure. </a:t>
                      </a:r>
                      <a:endParaRPr lang="en-US" sz="1400" dirty="0">
                        <a:effectLst/>
                        <a:latin typeface="Chalkduster" charset="0"/>
                        <a:ea typeface="Chalkduster" charset="0"/>
                        <a:cs typeface="Chalkduster" charset="0"/>
                      </a:endParaRPr>
                    </a:p>
                  </a:txBody>
                  <a:tcPr marL="21789" marR="21789" marT="0" marB="0" anchor="ctr"/>
                </a:tc>
                <a:extLst>
                  <a:ext uri="{0D108BD9-81ED-4DB2-BD59-A6C34878D82A}">
                    <a16:rowId xmlns:a16="http://schemas.microsoft.com/office/drawing/2014/main" val="1516289760"/>
                  </a:ext>
                </a:extLst>
              </a:tr>
              <a:tr h="826900">
                <a:tc>
                  <a:txBody>
                    <a:bodyPr/>
                    <a:lstStyle/>
                    <a:p>
                      <a:pPr marL="0" marR="0" algn="ctr">
                        <a:lnSpc>
                          <a:spcPct val="115000"/>
                        </a:lnSpc>
                        <a:spcBef>
                          <a:spcPts val="0"/>
                        </a:spcBef>
                        <a:spcAft>
                          <a:spcPts val="0"/>
                        </a:spcAft>
                      </a:pPr>
                      <a:r>
                        <a:rPr lang="en-US" sz="2000" dirty="0">
                          <a:effectLst/>
                          <a:latin typeface="Chalkduster" charset="0"/>
                          <a:ea typeface="Chalkduster" charset="0"/>
                          <a:cs typeface="Chalkduster" charset="0"/>
                        </a:rPr>
                        <a:t>PRODUCT</a:t>
                      </a:r>
                    </a:p>
                  </a:txBody>
                  <a:tcPr marL="21789" marR="21789" marT="0" marB="0" anchor="ctr"/>
                </a:tc>
                <a:tc>
                  <a:txBody>
                    <a:bodyPr/>
                    <a:lstStyle/>
                    <a:p>
                      <a:pPr marL="0" marR="0" algn="ctr">
                        <a:lnSpc>
                          <a:spcPct val="115000"/>
                        </a:lnSpc>
                        <a:spcBef>
                          <a:spcPts val="0"/>
                        </a:spcBef>
                        <a:spcAft>
                          <a:spcPts val="0"/>
                        </a:spcAft>
                      </a:pPr>
                      <a:r>
                        <a:rPr lang="en-GB" sz="1400" dirty="0">
                          <a:effectLst/>
                          <a:latin typeface="Chalkduster" charset="0"/>
                          <a:ea typeface="Chalkduster" charset="0"/>
                          <a:cs typeface="Chalkduster" charset="0"/>
                        </a:rPr>
                        <a:t>The product based structure exists under a geographical structure. </a:t>
                      </a:r>
                      <a:endParaRPr lang="en-US" sz="1400" dirty="0">
                        <a:effectLst/>
                        <a:latin typeface="Chalkduster" charset="0"/>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1400" dirty="0">
                          <a:solidFill>
                            <a:srgbClr val="FF0000"/>
                          </a:solidFill>
                          <a:effectLst/>
                          <a:latin typeface="Chalkduster" charset="0"/>
                          <a:ea typeface="Chalkduster" charset="0"/>
                          <a:cs typeface="Chalkduster" charset="0"/>
                        </a:rPr>
                        <a:t>Unilever operates with a product-based structure</a:t>
                      </a:r>
                      <a:r>
                        <a:rPr lang="en-GB" sz="1400" baseline="0" dirty="0">
                          <a:solidFill>
                            <a:srgbClr val="FF0000"/>
                          </a:solidFill>
                          <a:effectLst/>
                          <a:latin typeface="Chalkduster" charset="0"/>
                          <a:ea typeface="Chalkduster" charset="0"/>
                          <a:cs typeface="Chalkduster" charset="0"/>
                        </a:rPr>
                        <a:t> </a:t>
                      </a:r>
                      <a:r>
                        <a:rPr lang="en-GB" sz="1400" dirty="0">
                          <a:solidFill>
                            <a:srgbClr val="FF0000"/>
                          </a:solidFill>
                          <a:effectLst/>
                          <a:latin typeface="Chalkduster" charset="0"/>
                          <a:ea typeface="Chalkduster" charset="0"/>
                          <a:cs typeface="Chalkduster" charset="0"/>
                        </a:rPr>
                        <a:t>because of diversity within the products.. </a:t>
                      </a:r>
                      <a:endParaRPr lang="en-US" sz="1400" dirty="0">
                        <a:solidFill>
                          <a:srgbClr val="FF0000"/>
                        </a:solidFill>
                        <a:effectLst/>
                        <a:latin typeface="Chalkduster" charset="0"/>
                        <a:ea typeface="Chalkduster" charset="0"/>
                        <a:cs typeface="Chalkduster" charset="0"/>
                      </a:endParaRPr>
                    </a:p>
                  </a:txBody>
                  <a:tcPr marL="21789" marR="21789" marT="0" marB="0" anchor="ctr"/>
                </a:tc>
                <a:extLst>
                  <a:ext uri="{0D108BD9-81ED-4DB2-BD59-A6C34878D82A}">
                    <a16:rowId xmlns:a16="http://schemas.microsoft.com/office/drawing/2014/main" val="1015384608"/>
                  </a:ext>
                </a:extLst>
              </a:tr>
              <a:tr h="905171">
                <a:tc>
                  <a:txBody>
                    <a:bodyPr/>
                    <a:lstStyle/>
                    <a:p>
                      <a:pPr marL="0" marR="0" algn="ctr">
                        <a:lnSpc>
                          <a:spcPct val="115000"/>
                        </a:lnSpc>
                        <a:spcBef>
                          <a:spcPts val="0"/>
                        </a:spcBef>
                        <a:spcAft>
                          <a:spcPts val="0"/>
                        </a:spcAft>
                      </a:pPr>
                      <a:r>
                        <a:rPr lang="en-GB" sz="2000" dirty="0">
                          <a:effectLst/>
                          <a:latin typeface="Chalkduster" charset="0"/>
                          <a:ea typeface="Chalkduster" charset="0"/>
                          <a:cs typeface="Chalkduster" charset="0"/>
                        </a:rPr>
                        <a:t>FUNCTIONAL </a:t>
                      </a:r>
                      <a:endParaRPr lang="en-US" sz="2000" dirty="0">
                        <a:effectLst/>
                        <a:latin typeface="Chalkduster" charset="0"/>
                        <a:ea typeface="Chalkduster" charset="0"/>
                        <a:cs typeface="Chalkduster" charset="0"/>
                      </a:endParaRPr>
                    </a:p>
                  </a:txBody>
                  <a:tcPr marL="21789" marR="21789" marT="0" marB="0" anchor="ctr"/>
                </a:tc>
                <a:tc>
                  <a:txBody>
                    <a:bodyPr/>
                    <a:lstStyle/>
                    <a:p>
                      <a:pPr marL="285750" marR="0" indent="-285750" algn="ctr">
                        <a:lnSpc>
                          <a:spcPct val="115000"/>
                        </a:lnSpc>
                        <a:spcBef>
                          <a:spcPts val="0"/>
                        </a:spcBef>
                        <a:spcAft>
                          <a:spcPts val="0"/>
                        </a:spcAft>
                        <a:buFont typeface="Arial" panose="020B0604020202020204" pitchFamily="34" charset="0"/>
                        <a:buChar char="•"/>
                      </a:pPr>
                      <a:r>
                        <a:rPr lang="en-GB" sz="1400" dirty="0">
                          <a:effectLst/>
                          <a:latin typeface="Chalkduster" charset="0"/>
                          <a:ea typeface="Chalkduster" charset="0"/>
                          <a:cs typeface="Chalkduster" charset="0"/>
                        </a:rPr>
                        <a:t>Finance department </a:t>
                      </a:r>
                    </a:p>
                    <a:p>
                      <a:pPr marL="171450" marR="0" indent="-171450" algn="ctr">
                        <a:lnSpc>
                          <a:spcPct val="115000"/>
                        </a:lnSpc>
                        <a:spcBef>
                          <a:spcPts val="0"/>
                        </a:spcBef>
                        <a:spcAft>
                          <a:spcPts val="0"/>
                        </a:spcAft>
                        <a:buFont typeface="Arial" panose="020B0604020202020204" pitchFamily="34" charset="0"/>
                        <a:buChar char="•"/>
                      </a:pPr>
                      <a:r>
                        <a:rPr lang="en-GB" sz="1400" dirty="0">
                          <a:effectLst/>
                          <a:latin typeface="Chalkduster" charset="0"/>
                          <a:ea typeface="Chalkduster" charset="0"/>
                          <a:cs typeface="Chalkduster" charset="0"/>
                        </a:rPr>
                        <a:t>Human resource </a:t>
                      </a:r>
                      <a:endParaRPr lang="en-US" sz="1400" dirty="0">
                        <a:effectLst/>
                        <a:latin typeface="Chalkduster" charset="0"/>
                        <a:ea typeface="Chalkduster" charset="0"/>
                        <a:cs typeface="Chalkduster" charset="0"/>
                      </a:endParaRPr>
                    </a:p>
                    <a:p>
                      <a:pPr marL="171450" marR="0" indent="-171450" algn="ctr">
                        <a:lnSpc>
                          <a:spcPct val="115000"/>
                        </a:lnSpc>
                        <a:spcBef>
                          <a:spcPts val="0"/>
                        </a:spcBef>
                        <a:spcAft>
                          <a:spcPts val="0"/>
                        </a:spcAft>
                        <a:buFont typeface="Arial" panose="020B0604020202020204" pitchFamily="34" charset="0"/>
                        <a:buChar char="•"/>
                      </a:pPr>
                      <a:r>
                        <a:rPr lang="en-GB" sz="1400" dirty="0">
                          <a:effectLst/>
                          <a:latin typeface="Chalkduster" charset="0"/>
                          <a:ea typeface="Chalkduster" charset="0"/>
                          <a:cs typeface="Chalkduster" charset="0"/>
                        </a:rPr>
                        <a:t>Supply chain </a:t>
                      </a:r>
                      <a:endParaRPr lang="en-US" sz="1400" dirty="0">
                        <a:effectLst/>
                        <a:latin typeface="Chalkduster" charset="0"/>
                        <a:ea typeface="Chalkduster" charset="0"/>
                        <a:cs typeface="Chalkduster" charset="0"/>
                      </a:endParaRPr>
                    </a:p>
                  </a:txBody>
                  <a:tcPr marL="21789" marR="21789" marT="0" marB="0" anchor="ctr"/>
                </a:tc>
                <a:tc>
                  <a:txBody>
                    <a:bodyPr/>
                    <a:lstStyle/>
                    <a:p>
                      <a:pPr marL="171450" marR="0" indent="-171450" algn="ctr">
                        <a:lnSpc>
                          <a:spcPct val="115000"/>
                        </a:lnSpc>
                        <a:spcBef>
                          <a:spcPts val="0"/>
                        </a:spcBef>
                        <a:spcAft>
                          <a:spcPts val="0"/>
                        </a:spcAft>
                        <a:buFont typeface="Arial" panose="020B0604020202020204" pitchFamily="34" charset="0"/>
                        <a:buChar char="•"/>
                      </a:pPr>
                      <a:r>
                        <a:rPr lang="en-GB" sz="1400" dirty="0">
                          <a:effectLst/>
                          <a:latin typeface="Chalkduster" charset="0"/>
                          <a:ea typeface="Chalkduster" charset="0"/>
                          <a:cs typeface="Chalkduster" charset="0"/>
                        </a:rPr>
                        <a:t>Finance department </a:t>
                      </a:r>
                    </a:p>
                    <a:p>
                      <a:pPr marL="171450" marR="0" indent="-171450" algn="ctr">
                        <a:lnSpc>
                          <a:spcPct val="115000"/>
                        </a:lnSpc>
                        <a:spcBef>
                          <a:spcPts val="0"/>
                        </a:spcBef>
                        <a:spcAft>
                          <a:spcPts val="0"/>
                        </a:spcAft>
                        <a:buFont typeface="Arial" panose="020B0604020202020204" pitchFamily="34" charset="0"/>
                        <a:buChar char="•"/>
                      </a:pPr>
                      <a:r>
                        <a:rPr lang="en-GB" sz="1400" dirty="0">
                          <a:effectLst/>
                          <a:latin typeface="Chalkduster" charset="0"/>
                          <a:ea typeface="Chalkduster" charset="0"/>
                          <a:cs typeface="Chalkduster" charset="0"/>
                        </a:rPr>
                        <a:t>Human resource </a:t>
                      </a:r>
                      <a:endParaRPr lang="en-US" sz="1400" dirty="0">
                        <a:effectLst/>
                        <a:latin typeface="Chalkduster" charset="0"/>
                        <a:ea typeface="Chalkduster" charset="0"/>
                        <a:cs typeface="Chalkduster" charset="0"/>
                      </a:endParaRPr>
                    </a:p>
                    <a:p>
                      <a:pPr marL="171450" marR="0" indent="-171450" algn="ctr">
                        <a:lnSpc>
                          <a:spcPct val="115000"/>
                        </a:lnSpc>
                        <a:spcBef>
                          <a:spcPts val="0"/>
                        </a:spcBef>
                        <a:spcAft>
                          <a:spcPts val="0"/>
                        </a:spcAft>
                        <a:buFont typeface="Arial" panose="020B0604020202020204" pitchFamily="34" charset="0"/>
                        <a:buChar char="•"/>
                      </a:pPr>
                      <a:r>
                        <a:rPr lang="en-GB" sz="1400" dirty="0">
                          <a:effectLst/>
                          <a:latin typeface="Chalkduster" charset="0"/>
                          <a:ea typeface="Chalkduster" charset="0"/>
                          <a:cs typeface="Chalkduster" charset="0"/>
                        </a:rPr>
                        <a:t>Supply chain </a:t>
                      </a:r>
                      <a:endParaRPr lang="en-US" sz="1400" dirty="0">
                        <a:effectLst/>
                        <a:latin typeface="Chalkduster" charset="0"/>
                        <a:ea typeface="Chalkduster" charset="0"/>
                        <a:cs typeface="Chalkduster" charset="0"/>
                      </a:endParaRPr>
                    </a:p>
                  </a:txBody>
                  <a:tcPr marL="21789" marR="21789" marT="0" marB="0" anchor="ctr"/>
                </a:tc>
                <a:extLst>
                  <a:ext uri="{0D108BD9-81ED-4DB2-BD59-A6C34878D82A}">
                    <a16:rowId xmlns:a16="http://schemas.microsoft.com/office/drawing/2014/main" val="902480716"/>
                  </a:ext>
                </a:extLst>
              </a:tr>
              <a:tr h="817681">
                <a:tc>
                  <a:txBody>
                    <a:bodyPr/>
                    <a:lstStyle/>
                    <a:p>
                      <a:pPr marL="0" marR="0" algn="ctr">
                        <a:lnSpc>
                          <a:spcPct val="115000"/>
                        </a:lnSpc>
                        <a:spcBef>
                          <a:spcPts val="0"/>
                        </a:spcBef>
                        <a:spcAft>
                          <a:spcPts val="0"/>
                        </a:spcAft>
                      </a:pPr>
                      <a:r>
                        <a:rPr lang="en-US" sz="2000" dirty="0">
                          <a:effectLst/>
                          <a:latin typeface="Chalkduster" charset="0"/>
                          <a:ea typeface="Chalkduster" charset="0"/>
                          <a:cs typeface="Chalkduster" charset="0"/>
                        </a:rPr>
                        <a:t>MIXED</a:t>
                      </a:r>
                    </a:p>
                  </a:txBody>
                  <a:tcPr marL="21789" marR="21789" marT="0" marB="0" anchor="ctr"/>
                </a:tc>
                <a:tc>
                  <a:txBody>
                    <a:bodyPr/>
                    <a:lstStyle/>
                    <a:p>
                      <a:pPr marL="0" marR="0" algn="ctr">
                        <a:lnSpc>
                          <a:spcPct val="115000"/>
                        </a:lnSpc>
                        <a:spcBef>
                          <a:spcPts val="0"/>
                        </a:spcBef>
                        <a:spcAft>
                          <a:spcPts val="0"/>
                        </a:spcAft>
                      </a:pPr>
                      <a:r>
                        <a:rPr lang="en-GB" sz="1400" dirty="0">
                          <a:effectLst/>
                          <a:latin typeface="Chalkduster" charset="0"/>
                          <a:ea typeface="Chalkduster" charset="0"/>
                          <a:cs typeface="Chalkduster" charset="0"/>
                        </a:rPr>
                        <a:t>Mixed structure exists in few departments such as accounts and internal audit. </a:t>
                      </a:r>
                      <a:endParaRPr lang="en-US" sz="1400" dirty="0">
                        <a:effectLst/>
                        <a:latin typeface="Chalkduster" charset="0"/>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1400" dirty="0">
                          <a:effectLst/>
                          <a:latin typeface="Chalkduster" charset="0"/>
                          <a:ea typeface="Chalkduster" charset="0"/>
                          <a:cs typeface="Chalkduster" charset="0"/>
                        </a:rPr>
                        <a:t>This is same as in the case of Kellogg’s.</a:t>
                      </a:r>
                      <a:endParaRPr lang="en-US" sz="1400" dirty="0">
                        <a:effectLst/>
                        <a:latin typeface="Chalkduster" charset="0"/>
                        <a:ea typeface="Chalkduster" charset="0"/>
                        <a:cs typeface="Chalkduster" charset="0"/>
                      </a:endParaRPr>
                    </a:p>
                  </a:txBody>
                  <a:tcPr marL="21789" marR="21789" marT="0" marB="0" anchor="ctr"/>
                </a:tc>
                <a:extLst>
                  <a:ext uri="{0D108BD9-81ED-4DB2-BD59-A6C34878D82A}">
                    <a16:rowId xmlns:a16="http://schemas.microsoft.com/office/drawing/2014/main" val="2544610844"/>
                  </a:ext>
                </a:extLst>
              </a:tr>
              <a:tr h="753119">
                <a:tc>
                  <a:txBody>
                    <a:bodyPr/>
                    <a:lstStyle/>
                    <a:p>
                      <a:pPr marL="0" marR="0" algn="ctr">
                        <a:lnSpc>
                          <a:spcPct val="115000"/>
                        </a:lnSpc>
                        <a:spcBef>
                          <a:spcPts val="0"/>
                        </a:spcBef>
                        <a:spcAft>
                          <a:spcPts val="0"/>
                        </a:spcAft>
                      </a:pPr>
                      <a:r>
                        <a:rPr lang="en-US" sz="2000" dirty="0">
                          <a:effectLst/>
                          <a:latin typeface="Chalkduster" charset="0"/>
                          <a:ea typeface="Chalkduster" charset="0"/>
                          <a:cs typeface="Chalkduster" charset="0"/>
                        </a:rPr>
                        <a:t>MATRIX</a:t>
                      </a:r>
                    </a:p>
                  </a:txBody>
                  <a:tcPr marL="21789" marR="21789" marT="0" marB="0" anchor="ctr"/>
                </a:tc>
                <a:tc>
                  <a:txBody>
                    <a:bodyPr/>
                    <a:lstStyle/>
                    <a:p>
                      <a:pPr marL="0" marR="0" algn="ctr">
                        <a:lnSpc>
                          <a:spcPct val="115000"/>
                        </a:lnSpc>
                        <a:spcBef>
                          <a:spcPts val="0"/>
                        </a:spcBef>
                        <a:spcAft>
                          <a:spcPts val="0"/>
                        </a:spcAft>
                      </a:pPr>
                      <a:r>
                        <a:rPr lang="en-GB" sz="1400" dirty="0">
                          <a:effectLst/>
                          <a:latin typeface="Chalkduster" charset="0"/>
                          <a:ea typeface="Chalkduster" charset="0"/>
                          <a:cs typeface="Chalkduster" charset="0"/>
                        </a:rPr>
                        <a:t>Matrix reporting exists in few centralised departments of the company such as HSE. </a:t>
                      </a:r>
                      <a:endParaRPr lang="en-US" sz="1400" dirty="0">
                        <a:effectLst/>
                        <a:latin typeface="Chalkduster" charset="0"/>
                        <a:ea typeface="Chalkduster" charset="0"/>
                        <a:cs typeface="Chalkduster" charset="0"/>
                      </a:endParaRPr>
                    </a:p>
                  </a:txBody>
                  <a:tcPr marL="21789" marR="21789" marT="0" marB="0" anchor="ctr"/>
                </a:tc>
                <a:tc>
                  <a:txBody>
                    <a:bodyPr/>
                    <a:lstStyle/>
                    <a:p>
                      <a:pPr marL="0" marR="0" algn="ctr">
                        <a:lnSpc>
                          <a:spcPct val="115000"/>
                        </a:lnSpc>
                        <a:spcBef>
                          <a:spcPts val="0"/>
                        </a:spcBef>
                        <a:spcAft>
                          <a:spcPts val="0"/>
                        </a:spcAft>
                      </a:pPr>
                      <a:r>
                        <a:rPr lang="en-GB" sz="1400" dirty="0">
                          <a:effectLst/>
                          <a:latin typeface="Chalkduster" charset="0"/>
                          <a:ea typeface="Chalkduster" charset="0"/>
                          <a:cs typeface="Chalkduster" charset="0"/>
                        </a:rPr>
                        <a:t>Same as in the case of Kellogg’s. </a:t>
                      </a:r>
                      <a:endParaRPr lang="en-US" sz="1400" dirty="0">
                        <a:effectLst/>
                        <a:latin typeface="Chalkduster" charset="0"/>
                        <a:ea typeface="Chalkduster" charset="0"/>
                        <a:cs typeface="Chalkduster" charset="0"/>
                      </a:endParaRPr>
                    </a:p>
                  </a:txBody>
                  <a:tcPr marL="21789" marR="21789" marT="0" marB="0" anchor="ctr"/>
                </a:tc>
                <a:extLst>
                  <a:ext uri="{0D108BD9-81ED-4DB2-BD59-A6C34878D82A}">
                    <a16:rowId xmlns:a16="http://schemas.microsoft.com/office/drawing/2014/main" val="917376541"/>
                  </a:ext>
                </a:extLst>
              </a:tr>
            </a:tbl>
          </a:graphicData>
        </a:graphic>
      </p:graphicFrame>
    </p:spTree>
    <p:extLst>
      <p:ext uri="{BB962C8B-B14F-4D97-AF65-F5344CB8AC3E}">
        <p14:creationId xmlns:p14="http://schemas.microsoft.com/office/powerpoint/2010/main" val="1291727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latin typeface="Chalkduster" charset="0"/>
                <a:ea typeface="Chalkduster" charset="0"/>
                <a:cs typeface="Chalkduster" charset="0"/>
              </a:rPr>
              <a:t>Structure – Conclusion </a:t>
            </a:r>
          </a:p>
        </p:txBody>
      </p:sp>
      <p:sp>
        <p:nvSpPr>
          <p:cNvPr id="3" name="Content Placeholder 2"/>
          <p:cNvSpPr>
            <a:spLocks noGrp="1"/>
          </p:cNvSpPr>
          <p:nvPr>
            <p:ph idx="1"/>
          </p:nvPr>
        </p:nvSpPr>
        <p:spPr>
          <a:xfrm>
            <a:off x="360609" y="1854559"/>
            <a:ext cx="11498882" cy="3811950"/>
          </a:xfrm>
        </p:spPr>
        <p:txBody>
          <a:bodyPr>
            <a:normAutofit/>
          </a:bodyPr>
          <a:lstStyle/>
          <a:p>
            <a:pPr marL="0" indent="0" algn="ctr">
              <a:buNone/>
            </a:pPr>
            <a:r>
              <a:rPr lang="en-GB" sz="2400" dirty="0">
                <a:latin typeface="Chalkduster" charset="0"/>
                <a:ea typeface="Chalkduster" charset="0"/>
                <a:cs typeface="Chalkduster" charset="0"/>
              </a:rPr>
              <a:t>Using the model for the organizational structure of </a:t>
            </a:r>
            <a:r>
              <a:rPr lang="en-GB" sz="2400" dirty="0" err="1">
                <a:latin typeface="Chalkduster" charset="0"/>
                <a:ea typeface="Chalkduster" charset="0"/>
                <a:cs typeface="Chalkduster" charset="0"/>
              </a:rPr>
              <a:t>Fatehi</a:t>
            </a:r>
            <a:r>
              <a:rPr lang="en-GB" sz="2400" dirty="0">
                <a:latin typeface="Chalkduster" charset="0"/>
                <a:ea typeface="Chalkduster" charset="0"/>
                <a:cs typeface="Chalkduster" charset="0"/>
              </a:rPr>
              <a:t> (1996), the Kellogg company builds its management structure according to the geographical distribution of the company. While the company Unilever operates with a product structure due to the diversity of products.</a:t>
            </a:r>
            <a:endParaRPr lang="en-US" sz="2400" dirty="0">
              <a:latin typeface="Chalkduster" charset="0"/>
              <a:ea typeface="Chalkduster" charset="0"/>
              <a:cs typeface="Chalkduster" charset="0"/>
            </a:endParaRPr>
          </a:p>
        </p:txBody>
      </p:sp>
    </p:spTree>
    <p:extLst>
      <p:ext uri="{BB962C8B-B14F-4D97-AF65-F5344CB8AC3E}">
        <p14:creationId xmlns:p14="http://schemas.microsoft.com/office/powerpoint/2010/main" val="208070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183"/>
            <a:ext cx="10131425" cy="1456267"/>
          </a:xfrm>
        </p:spPr>
        <p:txBody>
          <a:bodyPr>
            <a:normAutofit/>
          </a:bodyPr>
          <a:lstStyle/>
          <a:p>
            <a:r>
              <a:rPr lang="en-US" sz="4400" dirty="0">
                <a:solidFill>
                  <a:schemeClr val="tx1"/>
                </a:solidFill>
                <a:latin typeface="Chalkduster" charset="0"/>
                <a:ea typeface="Chalkduster" charset="0"/>
                <a:cs typeface="Chalkduster" charset="0"/>
              </a:rPr>
              <a:t>Culture of Kellogg’s – Hofstede Theory</a:t>
            </a:r>
          </a:p>
        </p:txBody>
      </p:sp>
      <p:sp>
        <p:nvSpPr>
          <p:cNvPr id="5" name="Rectangle 1"/>
          <p:cNvSpPr>
            <a:spLocks noChangeArrowheads="1"/>
          </p:cNvSpPr>
          <p:nvPr/>
        </p:nvSpPr>
        <p:spPr bwMode="auto">
          <a:xfrm>
            <a:off x="3860613" y="9604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TextBox 2"/>
          <p:cNvSpPr txBox="1"/>
          <p:nvPr/>
        </p:nvSpPr>
        <p:spPr>
          <a:xfrm>
            <a:off x="9745772" y="804317"/>
            <a:ext cx="1950149" cy="769441"/>
          </a:xfrm>
          <a:prstGeom prst="rect">
            <a:avLst/>
          </a:prstGeom>
          <a:noFill/>
        </p:spPr>
        <p:txBody>
          <a:bodyPr wrap="none" rtlCol="0">
            <a:spAutoFit/>
          </a:bodyPr>
          <a:lstStyle/>
          <a:p>
            <a:r>
              <a:rPr lang="en-US" sz="4400" dirty="0">
                <a:latin typeface="Chalkduster" charset="0"/>
                <a:ea typeface="Chalkduster" charset="0"/>
                <a:cs typeface="Chalkduster" charset="0"/>
              </a:rPr>
              <a:t>Maria</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89650" y="1739707"/>
            <a:ext cx="4532952" cy="4293047"/>
          </a:xfrm>
        </p:spPr>
      </p:pic>
      <p:sp>
        <p:nvSpPr>
          <p:cNvPr id="8" name="TextBox 7"/>
          <p:cNvSpPr txBox="1"/>
          <p:nvPr/>
        </p:nvSpPr>
        <p:spPr>
          <a:xfrm>
            <a:off x="309716" y="6354823"/>
            <a:ext cx="11665973" cy="369332"/>
          </a:xfrm>
          <a:prstGeom prst="rect">
            <a:avLst/>
          </a:prstGeom>
          <a:noFill/>
        </p:spPr>
        <p:txBody>
          <a:bodyPr wrap="square" rtlCol="0">
            <a:spAutoFit/>
          </a:bodyPr>
          <a:lstStyle/>
          <a:p>
            <a:r>
              <a:rPr lang="en-US" dirty="0"/>
              <a:t>https://</a:t>
            </a:r>
            <a:r>
              <a:rPr lang="en-US" dirty="0" err="1"/>
              <a:t>orgcultureblog.com</a:t>
            </a:r>
            <a:r>
              <a:rPr lang="en-US" dirty="0"/>
              <a:t>/2016/12/14/job-applicant-reaction-across-the-world-explained-by-hofstede-1993-model/</a:t>
            </a:r>
          </a:p>
        </p:txBody>
      </p:sp>
    </p:spTree>
    <p:extLst>
      <p:ext uri="{BB962C8B-B14F-4D97-AF65-F5344CB8AC3E}">
        <p14:creationId xmlns:p14="http://schemas.microsoft.com/office/powerpoint/2010/main" val="185019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dissolve">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dissolv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9853"/>
            <a:ext cx="10131425" cy="1456267"/>
          </a:xfrm>
        </p:spPr>
        <p:txBody>
          <a:bodyPr>
            <a:normAutofit/>
          </a:bodyPr>
          <a:lstStyle/>
          <a:p>
            <a:r>
              <a:rPr lang="en-US" sz="4400" dirty="0">
                <a:solidFill>
                  <a:schemeClr val="tx1"/>
                </a:solidFill>
                <a:latin typeface="Chalkduster" charset="0"/>
                <a:ea typeface="Chalkduster" charset="0"/>
                <a:cs typeface="Chalkduster" charset="0"/>
              </a:rPr>
              <a:t>Culture of Kellogg’s – Hofstede Theory</a:t>
            </a:r>
          </a:p>
        </p:txBody>
      </p:sp>
      <p:graphicFrame>
        <p:nvGraphicFramePr>
          <p:cNvPr id="4" name="Content Placeholder 3"/>
          <p:cNvGraphicFramePr>
            <a:graphicFrameLocks noGrp="1"/>
          </p:cNvGraphicFramePr>
          <p:nvPr>
            <p:ph idx="1"/>
            <p:extLst/>
          </p:nvPr>
        </p:nvGraphicFramePr>
        <p:xfrm>
          <a:off x="398207" y="1740292"/>
          <a:ext cx="11120734" cy="4961952"/>
        </p:xfrm>
        <a:graphic>
          <a:graphicData uri="http://schemas.openxmlformats.org/drawingml/2006/table">
            <a:tbl>
              <a:tblPr firstRow="1" firstCol="1" bandRow="1">
                <a:tableStyleId>{93296810-A885-4BE3-A3E7-6D5BEEA58F35}</a:tableStyleId>
              </a:tblPr>
              <a:tblGrid>
                <a:gridCol w="1512908">
                  <a:extLst>
                    <a:ext uri="{9D8B030D-6E8A-4147-A177-3AD203B41FA5}">
                      <a16:colId xmlns:a16="http://schemas.microsoft.com/office/drawing/2014/main" val="2466670523"/>
                    </a:ext>
                  </a:extLst>
                </a:gridCol>
                <a:gridCol w="9607826">
                  <a:extLst>
                    <a:ext uri="{9D8B030D-6E8A-4147-A177-3AD203B41FA5}">
                      <a16:colId xmlns:a16="http://schemas.microsoft.com/office/drawing/2014/main" val="3858164855"/>
                    </a:ext>
                  </a:extLst>
                </a:gridCol>
              </a:tblGrid>
              <a:tr h="249297">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Dimensions </a:t>
                      </a:r>
                      <a:endParaRPr lang="en-US" sz="1400" dirty="0">
                        <a:effectLst/>
                        <a:latin typeface="Arial" charset="0"/>
                        <a:ea typeface="Arial" charset="0"/>
                        <a:cs typeface="Arial" charset="0"/>
                      </a:endParaRPr>
                    </a:p>
                  </a:txBody>
                  <a:tcPr marL="25414" marR="25414"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Theory</a:t>
                      </a:r>
                      <a:endParaRPr lang="en-US" sz="1400" dirty="0">
                        <a:effectLst/>
                        <a:latin typeface="Arial" charset="0"/>
                        <a:ea typeface="Arial" charset="0"/>
                        <a:cs typeface="Arial" charset="0"/>
                      </a:endParaRPr>
                    </a:p>
                  </a:txBody>
                  <a:tcPr marL="25414" marR="25414" marT="0" marB="0"/>
                </a:tc>
                <a:extLst>
                  <a:ext uri="{0D108BD9-81ED-4DB2-BD59-A6C34878D82A}">
                    <a16:rowId xmlns:a16="http://schemas.microsoft.com/office/drawing/2014/main" val="952603045"/>
                  </a:ext>
                </a:extLst>
              </a:tr>
              <a:tr h="993275">
                <a:tc>
                  <a:txBody>
                    <a:bodyPr/>
                    <a:lstStyle/>
                    <a:p>
                      <a:pPr marL="0" marR="0" algn="ctr">
                        <a:lnSpc>
                          <a:spcPct val="115000"/>
                        </a:lnSpc>
                        <a:spcBef>
                          <a:spcPts val="0"/>
                        </a:spcBef>
                        <a:spcAft>
                          <a:spcPts val="0"/>
                        </a:spcAft>
                      </a:pPr>
                      <a:r>
                        <a:rPr lang="en-GB" sz="1400" dirty="0">
                          <a:effectLst/>
                          <a:latin typeface="Arial" charset="0"/>
                          <a:ea typeface="Arial" charset="0"/>
                          <a:cs typeface="Arial" charset="0"/>
                        </a:rPr>
                        <a:t>Power distant index</a:t>
                      </a:r>
                      <a:endParaRPr lang="en-US" sz="1400" dirty="0">
                        <a:effectLst/>
                        <a:latin typeface="Arial" charset="0"/>
                        <a:ea typeface="Arial" charset="0"/>
                        <a:cs typeface="Arial" charset="0"/>
                      </a:endParaRPr>
                    </a:p>
                  </a:txBody>
                  <a:tcPr marL="25414" marR="25414" marT="0" marB="0"/>
                </a:tc>
                <a:tc>
                  <a:txBody>
                    <a:bodyPr/>
                    <a:lstStyle/>
                    <a:p>
                      <a:pPr marL="0" marR="0" algn="l">
                        <a:lnSpc>
                          <a:spcPct val="115000"/>
                        </a:lnSpc>
                        <a:spcBef>
                          <a:spcPts val="0"/>
                        </a:spcBef>
                        <a:spcAft>
                          <a:spcPts val="0"/>
                        </a:spcAft>
                      </a:pPr>
                      <a:r>
                        <a:rPr lang="en-GB" sz="1400" dirty="0">
                          <a:effectLst/>
                          <a:latin typeface="Arial" charset="0"/>
                          <a:ea typeface="Arial" charset="0"/>
                          <a:cs typeface="Arial" charset="0"/>
                        </a:rPr>
                        <a:t>This measures the extent to which the less powerful members of the society think that power is distributed unequally within the society. A lower number against this dimension highlights that people would strive for the justifications behind unequal power distribution (</a:t>
                      </a:r>
                      <a:r>
                        <a:rPr lang="en-GB" sz="1400" dirty="0" err="1">
                          <a:effectLst/>
                          <a:latin typeface="Arial" charset="0"/>
                          <a:ea typeface="Arial" charset="0"/>
                          <a:cs typeface="Arial" charset="0"/>
                        </a:rPr>
                        <a:t>Yusoff</a:t>
                      </a:r>
                      <a:r>
                        <a:rPr lang="en-GB" sz="1400" dirty="0">
                          <a:effectLst/>
                          <a:latin typeface="Arial" charset="0"/>
                          <a:ea typeface="Arial" charset="0"/>
                          <a:cs typeface="Arial" charset="0"/>
                        </a:rPr>
                        <a:t>, 2011). Alternatively, for societies with high score would have a place for everyone equally. </a:t>
                      </a:r>
                      <a:endParaRPr lang="en-US" sz="1400" dirty="0">
                        <a:effectLst/>
                        <a:latin typeface="Arial" charset="0"/>
                        <a:ea typeface="Arial" charset="0"/>
                        <a:cs typeface="Arial" charset="0"/>
                      </a:endParaRPr>
                    </a:p>
                  </a:txBody>
                  <a:tcPr marL="25414" marR="25414" marT="0" marB="0"/>
                </a:tc>
                <a:extLst>
                  <a:ext uri="{0D108BD9-81ED-4DB2-BD59-A6C34878D82A}">
                    <a16:rowId xmlns:a16="http://schemas.microsoft.com/office/drawing/2014/main" val="2351956044"/>
                  </a:ext>
                </a:extLst>
              </a:tr>
              <a:tr h="993275">
                <a:tc>
                  <a:txBody>
                    <a:bodyPr/>
                    <a:lstStyle/>
                    <a:p>
                      <a:pPr marL="0" marR="0" algn="ctr">
                        <a:lnSpc>
                          <a:spcPct val="115000"/>
                        </a:lnSpc>
                        <a:spcBef>
                          <a:spcPts val="0"/>
                        </a:spcBef>
                        <a:spcAft>
                          <a:spcPts val="0"/>
                        </a:spcAft>
                      </a:pPr>
                      <a:r>
                        <a:rPr lang="en-GB" sz="1400" dirty="0">
                          <a:effectLst/>
                          <a:latin typeface="Arial" charset="0"/>
                          <a:ea typeface="Arial" charset="0"/>
                          <a:cs typeface="Arial" charset="0"/>
                        </a:rPr>
                        <a:t>Individualism vs. collectivism</a:t>
                      </a:r>
                      <a:endParaRPr lang="en-US" sz="1400" dirty="0">
                        <a:effectLst/>
                        <a:latin typeface="Arial" charset="0"/>
                        <a:ea typeface="Arial" charset="0"/>
                        <a:cs typeface="Arial" charset="0"/>
                      </a:endParaRPr>
                    </a:p>
                  </a:txBody>
                  <a:tcPr marL="25414" marR="25414" marT="0" marB="0"/>
                </a:tc>
                <a:tc>
                  <a:txBody>
                    <a:bodyPr/>
                    <a:lstStyle/>
                    <a:p>
                      <a:pPr marL="0" marR="0" algn="l">
                        <a:lnSpc>
                          <a:spcPct val="115000"/>
                        </a:lnSpc>
                        <a:spcBef>
                          <a:spcPts val="0"/>
                        </a:spcBef>
                        <a:spcAft>
                          <a:spcPts val="0"/>
                        </a:spcAft>
                      </a:pPr>
                      <a:r>
                        <a:rPr lang="en-GB" sz="1400" dirty="0">
                          <a:effectLst/>
                          <a:latin typeface="Arial" charset="0"/>
                          <a:ea typeface="Arial" charset="0"/>
                          <a:cs typeface="Arial" charset="0"/>
                        </a:rPr>
                        <a:t>This dimension of culture measures the knitting of the social framework. In simple words, it is the importance that are given by the individuals to themselves. In an individualism society, the self-image would be based on “I”, while a collectivism society would mention it as “we’ (Nakata, 2009b). This particular dimension particularly influences the ability to work as a team. </a:t>
                      </a:r>
                      <a:endParaRPr lang="en-US" sz="1400" dirty="0">
                        <a:effectLst/>
                        <a:latin typeface="Arial" charset="0"/>
                        <a:ea typeface="Arial" charset="0"/>
                        <a:cs typeface="Arial" charset="0"/>
                      </a:endParaRPr>
                    </a:p>
                  </a:txBody>
                  <a:tcPr marL="25414" marR="25414" marT="0" marB="0"/>
                </a:tc>
                <a:extLst>
                  <a:ext uri="{0D108BD9-81ED-4DB2-BD59-A6C34878D82A}">
                    <a16:rowId xmlns:a16="http://schemas.microsoft.com/office/drawing/2014/main" val="3911500363"/>
                  </a:ext>
                </a:extLst>
              </a:tr>
              <a:tr h="993275">
                <a:tc>
                  <a:txBody>
                    <a:bodyPr/>
                    <a:lstStyle/>
                    <a:p>
                      <a:pPr marL="0" marR="0" algn="ctr">
                        <a:lnSpc>
                          <a:spcPct val="115000"/>
                        </a:lnSpc>
                        <a:spcBef>
                          <a:spcPts val="0"/>
                        </a:spcBef>
                        <a:spcAft>
                          <a:spcPts val="0"/>
                        </a:spcAft>
                      </a:pPr>
                      <a:r>
                        <a:rPr lang="en-GB" sz="1400" dirty="0">
                          <a:effectLst/>
                          <a:latin typeface="Arial" charset="0"/>
                          <a:ea typeface="Arial" charset="0"/>
                          <a:cs typeface="Arial" charset="0"/>
                        </a:rPr>
                        <a:t>Masculinity vs. femininity </a:t>
                      </a:r>
                      <a:endParaRPr lang="en-US" sz="1400" dirty="0">
                        <a:effectLst/>
                        <a:latin typeface="Arial" charset="0"/>
                        <a:ea typeface="Arial" charset="0"/>
                        <a:cs typeface="Arial" charset="0"/>
                      </a:endParaRPr>
                    </a:p>
                  </a:txBody>
                  <a:tcPr marL="25414" marR="25414" marT="0" marB="0"/>
                </a:tc>
                <a:tc>
                  <a:txBody>
                    <a:bodyPr/>
                    <a:lstStyle/>
                    <a:p>
                      <a:pPr marL="0" marR="0" algn="l">
                        <a:lnSpc>
                          <a:spcPct val="115000"/>
                        </a:lnSpc>
                        <a:spcBef>
                          <a:spcPts val="0"/>
                        </a:spcBef>
                        <a:spcAft>
                          <a:spcPts val="0"/>
                        </a:spcAft>
                      </a:pPr>
                      <a:r>
                        <a:rPr lang="en-GB" sz="1400" dirty="0">
                          <a:effectLst/>
                          <a:latin typeface="Arial" charset="0"/>
                          <a:ea typeface="Arial" charset="0"/>
                          <a:cs typeface="Arial" charset="0"/>
                        </a:rPr>
                        <a:t>In this dimension, masculinity represents the factor of ‘toughness’ within the society, i.e. the quest for the materialist rewards. On the other hand, femininity represents the ‘tenderness’, i.e. the care for others and modest and cooperation (Nakata, 2009b). This is also one of the key cultural dimensions that would affect the behaviour and interaction of people with each other. </a:t>
                      </a:r>
                      <a:endParaRPr lang="en-US" sz="1400" dirty="0">
                        <a:effectLst/>
                        <a:latin typeface="Arial" charset="0"/>
                        <a:ea typeface="Arial" charset="0"/>
                        <a:cs typeface="Arial" charset="0"/>
                      </a:endParaRPr>
                    </a:p>
                  </a:txBody>
                  <a:tcPr marL="25414" marR="25414" marT="0" marB="0"/>
                </a:tc>
                <a:extLst>
                  <a:ext uri="{0D108BD9-81ED-4DB2-BD59-A6C34878D82A}">
                    <a16:rowId xmlns:a16="http://schemas.microsoft.com/office/drawing/2014/main" val="2393872406"/>
                  </a:ext>
                </a:extLst>
              </a:tr>
              <a:tr h="739555">
                <a:tc>
                  <a:txBody>
                    <a:bodyPr/>
                    <a:lstStyle/>
                    <a:p>
                      <a:pPr marL="0" marR="0" algn="ctr">
                        <a:lnSpc>
                          <a:spcPct val="115000"/>
                        </a:lnSpc>
                        <a:spcBef>
                          <a:spcPts val="0"/>
                        </a:spcBef>
                        <a:spcAft>
                          <a:spcPts val="0"/>
                        </a:spcAft>
                      </a:pPr>
                      <a:r>
                        <a:rPr lang="en-GB" sz="1400" dirty="0">
                          <a:effectLst/>
                          <a:latin typeface="Arial" charset="0"/>
                          <a:ea typeface="Arial" charset="0"/>
                          <a:cs typeface="Arial" charset="0"/>
                        </a:rPr>
                        <a:t>Uncertainty avoidance index</a:t>
                      </a:r>
                      <a:endParaRPr lang="en-US" sz="1400" dirty="0">
                        <a:effectLst/>
                        <a:latin typeface="Arial" charset="0"/>
                        <a:ea typeface="Arial" charset="0"/>
                        <a:cs typeface="Arial" charset="0"/>
                      </a:endParaRPr>
                    </a:p>
                  </a:txBody>
                  <a:tcPr marL="25414" marR="25414" marT="0" marB="0"/>
                </a:tc>
                <a:tc>
                  <a:txBody>
                    <a:bodyPr/>
                    <a:lstStyle/>
                    <a:p>
                      <a:pPr marL="0" marR="0" algn="l">
                        <a:lnSpc>
                          <a:spcPct val="115000"/>
                        </a:lnSpc>
                        <a:spcBef>
                          <a:spcPts val="0"/>
                        </a:spcBef>
                        <a:spcAft>
                          <a:spcPts val="0"/>
                        </a:spcAft>
                      </a:pPr>
                      <a:r>
                        <a:rPr lang="en-GB" sz="1400" dirty="0">
                          <a:effectLst/>
                          <a:latin typeface="Arial" charset="0"/>
                          <a:ea typeface="Arial" charset="0"/>
                          <a:cs typeface="Arial" charset="0"/>
                        </a:rPr>
                        <a:t>This is defined as the degree to which the members of the society feel uncomfortable to the uncertainty. This is a parameter to assess how a society value practices vs. principles. </a:t>
                      </a:r>
                      <a:endParaRPr lang="en-US" sz="1400" dirty="0">
                        <a:effectLst/>
                        <a:latin typeface="Arial" charset="0"/>
                        <a:ea typeface="Arial" charset="0"/>
                        <a:cs typeface="Arial" charset="0"/>
                      </a:endParaRPr>
                    </a:p>
                  </a:txBody>
                  <a:tcPr marL="25414" marR="25414" marT="0" marB="0"/>
                </a:tc>
                <a:extLst>
                  <a:ext uri="{0D108BD9-81ED-4DB2-BD59-A6C34878D82A}">
                    <a16:rowId xmlns:a16="http://schemas.microsoft.com/office/drawing/2014/main" val="174144662"/>
                  </a:ext>
                </a:extLst>
              </a:tr>
              <a:tr h="993275">
                <a:tc>
                  <a:txBody>
                    <a:bodyPr/>
                    <a:lstStyle/>
                    <a:p>
                      <a:pPr marL="0" marR="0" algn="ctr">
                        <a:lnSpc>
                          <a:spcPct val="115000"/>
                        </a:lnSpc>
                        <a:spcBef>
                          <a:spcPts val="0"/>
                        </a:spcBef>
                        <a:spcAft>
                          <a:spcPts val="0"/>
                        </a:spcAft>
                      </a:pPr>
                      <a:r>
                        <a:rPr lang="en-GB" sz="1400" dirty="0">
                          <a:effectLst/>
                          <a:latin typeface="Arial" charset="0"/>
                          <a:ea typeface="Arial" charset="0"/>
                          <a:cs typeface="Arial" charset="0"/>
                        </a:rPr>
                        <a:t>Long-term orientation vs. short-term orientation</a:t>
                      </a:r>
                      <a:endParaRPr lang="en-US" sz="1400" dirty="0">
                        <a:effectLst/>
                        <a:latin typeface="Arial" charset="0"/>
                        <a:ea typeface="Arial" charset="0"/>
                        <a:cs typeface="Arial" charset="0"/>
                      </a:endParaRPr>
                    </a:p>
                  </a:txBody>
                  <a:tcPr marL="25414" marR="25414" marT="0" marB="0"/>
                </a:tc>
                <a:tc>
                  <a:txBody>
                    <a:bodyPr/>
                    <a:lstStyle/>
                    <a:p>
                      <a:pPr marL="0" marR="0" algn="l">
                        <a:lnSpc>
                          <a:spcPct val="115000"/>
                        </a:lnSpc>
                        <a:spcBef>
                          <a:spcPts val="0"/>
                        </a:spcBef>
                        <a:spcAft>
                          <a:spcPts val="0"/>
                        </a:spcAft>
                      </a:pPr>
                      <a:r>
                        <a:rPr lang="en-GB" sz="1400" dirty="0">
                          <a:effectLst/>
                          <a:latin typeface="Arial" charset="0"/>
                          <a:ea typeface="Arial" charset="0"/>
                          <a:cs typeface="Arial" charset="0"/>
                        </a:rPr>
                        <a:t>This dimension measures the extent to which a society develop linkages to its past (Nakata, 2009b). This also affects beliefs and quality of actions. </a:t>
                      </a:r>
                      <a:endParaRPr lang="en-US" sz="1400" dirty="0">
                        <a:effectLst/>
                        <a:latin typeface="Arial" charset="0"/>
                        <a:ea typeface="Arial" charset="0"/>
                        <a:cs typeface="Arial" charset="0"/>
                      </a:endParaRPr>
                    </a:p>
                  </a:txBody>
                  <a:tcPr marL="25414" marR="25414" marT="0" marB="0"/>
                </a:tc>
                <a:extLst>
                  <a:ext uri="{0D108BD9-81ED-4DB2-BD59-A6C34878D82A}">
                    <a16:rowId xmlns:a16="http://schemas.microsoft.com/office/drawing/2014/main" val="2273231625"/>
                  </a:ext>
                </a:extLst>
              </a:tr>
            </a:tbl>
          </a:graphicData>
        </a:graphic>
      </p:graphicFrame>
      <p:sp>
        <p:nvSpPr>
          <p:cNvPr id="5" name="Rectangle 1"/>
          <p:cNvSpPr>
            <a:spLocks noChangeArrowheads="1"/>
          </p:cNvSpPr>
          <p:nvPr/>
        </p:nvSpPr>
        <p:spPr bwMode="auto">
          <a:xfrm>
            <a:off x="3860613" y="9604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26277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51" y="0"/>
            <a:ext cx="10131425" cy="1456267"/>
          </a:xfrm>
        </p:spPr>
        <p:txBody>
          <a:bodyPr>
            <a:normAutofit/>
          </a:bodyPr>
          <a:lstStyle/>
          <a:p>
            <a:r>
              <a:rPr lang="en-US" sz="4400" dirty="0">
                <a:latin typeface="Chalkduster" charset="0"/>
                <a:ea typeface="Chalkduster" charset="0"/>
                <a:cs typeface="Chalkduster" charset="0"/>
              </a:rPr>
              <a:t>Culture – </a:t>
            </a:r>
            <a:br>
              <a:rPr lang="en-US" sz="4400" dirty="0">
                <a:latin typeface="Chalkduster" charset="0"/>
                <a:ea typeface="Chalkduster" charset="0"/>
                <a:cs typeface="Chalkduster" charset="0"/>
              </a:rPr>
            </a:br>
            <a:r>
              <a:rPr lang="en-US" sz="4400" dirty="0">
                <a:latin typeface="Chalkduster" charset="0"/>
                <a:ea typeface="Chalkduster" charset="0"/>
                <a:cs typeface="Chalkduster" charset="0"/>
              </a:rPr>
              <a:t>Kellogg’s vs. </a:t>
            </a:r>
            <a:r>
              <a:rPr lang="en-US" sz="4400" dirty="0" err="1">
                <a:latin typeface="Chalkduster" charset="0"/>
                <a:ea typeface="Chalkduster" charset="0"/>
                <a:cs typeface="Chalkduster" charset="0"/>
              </a:rPr>
              <a:t>UsA</a:t>
            </a:r>
            <a:endParaRPr lang="en-US" sz="4400" dirty="0">
              <a:latin typeface="Chalkduster" charset="0"/>
              <a:ea typeface="Chalkduster" charset="0"/>
              <a:cs typeface="Chalkduster"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91666280"/>
              </p:ext>
            </p:extLst>
          </p:nvPr>
        </p:nvGraphicFramePr>
        <p:xfrm>
          <a:off x="265472" y="1685506"/>
          <a:ext cx="11621728" cy="4519378"/>
        </p:xfrm>
        <a:graphic>
          <a:graphicData uri="http://schemas.openxmlformats.org/drawingml/2006/table">
            <a:tbl>
              <a:tblPr firstRow="1" firstCol="1" bandRow="1">
                <a:tableStyleId>{93296810-A885-4BE3-A3E7-6D5BEEA58F35}</a:tableStyleId>
              </a:tblPr>
              <a:tblGrid>
                <a:gridCol w="1748626">
                  <a:extLst>
                    <a:ext uri="{9D8B030D-6E8A-4147-A177-3AD203B41FA5}">
                      <a16:colId xmlns:a16="http://schemas.microsoft.com/office/drawing/2014/main" val="3200168363"/>
                    </a:ext>
                  </a:extLst>
                </a:gridCol>
                <a:gridCol w="1156805">
                  <a:extLst>
                    <a:ext uri="{9D8B030D-6E8A-4147-A177-3AD203B41FA5}">
                      <a16:colId xmlns:a16="http://schemas.microsoft.com/office/drawing/2014/main" val="2092747863"/>
                    </a:ext>
                  </a:extLst>
                </a:gridCol>
                <a:gridCol w="884903">
                  <a:extLst>
                    <a:ext uri="{9D8B030D-6E8A-4147-A177-3AD203B41FA5}">
                      <a16:colId xmlns:a16="http://schemas.microsoft.com/office/drawing/2014/main" val="2327098535"/>
                    </a:ext>
                  </a:extLst>
                </a:gridCol>
                <a:gridCol w="7831394">
                  <a:extLst>
                    <a:ext uri="{9D8B030D-6E8A-4147-A177-3AD203B41FA5}">
                      <a16:colId xmlns:a16="http://schemas.microsoft.com/office/drawing/2014/main" val="2930593173"/>
                    </a:ext>
                  </a:extLst>
                </a:gridCol>
              </a:tblGrid>
              <a:tr h="874814">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Dimensions </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Kellogg’s [Source: Self-evaluation]</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USA as a country [Source: Hofstede insight]</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Explanation </a:t>
                      </a:r>
                      <a:endParaRPr lang="en-US" sz="1400" dirty="0">
                        <a:effectLst/>
                        <a:latin typeface="Arial" charset="0"/>
                        <a:ea typeface="Arial" charset="0"/>
                        <a:cs typeface="Arial" charset="0"/>
                      </a:endParaRPr>
                    </a:p>
                  </a:txBody>
                  <a:tcPr marL="22470" marR="22470" marT="0" marB="0"/>
                </a:tc>
                <a:extLst>
                  <a:ext uri="{0D108BD9-81ED-4DB2-BD59-A6C34878D82A}">
                    <a16:rowId xmlns:a16="http://schemas.microsoft.com/office/drawing/2014/main" val="3728265623"/>
                  </a:ext>
                </a:extLst>
              </a:tr>
              <a:tr h="567654">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Power distant index</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35/100</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40/100</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Score for both cases is on the lower side which represents that an inequality within the society exists in both cultures. Also, the inequality is endorsed by the members of the culture.</a:t>
                      </a:r>
                      <a:endParaRPr lang="en-US" sz="1400" dirty="0">
                        <a:effectLst/>
                        <a:latin typeface="Arial" charset="0"/>
                        <a:ea typeface="Arial" charset="0"/>
                        <a:cs typeface="Arial" charset="0"/>
                      </a:endParaRPr>
                    </a:p>
                  </a:txBody>
                  <a:tcPr marL="22470" marR="22470" marT="0" marB="0"/>
                </a:tc>
                <a:extLst>
                  <a:ext uri="{0D108BD9-81ED-4DB2-BD59-A6C34878D82A}">
                    <a16:rowId xmlns:a16="http://schemas.microsoft.com/office/drawing/2014/main" val="3363471970"/>
                  </a:ext>
                </a:extLst>
              </a:tr>
              <a:tr h="567654">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Individualism vs. collectivism</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89/100</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91/100</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Once again, the score is more or less the same. This represents that both cultures are individualists and members are more focused on “I” rather than “we”. </a:t>
                      </a:r>
                      <a:endParaRPr lang="en-US" sz="1400" dirty="0">
                        <a:effectLst/>
                        <a:latin typeface="Arial" charset="0"/>
                        <a:ea typeface="Arial" charset="0"/>
                        <a:cs typeface="Arial" charset="0"/>
                      </a:endParaRPr>
                    </a:p>
                  </a:txBody>
                  <a:tcPr marL="22470" marR="22470" marT="0" marB="0"/>
                </a:tc>
                <a:extLst>
                  <a:ext uri="{0D108BD9-81ED-4DB2-BD59-A6C34878D82A}">
                    <a16:rowId xmlns:a16="http://schemas.microsoft.com/office/drawing/2014/main" val="261862545"/>
                  </a:ext>
                </a:extLst>
              </a:tr>
              <a:tr h="422777">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Masculinity vs. femininity </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66/100</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62/100</a:t>
                      </a:r>
                      <a:endParaRPr lang="en-US" sz="1400" dirty="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The score is relatively high for both which represents that the culture consider competition, achievement and success critically. </a:t>
                      </a:r>
                      <a:endParaRPr lang="en-US" sz="1400" dirty="0">
                        <a:effectLst/>
                        <a:latin typeface="Arial" charset="0"/>
                        <a:ea typeface="Arial" charset="0"/>
                        <a:cs typeface="Arial" charset="0"/>
                      </a:endParaRPr>
                    </a:p>
                  </a:txBody>
                  <a:tcPr marL="22470" marR="22470" marT="0" marB="0"/>
                </a:tc>
                <a:extLst>
                  <a:ext uri="{0D108BD9-81ED-4DB2-BD59-A6C34878D82A}">
                    <a16:rowId xmlns:a16="http://schemas.microsoft.com/office/drawing/2014/main" val="4120391675"/>
                  </a:ext>
                </a:extLst>
              </a:tr>
              <a:tr h="422777">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Uncertainty avoidance index</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35/100</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46/100</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The score is lower for Kellogg’s which represents a relatively lesser degree of response to the innovative ideas as compared to the US.</a:t>
                      </a:r>
                      <a:endParaRPr lang="en-US" sz="1400" dirty="0">
                        <a:effectLst/>
                        <a:latin typeface="Arial" charset="0"/>
                        <a:ea typeface="Arial" charset="0"/>
                        <a:cs typeface="Arial" charset="0"/>
                      </a:endParaRPr>
                    </a:p>
                  </a:txBody>
                  <a:tcPr marL="22470" marR="22470" marT="0" marB="0"/>
                </a:tc>
                <a:extLst>
                  <a:ext uri="{0D108BD9-81ED-4DB2-BD59-A6C34878D82A}">
                    <a16:rowId xmlns:a16="http://schemas.microsoft.com/office/drawing/2014/main" val="2579207078"/>
                  </a:ext>
                </a:extLst>
              </a:tr>
              <a:tr h="798372">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Long-term orientation vs. short-term orientation</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69/100</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68/100</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Both cultures score normative in the scale with a long-term orientation. </a:t>
                      </a:r>
                      <a:endParaRPr lang="en-US" sz="1400" dirty="0">
                        <a:effectLst/>
                        <a:latin typeface="Arial" charset="0"/>
                        <a:ea typeface="Arial" charset="0"/>
                        <a:cs typeface="Arial" charset="0"/>
                      </a:endParaRPr>
                    </a:p>
                  </a:txBody>
                  <a:tcPr marL="22470" marR="22470" marT="0" marB="0"/>
                </a:tc>
                <a:extLst>
                  <a:ext uri="{0D108BD9-81ED-4DB2-BD59-A6C34878D82A}">
                    <a16:rowId xmlns:a16="http://schemas.microsoft.com/office/drawing/2014/main" val="2702682397"/>
                  </a:ext>
                </a:extLst>
              </a:tr>
              <a:tr h="277902">
                <a:tc>
                  <a:txBody>
                    <a:bodyPr/>
                    <a:lstStyle/>
                    <a:p>
                      <a:pPr marL="0" marR="0" algn="ctr">
                        <a:lnSpc>
                          <a:spcPct val="115000"/>
                        </a:lnSpc>
                        <a:spcBef>
                          <a:spcPts val="0"/>
                        </a:spcBef>
                        <a:spcAft>
                          <a:spcPts val="0"/>
                        </a:spcAft>
                      </a:pPr>
                      <a:r>
                        <a:rPr lang="en-GB" sz="1400">
                          <a:effectLst/>
                          <a:latin typeface="Arial" charset="0"/>
                          <a:ea typeface="Arial" charset="0"/>
                          <a:cs typeface="Arial" charset="0"/>
                        </a:rPr>
                        <a:t>Total</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294</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a:effectLst/>
                          <a:latin typeface="Arial" charset="0"/>
                          <a:ea typeface="Arial" charset="0"/>
                          <a:cs typeface="Arial" charset="0"/>
                        </a:rPr>
                        <a:t>307</a:t>
                      </a:r>
                      <a:endParaRPr lang="en-US" sz="1400">
                        <a:effectLst/>
                        <a:latin typeface="Arial" charset="0"/>
                        <a:ea typeface="Arial" charset="0"/>
                        <a:cs typeface="Arial" charset="0"/>
                      </a:endParaRPr>
                    </a:p>
                  </a:txBody>
                  <a:tcPr marL="22470" marR="22470" marT="0" marB="0"/>
                </a:tc>
                <a:tc>
                  <a:txBody>
                    <a:bodyPr/>
                    <a:lstStyle/>
                    <a:p>
                      <a:pPr marL="0" marR="0" algn="just">
                        <a:lnSpc>
                          <a:spcPct val="115000"/>
                        </a:lnSpc>
                        <a:spcBef>
                          <a:spcPts val="0"/>
                        </a:spcBef>
                        <a:spcAft>
                          <a:spcPts val="0"/>
                        </a:spcAft>
                      </a:pPr>
                      <a:r>
                        <a:rPr lang="en-GB" sz="1400" dirty="0">
                          <a:effectLst/>
                          <a:latin typeface="Arial" charset="0"/>
                          <a:ea typeface="Arial" charset="0"/>
                          <a:cs typeface="Arial" charset="0"/>
                        </a:rPr>
                        <a:t>Based on the above, the total score is higher for US as a country.</a:t>
                      </a:r>
                      <a:endParaRPr lang="en-US" sz="1400" dirty="0">
                        <a:effectLst/>
                        <a:latin typeface="Arial" charset="0"/>
                        <a:ea typeface="Arial" charset="0"/>
                        <a:cs typeface="Arial" charset="0"/>
                      </a:endParaRPr>
                    </a:p>
                  </a:txBody>
                  <a:tcPr marL="22470" marR="22470" marT="0" marB="0"/>
                </a:tc>
                <a:extLst>
                  <a:ext uri="{0D108BD9-81ED-4DB2-BD59-A6C34878D82A}">
                    <a16:rowId xmlns:a16="http://schemas.microsoft.com/office/drawing/2014/main" val="3992050341"/>
                  </a:ext>
                </a:extLst>
              </a:tr>
            </a:tbl>
          </a:graphicData>
        </a:graphic>
      </p:graphicFrame>
    </p:spTree>
    <p:extLst>
      <p:ext uri="{BB962C8B-B14F-4D97-AF65-F5344CB8AC3E}">
        <p14:creationId xmlns:p14="http://schemas.microsoft.com/office/powerpoint/2010/main" val="304356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784" y="399737"/>
            <a:ext cx="11017769" cy="1833797"/>
          </a:xfrm>
        </p:spPr>
        <p:txBody>
          <a:bodyPr>
            <a:normAutofit/>
          </a:bodyPr>
          <a:lstStyle/>
          <a:p>
            <a:r>
              <a:rPr lang="en-US" sz="4400" dirty="0">
                <a:latin typeface="Chalkduster" charset="0"/>
                <a:ea typeface="Chalkduster" charset="0"/>
                <a:cs typeface="Chalkduster" charset="0"/>
              </a:rPr>
              <a:t>Culture of Kellogg’s – Conclusion </a:t>
            </a:r>
          </a:p>
        </p:txBody>
      </p:sp>
      <p:sp>
        <p:nvSpPr>
          <p:cNvPr id="3" name="Content Placeholder 2"/>
          <p:cNvSpPr>
            <a:spLocks noGrp="1"/>
          </p:cNvSpPr>
          <p:nvPr>
            <p:ph idx="1"/>
          </p:nvPr>
        </p:nvSpPr>
        <p:spPr>
          <a:xfrm>
            <a:off x="329785" y="1618939"/>
            <a:ext cx="10487441" cy="4172262"/>
          </a:xfrm>
        </p:spPr>
        <p:txBody>
          <a:bodyPr>
            <a:normAutofit/>
          </a:bodyPr>
          <a:lstStyle/>
          <a:p>
            <a:pPr marL="0" indent="0">
              <a:buNone/>
            </a:pPr>
            <a:r>
              <a:rPr lang="en-GB" sz="2000" dirty="0">
                <a:latin typeface="Arial" charset="0"/>
                <a:ea typeface="Arial" charset="0"/>
                <a:cs typeface="Arial" charset="0"/>
              </a:rPr>
              <a:t>Culture, in general, is defined as the values and beliefs that are affected or controlled by different factors. </a:t>
            </a:r>
          </a:p>
          <a:p>
            <a:r>
              <a:rPr lang="en-GB" sz="2000" dirty="0">
                <a:latin typeface="Arial" charset="0"/>
                <a:ea typeface="Arial" charset="0"/>
                <a:cs typeface="Arial" charset="0"/>
              </a:rPr>
              <a:t>Externally, the norms within the society, external culture, norms of industry and religion </a:t>
            </a:r>
          </a:p>
          <a:p>
            <a:r>
              <a:rPr lang="en-GB" sz="2000" dirty="0"/>
              <a:t>Internally, the organisational culture would be affected by the policies and procedures, management and leadership strategy and the background or diversity of the employees. </a:t>
            </a:r>
            <a:endParaRPr lang="en-GB" sz="2000" dirty="0">
              <a:latin typeface="Arial" charset="0"/>
              <a:ea typeface="Arial" charset="0"/>
              <a:cs typeface="Arial" charset="0"/>
            </a:endParaRPr>
          </a:p>
          <a:p>
            <a:endParaRPr lang="en-GB" sz="2000" dirty="0">
              <a:latin typeface="Arial" charset="0"/>
              <a:ea typeface="Arial" charset="0"/>
              <a:cs typeface="Arial" charset="0"/>
            </a:endParaRPr>
          </a:p>
          <a:p>
            <a:endParaRPr lang="en-GB" sz="2000" dirty="0">
              <a:latin typeface="Chalkduster" charset="0"/>
              <a:ea typeface="Chalkduster" charset="0"/>
              <a:cs typeface="Chalkduster" charset="0"/>
            </a:endParaRPr>
          </a:p>
        </p:txBody>
      </p:sp>
    </p:spTree>
    <p:extLst>
      <p:ext uri="{BB962C8B-B14F-4D97-AF65-F5344CB8AC3E}">
        <p14:creationId xmlns:p14="http://schemas.microsoft.com/office/powerpoint/2010/main" val="174944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716" y="114924"/>
            <a:ext cx="11624465" cy="1157695"/>
          </a:xfrm>
        </p:spPr>
        <p:txBody>
          <a:bodyPr>
            <a:normAutofit fontScale="90000"/>
          </a:bodyPr>
          <a:lstStyle/>
          <a:p>
            <a:r>
              <a:rPr lang="en-US" dirty="0">
                <a:solidFill>
                  <a:schemeClr val="tx1"/>
                </a:solidFill>
                <a:latin typeface="Chalkduster" charset="0"/>
                <a:ea typeface="Chalkduster" charset="0"/>
                <a:cs typeface="Chalkduster" charset="0"/>
              </a:rPr>
              <a:t>Leadership at Kellogg’s </a:t>
            </a:r>
            <a:r>
              <a:rPr lang="en-US" dirty="0">
                <a:latin typeface="Chalkduster" charset="0"/>
              </a:rPr>
              <a:t>- </a:t>
            </a:r>
            <a:r>
              <a:rPr lang="en-US" sz="2700" dirty="0">
                <a:latin typeface="Chalkduster" charset="0"/>
              </a:rPr>
              <a:t>Comparing Transformational Leadership with Transactional Leadership BASS (1990)       </a:t>
            </a:r>
            <a:br>
              <a:rPr lang="en-US" sz="2700" dirty="0">
                <a:latin typeface="Chalkduster" charset="0"/>
              </a:rPr>
            </a:br>
            <a:r>
              <a:rPr lang="en-US" sz="2700" dirty="0">
                <a:latin typeface="Chalkduster" charset="0"/>
              </a:rPr>
              <a:t>                                                                      </a:t>
            </a:r>
            <a:r>
              <a:rPr lang="en-US" sz="2700" dirty="0" err="1">
                <a:latin typeface="Chalkduster" charset="0"/>
              </a:rPr>
              <a:t>Viliana</a:t>
            </a:r>
            <a:endParaRPr lang="en-US" sz="2700" dirty="0">
              <a:latin typeface="Chalkduster"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748751070"/>
              </p:ext>
            </p:extLst>
          </p:nvPr>
        </p:nvGraphicFramePr>
        <p:xfrm>
          <a:off x="292716" y="1348033"/>
          <a:ext cx="11735886" cy="5231875"/>
        </p:xfrm>
        <a:graphic>
          <a:graphicData uri="http://schemas.openxmlformats.org/drawingml/2006/table">
            <a:tbl>
              <a:tblPr firstRow="1" firstCol="1" bandRow="1">
                <a:tableStyleId>{93296810-A885-4BE3-A3E7-6D5BEEA58F35}</a:tableStyleId>
              </a:tblPr>
              <a:tblGrid>
                <a:gridCol w="2931251">
                  <a:extLst>
                    <a:ext uri="{9D8B030D-6E8A-4147-A177-3AD203B41FA5}">
                      <a16:colId xmlns:a16="http://schemas.microsoft.com/office/drawing/2014/main" val="416761212"/>
                    </a:ext>
                  </a:extLst>
                </a:gridCol>
                <a:gridCol w="4703975">
                  <a:extLst>
                    <a:ext uri="{9D8B030D-6E8A-4147-A177-3AD203B41FA5}">
                      <a16:colId xmlns:a16="http://schemas.microsoft.com/office/drawing/2014/main" val="2564367251"/>
                    </a:ext>
                  </a:extLst>
                </a:gridCol>
                <a:gridCol w="4100660">
                  <a:extLst>
                    <a:ext uri="{9D8B030D-6E8A-4147-A177-3AD203B41FA5}">
                      <a16:colId xmlns:a16="http://schemas.microsoft.com/office/drawing/2014/main" val="3870738398"/>
                    </a:ext>
                  </a:extLst>
                </a:gridCol>
              </a:tblGrid>
              <a:tr h="350643">
                <a:tc>
                  <a:txBody>
                    <a:bodyPr/>
                    <a:lstStyle/>
                    <a:p>
                      <a:pPr marL="0" marR="0" algn="just">
                        <a:lnSpc>
                          <a:spcPct val="115000"/>
                        </a:lnSpc>
                        <a:spcBef>
                          <a:spcPts val="0"/>
                        </a:spcBef>
                        <a:spcAft>
                          <a:spcPts val="0"/>
                        </a:spcAft>
                      </a:pPr>
                      <a:r>
                        <a:rPr lang="en-GB" sz="2000" dirty="0">
                          <a:solidFill>
                            <a:schemeClr val="bg1"/>
                          </a:solidFill>
                          <a:effectLst/>
                          <a:latin typeface="Arial" charset="0"/>
                          <a:ea typeface="Arial" charset="0"/>
                          <a:cs typeface="Arial" charset="0"/>
                        </a:rPr>
                        <a:t>Dimensions </a:t>
                      </a:r>
                      <a:endParaRPr lang="en-US" sz="2000" dirty="0">
                        <a:solidFill>
                          <a:schemeClr val="bg1"/>
                        </a:solidFill>
                        <a:effectLst/>
                        <a:latin typeface="Arial" charset="0"/>
                        <a:ea typeface="Arial" charset="0"/>
                        <a:cs typeface="Arial" charset="0"/>
                      </a:endParaRPr>
                    </a:p>
                  </a:txBody>
                  <a:tcPr marL="26052" marR="26052" marT="0" marB="0"/>
                </a:tc>
                <a:tc>
                  <a:txBody>
                    <a:bodyPr/>
                    <a:lstStyle/>
                    <a:p>
                      <a:pPr marL="0" marR="0" algn="just" defTabSz="457200" rtl="0" eaLnBrk="1" latinLnBrk="0" hangingPunct="1">
                        <a:lnSpc>
                          <a:spcPct val="115000"/>
                        </a:lnSpc>
                        <a:spcBef>
                          <a:spcPts val="0"/>
                        </a:spcBef>
                        <a:spcAft>
                          <a:spcPts val="0"/>
                        </a:spcAft>
                      </a:pPr>
                      <a:r>
                        <a:rPr lang="en-GB" sz="2000" b="1" kern="1200">
                          <a:solidFill>
                            <a:schemeClr val="bg1"/>
                          </a:solidFill>
                          <a:effectLst/>
                          <a:latin typeface="Arial" charset="0"/>
                          <a:ea typeface="Arial" charset="0"/>
                          <a:cs typeface="Arial" charset="0"/>
                        </a:rPr>
                        <a:t>Kellogg’s</a:t>
                      </a:r>
                      <a:endParaRPr lang="en-US" sz="2000" b="1" kern="1200">
                        <a:solidFill>
                          <a:schemeClr val="bg1"/>
                        </a:solidFill>
                        <a:effectLst/>
                        <a:latin typeface="Arial" charset="0"/>
                        <a:ea typeface="Arial" charset="0"/>
                        <a:cs typeface="Arial" charset="0"/>
                      </a:endParaRPr>
                    </a:p>
                  </a:txBody>
                  <a:tcPr marL="26052" marR="26052" marT="0" marB="0"/>
                </a:tc>
                <a:tc>
                  <a:txBody>
                    <a:bodyPr/>
                    <a:lstStyle/>
                    <a:p>
                      <a:pPr marL="0" marR="0" algn="just" defTabSz="457200" rtl="0" eaLnBrk="1" latinLnBrk="0" hangingPunct="1">
                        <a:lnSpc>
                          <a:spcPct val="115000"/>
                        </a:lnSpc>
                        <a:spcBef>
                          <a:spcPts val="0"/>
                        </a:spcBef>
                        <a:spcAft>
                          <a:spcPts val="0"/>
                        </a:spcAft>
                      </a:pPr>
                      <a:r>
                        <a:rPr lang="en-GB" sz="2000" b="1" kern="1200" dirty="0">
                          <a:solidFill>
                            <a:schemeClr val="bg1"/>
                          </a:solidFill>
                          <a:effectLst/>
                          <a:latin typeface="Arial" charset="0"/>
                          <a:ea typeface="Arial" charset="0"/>
                          <a:cs typeface="Arial" charset="0"/>
                        </a:rPr>
                        <a:t>Unilever </a:t>
                      </a:r>
                      <a:endParaRPr lang="en-US" sz="2000" b="1" kern="1200" dirty="0">
                        <a:solidFill>
                          <a:schemeClr val="bg1"/>
                        </a:solidFill>
                        <a:effectLst/>
                        <a:latin typeface="Arial" charset="0"/>
                        <a:ea typeface="Arial" charset="0"/>
                        <a:cs typeface="Arial" charset="0"/>
                      </a:endParaRPr>
                    </a:p>
                  </a:txBody>
                  <a:tcPr marL="26052" marR="26052" marT="0" marB="0"/>
                </a:tc>
                <a:extLst>
                  <a:ext uri="{0D108BD9-81ED-4DB2-BD59-A6C34878D82A}">
                    <a16:rowId xmlns:a16="http://schemas.microsoft.com/office/drawing/2014/main" val="4060208981"/>
                  </a:ext>
                </a:extLst>
              </a:tr>
              <a:tr h="965993">
                <a:tc>
                  <a:txBody>
                    <a:bodyPr/>
                    <a:lstStyle/>
                    <a:p>
                      <a:pPr marL="0" marR="0" algn="l" defTabSz="457200" rtl="0" eaLnBrk="1" latinLnBrk="0" hangingPunct="1">
                        <a:lnSpc>
                          <a:spcPct val="115000"/>
                        </a:lnSpc>
                        <a:spcBef>
                          <a:spcPts val="0"/>
                        </a:spcBef>
                        <a:spcAft>
                          <a:spcPts val="0"/>
                        </a:spcAft>
                      </a:pPr>
                      <a:r>
                        <a:rPr lang="en-GB" sz="1800" b="1" kern="1200" dirty="0">
                          <a:solidFill>
                            <a:schemeClr val="bg1"/>
                          </a:solidFill>
                          <a:effectLst/>
                          <a:latin typeface="Arial" charset="0"/>
                          <a:ea typeface="Arial" charset="0"/>
                          <a:cs typeface="Arial" charset="0"/>
                        </a:rPr>
                        <a:t>Transformational Leadership</a:t>
                      </a:r>
                      <a:endParaRPr lang="en-US" sz="1800" b="1" kern="12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Within Kellogg’s this type of leadership style is typically used in the management of organisational change. </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Within Unilever, several transformational leaders exist at various level and have a major role in leading organisational change. </a:t>
                      </a:r>
                      <a:endParaRPr lang="en-US" sz="1400" b="1" dirty="0">
                        <a:effectLst/>
                        <a:latin typeface="Arial" charset="0"/>
                        <a:ea typeface="Arial" charset="0"/>
                        <a:cs typeface="Arial" charset="0"/>
                      </a:endParaRPr>
                    </a:p>
                  </a:txBody>
                  <a:tcPr marL="26052" marR="26052" marT="0" marB="0"/>
                </a:tc>
                <a:extLst>
                  <a:ext uri="{0D108BD9-81ED-4DB2-BD59-A6C34878D82A}">
                    <a16:rowId xmlns:a16="http://schemas.microsoft.com/office/drawing/2014/main" val="3745361107"/>
                  </a:ext>
                </a:extLst>
              </a:tr>
              <a:tr h="1119875">
                <a:tc>
                  <a:txBody>
                    <a:bodyPr/>
                    <a:lstStyle/>
                    <a:p>
                      <a:pPr marL="0" marR="0" algn="just">
                        <a:lnSpc>
                          <a:spcPct val="115000"/>
                        </a:lnSpc>
                        <a:spcBef>
                          <a:spcPts val="0"/>
                        </a:spcBef>
                        <a:spcAft>
                          <a:spcPts val="0"/>
                        </a:spcAft>
                      </a:pPr>
                      <a:r>
                        <a:rPr lang="en-GB" sz="1800" dirty="0">
                          <a:solidFill>
                            <a:schemeClr val="bg1"/>
                          </a:solidFill>
                          <a:effectLst/>
                          <a:latin typeface="Arial" charset="0"/>
                          <a:ea typeface="Arial" charset="0"/>
                          <a:cs typeface="Arial" charset="0"/>
                        </a:rPr>
                        <a:t>a) Charisma </a:t>
                      </a:r>
                      <a:endParaRPr lang="en-US" sz="18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The leaders represent themselves as an example in order to provide a source of guidance and example for the subordinates and employees. </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Unilever has an example of several leaders such as Mitch </a:t>
                      </a:r>
                      <a:r>
                        <a:rPr lang="en-GB" sz="1400" b="1" dirty="0" err="1">
                          <a:effectLst/>
                          <a:latin typeface="Arial" charset="0"/>
                          <a:ea typeface="Arial" charset="0"/>
                          <a:cs typeface="Arial" charset="0"/>
                        </a:rPr>
                        <a:t>Millory</a:t>
                      </a:r>
                      <a:r>
                        <a:rPr lang="en-GB" sz="1400" b="1" dirty="0">
                          <a:effectLst/>
                          <a:latin typeface="Arial" charset="0"/>
                          <a:ea typeface="Arial" charset="0"/>
                          <a:cs typeface="Arial" charset="0"/>
                        </a:rPr>
                        <a:t> as charismatic leaders who influence subordinates through their personality. </a:t>
                      </a:r>
                      <a:endParaRPr lang="en-US" sz="1400" b="1" dirty="0">
                        <a:effectLst/>
                        <a:latin typeface="Arial" charset="0"/>
                        <a:ea typeface="Arial" charset="0"/>
                        <a:cs typeface="Arial" charset="0"/>
                      </a:endParaRPr>
                    </a:p>
                  </a:txBody>
                  <a:tcPr marL="26052" marR="26052" marT="0" marB="0"/>
                </a:tc>
                <a:extLst>
                  <a:ext uri="{0D108BD9-81ED-4DB2-BD59-A6C34878D82A}">
                    <a16:rowId xmlns:a16="http://schemas.microsoft.com/office/drawing/2014/main" val="3598870910"/>
                  </a:ext>
                </a:extLst>
              </a:tr>
              <a:tr h="835052">
                <a:tc>
                  <a:txBody>
                    <a:bodyPr/>
                    <a:lstStyle/>
                    <a:p>
                      <a:pPr marL="0" marR="0" algn="just">
                        <a:lnSpc>
                          <a:spcPct val="115000"/>
                        </a:lnSpc>
                        <a:spcBef>
                          <a:spcPts val="0"/>
                        </a:spcBef>
                        <a:spcAft>
                          <a:spcPts val="0"/>
                        </a:spcAft>
                      </a:pPr>
                      <a:r>
                        <a:rPr lang="en-GB" sz="1800" dirty="0">
                          <a:solidFill>
                            <a:schemeClr val="bg1"/>
                          </a:solidFill>
                          <a:effectLst/>
                          <a:latin typeface="Arial" charset="0"/>
                          <a:ea typeface="Arial" charset="0"/>
                          <a:cs typeface="Arial" charset="0"/>
                        </a:rPr>
                        <a:t>b) Inspiration </a:t>
                      </a:r>
                      <a:endParaRPr lang="en-US" sz="18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The leaders, through their behaviour and actions, inspire other employees and subordinates. </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Trainings and regular interactions are used to inspire people.</a:t>
                      </a:r>
                      <a:endParaRPr lang="en-US" sz="1400" b="1" dirty="0">
                        <a:effectLst/>
                        <a:latin typeface="Arial" charset="0"/>
                        <a:ea typeface="Arial" charset="0"/>
                        <a:cs typeface="Arial" charset="0"/>
                      </a:endParaRPr>
                    </a:p>
                  </a:txBody>
                  <a:tcPr marL="26052" marR="26052" marT="0" marB="0"/>
                </a:tc>
                <a:extLst>
                  <a:ext uri="{0D108BD9-81ED-4DB2-BD59-A6C34878D82A}">
                    <a16:rowId xmlns:a16="http://schemas.microsoft.com/office/drawing/2014/main" val="2228162641"/>
                  </a:ext>
                </a:extLst>
              </a:tr>
              <a:tr h="1119875">
                <a:tc>
                  <a:txBody>
                    <a:bodyPr/>
                    <a:lstStyle/>
                    <a:p>
                      <a:pPr marL="0" marR="0" algn="just">
                        <a:lnSpc>
                          <a:spcPct val="115000"/>
                        </a:lnSpc>
                        <a:spcBef>
                          <a:spcPts val="0"/>
                        </a:spcBef>
                        <a:spcAft>
                          <a:spcPts val="0"/>
                        </a:spcAft>
                      </a:pPr>
                      <a:r>
                        <a:rPr lang="en-GB" sz="1800" dirty="0">
                          <a:solidFill>
                            <a:schemeClr val="bg1"/>
                          </a:solidFill>
                          <a:effectLst/>
                          <a:latin typeface="Arial" charset="0"/>
                          <a:ea typeface="Arial" charset="0"/>
                          <a:cs typeface="Arial" charset="0"/>
                        </a:rPr>
                        <a:t>c) Intellectual stimulation </a:t>
                      </a:r>
                      <a:endParaRPr lang="en-US" sz="18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A transformational leader within Kellogg’s works on intellectual simulation by using the already produced knowledge of the company. </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Unilever has a centralised system of knowledge management that is used by the transformational leaders for this purpose. </a:t>
                      </a:r>
                      <a:endParaRPr lang="en-US" sz="1400" b="1" dirty="0">
                        <a:effectLst/>
                        <a:latin typeface="Arial" charset="0"/>
                        <a:ea typeface="Arial" charset="0"/>
                        <a:cs typeface="Arial" charset="0"/>
                      </a:endParaRPr>
                    </a:p>
                  </a:txBody>
                  <a:tcPr marL="26052" marR="26052" marT="0" marB="0"/>
                </a:tc>
                <a:extLst>
                  <a:ext uri="{0D108BD9-81ED-4DB2-BD59-A6C34878D82A}">
                    <a16:rowId xmlns:a16="http://schemas.microsoft.com/office/drawing/2014/main" val="484507225"/>
                  </a:ext>
                </a:extLst>
              </a:tr>
              <a:tr h="840437">
                <a:tc>
                  <a:txBody>
                    <a:bodyPr/>
                    <a:lstStyle/>
                    <a:p>
                      <a:pPr marL="0" marR="0" algn="just">
                        <a:lnSpc>
                          <a:spcPct val="115000"/>
                        </a:lnSpc>
                        <a:spcBef>
                          <a:spcPts val="0"/>
                        </a:spcBef>
                        <a:spcAft>
                          <a:spcPts val="0"/>
                        </a:spcAft>
                      </a:pPr>
                      <a:r>
                        <a:rPr lang="en-GB" sz="1800" dirty="0">
                          <a:solidFill>
                            <a:schemeClr val="bg1"/>
                          </a:solidFill>
                          <a:effectLst/>
                          <a:latin typeface="Arial" charset="0"/>
                          <a:ea typeface="Arial" charset="0"/>
                          <a:cs typeface="Arial" charset="0"/>
                        </a:rPr>
                        <a:t>d)Individualised consideration</a:t>
                      </a:r>
                      <a:endParaRPr lang="en-US" sz="18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The weaker employees within Kellogg’s are taken on the individualised consideration and mentors are assigned for their development. </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Same as Kellogg’s, Unilever also have individualised consideration plans where it is needed. </a:t>
                      </a:r>
                      <a:endParaRPr lang="en-US" sz="1400" b="1" dirty="0">
                        <a:effectLst/>
                        <a:latin typeface="Arial" charset="0"/>
                        <a:ea typeface="Arial" charset="0"/>
                        <a:cs typeface="Arial" charset="0"/>
                      </a:endParaRPr>
                    </a:p>
                  </a:txBody>
                  <a:tcPr marL="26052" marR="26052" marT="0" marB="0"/>
                </a:tc>
                <a:extLst>
                  <a:ext uri="{0D108BD9-81ED-4DB2-BD59-A6C34878D82A}">
                    <a16:rowId xmlns:a16="http://schemas.microsoft.com/office/drawing/2014/main" val="1339560349"/>
                  </a:ext>
                </a:extLst>
              </a:tr>
            </a:tbl>
          </a:graphicData>
        </a:graphic>
      </p:graphicFrame>
    </p:spTree>
    <p:extLst>
      <p:ext uri="{BB962C8B-B14F-4D97-AF65-F5344CB8AC3E}">
        <p14:creationId xmlns:p14="http://schemas.microsoft.com/office/powerpoint/2010/main" val="140108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715" y="114925"/>
            <a:ext cx="11726459" cy="1327376"/>
          </a:xfrm>
        </p:spPr>
        <p:txBody>
          <a:bodyPr>
            <a:normAutofit fontScale="90000"/>
          </a:bodyPr>
          <a:lstStyle/>
          <a:p>
            <a:r>
              <a:rPr lang="en-US" dirty="0">
                <a:latin typeface="Chalkduster" charset="0"/>
              </a:rPr>
              <a:t>Leadership at Kellogg’s-</a:t>
            </a:r>
            <a:r>
              <a:rPr lang="en-US" sz="2700" dirty="0">
                <a:latin typeface="Chalkduster" charset="0"/>
              </a:rPr>
              <a:t>Comparing Transformational Leadership with Transactional Leadership BASS (1990)</a:t>
            </a:r>
          </a:p>
        </p:txBody>
      </p:sp>
      <p:graphicFrame>
        <p:nvGraphicFramePr>
          <p:cNvPr id="4" name="Table 3"/>
          <p:cNvGraphicFramePr>
            <a:graphicFrameLocks noGrp="1"/>
          </p:cNvGraphicFramePr>
          <p:nvPr>
            <p:extLst>
              <p:ext uri="{D42A27DB-BD31-4B8C-83A1-F6EECF244321}">
                <p14:modId xmlns:p14="http://schemas.microsoft.com/office/powerpoint/2010/main" val="740126395"/>
              </p:ext>
            </p:extLst>
          </p:nvPr>
        </p:nvGraphicFramePr>
        <p:xfrm>
          <a:off x="280220" y="1571191"/>
          <a:ext cx="11636962" cy="5069748"/>
        </p:xfrm>
        <a:graphic>
          <a:graphicData uri="http://schemas.openxmlformats.org/drawingml/2006/table">
            <a:tbl>
              <a:tblPr firstRow="1" firstCol="1" bandRow="1">
                <a:tableStyleId>{93296810-A885-4BE3-A3E7-6D5BEEA58F35}</a:tableStyleId>
              </a:tblPr>
              <a:tblGrid>
                <a:gridCol w="3613051">
                  <a:extLst>
                    <a:ext uri="{9D8B030D-6E8A-4147-A177-3AD203B41FA5}">
                      <a16:colId xmlns:a16="http://schemas.microsoft.com/office/drawing/2014/main" val="416761212"/>
                    </a:ext>
                  </a:extLst>
                </a:gridCol>
                <a:gridCol w="4100660">
                  <a:extLst>
                    <a:ext uri="{9D8B030D-6E8A-4147-A177-3AD203B41FA5}">
                      <a16:colId xmlns:a16="http://schemas.microsoft.com/office/drawing/2014/main" val="2564367251"/>
                    </a:ext>
                  </a:extLst>
                </a:gridCol>
                <a:gridCol w="3923251">
                  <a:extLst>
                    <a:ext uri="{9D8B030D-6E8A-4147-A177-3AD203B41FA5}">
                      <a16:colId xmlns:a16="http://schemas.microsoft.com/office/drawing/2014/main" val="3870738398"/>
                    </a:ext>
                  </a:extLst>
                </a:gridCol>
              </a:tblGrid>
              <a:tr h="464999">
                <a:tc>
                  <a:txBody>
                    <a:bodyPr/>
                    <a:lstStyle/>
                    <a:p>
                      <a:pPr marL="0" marR="0" algn="l" defTabSz="457200" rtl="0" eaLnBrk="1" latinLnBrk="0" hangingPunct="1">
                        <a:lnSpc>
                          <a:spcPct val="115000"/>
                        </a:lnSpc>
                        <a:spcBef>
                          <a:spcPts val="0"/>
                        </a:spcBef>
                        <a:spcAft>
                          <a:spcPts val="0"/>
                        </a:spcAft>
                      </a:pPr>
                      <a:r>
                        <a:rPr lang="en-GB" sz="2000" b="1" kern="1200" dirty="0">
                          <a:solidFill>
                            <a:schemeClr val="bg1"/>
                          </a:solidFill>
                          <a:effectLst/>
                          <a:latin typeface="Arial" charset="0"/>
                          <a:ea typeface="Arial" charset="0"/>
                          <a:cs typeface="Arial" charset="0"/>
                        </a:rPr>
                        <a:t>Dimensions </a:t>
                      </a:r>
                      <a:endParaRPr lang="en-US" sz="2000" b="1" kern="1200" dirty="0">
                        <a:solidFill>
                          <a:schemeClr val="bg1"/>
                        </a:solidFill>
                        <a:effectLst/>
                        <a:latin typeface="Arial" charset="0"/>
                        <a:ea typeface="Arial" charset="0"/>
                        <a:cs typeface="Arial" charset="0"/>
                      </a:endParaRPr>
                    </a:p>
                  </a:txBody>
                  <a:tcPr marL="26052" marR="26052" marT="0" marB="0"/>
                </a:tc>
                <a:tc>
                  <a:txBody>
                    <a:bodyPr/>
                    <a:lstStyle/>
                    <a:p>
                      <a:pPr marL="0" marR="0" algn="l" defTabSz="457200" rtl="0" eaLnBrk="1" latinLnBrk="0" hangingPunct="1">
                        <a:lnSpc>
                          <a:spcPct val="115000"/>
                        </a:lnSpc>
                        <a:spcBef>
                          <a:spcPts val="0"/>
                        </a:spcBef>
                        <a:spcAft>
                          <a:spcPts val="0"/>
                        </a:spcAft>
                      </a:pPr>
                      <a:r>
                        <a:rPr lang="en-GB" sz="2000" b="1" kern="1200" dirty="0">
                          <a:solidFill>
                            <a:schemeClr val="bg1"/>
                          </a:solidFill>
                          <a:effectLst/>
                          <a:latin typeface="Arial" charset="0"/>
                          <a:ea typeface="Arial" charset="0"/>
                          <a:cs typeface="Arial" charset="0"/>
                        </a:rPr>
                        <a:t>Kellogg’s</a:t>
                      </a:r>
                      <a:endParaRPr lang="en-US" sz="2000" b="1" kern="1200" dirty="0">
                        <a:solidFill>
                          <a:schemeClr val="bg1"/>
                        </a:solidFill>
                        <a:effectLst/>
                        <a:latin typeface="Arial" charset="0"/>
                        <a:ea typeface="Arial" charset="0"/>
                        <a:cs typeface="Arial" charset="0"/>
                      </a:endParaRPr>
                    </a:p>
                  </a:txBody>
                  <a:tcPr marL="26052" marR="26052" marT="0" marB="0"/>
                </a:tc>
                <a:tc>
                  <a:txBody>
                    <a:bodyPr/>
                    <a:lstStyle/>
                    <a:p>
                      <a:pPr marL="0" marR="0" algn="l" defTabSz="457200" rtl="0" eaLnBrk="1" latinLnBrk="0" hangingPunct="1">
                        <a:lnSpc>
                          <a:spcPct val="115000"/>
                        </a:lnSpc>
                        <a:spcBef>
                          <a:spcPts val="0"/>
                        </a:spcBef>
                        <a:spcAft>
                          <a:spcPts val="0"/>
                        </a:spcAft>
                      </a:pPr>
                      <a:r>
                        <a:rPr lang="en-GB" sz="2000" b="1" kern="1200" dirty="0">
                          <a:solidFill>
                            <a:schemeClr val="bg1"/>
                          </a:solidFill>
                          <a:effectLst/>
                          <a:latin typeface="Arial" charset="0"/>
                          <a:ea typeface="Arial" charset="0"/>
                          <a:cs typeface="Arial" charset="0"/>
                        </a:rPr>
                        <a:t>Unilever </a:t>
                      </a:r>
                      <a:endParaRPr lang="en-US" sz="2000" b="1" kern="1200" dirty="0">
                        <a:solidFill>
                          <a:schemeClr val="bg1"/>
                        </a:solidFill>
                        <a:effectLst/>
                        <a:latin typeface="Arial" charset="0"/>
                        <a:ea typeface="Arial" charset="0"/>
                        <a:cs typeface="Arial" charset="0"/>
                      </a:endParaRPr>
                    </a:p>
                  </a:txBody>
                  <a:tcPr marL="26052" marR="26052" marT="0" marB="0"/>
                </a:tc>
                <a:extLst>
                  <a:ext uri="{0D108BD9-81ED-4DB2-BD59-A6C34878D82A}">
                    <a16:rowId xmlns:a16="http://schemas.microsoft.com/office/drawing/2014/main" val="4060208981"/>
                  </a:ext>
                </a:extLst>
              </a:tr>
              <a:tr h="979678">
                <a:tc>
                  <a:txBody>
                    <a:bodyPr/>
                    <a:lstStyle/>
                    <a:p>
                      <a:pPr marL="0" marR="0" algn="l" defTabSz="457200" rtl="0" eaLnBrk="1" latinLnBrk="0" hangingPunct="1">
                        <a:lnSpc>
                          <a:spcPct val="115000"/>
                        </a:lnSpc>
                        <a:spcBef>
                          <a:spcPts val="0"/>
                        </a:spcBef>
                        <a:spcAft>
                          <a:spcPts val="0"/>
                        </a:spcAft>
                      </a:pPr>
                      <a:r>
                        <a:rPr lang="en-GB" sz="1800" b="1" kern="1200" dirty="0">
                          <a:solidFill>
                            <a:schemeClr val="bg1"/>
                          </a:solidFill>
                          <a:effectLst/>
                          <a:latin typeface="Arial" charset="0"/>
                          <a:ea typeface="Arial" charset="0"/>
                          <a:cs typeface="Arial" charset="0"/>
                        </a:rPr>
                        <a:t>Transactional Leadership </a:t>
                      </a:r>
                      <a:endParaRPr lang="en-US" sz="1800" b="1" kern="12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In various departments and across several geographical regions, transactional leaders exists within Kellogg’s.</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solidFill>
                            <a:schemeClr val="bg1"/>
                          </a:solidFill>
                          <a:effectLst/>
                          <a:latin typeface="Arial" charset="0"/>
                          <a:ea typeface="Arial" charset="0"/>
                          <a:cs typeface="Arial" charset="0"/>
                        </a:rPr>
                        <a:t>This is one of the most dominant leadership style within Unilever. </a:t>
                      </a:r>
                      <a:endParaRPr lang="en-US" sz="1400" b="1" dirty="0">
                        <a:solidFill>
                          <a:schemeClr val="bg1"/>
                        </a:solidFill>
                        <a:effectLst/>
                        <a:latin typeface="Arial" charset="0"/>
                        <a:ea typeface="Arial" charset="0"/>
                        <a:cs typeface="Arial" charset="0"/>
                      </a:endParaRPr>
                    </a:p>
                  </a:txBody>
                  <a:tcPr marL="26052" marR="26052" marT="0" marB="0"/>
                </a:tc>
                <a:extLst>
                  <a:ext uri="{0D108BD9-81ED-4DB2-BD59-A6C34878D82A}">
                    <a16:rowId xmlns:a16="http://schemas.microsoft.com/office/drawing/2014/main" val="1406604315"/>
                  </a:ext>
                </a:extLst>
              </a:tr>
              <a:tr h="979678">
                <a:tc>
                  <a:txBody>
                    <a:bodyPr/>
                    <a:lstStyle/>
                    <a:p>
                      <a:pPr marL="0" marR="0" algn="l" defTabSz="457200" rtl="0" eaLnBrk="1" latinLnBrk="0" hangingPunct="1">
                        <a:lnSpc>
                          <a:spcPct val="115000"/>
                        </a:lnSpc>
                        <a:spcBef>
                          <a:spcPts val="0"/>
                        </a:spcBef>
                        <a:spcAft>
                          <a:spcPts val="0"/>
                        </a:spcAft>
                      </a:pPr>
                      <a:r>
                        <a:rPr lang="en-GB" sz="1800" b="1" kern="1200" dirty="0">
                          <a:solidFill>
                            <a:schemeClr val="bg1"/>
                          </a:solidFill>
                          <a:effectLst/>
                          <a:latin typeface="Arial" charset="0"/>
                          <a:ea typeface="Arial" charset="0"/>
                          <a:cs typeface="Arial" charset="0"/>
                        </a:rPr>
                        <a:t>a) Contingent Reward</a:t>
                      </a:r>
                      <a:endParaRPr lang="en-US" sz="1800" b="1" kern="12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The rewards are allocated through a detailed reward management system of the company. </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solidFill>
                            <a:schemeClr val="bg1"/>
                          </a:solidFill>
                          <a:effectLst/>
                          <a:latin typeface="Arial" charset="0"/>
                          <a:ea typeface="Arial" charset="0"/>
                          <a:cs typeface="Arial" charset="0"/>
                        </a:rPr>
                        <a:t>The company relies on its reward management system and leaders used this system to distribute rewards. </a:t>
                      </a:r>
                      <a:endParaRPr lang="en-US" sz="1400" b="1" dirty="0">
                        <a:solidFill>
                          <a:schemeClr val="bg1"/>
                        </a:solidFill>
                        <a:effectLst/>
                        <a:latin typeface="Arial" charset="0"/>
                        <a:ea typeface="Arial" charset="0"/>
                        <a:cs typeface="Arial" charset="0"/>
                      </a:endParaRPr>
                    </a:p>
                  </a:txBody>
                  <a:tcPr marL="26052" marR="26052" marT="0" marB="0"/>
                </a:tc>
                <a:extLst>
                  <a:ext uri="{0D108BD9-81ED-4DB2-BD59-A6C34878D82A}">
                    <a16:rowId xmlns:a16="http://schemas.microsoft.com/office/drawing/2014/main" val="402873304"/>
                  </a:ext>
                </a:extLst>
              </a:tr>
              <a:tr h="460530">
                <a:tc>
                  <a:txBody>
                    <a:bodyPr/>
                    <a:lstStyle/>
                    <a:p>
                      <a:pPr marL="0" marR="0" algn="l" defTabSz="457200" rtl="0" eaLnBrk="1" latinLnBrk="0" hangingPunct="1">
                        <a:lnSpc>
                          <a:spcPct val="115000"/>
                        </a:lnSpc>
                        <a:spcBef>
                          <a:spcPts val="0"/>
                        </a:spcBef>
                        <a:spcAft>
                          <a:spcPts val="0"/>
                        </a:spcAft>
                      </a:pPr>
                      <a:r>
                        <a:rPr lang="en-GB" sz="1800" b="1" kern="1200" dirty="0">
                          <a:solidFill>
                            <a:schemeClr val="bg1"/>
                          </a:solidFill>
                          <a:effectLst/>
                          <a:latin typeface="Arial" charset="0"/>
                          <a:ea typeface="Arial" charset="0"/>
                          <a:cs typeface="Arial" charset="0"/>
                        </a:rPr>
                        <a:t>b) Mgt. by exception (Active)</a:t>
                      </a:r>
                      <a:endParaRPr lang="en-US" sz="1800" b="1" kern="12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Not majorly applicable.</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solidFill>
                            <a:schemeClr val="bg1"/>
                          </a:solidFill>
                          <a:effectLst/>
                          <a:latin typeface="Arial" charset="0"/>
                          <a:ea typeface="Arial" charset="0"/>
                          <a:cs typeface="Arial" charset="0"/>
                        </a:rPr>
                        <a:t>Not broadly applicable in Unilever. </a:t>
                      </a:r>
                      <a:endParaRPr lang="en-US" sz="1400" b="1" dirty="0">
                        <a:solidFill>
                          <a:schemeClr val="bg1"/>
                        </a:solidFill>
                        <a:effectLst/>
                        <a:latin typeface="Arial" charset="0"/>
                        <a:ea typeface="Arial" charset="0"/>
                        <a:cs typeface="Arial" charset="0"/>
                      </a:endParaRPr>
                    </a:p>
                  </a:txBody>
                  <a:tcPr marL="26052" marR="26052" marT="0" marB="0"/>
                </a:tc>
                <a:extLst>
                  <a:ext uri="{0D108BD9-81ED-4DB2-BD59-A6C34878D82A}">
                    <a16:rowId xmlns:a16="http://schemas.microsoft.com/office/drawing/2014/main" val="4234272395"/>
                  </a:ext>
                </a:extLst>
              </a:tr>
              <a:tr h="748838">
                <a:tc>
                  <a:txBody>
                    <a:bodyPr/>
                    <a:lstStyle/>
                    <a:p>
                      <a:pPr marL="0" marR="0" algn="just">
                        <a:lnSpc>
                          <a:spcPct val="115000"/>
                        </a:lnSpc>
                        <a:spcBef>
                          <a:spcPts val="0"/>
                        </a:spcBef>
                        <a:spcAft>
                          <a:spcPts val="0"/>
                        </a:spcAft>
                      </a:pPr>
                      <a:r>
                        <a:rPr lang="en-GB" sz="1800" b="1" kern="1200" dirty="0">
                          <a:solidFill>
                            <a:schemeClr val="bg1"/>
                          </a:solidFill>
                          <a:effectLst/>
                          <a:latin typeface="Arial" charset="0"/>
                          <a:ea typeface="Arial" charset="0"/>
                          <a:cs typeface="Arial" charset="0"/>
                        </a:rPr>
                        <a:t>c) Mgt. by exception  (Passive)</a:t>
                      </a:r>
                      <a:endParaRPr lang="en-US" sz="1800" b="1" kern="12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Not majorly applicable.</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a:solidFill>
                            <a:schemeClr val="bg1"/>
                          </a:solidFill>
                          <a:effectLst/>
                          <a:latin typeface="Arial" charset="0"/>
                          <a:ea typeface="Arial" charset="0"/>
                          <a:cs typeface="Arial" charset="0"/>
                        </a:rPr>
                        <a:t>This is used in some of the departments based on the requirements. </a:t>
                      </a:r>
                      <a:endParaRPr lang="en-US" sz="1400" b="1">
                        <a:solidFill>
                          <a:schemeClr val="bg1"/>
                        </a:solidFill>
                        <a:effectLst/>
                        <a:latin typeface="Arial" charset="0"/>
                        <a:ea typeface="Arial" charset="0"/>
                        <a:cs typeface="Arial" charset="0"/>
                      </a:endParaRPr>
                    </a:p>
                  </a:txBody>
                  <a:tcPr marL="26052" marR="26052" marT="0" marB="0"/>
                </a:tc>
                <a:extLst>
                  <a:ext uri="{0D108BD9-81ED-4DB2-BD59-A6C34878D82A}">
                    <a16:rowId xmlns:a16="http://schemas.microsoft.com/office/drawing/2014/main" val="3081632624"/>
                  </a:ext>
                </a:extLst>
              </a:tr>
              <a:tr h="1436025">
                <a:tc>
                  <a:txBody>
                    <a:bodyPr/>
                    <a:lstStyle/>
                    <a:p>
                      <a:pPr marL="0" marR="0" algn="l" defTabSz="457200" rtl="0" eaLnBrk="1" latinLnBrk="0" hangingPunct="1">
                        <a:lnSpc>
                          <a:spcPct val="115000"/>
                        </a:lnSpc>
                        <a:spcBef>
                          <a:spcPts val="0"/>
                        </a:spcBef>
                        <a:spcAft>
                          <a:spcPts val="0"/>
                        </a:spcAft>
                      </a:pPr>
                      <a:r>
                        <a:rPr lang="en-GB" sz="1800" b="1" kern="1200" dirty="0">
                          <a:solidFill>
                            <a:schemeClr val="bg1"/>
                          </a:solidFill>
                          <a:effectLst/>
                          <a:latin typeface="Arial" charset="0"/>
                          <a:ea typeface="Arial" charset="0"/>
                          <a:cs typeface="Arial" charset="0"/>
                        </a:rPr>
                        <a:t>d) Laisse-Faire</a:t>
                      </a:r>
                      <a:endParaRPr lang="en-US" sz="1800" b="1" kern="1200" dirty="0">
                        <a:solidFill>
                          <a:schemeClr val="bg1"/>
                        </a:solidFill>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effectLst/>
                          <a:latin typeface="Arial" charset="0"/>
                          <a:ea typeface="Arial" charset="0"/>
                          <a:cs typeface="Arial" charset="0"/>
                        </a:rPr>
                        <a:t>Least possible guidance are provided to the employees in the scenarios where the skill level is high, such as in research and development department of Kellogg’s.</a:t>
                      </a:r>
                      <a:endParaRPr lang="en-US" sz="1400" b="1" dirty="0">
                        <a:effectLst/>
                        <a:latin typeface="Arial" charset="0"/>
                        <a:ea typeface="Arial" charset="0"/>
                        <a:cs typeface="Arial" charset="0"/>
                      </a:endParaRPr>
                    </a:p>
                  </a:txBody>
                  <a:tcPr marL="26052" marR="26052" marT="0" marB="0"/>
                </a:tc>
                <a:tc>
                  <a:txBody>
                    <a:bodyPr/>
                    <a:lstStyle/>
                    <a:p>
                      <a:pPr marL="0" marR="0" algn="just">
                        <a:lnSpc>
                          <a:spcPct val="115000"/>
                        </a:lnSpc>
                        <a:spcBef>
                          <a:spcPts val="0"/>
                        </a:spcBef>
                        <a:spcAft>
                          <a:spcPts val="0"/>
                        </a:spcAft>
                      </a:pPr>
                      <a:r>
                        <a:rPr lang="en-GB" sz="1400" b="1" dirty="0">
                          <a:solidFill>
                            <a:schemeClr val="bg1"/>
                          </a:solidFill>
                          <a:effectLst/>
                          <a:latin typeface="Arial" charset="0"/>
                          <a:ea typeface="Arial" charset="0"/>
                          <a:cs typeface="Arial" charset="0"/>
                        </a:rPr>
                        <a:t>The same practice is followed as of Kellogg’s. </a:t>
                      </a:r>
                      <a:endParaRPr lang="en-US" sz="1400" b="1" dirty="0">
                        <a:solidFill>
                          <a:schemeClr val="bg1"/>
                        </a:solidFill>
                        <a:effectLst/>
                        <a:latin typeface="Arial" charset="0"/>
                        <a:ea typeface="Arial" charset="0"/>
                        <a:cs typeface="Arial" charset="0"/>
                      </a:endParaRPr>
                    </a:p>
                  </a:txBody>
                  <a:tcPr marL="26052" marR="26052" marT="0" marB="0"/>
                </a:tc>
                <a:extLst>
                  <a:ext uri="{0D108BD9-81ED-4DB2-BD59-A6C34878D82A}">
                    <a16:rowId xmlns:a16="http://schemas.microsoft.com/office/drawing/2014/main" val="1410700850"/>
                  </a:ext>
                </a:extLst>
              </a:tr>
            </a:tbl>
          </a:graphicData>
        </a:graphic>
      </p:graphicFrame>
    </p:spTree>
    <p:extLst>
      <p:ext uri="{BB962C8B-B14F-4D97-AF65-F5344CB8AC3E}">
        <p14:creationId xmlns:p14="http://schemas.microsoft.com/office/powerpoint/2010/main" val="2062098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260" y="45843"/>
            <a:ext cx="10131425" cy="1057094"/>
          </a:xfrm>
        </p:spPr>
        <p:txBody>
          <a:bodyPr>
            <a:normAutofit/>
          </a:bodyPr>
          <a:lstStyle/>
          <a:p>
            <a:r>
              <a:rPr lang="en-US" dirty="0">
                <a:solidFill>
                  <a:schemeClr val="tx1"/>
                </a:solidFill>
                <a:latin typeface="Chalkduster" charset="0"/>
                <a:ea typeface="Chalkduster" charset="0"/>
                <a:cs typeface="Chalkduster" charset="0"/>
              </a:rPr>
              <a:t>Leadership at Kellogg’s - Evaluation</a:t>
            </a:r>
          </a:p>
        </p:txBody>
      </p:sp>
      <p:graphicFrame>
        <p:nvGraphicFramePr>
          <p:cNvPr id="3" name="Table 2"/>
          <p:cNvGraphicFramePr>
            <a:graphicFrameLocks noGrp="1"/>
          </p:cNvGraphicFramePr>
          <p:nvPr>
            <p:extLst>
              <p:ext uri="{D42A27DB-BD31-4B8C-83A1-F6EECF244321}">
                <p14:modId xmlns:p14="http://schemas.microsoft.com/office/powerpoint/2010/main" val="1067184003"/>
              </p:ext>
            </p:extLst>
          </p:nvPr>
        </p:nvGraphicFramePr>
        <p:xfrm>
          <a:off x="414779" y="1102937"/>
          <a:ext cx="11321593" cy="5434426"/>
        </p:xfrm>
        <a:graphic>
          <a:graphicData uri="http://schemas.openxmlformats.org/drawingml/2006/table">
            <a:tbl>
              <a:tblPr firstRow="1" firstCol="1" bandRow="1">
                <a:tableStyleId>{93296810-A885-4BE3-A3E7-6D5BEEA58F35}</a:tableStyleId>
              </a:tblPr>
              <a:tblGrid>
                <a:gridCol w="4911365">
                  <a:extLst>
                    <a:ext uri="{9D8B030D-6E8A-4147-A177-3AD203B41FA5}">
                      <a16:colId xmlns:a16="http://schemas.microsoft.com/office/drawing/2014/main" val="2841900724"/>
                    </a:ext>
                  </a:extLst>
                </a:gridCol>
                <a:gridCol w="3176833">
                  <a:extLst>
                    <a:ext uri="{9D8B030D-6E8A-4147-A177-3AD203B41FA5}">
                      <a16:colId xmlns:a16="http://schemas.microsoft.com/office/drawing/2014/main" val="1067980040"/>
                    </a:ext>
                  </a:extLst>
                </a:gridCol>
                <a:gridCol w="3233395">
                  <a:extLst>
                    <a:ext uri="{9D8B030D-6E8A-4147-A177-3AD203B41FA5}">
                      <a16:colId xmlns:a16="http://schemas.microsoft.com/office/drawing/2014/main" val="2966718173"/>
                    </a:ext>
                  </a:extLst>
                </a:gridCol>
              </a:tblGrid>
              <a:tr h="436097">
                <a:tc rowSpan="2">
                  <a:txBody>
                    <a:bodyPr/>
                    <a:lstStyle/>
                    <a:p>
                      <a:pPr marL="0" marR="0" algn="ctr">
                        <a:lnSpc>
                          <a:spcPct val="115000"/>
                        </a:lnSpc>
                        <a:spcBef>
                          <a:spcPts val="0"/>
                        </a:spcBef>
                        <a:spcAft>
                          <a:spcPts val="0"/>
                        </a:spcAft>
                      </a:pPr>
                      <a:r>
                        <a:rPr lang="en-GB" sz="2400" dirty="0">
                          <a:solidFill>
                            <a:schemeClr val="bg1"/>
                          </a:solidFill>
                          <a:effectLst/>
                          <a:latin typeface="Arial" charset="0"/>
                          <a:ea typeface="Arial" charset="0"/>
                          <a:cs typeface="Arial" charset="0"/>
                        </a:rPr>
                        <a:t>Dimensions</a:t>
                      </a:r>
                      <a:endParaRPr lang="en-US" sz="2400" dirty="0">
                        <a:solidFill>
                          <a:schemeClr val="bg1"/>
                        </a:solidFill>
                        <a:effectLst/>
                        <a:latin typeface="Arial" charset="0"/>
                        <a:ea typeface="Arial" charset="0"/>
                        <a:cs typeface="Arial" charset="0"/>
                      </a:endParaRPr>
                    </a:p>
                  </a:txBody>
                  <a:tcPr marL="15768" marR="15768" marT="0" marB="0"/>
                </a:tc>
                <a:tc>
                  <a:txBody>
                    <a:bodyPr/>
                    <a:lstStyle/>
                    <a:p>
                      <a:pPr marL="0" marR="0" algn="ctr" defTabSz="457200" rtl="0" eaLnBrk="1" latinLnBrk="0" hangingPunct="1">
                        <a:lnSpc>
                          <a:spcPct val="115000"/>
                        </a:lnSpc>
                        <a:spcBef>
                          <a:spcPts val="0"/>
                        </a:spcBef>
                        <a:spcAft>
                          <a:spcPts val="0"/>
                        </a:spcAft>
                      </a:pPr>
                      <a:r>
                        <a:rPr lang="en-GB" sz="2400" b="1" kern="1200" dirty="0">
                          <a:solidFill>
                            <a:schemeClr val="bg1"/>
                          </a:solidFill>
                          <a:effectLst/>
                          <a:latin typeface="Arial" charset="0"/>
                          <a:ea typeface="Arial" charset="0"/>
                          <a:cs typeface="Arial" charset="0"/>
                        </a:rPr>
                        <a:t>Kellogg’s</a:t>
                      </a:r>
                      <a:endParaRPr lang="en-US" sz="2400" b="1" kern="1200" dirty="0">
                        <a:solidFill>
                          <a:schemeClr val="bg1"/>
                        </a:solidFill>
                        <a:effectLst/>
                        <a:latin typeface="Arial" charset="0"/>
                        <a:ea typeface="Arial" charset="0"/>
                        <a:cs typeface="Arial" charset="0"/>
                      </a:endParaRPr>
                    </a:p>
                  </a:txBody>
                  <a:tcPr marL="15768" marR="15768" marT="0" marB="0"/>
                </a:tc>
                <a:tc>
                  <a:txBody>
                    <a:bodyPr/>
                    <a:lstStyle/>
                    <a:p>
                      <a:pPr marL="0" marR="0" algn="ctr" defTabSz="457200" rtl="0" eaLnBrk="1" latinLnBrk="0" hangingPunct="1">
                        <a:lnSpc>
                          <a:spcPct val="115000"/>
                        </a:lnSpc>
                        <a:spcBef>
                          <a:spcPts val="0"/>
                        </a:spcBef>
                        <a:spcAft>
                          <a:spcPts val="0"/>
                        </a:spcAft>
                      </a:pPr>
                      <a:r>
                        <a:rPr lang="en-GB" sz="2400" b="1" kern="1200" dirty="0">
                          <a:solidFill>
                            <a:schemeClr val="bg1"/>
                          </a:solidFill>
                          <a:effectLst/>
                          <a:latin typeface="Arial" charset="0"/>
                          <a:ea typeface="Arial" charset="0"/>
                          <a:cs typeface="Arial" charset="0"/>
                        </a:rPr>
                        <a:t>Unilever</a:t>
                      </a:r>
                      <a:endParaRPr lang="en-US" sz="2400" b="1" kern="1200" dirty="0">
                        <a:solidFill>
                          <a:schemeClr val="bg1"/>
                        </a:solidFill>
                        <a:effectLst/>
                        <a:latin typeface="Arial" charset="0"/>
                        <a:ea typeface="Arial" charset="0"/>
                        <a:cs typeface="Arial" charset="0"/>
                      </a:endParaRPr>
                    </a:p>
                  </a:txBody>
                  <a:tcPr marL="15768" marR="15768" marT="0" marB="0"/>
                </a:tc>
                <a:extLst>
                  <a:ext uri="{0D108BD9-81ED-4DB2-BD59-A6C34878D82A}">
                    <a16:rowId xmlns:a16="http://schemas.microsoft.com/office/drawing/2014/main" val="334149396"/>
                  </a:ext>
                </a:extLst>
              </a:tr>
              <a:tr h="409935">
                <a:tc vMerge="1">
                  <a:txBody>
                    <a:bodyPr/>
                    <a:lstStyle/>
                    <a:p>
                      <a:endParaRPr lang="en-US"/>
                    </a:p>
                  </a:txBody>
                  <a:tcPr/>
                </a:tc>
                <a:tc>
                  <a:txBody>
                    <a:bodyPr/>
                    <a:lstStyle/>
                    <a:p>
                      <a:pPr marL="0" marR="0" algn="ctr" defTabSz="457200" rtl="0" eaLnBrk="1" latinLnBrk="0" hangingPunct="1">
                        <a:lnSpc>
                          <a:spcPct val="115000"/>
                        </a:lnSpc>
                        <a:spcBef>
                          <a:spcPts val="0"/>
                        </a:spcBef>
                        <a:spcAft>
                          <a:spcPts val="0"/>
                        </a:spcAft>
                      </a:pPr>
                      <a:r>
                        <a:rPr lang="en-GB" sz="2400" b="1" kern="1200" dirty="0">
                          <a:solidFill>
                            <a:schemeClr val="bg1"/>
                          </a:solidFill>
                          <a:effectLst/>
                          <a:latin typeface="Arial" charset="0"/>
                          <a:ea typeface="Arial" charset="0"/>
                          <a:cs typeface="Arial" charset="0"/>
                        </a:rPr>
                        <a:t>Score</a:t>
                      </a:r>
                      <a:endParaRPr lang="en-US" sz="2400" b="1" kern="1200" dirty="0">
                        <a:solidFill>
                          <a:schemeClr val="bg1"/>
                        </a:solidFill>
                        <a:effectLst/>
                        <a:latin typeface="Arial" charset="0"/>
                        <a:ea typeface="Arial" charset="0"/>
                        <a:cs typeface="Arial" charset="0"/>
                      </a:endParaRPr>
                    </a:p>
                  </a:txBody>
                  <a:tcPr marL="15768" marR="15768" marT="0" marB="0"/>
                </a:tc>
                <a:tc>
                  <a:txBody>
                    <a:bodyPr/>
                    <a:lstStyle/>
                    <a:p>
                      <a:pPr marL="0" marR="0" algn="ctr" defTabSz="457200" rtl="0" eaLnBrk="1" latinLnBrk="0" hangingPunct="1">
                        <a:lnSpc>
                          <a:spcPct val="115000"/>
                        </a:lnSpc>
                        <a:spcBef>
                          <a:spcPts val="0"/>
                        </a:spcBef>
                        <a:spcAft>
                          <a:spcPts val="0"/>
                        </a:spcAft>
                      </a:pPr>
                      <a:r>
                        <a:rPr lang="en-GB" sz="2400" b="1" kern="1200" dirty="0">
                          <a:solidFill>
                            <a:schemeClr val="bg1"/>
                          </a:solidFill>
                          <a:effectLst/>
                          <a:latin typeface="Arial" charset="0"/>
                          <a:ea typeface="Arial" charset="0"/>
                          <a:cs typeface="Arial" charset="0"/>
                        </a:rPr>
                        <a:t>Score</a:t>
                      </a:r>
                      <a:endParaRPr lang="en-US" sz="2400" b="1" kern="1200" dirty="0">
                        <a:solidFill>
                          <a:schemeClr val="bg1"/>
                        </a:solidFill>
                        <a:effectLst/>
                        <a:latin typeface="Arial" charset="0"/>
                        <a:ea typeface="Arial" charset="0"/>
                        <a:cs typeface="Arial" charset="0"/>
                      </a:endParaRPr>
                    </a:p>
                  </a:txBody>
                  <a:tcPr marL="15768" marR="15768" marT="0" marB="0"/>
                </a:tc>
                <a:extLst>
                  <a:ext uri="{0D108BD9-81ED-4DB2-BD59-A6C34878D82A}">
                    <a16:rowId xmlns:a16="http://schemas.microsoft.com/office/drawing/2014/main" val="3173633219"/>
                  </a:ext>
                </a:extLst>
              </a:tr>
              <a:tr h="409935">
                <a:tc>
                  <a:txBody>
                    <a:bodyPr/>
                    <a:lstStyle/>
                    <a:p>
                      <a:pPr marL="0" marR="0" algn="just">
                        <a:lnSpc>
                          <a:spcPct val="115000"/>
                        </a:lnSpc>
                        <a:spcBef>
                          <a:spcPts val="0"/>
                        </a:spcBef>
                        <a:spcAft>
                          <a:spcPts val="0"/>
                        </a:spcAft>
                      </a:pPr>
                      <a:r>
                        <a:rPr lang="en-GB" sz="2400" dirty="0">
                          <a:solidFill>
                            <a:schemeClr val="bg1"/>
                          </a:solidFill>
                          <a:effectLst/>
                          <a:latin typeface="Arial" charset="0"/>
                          <a:ea typeface="Arial" charset="0"/>
                          <a:cs typeface="Arial" charset="0"/>
                        </a:rPr>
                        <a:t>Transformational Leadership</a:t>
                      </a:r>
                      <a:endParaRPr lang="en-US" sz="2400" dirty="0">
                        <a:solidFill>
                          <a:schemeClr val="bg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45/100</a:t>
                      </a:r>
                      <a:endParaRPr lang="en-US" sz="2400" dirty="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60/100</a:t>
                      </a:r>
                      <a:endParaRPr lang="en-US" sz="2400" dirty="0">
                        <a:effectLst/>
                        <a:latin typeface="Arial" charset="0"/>
                        <a:ea typeface="Arial" charset="0"/>
                        <a:cs typeface="Arial" charset="0"/>
                      </a:endParaRPr>
                    </a:p>
                  </a:txBody>
                  <a:tcPr marL="15768" marR="15768" marT="0" marB="0"/>
                </a:tc>
                <a:extLst>
                  <a:ext uri="{0D108BD9-81ED-4DB2-BD59-A6C34878D82A}">
                    <a16:rowId xmlns:a16="http://schemas.microsoft.com/office/drawing/2014/main" val="3739664302"/>
                  </a:ext>
                </a:extLst>
              </a:tr>
              <a:tr h="409935">
                <a:tc>
                  <a:txBody>
                    <a:bodyPr/>
                    <a:lstStyle/>
                    <a:p>
                      <a:pPr marL="0" marR="0" algn="just">
                        <a:lnSpc>
                          <a:spcPct val="115000"/>
                        </a:lnSpc>
                        <a:spcBef>
                          <a:spcPts val="0"/>
                        </a:spcBef>
                        <a:spcAft>
                          <a:spcPts val="0"/>
                        </a:spcAft>
                      </a:pPr>
                      <a:r>
                        <a:rPr lang="en-GB" sz="2400" dirty="0">
                          <a:solidFill>
                            <a:schemeClr val="tx1"/>
                          </a:solidFill>
                          <a:effectLst/>
                          <a:latin typeface="Arial" charset="0"/>
                          <a:ea typeface="Arial" charset="0"/>
                          <a:cs typeface="Arial" charset="0"/>
                        </a:rPr>
                        <a:t>a) Charisma </a:t>
                      </a:r>
                      <a:endParaRPr lang="en-US" sz="2400" dirty="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40/100</a:t>
                      </a:r>
                      <a:endParaRPr lang="en-US" sz="2400" dirty="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a:effectLst/>
                          <a:latin typeface="Arial" charset="0"/>
                          <a:ea typeface="Arial" charset="0"/>
                          <a:cs typeface="Arial" charset="0"/>
                        </a:rPr>
                        <a:t>50/100</a:t>
                      </a:r>
                      <a:endParaRPr lang="en-US" sz="2400">
                        <a:effectLst/>
                        <a:latin typeface="Arial" charset="0"/>
                        <a:ea typeface="Arial" charset="0"/>
                        <a:cs typeface="Arial" charset="0"/>
                      </a:endParaRPr>
                    </a:p>
                  </a:txBody>
                  <a:tcPr marL="15768" marR="15768" marT="0" marB="0"/>
                </a:tc>
                <a:extLst>
                  <a:ext uri="{0D108BD9-81ED-4DB2-BD59-A6C34878D82A}">
                    <a16:rowId xmlns:a16="http://schemas.microsoft.com/office/drawing/2014/main" val="4154133333"/>
                  </a:ext>
                </a:extLst>
              </a:tr>
              <a:tr h="409935">
                <a:tc>
                  <a:txBody>
                    <a:bodyPr/>
                    <a:lstStyle/>
                    <a:p>
                      <a:pPr marL="0" marR="0" algn="just">
                        <a:lnSpc>
                          <a:spcPct val="115000"/>
                        </a:lnSpc>
                        <a:spcBef>
                          <a:spcPts val="0"/>
                        </a:spcBef>
                        <a:spcAft>
                          <a:spcPts val="0"/>
                        </a:spcAft>
                      </a:pPr>
                      <a:r>
                        <a:rPr lang="en-GB" sz="2400">
                          <a:solidFill>
                            <a:schemeClr val="tx1"/>
                          </a:solidFill>
                          <a:effectLst/>
                          <a:latin typeface="Arial" charset="0"/>
                          <a:ea typeface="Arial" charset="0"/>
                          <a:cs typeface="Arial" charset="0"/>
                        </a:rPr>
                        <a:t>b) Inspiration </a:t>
                      </a:r>
                      <a:endParaRPr lang="en-US" sz="240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70/100</a:t>
                      </a:r>
                      <a:endParaRPr lang="en-US" sz="2400" dirty="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a:effectLst/>
                          <a:latin typeface="Arial" charset="0"/>
                          <a:ea typeface="Arial" charset="0"/>
                          <a:cs typeface="Arial" charset="0"/>
                        </a:rPr>
                        <a:t>50/100</a:t>
                      </a:r>
                      <a:endParaRPr lang="en-US" sz="2400">
                        <a:effectLst/>
                        <a:latin typeface="Arial" charset="0"/>
                        <a:ea typeface="Arial" charset="0"/>
                        <a:cs typeface="Arial" charset="0"/>
                      </a:endParaRPr>
                    </a:p>
                  </a:txBody>
                  <a:tcPr marL="15768" marR="15768" marT="0" marB="0"/>
                </a:tc>
                <a:extLst>
                  <a:ext uri="{0D108BD9-81ED-4DB2-BD59-A6C34878D82A}">
                    <a16:rowId xmlns:a16="http://schemas.microsoft.com/office/drawing/2014/main" val="1539668624"/>
                  </a:ext>
                </a:extLst>
              </a:tr>
              <a:tr h="409935">
                <a:tc>
                  <a:txBody>
                    <a:bodyPr/>
                    <a:lstStyle/>
                    <a:p>
                      <a:pPr marL="0" marR="0" algn="just">
                        <a:lnSpc>
                          <a:spcPct val="115000"/>
                        </a:lnSpc>
                        <a:spcBef>
                          <a:spcPts val="0"/>
                        </a:spcBef>
                        <a:spcAft>
                          <a:spcPts val="0"/>
                        </a:spcAft>
                      </a:pPr>
                      <a:r>
                        <a:rPr lang="en-GB" sz="2400" dirty="0">
                          <a:solidFill>
                            <a:schemeClr val="tx1"/>
                          </a:solidFill>
                          <a:effectLst/>
                          <a:latin typeface="Arial" charset="0"/>
                          <a:ea typeface="Arial" charset="0"/>
                          <a:cs typeface="Arial" charset="0"/>
                        </a:rPr>
                        <a:t>c) Intellectual stimulation </a:t>
                      </a:r>
                      <a:endParaRPr lang="en-US" sz="2400" dirty="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60/100</a:t>
                      </a:r>
                      <a:endParaRPr lang="en-US" sz="2400" dirty="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a:effectLst/>
                          <a:latin typeface="Arial" charset="0"/>
                          <a:ea typeface="Arial" charset="0"/>
                          <a:cs typeface="Arial" charset="0"/>
                        </a:rPr>
                        <a:t>60/100</a:t>
                      </a:r>
                      <a:endParaRPr lang="en-US" sz="2400">
                        <a:effectLst/>
                        <a:latin typeface="Arial" charset="0"/>
                        <a:ea typeface="Arial" charset="0"/>
                        <a:cs typeface="Arial" charset="0"/>
                      </a:endParaRPr>
                    </a:p>
                  </a:txBody>
                  <a:tcPr marL="15768" marR="15768" marT="0" marB="0"/>
                </a:tc>
                <a:extLst>
                  <a:ext uri="{0D108BD9-81ED-4DB2-BD59-A6C34878D82A}">
                    <a16:rowId xmlns:a16="http://schemas.microsoft.com/office/drawing/2014/main" val="3244604822"/>
                  </a:ext>
                </a:extLst>
              </a:tr>
              <a:tr h="409935">
                <a:tc>
                  <a:txBody>
                    <a:bodyPr/>
                    <a:lstStyle/>
                    <a:p>
                      <a:pPr marL="0" marR="0" algn="just">
                        <a:lnSpc>
                          <a:spcPct val="115000"/>
                        </a:lnSpc>
                        <a:spcBef>
                          <a:spcPts val="0"/>
                        </a:spcBef>
                        <a:spcAft>
                          <a:spcPts val="0"/>
                        </a:spcAft>
                      </a:pPr>
                      <a:r>
                        <a:rPr lang="en-GB" sz="2400" dirty="0">
                          <a:solidFill>
                            <a:schemeClr val="tx1"/>
                          </a:solidFill>
                          <a:effectLst/>
                          <a:latin typeface="Arial" charset="0"/>
                          <a:ea typeface="Arial" charset="0"/>
                          <a:cs typeface="Arial" charset="0"/>
                        </a:rPr>
                        <a:t>d) Individualised consideration</a:t>
                      </a:r>
                      <a:endParaRPr lang="en-US" sz="2400" dirty="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70/100</a:t>
                      </a:r>
                      <a:endParaRPr lang="en-US" sz="2400" dirty="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70/100</a:t>
                      </a:r>
                      <a:endParaRPr lang="en-US" sz="2400" dirty="0">
                        <a:effectLst/>
                        <a:latin typeface="Arial" charset="0"/>
                        <a:ea typeface="Arial" charset="0"/>
                        <a:cs typeface="Arial" charset="0"/>
                      </a:endParaRPr>
                    </a:p>
                  </a:txBody>
                  <a:tcPr marL="15768" marR="15768" marT="0" marB="0"/>
                </a:tc>
                <a:extLst>
                  <a:ext uri="{0D108BD9-81ED-4DB2-BD59-A6C34878D82A}">
                    <a16:rowId xmlns:a16="http://schemas.microsoft.com/office/drawing/2014/main" val="1866394504"/>
                  </a:ext>
                </a:extLst>
              </a:tr>
              <a:tr h="409935">
                <a:tc>
                  <a:txBody>
                    <a:bodyPr/>
                    <a:lstStyle/>
                    <a:p>
                      <a:pPr marL="0" marR="0" algn="just">
                        <a:lnSpc>
                          <a:spcPct val="115000"/>
                        </a:lnSpc>
                        <a:spcBef>
                          <a:spcPts val="0"/>
                        </a:spcBef>
                        <a:spcAft>
                          <a:spcPts val="0"/>
                        </a:spcAft>
                      </a:pPr>
                      <a:r>
                        <a:rPr lang="en-GB" sz="2400">
                          <a:solidFill>
                            <a:schemeClr val="bg1"/>
                          </a:solidFill>
                          <a:effectLst/>
                          <a:latin typeface="Arial" charset="0"/>
                          <a:ea typeface="Arial" charset="0"/>
                          <a:cs typeface="Arial" charset="0"/>
                        </a:rPr>
                        <a:t>Transactional Leadership </a:t>
                      </a:r>
                      <a:endParaRPr lang="en-US" sz="2400">
                        <a:solidFill>
                          <a:schemeClr val="bg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45/100</a:t>
                      </a:r>
                      <a:endParaRPr lang="en-US" sz="2400" dirty="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75/100</a:t>
                      </a:r>
                      <a:endParaRPr lang="en-US" sz="2400" dirty="0">
                        <a:effectLst/>
                        <a:latin typeface="Arial" charset="0"/>
                        <a:ea typeface="Arial" charset="0"/>
                        <a:cs typeface="Arial" charset="0"/>
                      </a:endParaRPr>
                    </a:p>
                  </a:txBody>
                  <a:tcPr marL="15768" marR="15768" marT="0" marB="0"/>
                </a:tc>
                <a:extLst>
                  <a:ext uri="{0D108BD9-81ED-4DB2-BD59-A6C34878D82A}">
                    <a16:rowId xmlns:a16="http://schemas.microsoft.com/office/drawing/2014/main" val="996734183"/>
                  </a:ext>
                </a:extLst>
              </a:tr>
              <a:tr h="409935">
                <a:tc>
                  <a:txBody>
                    <a:bodyPr/>
                    <a:lstStyle/>
                    <a:p>
                      <a:pPr marL="0" marR="0" algn="just">
                        <a:lnSpc>
                          <a:spcPct val="115000"/>
                        </a:lnSpc>
                        <a:spcBef>
                          <a:spcPts val="0"/>
                        </a:spcBef>
                        <a:spcAft>
                          <a:spcPts val="0"/>
                        </a:spcAft>
                      </a:pPr>
                      <a:r>
                        <a:rPr lang="en-GB" sz="2400">
                          <a:solidFill>
                            <a:schemeClr val="tx1"/>
                          </a:solidFill>
                          <a:effectLst/>
                          <a:latin typeface="Arial" charset="0"/>
                          <a:ea typeface="Arial" charset="0"/>
                          <a:cs typeface="Arial" charset="0"/>
                        </a:rPr>
                        <a:t>a) Contingent Reward</a:t>
                      </a:r>
                      <a:endParaRPr lang="en-US" sz="240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a:effectLst/>
                          <a:latin typeface="Arial" charset="0"/>
                          <a:ea typeface="Arial" charset="0"/>
                          <a:cs typeface="Arial" charset="0"/>
                        </a:rPr>
                        <a:t>70/100</a:t>
                      </a:r>
                      <a:endParaRPr lang="en-US" sz="240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70/100</a:t>
                      </a:r>
                      <a:endParaRPr lang="en-US" sz="2400" dirty="0">
                        <a:effectLst/>
                        <a:latin typeface="Arial" charset="0"/>
                        <a:ea typeface="Arial" charset="0"/>
                        <a:cs typeface="Arial" charset="0"/>
                      </a:endParaRPr>
                    </a:p>
                  </a:txBody>
                  <a:tcPr marL="15768" marR="15768" marT="0" marB="0"/>
                </a:tc>
                <a:extLst>
                  <a:ext uri="{0D108BD9-81ED-4DB2-BD59-A6C34878D82A}">
                    <a16:rowId xmlns:a16="http://schemas.microsoft.com/office/drawing/2014/main" val="3527769314"/>
                  </a:ext>
                </a:extLst>
              </a:tr>
              <a:tr h="409935">
                <a:tc>
                  <a:txBody>
                    <a:bodyPr/>
                    <a:lstStyle/>
                    <a:p>
                      <a:pPr marL="0" marR="0" algn="just">
                        <a:lnSpc>
                          <a:spcPct val="115000"/>
                        </a:lnSpc>
                        <a:spcBef>
                          <a:spcPts val="0"/>
                        </a:spcBef>
                        <a:spcAft>
                          <a:spcPts val="0"/>
                        </a:spcAft>
                      </a:pPr>
                      <a:r>
                        <a:rPr lang="en-GB" sz="2400" dirty="0">
                          <a:solidFill>
                            <a:schemeClr val="tx1"/>
                          </a:solidFill>
                          <a:effectLst/>
                          <a:latin typeface="Arial" charset="0"/>
                          <a:ea typeface="Arial" charset="0"/>
                          <a:cs typeface="Arial" charset="0"/>
                        </a:rPr>
                        <a:t>b) Mgt. by exception (Active)</a:t>
                      </a:r>
                      <a:endParaRPr lang="en-US" sz="2400" dirty="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a:effectLst/>
                          <a:latin typeface="Arial" charset="0"/>
                          <a:ea typeface="Arial" charset="0"/>
                          <a:cs typeface="Arial" charset="0"/>
                        </a:rPr>
                        <a:t>0/100</a:t>
                      </a:r>
                      <a:endParaRPr lang="en-US" sz="240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0/100</a:t>
                      </a:r>
                      <a:endParaRPr lang="en-US" sz="2400" dirty="0">
                        <a:effectLst/>
                        <a:latin typeface="Arial" charset="0"/>
                        <a:ea typeface="Arial" charset="0"/>
                        <a:cs typeface="Arial" charset="0"/>
                      </a:endParaRPr>
                    </a:p>
                  </a:txBody>
                  <a:tcPr marL="15768" marR="15768" marT="0" marB="0"/>
                </a:tc>
                <a:extLst>
                  <a:ext uri="{0D108BD9-81ED-4DB2-BD59-A6C34878D82A}">
                    <a16:rowId xmlns:a16="http://schemas.microsoft.com/office/drawing/2014/main" val="3339173274"/>
                  </a:ext>
                </a:extLst>
              </a:tr>
              <a:tr h="489044">
                <a:tc>
                  <a:txBody>
                    <a:bodyPr/>
                    <a:lstStyle/>
                    <a:p>
                      <a:pPr marL="0" marR="0" algn="just">
                        <a:lnSpc>
                          <a:spcPct val="115000"/>
                        </a:lnSpc>
                        <a:spcBef>
                          <a:spcPts val="0"/>
                        </a:spcBef>
                        <a:spcAft>
                          <a:spcPts val="0"/>
                        </a:spcAft>
                      </a:pPr>
                      <a:r>
                        <a:rPr lang="en-GB" sz="2400" dirty="0">
                          <a:solidFill>
                            <a:schemeClr val="tx1"/>
                          </a:solidFill>
                          <a:effectLst/>
                          <a:latin typeface="Arial" charset="0"/>
                          <a:ea typeface="Arial" charset="0"/>
                          <a:cs typeface="Arial" charset="0"/>
                        </a:rPr>
                        <a:t>c</a:t>
                      </a:r>
                      <a:r>
                        <a:rPr lang="en-GB" sz="2400" b="1" kern="1200" dirty="0">
                          <a:solidFill>
                            <a:schemeClr val="tx1"/>
                          </a:solidFill>
                          <a:effectLst/>
                          <a:latin typeface="Arial" charset="0"/>
                          <a:ea typeface="Arial" charset="0"/>
                          <a:cs typeface="Arial" charset="0"/>
                        </a:rPr>
                        <a:t>) Mgt. by exception  (Passive)</a:t>
                      </a:r>
                      <a:endParaRPr lang="en-US" sz="2400" b="1" kern="1200" dirty="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a:effectLst/>
                          <a:latin typeface="Arial" charset="0"/>
                          <a:ea typeface="Arial" charset="0"/>
                          <a:cs typeface="Arial" charset="0"/>
                        </a:rPr>
                        <a:t>0/100</a:t>
                      </a:r>
                      <a:endParaRPr lang="en-US" sz="240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30/100</a:t>
                      </a:r>
                      <a:endParaRPr lang="en-US" sz="2400" dirty="0">
                        <a:effectLst/>
                        <a:latin typeface="Arial" charset="0"/>
                        <a:ea typeface="Arial" charset="0"/>
                        <a:cs typeface="Arial" charset="0"/>
                      </a:endParaRPr>
                    </a:p>
                  </a:txBody>
                  <a:tcPr marL="15768" marR="15768" marT="0" marB="0"/>
                </a:tc>
                <a:extLst>
                  <a:ext uri="{0D108BD9-81ED-4DB2-BD59-A6C34878D82A}">
                    <a16:rowId xmlns:a16="http://schemas.microsoft.com/office/drawing/2014/main" val="2684653483"/>
                  </a:ext>
                </a:extLst>
              </a:tr>
              <a:tr h="409935">
                <a:tc>
                  <a:txBody>
                    <a:bodyPr/>
                    <a:lstStyle/>
                    <a:p>
                      <a:pPr marL="0" marR="0" algn="just">
                        <a:lnSpc>
                          <a:spcPct val="115000"/>
                        </a:lnSpc>
                        <a:spcBef>
                          <a:spcPts val="0"/>
                        </a:spcBef>
                        <a:spcAft>
                          <a:spcPts val="0"/>
                        </a:spcAft>
                      </a:pPr>
                      <a:r>
                        <a:rPr lang="en-GB" sz="2400" dirty="0">
                          <a:solidFill>
                            <a:schemeClr val="tx1"/>
                          </a:solidFill>
                          <a:effectLst/>
                          <a:latin typeface="Arial" charset="0"/>
                          <a:ea typeface="Arial" charset="0"/>
                          <a:cs typeface="Arial" charset="0"/>
                        </a:rPr>
                        <a:t>d) Laisse-Faire</a:t>
                      </a:r>
                      <a:endParaRPr lang="en-US" sz="2400" dirty="0">
                        <a:solidFill>
                          <a:schemeClr val="tx1"/>
                        </a:solidFill>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50/100</a:t>
                      </a:r>
                      <a:endParaRPr lang="en-US" sz="2400" dirty="0">
                        <a:effectLst/>
                        <a:latin typeface="Arial" charset="0"/>
                        <a:ea typeface="Arial" charset="0"/>
                        <a:cs typeface="Arial" charset="0"/>
                      </a:endParaRPr>
                    </a:p>
                  </a:txBody>
                  <a:tcPr marL="15768" marR="15768" marT="0" marB="0"/>
                </a:tc>
                <a:tc>
                  <a:txBody>
                    <a:bodyPr/>
                    <a:lstStyle/>
                    <a:p>
                      <a:pPr marL="0" marR="0" algn="ctr">
                        <a:lnSpc>
                          <a:spcPct val="115000"/>
                        </a:lnSpc>
                        <a:spcBef>
                          <a:spcPts val="0"/>
                        </a:spcBef>
                        <a:spcAft>
                          <a:spcPts val="0"/>
                        </a:spcAft>
                      </a:pPr>
                      <a:r>
                        <a:rPr lang="en-GB" sz="2400" dirty="0">
                          <a:effectLst/>
                          <a:latin typeface="Arial" charset="0"/>
                          <a:ea typeface="Arial" charset="0"/>
                          <a:cs typeface="Arial" charset="0"/>
                        </a:rPr>
                        <a:t>50/100</a:t>
                      </a:r>
                      <a:endParaRPr lang="en-US" sz="2400" dirty="0">
                        <a:effectLst/>
                        <a:latin typeface="Arial" charset="0"/>
                        <a:ea typeface="Arial" charset="0"/>
                        <a:cs typeface="Arial" charset="0"/>
                      </a:endParaRPr>
                    </a:p>
                  </a:txBody>
                  <a:tcPr marL="15768" marR="15768" marT="0" marB="0"/>
                </a:tc>
                <a:extLst>
                  <a:ext uri="{0D108BD9-81ED-4DB2-BD59-A6C34878D82A}">
                    <a16:rowId xmlns:a16="http://schemas.microsoft.com/office/drawing/2014/main" val="3956207663"/>
                  </a:ext>
                </a:extLst>
              </a:tr>
              <a:tr h="409935">
                <a:tc>
                  <a:txBody>
                    <a:bodyPr/>
                    <a:lstStyle/>
                    <a:p>
                      <a:pPr marL="0" marR="0" algn="r">
                        <a:lnSpc>
                          <a:spcPct val="115000"/>
                        </a:lnSpc>
                        <a:spcBef>
                          <a:spcPts val="0"/>
                        </a:spcBef>
                        <a:spcAft>
                          <a:spcPts val="0"/>
                        </a:spcAft>
                      </a:pPr>
                      <a:r>
                        <a:rPr lang="en-US" sz="2400" dirty="0">
                          <a:solidFill>
                            <a:schemeClr val="bg1"/>
                          </a:solidFill>
                          <a:effectLst/>
                          <a:latin typeface="Arial" charset="0"/>
                          <a:ea typeface="Arial" charset="0"/>
                          <a:cs typeface="Arial" charset="0"/>
                        </a:rPr>
                        <a:t>TOTAL</a:t>
                      </a:r>
                    </a:p>
                  </a:txBody>
                  <a:tcPr marL="15768" marR="15768" marT="0" marB="0"/>
                </a:tc>
                <a:tc>
                  <a:txBody>
                    <a:bodyPr/>
                    <a:lstStyle/>
                    <a:p>
                      <a:pPr marL="0" marR="0" algn="ctr">
                        <a:lnSpc>
                          <a:spcPct val="115000"/>
                        </a:lnSpc>
                        <a:spcBef>
                          <a:spcPts val="0"/>
                        </a:spcBef>
                        <a:spcAft>
                          <a:spcPts val="0"/>
                        </a:spcAft>
                      </a:pPr>
                      <a:r>
                        <a:rPr lang="en-US" sz="2400" b="1" dirty="0">
                          <a:effectLst/>
                          <a:latin typeface="Arial" charset="0"/>
                          <a:ea typeface="Arial" charset="0"/>
                          <a:cs typeface="Arial" charset="0"/>
                        </a:rPr>
                        <a:t>450</a:t>
                      </a:r>
                    </a:p>
                  </a:txBody>
                  <a:tcPr marL="15768" marR="15768" marT="0" marB="0"/>
                </a:tc>
                <a:tc>
                  <a:txBody>
                    <a:bodyPr/>
                    <a:lstStyle/>
                    <a:p>
                      <a:pPr marL="0" marR="0" algn="ctr">
                        <a:lnSpc>
                          <a:spcPct val="115000"/>
                        </a:lnSpc>
                        <a:spcBef>
                          <a:spcPts val="0"/>
                        </a:spcBef>
                        <a:spcAft>
                          <a:spcPts val="0"/>
                        </a:spcAft>
                      </a:pPr>
                      <a:r>
                        <a:rPr lang="en-US" sz="2400" b="1" dirty="0">
                          <a:effectLst/>
                          <a:latin typeface="Arial" charset="0"/>
                          <a:ea typeface="Arial" charset="0"/>
                          <a:cs typeface="Arial" charset="0"/>
                        </a:rPr>
                        <a:t>515</a:t>
                      </a:r>
                    </a:p>
                  </a:txBody>
                  <a:tcPr marL="15768" marR="15768" marT="0" marB="0"/>
                </a:tc>
                <a:extLst>
                  <a:ext uri="{0D108BD9-81ED-4DB2-BD59-A6C34878D82A}">
                    <a16:rowId xmlns:a16="http://schemas.microsoft.com/office/drawing/2014/main" val="1404792263"/>
                  </a:ext>
                </a:extLst>
              </a:tr>
            </a:tbl>
          </a:graphicData>
        </a:graphic>
      </p:graphicFrame>
    </p:spTree>
    <p:extLst>
      <p:ext uri="{BB962C8B-B14F-4D97-AF65-F5344CB8AC3E}">
        <p14:creationId xmlns:p14="http://schemas.microsoft.com/office/powerpoint/2010/main" val="150101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083" y="119406"/>
            <a:ext cx="10131425" cy="1456267"/>
          </a:xfrm>
        </p:spPr>
        <p:txBody>
          <a:bodyPr>
            <a:normAutofit/>
          </a:bodyPr>
          <a:lstStyle/>
          <a:p>
            <a:r>
              <a:rPr lang="en-US" sz="4400" dirty="0">
                <a:latin typeface="Chalkduster" charset="0"/>
                <a:ea typeface="Chalkduster" charset="0"/>
                <a:cs typeface="Chalkduster" charset="0"/>
              </a:rPr>
              <a:t>Conclusion LEADERSHIP</a:t>
            </a:r>
          </a:p>
        </p:txBody>
      </p:sp>
      <p:sp>
        <p:nvSpPr>
          <p:cNvPr id="3" name="Content Placeholder 2"/>
          <p:cNvSpPr>
            <a:spLocks noGrp="1"/>
          </p:cNvSpPr>
          <p:nvPr>
            <p:ph idx="1"/>
          </p:nvPr>
        </p:nvSpPr>
        <p:spPr>
          <a:xfrm>
            <a:off x="329782" y="2022354"/>
            <a:ext cx="11350025" cy="3223967"/>
          </a:xfrm>
        </p:spPr>
        <p:txBody>
          <a:bodyPr>
            <a:noAutofit/>
          </a:bodyPr>
          <a:lstStyle/>
          <a:p>
            <a:pPr marL="0" indent="0">
              <a:buNone/>
            </a:pPr>
            <a:r>
              <a:rPr lang="en-US" sz="2800" dirty="0">
                <a:latin typeface="Chalkduster" charset="0"/>
                <a:ea typeface="Chalkduster" charset="0"/>
                <a:cs typeface="Chalkduster" charset="0"/>
              </a:rPr>
              <a:t>Based on the analysis, the following conclusion can be drawn: </a:t>
            </a:r>
          </a:p>
          <a:p>
            <a:pPr lvl="1"/>
            <a:r>
              <a:rPr lang="en-GB" sz="2800" dirty="0">
                <a:latin typeface="Chalkduster" charset="0"/>
                <a:ea typeface="Chalkduster" charset="0"/>
                <a:cs typeface="Chalkduster" charset="0"/>
              </a:rPr>
              <a:t>Transformational Leaders exist at various levels in both organisations Kellogg’s and Unilever , but the Transactional leadership is the one of the most dominant leadership style within Unilever while at </a:t>
            </a:r>
            <a:r>
              <a:rPr lang="en-GB" sz="2800" dirty="0" err="1">
                <a:latin typeface="Chalkduster" charset="0"/>
                <a:ea typeface="Chalkduster" charset="0"/>
                <a:cs typeface="Chalkduster" charset="0"/>
              </a:rPr>
              <a:t>Kellog’s</a:t>
            </a:r>
            <a:r>
              <a:rPr lang="en-GB" sz="2800" dirty="0">
                <a:latin typeface="Chalkduster" charset="0"/>
                <a:ea typeface="Chalkduster" charset="0"/>
                <a:cs typeface="Chalkduster" charset="0"/>
              </a:rPr>
              <a:t> the managers are more transformational than transactional.</a:t>
            </a:r>
            <a:endParaRPr lang="en-GB" sz="2800" b="1" dirty="0">
              <a:latin typeface="Chalkduster" charset="0"/>
              <a:ea typeface="Chalkduster" charset="0"/>
              <a:cs typeface="Chalkduster" charset="0"/>
            </a:endParaRPr>
          </a:p>
        </p:txBody>
      </p:sp>
    </p:spTree>
    <p:extLst>
      <p:ext uri="{BB962C8B-B14F-4D97-AF65-F5344CB8AC3E}">
        <p14:creationId xmlns:p14="http://schemas.microsoft.com/office/powerpoint/2010/main" val="186950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0"/>
            <a:ext cx="10131425" cy="1456267"/>
          </a:xfrm>
        </p:spPr>
        <p:txBody>
          <a:bodyPr>
            <a:normAutofit/>
          </a:bodyPr>
          <a:lstStyle/>
          <a:p>
            <a:r>
              <a:rPr lang="en-US" sz="4400" dirty="0">
                <a:latin typeface="Chalkduster" charset="0"/>
                <a:ea typeface="Chalkduster" charset="0"/>
                <a:cs typeface="Chalkduster" charset="0"/>
              </a:rPr>
              <a:t>Conclusion </a:t>
            </a:r>
          </a:p>
        </p:txBody>
      </p:sp>
      <p:sp>
        <p:nvSpPr>
          <p:cNvPr id="3" name="Content Placeholder 2"/>
          <p:cNvSpPr>
            <a:spLocks noGrp="1"/>
          </p:cNvSpPr>
          <p:nvPr>
            <p:ph idx="1"/>
          </p:nvPr>
        </p:nvSpPr>
        <p:spPr>
          <a:xfrm>
            <a:off x="329785" y="1888761"/>
            <a:ext cx="10487442" cy="3902439"/>
          </a:xfrm>
        </p:spPr>
        <p:txBody>
          <a:bodyPr>
            <a:normAutofit/>
          </a:bodyPr>
          <a:lstStyle/>
          <a:p>
            <a:r>
              <a:rPr lang="en-US" sz="2000" dirty="0">
                <a:latin typeface="Chalkduster" charset="0"/>
                <a:ea typeface="Chalkduster" charset="0"/>
                <a:cs typeface="Chalkduster" charset="0"/>
              </a:rPr>
              <a:t>Based on the analysis, the following conclusions can be drawn: </a:t>
            </a:r>
          </a:p>
          <a:p>
            <a:pPr lvl="1"/>
            <a:r>
              <a:rPr lang="en-GB" sz="2000" dirty="0">
                <a:latin typeface="Chalkduster" charset="0"/>
                <a:ea typeface="Chalkduster" charset="0"/>
                <a:cs typeface="Chalkduster" charset="0"/>
              </a:rPr>
              <a:t>A leader may have different style to manage the teams. </a:t>
            </a:r>
          </a:p>
          <a:p>
            <a:pPr lvl="1"/>
            <a:r>
              <a:rPr lang="en-GB" sz="2000" dirty="0">
                <a:latin typeface="Chalkduster" charset="0"/>
                <a:ea typeface="Chalkduster" charset="0"/>
                <a:cs typeface="Chalkduster" charset="0"/>
              </a:rPr>
              <a:t>Literature in this has evidences that the selection of a leadership style is dependent on the nature of the team and situation as a whole. </a:t>
            </a:r>
          </a:p>
          <a:p>
            <a:pPr lvl="1"/>
            <a:r>
              <a:rPr lang="en-GB" sz="2000" dirty="0">
                <a:latin typeface="Chalkduster" charset="0"/>
                <a:ea typeface="Chalkduster" charset="0"/>
                <a:cs typeface="Chalkduster" charset="0"/>
              </a:rPr>
              <a:t>Other than this, it also depends upon the personal traits of an individual, i.e. the leadership style is also linked with individual traits and values. </a:t>
            </a:r>
          </a:p>
          <a:p>
            <a:pPr lvl="1"/>
            <a:r>
              <a:rPr lang="en-GB" sz="2000" dirty="0">
                <a:latin typeface="Chalkduster" charset="0"/>
                <a:ea typeface="Chalkduster" charset="0"/>
                <a:cs typeface="Chalkduster" charset="0"/>
              </a:rPr>
              <a:t>Kellogg’s maintain great values and culture leading to higher productivity of the employees. </a:t>
            </a:r>
            <a:endParaRPr lang="en-US" sz="2000" dirty="0">
              <a:latin typeface="Chalkduster" charset="0"/>
              <a:ea typeface="Chalkduster" charset="0"/>
              <a:cs typeface="Chalkduster" charset="0"/>
            </a:endParaRPr>
          </a:p>
        </p:txBody>
      </p:sp>
    </p:spTree>
    <p:extLst>
      <p:ext uri="{BB962C8B-B14F-4D97-AF65-F5344CB8AC3E}">
        <p14:creationId xmlns:p14="http://schemas.microsoft.com/office/powerpoint/2010/main" val="3599242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17" y="0"/>
            <a:ext cx="10131425" cy="1456267"/>
          </a:xfrm>
        </p:spPr>
        <p:txBody>
          <a:bodyPr>
            <a:normAutofit/>
          </a:bodyPr>
          <a:lstStyle/>
          <a:p>
            <a:r>
              <a:rPr lang="en-US" sz="4400" dirty="0">
                <a:latin typeface="Chalkduster" charset="0"/>
                <a:ea typeface="Chalkduster" charset="0"/>
                <a:cs typeface="Chalkduster" charset="0"/>
              </a:rPr>
              <a:t>References: </a:t>
            </a:r>
          </a:p>
        </p:txBody>
      </p:sp>
      <p:sp>
        <p:nvSpPr>
          <p:cNvPr id="3" name="Content Placeholder 2"/>
          <p:cNvSpPr>
            <a:spLocks noGrp="1"/>
          </p:cNvSpPr>
          <p:nvPr>
            <p:ph idx="1"/>
          </p:nvPr>
        </p:nvSpPr>
        <p:spPr>
          <a:xfrm>
            <a:off x="356017" y="1123381"/>
            <a:ext cx="11452486" cy="6003560"/>
          </a:xfrm>
        </p:spPr>
        <p:txBody>
          <a:bodyPr>
            <a:noAutofit/>
          </a:bodyPr>
          <a:lstStyle/>
          <a:p>
            <a:r>
              <a:rPr lang="en-US" sz="1300" i="1" dirty="0">
                <a:latin typeface="Chalkduster" charset="0"/>
                <a:ea typeface="Chalkduster" charset="0"/>
                <a:cs typeface="Chalkduster" charset="0"/>
              </a:rPr>
              <a:t>Administrative Sciences / Revue </a:t>
            </a:r>
            <a:r>
              <a:rPr lang="en-US" sz="1300" i="1" dirty="0" err="1">
                <a:latin typeface="Chalkduster" charset="0"/>
                <a:ea typeface="Chalkduster" charset="0"/>
                <a:cs typeface="Chalkduster" charset="0"/>
              </a:rPr>
              <a:t>Canadienne</a:t>
            </a:r>
            <a:r>
              <a:rPr lang="en-US" sz="1300" i="1" dirty="0">
                <a:latin typeface="Chalkduster" charset="0"/>
                <a:ea typeface="Chalkduster" charset="0"/>
                <a:cs typeface="Chalkduster" charset="0"/>
              </a:rPr>
              <a:t> Des Sciences de </a:t>
            </a:r>
            <a:r>
              <a:rPr lang="en-US" sz="1300" i="1" dirty="0" err="1">
                <a:latin typeface="Chalkduster" charset="0"/>
                <a:ea typeface="Chalkduster" charset="0"/>
                <a:cs typeface="Chalkduster" charset="0"/>
              </a:rPr>
              <a:t>l’Administration</a:t>
            </a:r>
            <a:r>
              <a:rPr lang="en-US" sz="1300" dirty="0">
                <a:latin typeface="Chalkduster" charset="0"/>
                <a:ea typeface="Chalkduster" charset="0"/>
                <a:cs typeface="Chalkduster" charset="0"/>
              </a:rPr>
              <a:t>. https://doi.org/10.1111/j.1936-4490.2001.tb00260.x</a:t>
            </a:r>
          </a:p>
          <a:p>
            <a:r>
              <a:rPr lang="en-US" sz="1300" dirty="0">
                <a:latin typeface="Chalkduster" charset="0"/>
                <a:ea typeface="Chalkduster" charset="0"/>
                <a:cs typeface="Chalkduster" charset="0"/>
              </a:rPr>
              <a:t>Bass, B. M. (1990). From transactional to transformational leadership: Learning to share the vision. </a:t>
            </a:r>
            <a:r>
              <a:rPr lang="en-US" sz="1300" i="1" dirty="0">
                <a:latin typeface="Chalkduster" charset="0"/>
                <a:ea typeface="Chalkduster" charset="0"/>
                <a:cs typeface="Chalkduster" charset="0"/>
              </a:rPr>
              <a:t>Organizational Dynamics</a:t>
            </a:r>
            <a:r>
              <a:rPr lang="en-US" sz="1300" dirty="0">
                <a:latin typeface="Chalkduster" charset="0"/>
                <a:ea typeface="Chalkduster" charset="0"/>
                <a:cs typeface="Chalkduster" charset="0"/>
              </a:rPr>
              <a:t>. https://doi.org/10.1016/0090-2616(90)90061-S</a:t>
            </a:r>
          </a:p>
          <a:p>
            <a:r>
              <a:rPr lang="en-US" sz="1300" dirty="0">
                <a:latin typeface="Chalkduster" charset="0"/>
                <a:ea typeface="Chalkduster" charset="0"/>
                <a:cs typeface="Chalkduster" charset="0"/>
              </a:rPr>
              <a:t>Belbin. (2015). Team Roles in a Nutshell. </a:t>
            </a:r>
            <a:r>
              <a:rPr lang="en-US" sz="1300" i="1" dirty="0">
                <a:latin typeface="Chalkduster" charset="0"/>
                <a:ea typeface="Chalkduster" charset="0"/>
                <a:cs typeface="Chalkduster" charset="0"/>
              </a:rPr>
              <a:t>Belbin</a:t>
            </a:r>
            <a:r>
              <a:rPr lang="en-US" sz="1300" dirty="0">
                <a:latin typeface="Chalkduster" charset="0"/>
                <a:ea typeface="Chalkduster" charset="0"/>
                <a:cs typeface="Chalkduster" charset="0"/>
              </a:rPr>
              <a:t>. https://doi.org/10.1080/00455091.2014.897476</a:t>
            </a:r>
          </a:p>
          <a:p>
            <a:r>
              <a:rPr lang="en-US" sz="1300" dirty="0">
                <a:latin typeface="Chalkduster" charset="0"/>
                <a:ea typeface="Chalkduster" charset="0"/>
                <a:cs typeface="Chalkduster" charset="0"/>
              </a:rPr>
              <a:t>Belbin. (2017). </a:t>
            </a:r>
            <a:r>
              <a:rPr lang="en-US" sz="1300" i="1" dirty="0">
                <a:latin typeface="Chalkduster" charset="0"/>
                <a:ea typeface="Chalkduster" charset="0"/>
                <a:cs typeface="Chalkduster" charset="0"/>
              </a:rPr>
              <a:t>Team Roles at Work</a:t>
            </a:r>
            <a:r>
              <a:rPr lang="en-US" sz="1300" dirty="0">
                <a:latin typeface="Chalkduster" charset="0"/>
                <a:ea typeface="Chalkduster" charset="0"/>
                <a:cs typeface="Chalkduster" charset="0"/>
              </a:rPr>
              <a:t>. </a:t>
            </a:r>
            <a:r>
              <a:rPr lang="en-US" sz="1300" i="1" dirty="0">
                <a:latin typeface="Chalkduster" charset="0"/>
                <a:ea typeface="Chalkduster" charset="0"/>
                <a:cs typeface="Chalkduster" charset="0"/>
              </a:rPr>
              <a:t>Team Roles at Work</a:t>
            </a:r>
            <a:r>
              <a:rPr lang="en-US" sz="1300" dirty="0">
                <a:latin typeface="Chalkduster" charset="0"/>
                <a:ea typeface="Chalkduster" charset="0"/>
                <a:cs typeface="Chalkduster" charset="0"/>
              </a:rPr>
              <a:t>. https://doi.org/10.4324/9780080963242</a:t>
            </a:r>
          </a:p>
          <a:p>
            <a:r>
              <a:rPr lang="en-US" sz="1300" dirty="0">
                <a:latin typeface="Chalkduster" charset="0"/>
                <a:ea typeface="Chalkduster" charset="0"/>
                <a:cs typeface="Chalkduster" charset="0"/>
              </a:rPr>
              <a:t>Belbin Associates. (2012). Belbin’s Team Roles How Understanding Team Roles can.</a:t>
            </a:r>
          </a:p>
          <a:p>
            <a:r>
              <a:rPr lang="en-US" sz="1300" dirty="0">
                <a:latin typeface="Chalkduster" charset="0"/>
                <a:ea typeface="Chalkduster" charset="0"/>
                <a:cs typeface="Chalkduster" charset="0"/>
              </a:rPr>
              <a:t>Bennett, T., Savage, M., Silva, E., </a:t>
            </a:r>
            <a:r>
              <a:rPr lang="en-US" sz="1300" dirty="0" err="1">
                <a:latin typeface="Chalkduster" charset="0"/>
                <a:ea typeface="Chalkduster" charset="0"/>
                <a:cs typeface="Chalkduster" charset="0"/>
              </a:rPr>
              <a:t>Warde</a:t>
            </a:r>
            <a:r>
              <a:rPr lang="en-US" sz="1300" dirty="0">
                <a:latin typeface="Chalkduster" charset="0"/>
                <a:ea typeface="Chalkduster" charset="0"/>
                <a:cs typeface="Chalkduster" charset="0"/>
              </a:rPr>
              <a:t>, A., </a:t>
            </a:r>
            <a:r>
              <a:rPr lang="en-US" sz="1300" dirty="0" err="1">
                <a:latin typeface="Chalkduster" charset="0"/>
                <a:ea typeface="Chalkduster" charset="0"/>
                <a:cs typeface="Chalkduster" charset="0"/>
              </a:rPr>
              <a:t>Gayo</a:t>
            </a:r>
            <a:r>
              <a:rPr lang="en-US" sz="1300" dirty="0">
                <a:latin typeface="Chalkduster" charset="0"/>
                <a:ea typeface="Chalkduster" charset="0"/>
                <a:cs typeface="Chalkduster" charset="0"/>
              </a:rPr>
              <a:t>-Cal, M., &amp; Wright, D. (2008). </a:t>
            </a:r>
            <a:r>
              <a:rPr lang="en-US" sz="1300" i="1" dirty="0">
                <a:latin typeface="Chalkduster" charset="0"/>
                <a:ea typeface="Chalkduster" charset="0"/>
                <a:cs typeface="Chalkduster" charset="0"/>
              </a:rPr>
              <a:t>Culture class distinction</a:t>
            </a:r>
            <a:r>
              <a:rPr lang="en-US" sz="1300" dirty="0">
                <a:latin typeface="Chalkduster" charset="0"/>
                <a:ea typeface="Chalkduster" charset="0"/>
                <a:cs typeface="Chalkduster" charset="0"/>
              </a:rPr>
              <a:t>. </a:t>
            </a:r>
            <a:r>
              <a:rPr lang="en-US" sz="1300" i="1" dirty="0">
                <a:latin typeface="Chalkduster" charset="0"/>
                <a:ea typeface="Chalkduster" charset="0"/>
                <a:cs typeface="Chalkduster" charset="0"/>
              </a:rPr>
              <a:t>Culture Class Distinction</a:t>
            </a:r>
            <a:r>
              <a:rPr lang="en-US" sz="1300" dirty="0">
                <a:latin typeface="Chalkduster" charset="0"/>
                <a:ea typeface="Chalkduster" charset="0"/>
                <a:cs typeface="Chalkduster" charset="0"/>
              </a:rPr>
              <a:t>. https://doi.org/10.4324/9780203930571</a:t>
            </a:r>
          </a:p>
          <a:p>
            <a:r>
              <a:rPr lang="en-US" sz="1300" dirty="0" err="1">
                <a:latin typeface="Chalkduster" charset="0"/>
                <a:ea typeface="Chalkduster" charset="0"/>
                <a:cs typeface="Chalkduster" charset="0"/>
              </a:rPr>
              <a:t>Bortoli</a:t>
            </a:r>
            <a:r>
              <a:rPr lang="en-US" sz="1300" dirty="0">
                <a:latin typeface="Chalkduster" charset="0"/>
                <a:ea typeface="Chalkduster" charset="0"/>
                <a:cs typeface="Chalkduster" charset="0"/>
              </a:rPr>
              <a:t>, L., </a:t>
            </a:r>
            <a:r>
              <a:rPr lang="en-US" sz="1300" dirty="0" err="1">
                <a:latin typeface="Chalkduster" charset="0"/>
                <a:ea typeface="Chalkduster" charset="0"/>
                <a:cs typeface="Chalkduster" charset="0"/>
              </a:rPr>
              <a:t>Bertollo</a:t>
            </a:r>
            <a:r>
              <a:rPr lang="en-US" sz="1300" dirty="0">
                <a:latin typeface="Chalkduster" charset="0"/>
                <a:ea typeface="Chalkduster" charset="0"/>
                <a:cs typeface="Chalkduster" charset="0"/>
              </a:rPr>
              <a:t>, M., </a:t>
            </a:r>
            <a:r>
              <a:rPr lang="en-US" sz="1300" dirty="0" err="1">
                <a:latin typeface="Chalkduster" charset="0"/>
                <a:ea typeface="Chalkduster" charset="0"/>
                <a:cs typeface="Chalkduster" charset="0"/>
              </a:rPr>
              <a:t>Comani</a:t>
            </a:r>
            <a:r>
              <a:rPr lang="en-US" sz="1300" dirty="0">
                <a:latin typeface="Chalkduster" charset="0"/>
                <a:ea typeface="Chalkduster" charset="0"/>
                <a:cs typeface="Chalkduster" charset="0"/>
              </a:rPr>
              <a:t>, S., &amp; </a:t>
            </a:r>
            <a:r>
              <a:rPr lang="en-US" sz="1300" dirty="0" err="1">
                <a:latin typeface="Chalkduster" charset="0"/>
                <a:ea typeface="Chalkduster" charset="0"/>
                <a:cs typeface="Chalkduster" charset="0"/>
              </a:rPr>
              <a:t>Robazza</a:t>
            </a:r>
            <a:r>
              <a:rPr lang="en-US" sz="1300" dirty="0">
                <a:latin typeface="Chalkduster" charset="0"/>
                <a:ea typeface="Chalkduster" charset="0"/>
                <a:cs typeface="Chalkduster" charset="0"/>
              </a:rPr>
              <a:t>, C. (2011). Competence, achievement goals, motivational climate, and pleasant </a:t>
            </a:r>
            <a:r>
              <a:rPr lang="en-US" sz="1300" dirty="0" err="1">
                <a:latin typeface="Chalkduster" charset="0"/>
                <a:ea typeface="Chalkduster" charset="0"/>
                <a:cs typeface="Chalkduster" charset="0"/>
              </a:rPr>
              <a:t>psychobiosocial</a:t>
            </a:r>
            <a:endParaRPr lang="en-US" sz="1300" dirty="0">
              <a:latin typeface="Chalkduster" charset="0"/>
              <a:ea typeface="Chalkduster" charset="0"/>
              <a:cs typeface="Chalkduster" charset="0"/>
            </a:endParaRPr>
          </a:p>
          <a:p>
            <a:r>
              <a:rPr lang="en-US" sz="1300" dirty="0" err="1">
                <a:latin typeface="Chalkduster" charset="0"/>
                <a:ea typeface="Chalkduster" charset="0"/>
                <a:cs typeface="Chalkduster" charset="0"/>
              </a:rPr>
              <a:t>Fatehi</a:t>
            </a:r>
            <a:r>
              <a:rPr lang="en-US" sz="1300" dirty="0">
                <a:latin typeface="Chalkduster" charset="0"/>
                <a:ea typeface="Chalkduster" charset="0"/>
                <a:cs typeface="Chalkduster" charset="0"/>
              </a:rPr>
              <a:t>, K. (1996) </a:t>
            </a:r>
            <a:r>
              <a:rPr lang="en-US" sz="1300" i="1" dirty="0">
                <a:latin typeface="Chalkduster" charset="0"/>
                <a:ea typeface="Chalkduster" charset="0"/>
                <a:cs typeface="Chalkduster" charset="0"/>
              </a:rPr>
              <a:t>International management : A cross -cultural </a:t>
            </a:r>
            <a:r>
              <a:rPr lang="en-US" sz="1300" i="1" dirty="0" err="1">
                <a:latin typeface="Chalkduster" charset="0"/>
                <a:ea typeface="Chalkduster" charset="0"/>
                <a:cs typeface="Chalkduster" charset="0"/>
              </a:rPr>
              <a:t>management,upper</a:t>
            </a:r>
            <a:r>
              <a:rPr lang="en-US" sz="1300" i="1" dirty="0">
                <a:latin typeface="Chalkduster" charset="0"/>
                <a:ea typeface="Chalkduster" charset="0"/>
                <a:cs typeface="Chalkduster" charset="0"/>
              </a:rPr>
              <a:t> saddle </a:t>
            </a:r>
            <a:r>
              <a:rPr lang="en-US" sz="1300" dirty="0">
                <a:latin typeface="Chalkduster" charset="0"/>
                <a:ea typeface="Chalkduster" charset="0"/>
                <a:cs typeface="Chalkduster" charset="0"/>
              </a:rPr>
              <a:t>River, N J. Prentice Hall states in youth sport. </a:t>
            </a:r>
            <a:r>
              <a:rPr lang="en-US" sz="1300" i="1" dirty="0">
                <a:latin typeface="Chalkduster" charset="0"/>
                <a:ea typeface="Chalkduster" charset="0"/>
                <a:cs typeface="Chalkduster" charset="0"/>
              </a:rPr>
              <a:t>Journal of Sports Sciences</a:t>
            </a:r>
            <a:r>
              <a:rPr lang="en-US" sz="1300" dirty="0">
                <a:latin typeface="Chalkduster" charset="0"/>
                <a:ea typeface="Chalkduster" charset="0"/>
                <a:cs typeface="Chalkduster" charset="0"/>
              </a:rPr>
              <a:t>. https://doi.org/10.1080/02640414.2010.530675</a:t>
            </a:r>
          </a:p>
          <a:p>
            <a:r>
              <a:rPr lang="en-US" sz="1300" dirty="0">
                <a:latin typeface="Chalkduster" charset="0"/>
                <a:ea typeface="Chalkduster" charset="0"/>
                <a:cs typeface="Chalkduster" charset="0"/>
              </a:rPr>
              <a:t>Giltinane, C. L. (2013). Leadership styles and theories. </a:t>
            </a:r>
            <a:r>
              <a:rPr lang="en-US" sz="1300" i="1" dirty="0">
                <a:latin typeface="Chalkduster" charset="0"/>
                <a:ea typeface="Chalkduster" charset="0"/>
                <a:cs typeface="Chalkduster" charset="0"/>
              </a:rPr>
              <a:t>Nursing Standard</a:t>
            </a:r>
            <a:r>
              <a:rPr lang="en-US" sz="1300" dirty="0">
                <a:latin typeface="Chalkduster" charset="0"/>
                <a:ea typeface="Chalkduster" charset="0"/>
                <a:cs typeface="Chalkduster" charset="0"/>
              </a:rPr>
              <a:t>, </a:t>
            </a:r>
            <a:r>
              <a:rPr lang="en-US" sz="1300" i="1" dirty="0">
                <a:latin typeface="Chalkduster" charset="0"/>
                <a:ea typeface="Chalkduster" charset="0"/>
                <a:cs typeface="Chalkduster" charset="0"/>
              </a:rPr>
              <a:t>27</a:t>
            </a:r>
            <a:r>
              <a:rPr lang="en-US" sz="1300" dirty="0">
                <a:latin typeface="Chalkduster" charset="0"/>
                <a:ea typeface="Chalkduster" charset="0"/>
                <a:cs typeface="Chalkduster" charset="0"/>
              </a:rPr>
              <a:t>(41), 35–39. https://doi.org/10.7748/ns2013.06.27.41.35.e7565</a:t>
            </a:r>
          </a:p>
          <a:p>
            <a:r>
              <a:rPr lang="en-US" sz="1300" dirty="0" err="1">
                <a:latin typeface="Chalkduster" charset="0"/>
                <a:ea typeface="Chalkduster" charset="0"/>
                <a:cs typeface="Chalkduster" charset="0"/>
              </a:rPr>
              <a:t>Kristjánsdóttir</a:t>
            </a:r>
            <a:r>
              <a:rPr lang="en-US" sz="1300" dirty="0">
                <a:latin typeface="Chalkduster" charset="0"/>
                <a:ea typeface="Chalkduster" charset="0"/>
                <a:cs typeface="Chalkduster" charset="0"/>
              </a:rPr>
              <a:t>, H., </a:t>
            </a:r>
            <a:r>
              <a:rPr lang="en-US" sz="1300" dirty="0" err="1">
                <a:latin typeface="Chalkduster" charset="0"/>
                <a:ea typeface="Chalkduster" charset="0"/>
                <a:cs typeface="Chalkduster" charset="0"/>
              </a:rPr>
              <a:t>Guðlaugsson</a:t>
            </a:r>
            <a:r>
              <a:rPr lang="en-US" sz="1300" dirty="0">
                <a:latin typeface="Chalkduster" charset="0"/>
                <a:ea typeface="Chalkduster" charset="0"/>
                <a:cs typeface="Chalkduster" charset="0"/>
              </a:rPr>
              <a:t>, Þ. Ö., </a:t>
            </a:r>
            <a:r>
              <a:rPr lang="en-US" sz="1300" dirty="0" err="1">
                <a:latin typeface="Chalkduster" charset="0"/>
                <a:ea typeface="Chalkduster" charset="0"/>
                <a:cs typeface="Chalkduster" charset="0"/>
              </a:rPr>
              <a:t>Guðmundsdóttir</a:t>
            </a:r>
            <a:r>
              <a:rPr lang="en-US" sz="1300" dirty="0">
                <a:latin typeface="Chalkduster" charset="0"/>
                <a:ea typeface="Chalkduster" charset="0"/>
                <a:cs typeface="Chalkduster" charset="0"/>
              </a:rPr>
              <a:t>, S., &amp; </a:t>
            </a:r>
            <a:r>
              <a:rPr lang="en-US" sz="1300" dirty="0" err="1">
                <a:latin typeface="Chalkduster" charset="0"/>
                <a:ea typeface="Chalkduster" charset="0"/>
                <a:cs typeface="Chalkduster" charset="0"/>
              </a:rPr>
              <a:t>Aðalsteinsson</a:t>
            </a:r>
            <a:r>
              <a:rPr lang="en-US" sz="1300" dirty="0">
                <a:latin typeface="Chalkduster" charset="0"/>
                <a:ea typeface="Chalkduster" charset="0"/>
                <a:cs typeface="Chalkduster" charset="0"/>
              </a:rPr>
              <a:t>, G. D. (2017). Hofstede national culture and international trade. </a:t>
            </a:r>
            <a:r>
              <a:rPr lang="en-US" sz="1300" i="1" dirty="0">
                <a:latin typeface="Chalkduster" charset="0"/>
                <a:ea typeface="Chalkduster" charset="0"/>
                <a:cs typeface="Chalkduster" charset="0"/>
              </a:rPr>
              <a:t>Applied Economics</a:t>
            </a:r>
            <a:r>
              <a:rPr lang="en-US" sz="1300" dirty="0">
                <a:latin typeface="Chalkduster" charset="0"/>
                <a:ea typeface="Chalkduster" charset="0"/>
                <a:cs typeface="Chalkduster" charset="0"/>
              </a:rPr>
              <a:t>. https://doi.org/10.1080/00036846.2017.1343446</a:t>
            </a:r>
          </a:p>
          <a:p>
            <a:r>
              <a:rPr lang="en-US" sz="1300" dirty="0">
                <a:latin typeface="Chalkduster" charset="0"/>
                <a:ea typeface="Chalkduster" charset="0"/>
                <a:cs typeface="Chalkduster" charset="0"/>
              </a:rPr>
              <a:t>McLaughlin, P., Bessant, J., &amp; Smart, P. (2008). Developing an </a:t>
            </a:r>
            <a:r>
              <a:rPr lang="en-US" sz="1300" dirty="0" err="1">
                <a:latin typeface="Chalkduster" charset="0"/>
                <a:ea typeface="Chalkduster" charset="0"/>
                <a:cs typeface="Chalkduster" charset="0"/>
              </a:rPr>
              <a:t>organisation</a:t>
            </a:r>
            <a:r>
              <a:rPr lang="en-US" sz="1300" dirty="0">
                <a:latin typeface="Chalkduster" charset="0"/>
                <a:ea typeface="Chalkduster" charset="0"/>
                <a:cs typeface="Chalkduster" charset="0"/>
              </a:rPr>
              <a:t> culture to facilitate radical innovation. </a:t>
            </a:r>
            <a:r>
              <a:rPr lang="en-US" sz="1300" i="1" dirty="0">
                <a:latin typeface="Chalkduster" charset="0"/>
                <a:ea typeface="Chalkduster" charset="0"/>
                <a:cs typeface="Chalkduster" charset="0"/>
              </a:rPr>
              <a:t>International Journal of Technology Management</a:t>
            </a:r>
            <a:r>
              <a:rPr lang="en-US" sz="1300" dirty="0">
                <a:latin typeface="Chalkduster" charset="0"/>
                <a:ea typeface="Chalkduster" charset="0"/>
                <a:cs typeface="Chalkduster" charset="0"/>
              </a:rPr>
              <a:t>. https://doi.org/10.1504/ijtm.2008.021041</a:t>
            </a:r>
          </a:p>
          <a:p>
            <a:r>
              <a:rPr lang="en-US" sz="1300" dirty="0">
                <a:latin typeface="Chalkduster" charset="0"/>
                <a:ea typeface="Chalkduster" charset="0"/>
                <a:cs typeface="Chalkduster" charset="0"/>
              </a:rPr>
              <a:t>Nakata, C. (2009a). </a:t>
            </a:r>
            <a:r>
              <a:rPr lang="en-US" sz="1300" i="1" dirty="0">
                <a:latin typeface="Chalkduster" charset="0"/>
                <a:ea typeface="Chalkduster" charset="0"/>
                <a:cs typeface="Chalkduster" charset="0"/>
              </a:rPr>
              <a:t>Beyond Hofstede: Culture frameworks for global marketing and management</a:t>
            </a:r>
            <a:r>
              <a:rPr lang="en-US" sz="1300" dirty="0">
                <a:latin typeface="Chalkduster" charset="0"/>
                <a:ea typeface="Chalkduster" charset="0"/>
                <a:cs typeface="Chalkduster" charset="0"/>
              </a:rPr>
              <a:t>. </a:t>
            </a:r>
            <a:r>
              <a:rPr lang="en-US" sz="1300" i="1" dirty="0">
                <a:latin typeface="Chalkduster" charset="0"/>
                <a:ea typeface="Chalkduster" charset="0"/>
                <a:cs typeface="Chalkduster" charset="0"/>
              </a:rPr>
              <a:t>Beyond Hofstede: Culture Frameworks for Global Marketing and Management</a:t>
            </a:r>
            <a:r>
              <a:rPr lang="en-US" sz="1300" dirty="0">
                <a:latin typeface="Chalkduster" charset="0"/>
                <a:ea typeface="Chalkduster" charset="0"/>
                <a:cs typeface="Chalkduster" charset="0"/>
              </a:rPr>
              <a:t>. https://doi.org/10.1057/9780230240834</a:t>
            </a:r>
          </a:p>
          <a:p>
            <a:endParaRPr lang="en-US" sz="1300" dirty="0"/>
          </a:p>
        </p:txBody>
      </p:sp>
    </p:spTree>
    <p:extLst>
      <p:ext uri="{BB962C8B-B14F-4D97-AF65-F5344CB8AC3E}">
        <p14:creationId xmlns:p14="http://schemas.microsoft.com/office/powerpoint/2010/main" val="13006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ssolv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dissolv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dissolv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dissolv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dissolv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dissolv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dissolve">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dissolve">
                                      <p:cBhvr>
                                        <p:cTn id="62" dur="500"/>
                                        <p:tgtEl>
                                          <p:spTgt spid="3">
                                            <p:txEl>
                                              <p:pRg st="10" end="1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Effect transition="in" filter="dissolve">
                                      <p:cBhvr>
                                        <p:cTn id="6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2351" y="598482"/>
            <a:ext cx="10703265" cy="5592455"/>
          </a:xfrm>
          <a:ln/>
        </p:spPr>
        <p:style>
          <a:lnRef idx="2">
            <a:schemeClr val="dk1"/>
          </a:lnRef>
          <a:fillRef idx="1">
            <a:schemeClr val="lt1"/>
          </a:fillRef>
          <a:effectRef idx="0">
            <a:schemeClr val="dk1"/>
          </a:effectRef>
          <a:fontRef idx="minor">
            <a:schemeClr val="dk1"/>
          </a:fontRef>
        </p:style>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439127">
            <a:off x="8794338" y="5356298"/>
            <a:ext cx="3371435" cy="1200231"/>
          </a:xfrm>
          <a:prstGeom prst="rect">
            <a:avLst/>
          </a:prstGeom>
        </p:spPr>
      </p:pic>
    </p:spTree>
    <p:extLst>
      <p:ext uri="{BB962C8B-B14F-4D97-AF65-F5344CB8AC3E}">
        <p14:creationId xmlns:p14="http://schemas.microsoft.com/office/powerpoint/2010/main" val="17453935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1542</TotalTime>
  <Words>2289</Words>
  <Application>Microsoft Office PowerPoint</Application>
  <PresentationFormat>Widescreen</PresentationFormat>
  <Paragraphs>249</Paragraphs>
  <Slides>24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Chalkduster</vt:lpstr>
      <vt:lpstr>Celestial</vt:lpstr>
      <vt:lpstr>Group Presentation </vt:lpstr>
      <vt:lpstr>Team </vt:lpstr>
      <vt:lpstr>Contents </vt:lpstr>
      <vt:lpstr>Background – Kellogg’s </vt:lpstr>
      <vt:lpstr>Background – Kellogg’s </vt:lpstr>
      <vt:lpstr>Background – Kellogg’s </vt:lpstr>
      <vt:lpstr>PowerPoint Presentation</vt:lpstr>
      <vt:lpstr>Goals and objectives  –    Belbin’s theory                            </vt:lpstr>
      <vt:lpstr>Goals and objectives</vt:lpstr>
      <vt:lpstr>PowerPoint Presentation</vt:lpstr>
      <vt:lpstr>Structure of Kellogg’s – Theory  (FATEHI,1996)                  Miglena</vt:lpstr>
      <vt:lpstr>Structure –  Kellogg’s vs. Unilever</vt:lpstr>
      <vt:lpstr>Structure – Conclusion </vt:lpstr>
      <vt:lpstr>Culture of Kellogg’s – Hofstede Theory</vt:lpstr>
      <vt:lpstr>Culture of Kellogg’s – Hofstede Theory</vt:lpstr>
      <vt:lpstr>Culture –  Kellogg’s vs. UsA</vt:lpstr>
      <vt:lpstr>Culture of Kellogg’s – Conclusion </vt:lpstr>
      <vt:lpstr>Leadership at Kellogg’s - Comparing Transformational Leadership with Transactional Leadership BASS (1990)                                                                              Viliana</vt:lpstr>
      <vt:lpstr>Leadership at Kellogg’s-Comparing Transformational Leadership with Transactional Leadership BASS (1990)</vt:lpstr>
      <vt:lpstr>Leadership at Kellogg’s - Evaluation</vt:lpstr>
      <vt:lpstr>Conclusion LEADERSHIP</vt:lpstr>
      <vt:lpstr>Conclusion </vt:lpstr>
      <vt:lpstr>References: </vt:lpstr>
      <vt:lpstr>PowerPoint Presentation</vt:lpstr>
    </vt:vector>
  </TitlesOfParts>
  <Company>Midas Safety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My Computer</dc:creator>
  <cp:lastModifiedBy>User</cp:lastModifiedBy>
  <cp:revision>65</cp:revision>
  <dcterms:created xsi:type="dcterms:W3CDTF">2019-08-09T07:41:36Z</dcterms:created>
  <dcterms:modified xsi:type="dcterms:W3CDTF">2019-08-20T17:23:10Z</dcterms:modified>
</cp:coreProperties>
</file>