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purl.oclc.org/ooxml/officeDocument/relationships/metadata/thumbnail" Target="docProps/thumbnail.jpeg"/><Relationship Id="rId1" Type="http://purl.oclc.org/ooxml/officeDocument/relationships/officeDocument" Target="ppt/presentation.xml"/><Relationship Id="rId4" Type="http://purl.oclc.org/ooxml/officeDocument/relationships/extendedProperties" Target="docProps/app.xml"/></Relationships>
</file>

<file path=ppt/presentation.xml><?xml version="1.0" encoding="utf-8"?>
<p:presentation xmlns:a="http://purl.oclc.org/ooxml/drawingml/main" xmlns:r="http://purl.oclc.org/ooxml/officeDocument/relationships" xmlns:p="http://purl.oclc.org/ooxml/presentationml/main" autoCompressPictures="0" conformance="strict">
  <p:sldMasterIdLst>
    <p:sldMasterId id="2147483768" r:id="rId1"/>
  </p:sldMasterIdLst>
  <p:notesMasterIdLst>
    <p:notesMasterId r:id="rId7"/>
  </p:notesMasterIdLst>
  <p:sldIdLst>
    <p:sldId id="256" r:id="rId2"/>
    <p:sldId id="259" r:id="rId3"/>
    <p:sldId id="260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purl.oclc.org/ooxml/drawingml/main" xmlns:r="http://purl.oclc.org/ooxml/officeDocument/relationships" xmlns:p="http://purl.oclc.org/ooxml/presentationml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purl.oclc.org/ooxml/drawingml/main" def="{5C22544A-7EE6-4342-B048-85BDC9FD1C3A}"/>
</file>

<file path=ppt/viewProps.xml><?xml version="1.0" encoding="utf-8"?>
<p:viewPr xmlns:a="http://purl.oclc.org/ooxml/drawingml/main" xmlns:r="http://purl.oclc.org/ooxml/officeDocument/relationships" xmlns:p="http://purl.oclc.org/ooxml/presentationml/main" lastView="sldThumbnailView">
  <p:normalViewPr>
    <p:restoredLeft sz="15%" autoAdjust="0"/>
    <p:restoredTop sz="94.66%"/>
  </p:normalViewPr>
  <p:slideViewPr>
    <p:cSldViewPr snapToGrid="0">
      <p:cViewPr varScale="1">
        <p:scale>
          <a:sx n="71" d="100"/>
          <a:sy n="71" d="100"/>
        </p:scale>
        <p:origin x="72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purl.oclc.org/ooxml/officeDocument/relationships/presProps" Target="presProps.xml"/><Relationship Id="rId3" Type="http://purl.oclc.org/ooxml/officeDocument/relationships/slide" Target="slides/slide2.xml"/><Relationship Id="rId7" Type="http://purl.oclc.org/ooxml/officeDocument/relationships/notesMaster" Target="notesMasters/notesMaster1.xml"/><Relationship Id="rId2" Type="http://purl.oclc.org/ooxml/officeDocument/relationships/slide" Target="slides/slide1.xml"/><Relationship Id="rId1" Type="http://purl.oclc.org/ooxml/officeDocument/relationships/slideMaster" Target="slideMasters/slideMaster1.xml"/><Relationship Id="rId6" Type="http://purl.oclc.org/ooxml/officeDocument/relationships/slide" Target="slides/slide5.xml"/><Relationship Id="rId11" Type="http://purl.oclc.org/ooxml/officeDocument/relationships/tableStyles" Target="tableStyles.xml"/><Relationship Id="rId5" Type="http://purl.oclc.org/ooxml/officeDocument/relationships/slide" Target="slides/slide4.xml"/><Relationship Id="rId10" Type="http://purl.oclc.org/ooxml/officeDocument/relationships/theme" Target="theme/theme1.xml"/><Relationship Id="rId4" Type="http://purl.oclc.org/ooxml/officeDocument/relationships/slide" Target="slides/slide3.xml"/><Relationship Id="rId9" Type="http://purl.oclc.org/ooxml/officeDocument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purl.oclc.org/ooxml/officeDocument/relationships/theme" Target="../theme/theme2.xml"/></Relationships>
</file>

<file path=ppt/notesMasters/notesMaster1.xml><?xml version="1.0" encoding="utf-8"?>
<p:notesMaster xmlns:a="http://purl.oclc.org/ooxml/drawingml/main" xmlns:r="http://purl.oclc.org/ooxml/officeDocument/relationships" xmlns:p="http://purl.oclc.org/ooxml/presentationml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249181-46CC-4B9B-BBE3-FBBE8F8670A9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9E4752-AC10-4D15-AAE3-7AED966254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471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purl.oclc.org/ooxml/officeDocument/relationships/slide" Target="../slides/slide3.xml"/><Relationship Id="rId1" Type="http://purl.oclc.org/ooxml/officeDocument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purl.oclc.org/ooxml/officeDocument/relationships/slide" Target="../slides/slide4.xml"/><Relationship Id="rId1" Type="http://purl.oclc.org/ooxml/officeDocument/relationships/notesMaster" Target="../notesMasters/notesMaster1.xml"/></Relationships>
</file>

<file path=ppt/notesSlides/notesSlide1.xml><?xml version="1.0" encoding="utf-8"?>
<p:notes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%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9E4752-AC10-4D15-AAE3-7AED9662544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677644"/>
      </p:ext>
    </p:extLst>
  </p:cSld>
  <p:clrMapOvr>
    <a:masterClrMapping/>
  </p:clrMapOvr>
</p:notes>
</file>

<file path=ppt/notesSlides/notesSlide2.xml><?xml version="1.0" encoding="utf-8"?>
<p:notes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describe</a:t>
            </a:r>
            <a:r>
              <a:rPr lang="en-GB" baseline="0%" dirty="0"/>
              <a:t> Wales – </a:t>
            </a:r>
            <a:r>
              <a:rPr lang="en-GB" baseline="0%" dirty="0" err="1"/>
              <a:t>i</a:t>
            </a:r>
            <a:r>
              <a:rPr lang="en-GB" baseline="0%" dirty="0"/>
              <a:t> </a:t>
            </a:r>
            <a:r>
              <a:rPr lang="en-GB" baseline="0%" dirty="0" err="1"/>
              <a:t>ddisgrifio</a:t>
            </a:r>
            <a:r>
              <a:rPr lang="en-GB" baseline="0%" dirty="0"/>
              <a:t> </a:t>
            </a:r>
            <a:r>
              <a:rPr lang="en-GB" baseline="0%" dirty="0" err="1"/>
              <a:t>Cymru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9E4752-AC10-4D15-AAE3-7AED9662544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919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purl.oclc.org/ooxml/officeDocument/relationships/image" Target="../media/image2.jpg"/><Relationship Id="rId1" Type="http://purl.oclc.org/ooxml/officeDocument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purl.oclc.org/ooxml/officeDocument/relationships/image" Target="../media/image2.jpg"/><Relationship Id="rId1" Type="http://purl.oclc.org/ooxml/officeDocument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slideLayout1.xml><?xml version="1.0" encoding="utf-8"?>
<p:sldLayout xmlns:a="http://purl.oclc.org/ooxml/drawingml/main" xmlns:r="http://purl.oclc.org/ooxml/officeDocument/relationships" xmlns:p="http://purl.oclc.org/ooxml/presentationml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%"/>
              <a:duotone>
                <a:schemeClr val="accent1">
                  <a:shade val="45%"/>
                  <a:satMod val="135%"/>
                </a:schemeClr>
                <a:prstClr val="white"/>
              </a:duotone>
            </a:blip>
            <a:srcRect/>
            <a:tile tx="-44450" ty="38100" sx="85%" sy="85%" flip="none" algn="tl"/>
          </a:blip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%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%"/>
                <a:lumOff val="25%"/>
              </a:schemeClr>
            </a:solidFill>
            <a:prstDash val="solid"/>
            <a:miter lim="800%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%"/>
                <a:lumOff val="15%"/>
              </a:schemeClr>
            </a:solidFill>
            <a:ln>
              <a:solidFill>
                <a:schemeClr val="tx1"/>
              </a:solidFill>
              <a:miter lim="800%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%"/>
                <a:lumOff val="15%"/>
              </a:schemeClr>
            </a:solidFill>
            <a:ln>
              <a:solidFill>
                <a:schemeClr val="tx1"/>
              </a:solidFill>
              <a:miter lim="800%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%"/>
                <a:lumOff val="15%"/>
              </a:schemeClr>
            </a:solidFill>
            <a:ln>
              <a:solidFill>
                <a:schemeClr val="tx1"/>
              </a:solidFill>
              <a:miter lim="800%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%"/>
              </a:lnSpc>
              <a:defRPr lang="en-US" sz="7200" b="0" kern="1200" cap="all" spc="-100" baseline="0%" dirty="0">
                <a:solidFill>
                  <a:schemeClr val="tx1">
                    <a:lumMod val="85%"/>
                    <a:lumOff val="15%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%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%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%"/>
                    <a:lumOff val="25%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%"/>
                    <a:lumOff val="25%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purl.oclc.org/ooxml/drawingml/main" xmlns:r="http://purl.oclc.org/ooxml/officeDocument/relationships" xmlns:p="http://purl.oclc.org/ooxml/presentationml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purl.oclc.org/ooxml/drawingml/main" xmlns:r="http://purl.oclc.org/ooxml/officeDocument/relationships" xmlns:p="http://purl.oclc.org/ooxml/presentationml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%"/>
              <a:duotone>
                <a:schemeClr val="accent2">
                  <a:shade val="45%"/>
                  <a:satMod val="135%"/>
                </a:schemeClr>
                <a:prstClr val="white"/>
              </a:duotone>
            </a:blip>
            <a:srcRect/>
            <a:tile tx="-44450" ty="38100" sx="85%" sy="85%" flip="none" algn="tl"/>
          </a:blip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%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%"/>
                <a:lumOff val="25%"/>
              </a:schemeClr>
            </a:solidFill>
            <a:prstDash val="solid"/>
            <a:miter lim="800%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%"/>
                <a:lumOff val="15%"/>
              </a:schemeClr>
            </a:solidFill>
            <a:ln>
              <a:solidFill>
                <a:schemeClr val="tx1"/>
              </a:solidFill>
              <a:miter lim="800%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%"/>
                <a:lumOff val="15%"/>
              </a:schemeClr>
            </a:solidFill>
            <a:ln>
              <a:solidFill>
                <a:schemeClr val="tx1"/>
              </a:solidFill>
              <a:miter lim="800%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%"/>
                <a:lumOff val="15%"/>
              </a:schemeClr>
            </a:solidFill>
            <a:ln>
              <a:solidFill>
                <a:schemeClr val="tx1"/>
              </a:solidFill>
              <a:miter lim="800%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%"/>
              </a:lnSpc>
              <a:defRPr lang="en-US" sz="7200" kern="1200" cap="all" spc="-100" baseline="0%" dirty="0">
                <a:solidFill>
                  <a:schemeClr val="tx1">
                    <a:lumMod val="85%"/>
                    <a:lumOff val="15%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%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%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%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%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%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%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%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purl.oclc.org/ooxml/drawingml/main" xmlns:r="http://purl.oclc.org/ooxml/officeDocument/relationships" xmlns:p="http://purl.oclc.org/ooxml/presentationml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purl.oclc.org/ooxml/drawingml/main" xmlns:r="http://purl.oclc.org/ooxml/officeDocument/relationships" xmlns:p="http://purl.oclc.org/ooxml/presentationml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purl.oclc.org/ooxml/drawingml/main" xmlns:r="http://purl.oclc.org/ooxml/officeDocument/relationships" xmlns:p="http://purl.oclc.org/ooxml/presentationml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purl.oclc.org/ooxml/drawingml/main" xmlns:r="http://purl.oclc.org/ooxml/officeDocument/relationships" xmlns:p="http://purl.oclc.org/ooxml/presentationml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purl.oclc.org/ooxml/drawingml/main" xmlns:r="http://purl.oclc.org/ooxml/officeDocument/relationships" xmlns:p="http://purl.oclc.org/ooxml/presentationml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%"/>
              </a:lnSpc>
              <a:spcBef>
                <a:spcPct val="0%"/>
              </a:spcBef>
              <a:buNone/>
              <a:defRPr lang="en-US" sz="2800" b="0" kern="1200" cap="none" spc="0" baseline="0%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%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%"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purl.oclc.org/ooxml/drawingml/main" xmlns:r="http://purl.oclc.org/ooxml/officeDocument/relationships" xmlns:p="http://purl.oclc.org/ooxml/presentationml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%"/>
              <a:lumOff val="40%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%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%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%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%"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purl.oclc.org/ooxml/drawingml/main" xmlns:r="http://purl.oclc.org/ooxml/officeDocument/relationships" xmlns:p="http://purl.oclc.org/ooxml/presentationml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purl.oclc.org/ooxml/drawingml/main" xmlns:r="http://purl.oclc.org/ooxml/officeDocument/relationships" xmlns:p="http://purl.oclc.org/ooxml/presentationml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purl.oclc.org/ooxml/officeDocument/relationships/slideLayout" Target="../slideLayouts/slideLayout8.xml"/><Relationship Id="rId3" Type="http://purl.oclc.org/ooxml/officeDocument/relationships/slideLayout" Target="../slideLayouts/slideLayout3.xml"/><Relationship Id="rId7" Type="http://purl.oclc.org/ooxml/officeDocument/relationships/slideLayout" Target="../slideLayouts/slideLayout7.xml"/><Relationship Id="rId12" Type="http://purl.oclc.org/ooxml/officeDocument/relationships/theme" Target="../theme/theme1.xml"/><Relationship Id="rId2" Type="http://purl.oclc.org/ooxml/officeDocument/relationships/slideLayout" Target="../slideLayouts/slideLayout2.xml"/><Relationship Id="rId1" Type="http://purl.oclc.org/ooxml/officeDocument/relationships/slideLayout" Target="../slideLayouts/slideLayout1.xml"/><Relationship Id="rId6" Type="http://purl.oclc.org/ooxml/officeDocument/relationships/slideLayout" Target="../slideLayouts/slideLayout6.xml"/><Relationship Id="rId11" Type="http://purl.oclc.org/ooxml/officeDocument/relationships/slideLayout" Target="../slideLayouts/slideLayout11.xml"/><Relationship Id="rId5" Type="http://purl.oclc.org/ooxml/officeDocument/relationships/slideLayout" Target="../slideLayouts/slideLayout5.xml"/><Relationship Id="rId10" Type="http://purl.oclc.org/ooxml/officeDocument/relationships/slideLayout" Target="../slideLayouts/slideLayout10.xml"/><Relationship Id="rId4" Type="http://purl.oclc.org/ooxml/officeDocument/relationships/slideLayout" Target="../slideLayouts/slideLayout4.xml"/><Relationship Id="rId9" Type="http://purl.oclc.org/ooxml/officeDocument/relationships/slideLayout" Target="../slideLayouts/slideLayout9.xml"/></Relationships>
</file>

<file path=ppt/slideMasters/slideMaster1.xml><?xml version="1.0" encoding="utf-8"?>
<p:sldMaster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%"/>
                    <a:lumOff val="25%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%"/>
                    <a:lumOff val="25%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%"/>
                    <a:lumOff val="25%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%"/>
        </a:lnSpc>
        <a:spcBef>
          <a:spcPct val="0%"/>
        </a:spcBef>
        <a:buNone/>
        <a:defRPr lang="en-US" sz="4800" kern="1200" cap="none" spc="0" baseline="0%" dirty="0">
          <a:solidFill>
            <a:schemeClr val="tx1">
              <a:lumMod val="85%"/>
              <a:lumOff val="15%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%"/>
        </a:lnSpc>
        <a:spcBef>
          <a:spcPts val="900"/>
        </a:spcBef>
        <a:spcAft>
          <a:spcPts val="0"/>
        </a:spcAft>
        <a:buClr>
          <a:schemeClr val="tx1">
            <a:lumMod val="85%"/>
            <a:lumOff val="15%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%"/>
        </a:lnSpc>
        <a:spcBef>
          <a:spcPts val="500"/>
        </a:spcBef>
        <a:buClr>
          <a:schemeClr val="tx1">
            <a:lumMod val="85%"/>
            <a:lumOff val="15%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%"/>
        </a:lnSpc>
        <a:spcBef>
          <a:spcPts val="500"/>
        </a:spcBef>
        <a:buClr>
          <a:schemeClr val="tx1">
            <a:lumMod val="85%"/>
            <a:lumOff val="15%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%"/>
        </a:lnSpc>
        <a:spcBef>
          <a:spcPts val="500"/>
        </a:spcBef>
        <a:buClr>
          <a:schemeClr val="tx1">
            <a:lumMod val="85%"/>
            <a:lumOff val="15%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%"/>
        </a:lnSpc>
        <a:spcBef>
          <a:spcPts val="500"/>
        </a:spcBef>
        <a:buClr>
          <a:schemeClr val="tx1">
            <a:lumMod val="85%"/>
            <a:lumOff val="15%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%"/>
        </a:lnSpc>
        <a:spcBef>
          <a:spcPts val="500"/>
        </a:spcBef>
        <a:buClr>
          <a:schemeClr val="tx1">
            <a:lumMod val="85%"/>
            <a:lumOff val="15%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%"/>
        </a:lnSpc>
        <a:spcBef>
          <a:spcPts val="500"/>
        </a:spcBef>
        <a:buClr>
          <a:schemeClr val="tx1">
            <a:lumMod val="85%"/>
            <a:lumOff val="15%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%"/>
        </a:lnSpc>
        <a:spcBef>
          <a:spcPts val="500"/>
        </a:spcBef>
        <a:buClr>
          <a:schemeClr val="tx1">
            <a:lumMod val="85%"/>
            <a:lumOff val="15%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%"/>
        </a:lnSpc>
        <a:spcBef>
          <a:spcPts val="500"/>
        </a:spcBef>
        <a:buClr>
          <a:schemeClr val="tx1">
            <a:lumMod val="85%"/>
            <a:lumOff val="15%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purl.oclc.org/ooxml/officeDocument/relationships/image" Target="../media/image4.jpg"/><Relationship Id="rId2" Type="http://purl.oclc.org/ooxml/officeDocument/relationships/image" Target="../media/image3.jpg"/><Relationship Id="rId1" Type="http://purl.oclc.org/ooxml/officeDocument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purl.oclc.org/ooxml/officeDocument/relationships/image" Target="../media/image3.jpg"/><Relationship Id="rId2" Type="http://purl.oclc.org/ooxml/officeDocument/relationships/image" Target="../media/image5.jpg"/><Relationship Id="rId1" Type="http://purl.oclc.org/ooxml/officeDocument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purl.oclc.org/ooxml/officeDocument/relationships/image" Target="../media/image4.jpg"/><Relationship Id="rId2" Type="http://purl.oclc.org/ooxml/officeDocument/relationships/notesSlide" Target="../notesSlides/notesSlide1.xml"/><Relationship Id="rId1" Type="http://purl.oclc.org/ooxml/officeDocument/relationships/slideLayout" Target="../slideLayouts/slideLayout2.xml"/><Relationship Id="rId5" Type="http://purl.oclc.org/ooxml/officeDocument/relationships/image" Target="../media/image5.jpg"/><Relationship Id="rId4" Type="http://purl.oclc.org/ooxml/officeDocument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purl.oclc.org/ooxml/officeDocument/relationships/image" Target="../media/image7.jpg"/><Relationship Id="rId2" Type="http://purl.oclc.org/ooxml/officeDocument/relationships/notesSlide" Target="../notesSlides/notesSlide2.xml"/><Relationship Id="rId1" Type="http://purl.oclc.org/ooxml/officeDocument/relationships/slideLayout" Target="../slideLayouts/slideLayout2.xml"/><Relationship Id="rId4" Type="http://purl.oclc.org/ooxml/officeDocument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2" Type="http://purl.oclc.org/ooxml/officeDocument/relationships/image" Target="../media/image8.jpg"/><Relationship Id="rId1" Type="http://purl.oclc.org/ooxml/officeDocument/relationships/slideLayout" Target="../slideLayouts/slideLayout2.xml"/></Relationships>
</file>

<file path=ppt/slides/slide1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Cymraeg</a:t>
            </a:r>
            <a:br>
              <a:rPr lang="en-GB" dirty="0"/>
            </a:br>
            <a:r>
              <a:rPr lang="en-GB" dirty="0" err="1"/>
              <a:t>Cerddi</a:t>
            </a:r>
            <a:r>
              <a:rPr lang="en-GB" dirty="0"/>
              <a:t> - poems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.5%" lnSpcReduction="20%"/>
          </a:bodyPr>
          <a:lstStyle/>
          <a:p>
            <a:r>
              <a:rPr lang="en-GB"/>
              <a:t>Nod y wers: to use inference skills to understand our feelings about a Welsh poem.</a:t>
            </a:r>
          </a:p>
          <a:p>
            <a:r>
              <a:rPr lang="en-GB"/>
              <a:t>To use Welsh words to express our feelings about a Welsh poem.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6368387" y="1907018"/>
            <a:ext cx="4822778" cy="6808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None/>
              <a:defRPr sz="1600" kern="1200" spc="80" baseline="0%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Dydd </a:t>
            </a:r>
            <a:r>
              <a:rPr lang="en-GB" dirty="0" err="1"/>
              <a:t>Mawrth</a:t>
            </a:r>
            <a:r>
              <a:rPr lang="en-GB" dirty="0"/>
              <a:t>, </a:t>
            </a:r>
            <a:r>
              <a:rPr lang="en-GB" dirty="0" err="1"/>
              <a:t>Chwefror</a:t>
            </a:r>
            <a:r>
              <a:rPr lang="en-GB" dirty="0"/>
              <a:t> 25ain, 2020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308" y="313899"/>
            <a:ext cx="3411940" cy="21379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.097%" t="12.845%" r="12.494%" b="14.161%"/>
          <a:stretch/>
        </p:blipFill>
        <p:spPr>
          <a:xfrm>
            <a:off x="10478489" y="4483296"/>
            <a:ext cx="1713511" cy="2374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126284"/>
      </p:ext>
    </p:extLst>
  </p:cSld>
  <p:clrMapOvr>
    <a:masterClrMapping/>
  </p:clrMapOvr>
</p:sld>
</file>

<file path=ppt/slides/slide2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Starter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Poetic terms – do you know what they mean?</a:t>
            </a:r>
          </a:p>
          <a:p>
            <a:endParaRPr lang="en-GB"/>
          </a:p>
          <a:p>
            <a:r>
              <a:rPr lang="en-GB"/>
              <a:t>Emotive language - iaith emosiynol</a:t>
            </a:r>
          </a:p>
          <a:p>
            <a:endParaRPr lang="en-GB"/>
          </a:p>
          <a:p>
            <a:r>
              <a:rPr lang="en-GB"/>
              <a:t>Noun – enw</a:t>
            </a:r>
          </a:p>
          <a:p>
            <a:endParaRPr lang="en-GB"/>
          </a:p>
          <a:p>
            <a:r>
              <a:rPr lang="en-GB"/>
              <a:t>Alliteration – cyflythrennu</a:t>
            </a:r>
          </a:p>
          <a:p>
            <a:endParaRPr lang="en-GB"/>
          </a:p>
          <a:p>
            <a:r>
              <a:rPr lang="en-GB"/>
              <a:t>Stanza - pennill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9933" y="42092"/>
            <a:ext cx="3430137" cy="257260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0944" y="3476509"/>
            <a:ext cx="4438650" cy="278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407272"/>
      </p:ext>
    </p:extLst>
  </p:cSld>
  <p:clrMapOvr>
    <a:masterClrMapping/>
  </p:clrMapOvr>
</p:sld>
</file>

<file path=ppt/slides/slide3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0698" y="956708"/>
            <a:ext cx="10058400" cy="393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All </a:t>
            </a:r>
            <a:r>
              <a:rPr lang="en-GB" sz="4000" dirty="0" err="1"/>
              <a:t>rhywun</a:t>
            </a:r>
            <a:r>
              <a:rPr lang="en-GB" sz="4000" dirty="0"/>
              <a:t> ddarllen y </a:t>
            </a:r>
            <a:r>
              <a:rPr lang="en-GB" sz="4000" dirty="0" err="1"/>
              <a:t>gerdd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mi? – </a:t>
            </a:r>
          </a:p>
          <a:p>
            <a:pPr marL="0" indent="0">
              <a:buNone/>
            </a:pPr>
            <a:r>
              <a:rPr lang="en-GB" sz="4000" dirty="0"/>
              <a:t>can someone read this for me?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.097%" t="12.845%" r="12.494%" b="14.161%"/>
          <a:stretch/>
        </p:blipFill>
        <p:spPr>
          <a:xfrm>
            <a:off x="445110" y="2903979"/>
            <a:ext cx="2502806" cy="34685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945" y="3370997"/>
            <a:ext cx="4241611" cy="281006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5417" y="3207225"/>
            <a:ext cx="3965120" cy="2973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665322"/>
      </p:ext>
    </p:extLst>
  </p:cSld>
  <p:clrMapOvr>
    <a:masterClrMapping/>
  </p:clrMapOvr>
</p:sld>
</file>

<file path=ppt/slides/slide4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Plenary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696" y="1855334"/>
            <a:ext cx="10058400" cy="3931920"/>
          </a:xfrm>
        </p:spPr>
        <p:txBody>
          <a:bodyPr/>
          <a:lstStyle/>
          <a:p>
            <a:r>
              <a:rPr lang="en-GB" dirty="0"/>
              <a:t>Finish the sentences please - </a:t>
            </a:r>
            <a:r>
              <a:rPr lang="en-GB" dirty="0" err="1"/>
              <a:t>gorffenwch</a:t>
            </a:r>
            <a:r>
              <a:rPr lang="en-GB" dirty="0"/>
              <a:t> y </a:t>
            </a:r>
            <a:r>
              <a:rPr lang="en-GB" dirty="0" err="1"/>
              <a:t>brawddegau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os</a:t>
            </a:r>
            <a:r>
              <a:rPr lang="en-GB" dirty="0"/>
              <a:t> gwelwch yn dda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poem describes Wales as…. .</a:t>
            </a:r>
          </a:p>
          <a:p>
            <a:endParaRPr lang="en-GB" dirty="0"/>
          </a:p>
          <a:p>
            <a:r>
              <a:rPr lang="en-GB" dirty="0"/>
              <a:t>There are …. </a:t>
            </a:r>
            <a:r>
              <a:rPr lang="en-GB" dirty="0" err="1"/>
              <a:t>Pennill</a:t>
            </a:r>
            <a:r>
              <a:rPr lang="en-GB" dirty="0"/>
              <a:t>. (How </a:t>
            </a:r>
            <a:r>
              <a:rPr lang="en-GB" dirty="0" smtClean="0"/>
              <a:t>many stanzas?)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There are … </a:t>
            </a:r>
            <a:r>
              <a:rPr lang="en-GB" dirty="0" err="1"/>
              <a:t>enwau</a:t>
            </a:r>
            <a:r>
              <a:rPr lang="en-GB" dirty="0"/>
              <a:t> to describe Wales. (How many nouns?)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663124" y="261181"/>
            <a:ext cx="2605585" cy="12965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00%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err="1"/>
              <a:t>Diddorol</a:t>
            </a:r>
            <a:endParaRPr lang="en-GB" b="1" dirty="0"/>
          </a:p>
          <a:p>
            <a:r>
              <a:rPr lang="en-GB" b="1" dirty="0"/>
              <a:t>Interesting</a:t>
            </a:r>
          </a:p>
          <a:p>
            <a:endParaRPr lang="en-GB" b="1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817322" y="300929"/>
            <a:ext cx="2605585" cy="12965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00%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err="1"/>
              <a:t>Hapus</a:t>
            </a:r>
            <a:endParaRPr lang="en-GB" b="1" dirty="0"/>
          </a:p>
          <a:p>
            <a:r>
              <a:rPr lang="en-GB" b="1" dirty="0"/>
              <a:t>Happy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0371020" y="249549"/>
            <a:ext cx="2605585" cy="12965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00%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err="1"/>
              <a:t>Diflas</a:t>
            </a:r>
            <a:endParaRPr lang="en-GB" b="1" dirty="0"/>
          </a:p>
          <a:p>
            <a:r>
              <a:rPr lang="en-GB" b="1" dirty="0"/>
              <a:t>Boring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7282352" y="1171321"/>
            <a:ext cx="2605585" cy="12965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00%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Da</a:t>
            </a:r>
          </a:p>
          <a:p>
            <a:r>
              <a:rPr lang="en-GB" b="1" dirty="0"/>
              <a:t>Good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8519614" y="2074679"/>
            <a:ext cx="2605585" cy="12965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00%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err="1"/>
              <a:t>Sbwriel</a:t>
            </a:r>
            <a:endParaRPr lang="en-GB" b="1" dirty="0"/>
          </a:p>
          <a:p>
            <a:r>
              <a:rPr lang="en-GB" b="1" dirty="0"/>
              <a:t>Rubbish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0153833" y="1514917"/>
            <a:ext cx="2605585" cy="12965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00%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err="1"/>
              <a:t>Pictiwrésg</a:t>
            </a:r>
            <a:endParaRPr lang="en-GB" b="1" dirty="0"/>
          </a:p>
          <a:p>
            <a:r>
              <a:rPr lang="en-GB" b="1" dirty="0"/>
              <a:t>Picturesque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7107693" y="3118990"/>
            <a:ext cx="2605585" cy="12965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00%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err="1"/>
              <a:t>Annelwig</a:t>
            </a:r>
            <a:endParaRPr lang="en-GB" b="1" dirty="0"/>
          </a:p>
          <a:p>
            <a:r>
              <a:rPr lang="en-GB" b="1" dirty="0"/>
              <a:t>Vague 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9931535" y="3171458"/>
            <a:ext cx="2605585" cy="12965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00%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%"/>
              </a:lnSpc>
              <a:spcBef>
                <a:spcPts val="500"/>
              </a:spcBef>
              <a:buClr>
                <a:schemeClr val="tx1">
                  <a:lumMod val="85%"/>
                  <a:lumOff val="15%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err="1"/>
              <a:t>Drwg</a:t>
            </a:r>
            <a:endParaRPr lang="en-GB" b="1" dirty="0"/>
          </a:p>
          <a:p>
            <a:r>
              <a:rPr lang="en-GB" b="1" dirty="0"/>
              <a:t>Bad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9375" y="4162654"/>
            <a:ext cx="4649365" cy="261436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.097%" t="12.845%" r="12.494%" b="14.161%"/>
          <a:stretch/>
        </p:blipFill>
        <p:spPr>
          <a:xfrm>
            <a:off x="6459671" y="5403782"/>
            <a:ext cx="989704" cy="1371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604842"/>
      </p:ext>
    </p:extLst>
  </p:cSld>
  <p:clrMapOvr>
    <a:masterClrMapping/>
  </p:clrMapOvr>
</p:sld>
</file>

<file path=ppt/slides/slide5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4143" y="408295"/>
            <a:ext cx="6905767" cy="345288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787477" y="4796135"/>
            <a:ext cx="48990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err="1">
                <a:ln w="0"/>
                <a:gradFill>
                  <a:gsLst>
                    <a:gs pos="0%">
                      <a:schemeClr val="accent5">
                        <a:lumMod val="50%"/>
                      </a:schemeClr>
                    </a:gs>
                    <a:gs pos="50%">
                      <a:schemeClr val="accent5"/>
                    </a:gs>
                    <a:gs pos="100%">
                      <a:schemeClr val="accent5">
                        <a:lumMod val="60%"/>
                        <a:lumOff val="40%"/>
                      </a:schemeClr>
                    </a:gs>
                  </a:gsLst>
                  <a:lin ang="5400000"/>
                </a:gradFill>
                <a:effectLst>
                  <a:reflection blurRad="6350" stA="53%" endA="0.3%" endPos="35.5%" dir="5400000" sy="-90%" algn="bl" rotWithShape="0"/>
                </a:effectLst>
              </a:rPr>
              <a:t>Diolch</a:t>
            </a:r>
            <a:r>
              <a:rPr lang="en-US" sz="5400" b="0" cap="none" spc="0" dirty="0">
                <a:ln w="0"/>
                <a:gradFill>
                  <a:gsLst>
                    <a:gs pos="0%">
                      <a:schemeClr val="accent5">
                        <a:lumMod val="50%"/>
                      </a:schemeClr>
                    </a:gs>
                    <a:gs pos="50%">
                      <a:schemeClr val="accent5"/>
                    </a:gs>
                    <a:gs pos="100%">
                      <a:schemeClr val="accent5">
                        <a:lumMod val="60%"/>
                        <a:lumOff val="40%"/>
                      </a:schemeClr>
                    </a:gs>
                  </a:gsLst>
                  <a:lin ang="5400000"/>
                </a:gradFill>
                <a:effectLst>
                  <a:reflection blurRad="6350" stA="53%" endA="0.3%" endPos="35.5%" dir="5400000" sy="-90%" algn="bl" rotWithShape="0"/>
                </a:effectLst>
              </a:rPr>
              <a:t> </a:t>
            </a:r>
            <a:r>
              <a:rPr lang="en-US" sz="5400" b="0" cap="none" spc="0" dirty="0" err="1">
                <a:ln w="0"/>
                <a:gradFill>
                  <a:gsLst>
                    <a:gs pos="0%">
                      <a:schemeClr val="accent5">
                        <a:lumMod val="50%"/>
                      </a:schemeClr>
                    </a:gs>
                    <a:gs pos="50%">
                      <a:schemeClr val="accent5"/>
                    </a:gs>
                    <a:gs pos="100%">
                      <a:schemeClr val="accent5">
                        <a:lumMod val="60%"/>
                        <a:lumOff val="40%"/>
                      </a:schemeClr>
                    </a:gs>
                  </a:gsLst>
                  <a:lin ang="5400000"/>
                </a:gradFill>
                <a:effectLst>
                  <a:reflection blurRad="6350" stA="53%" endA="0.3%" endPos="35.5%" dir="5400000" sy="-90%" algn="bl" rotWithShape="0"/>
                </a:effectLst>
              </a:rPr>
              <a:t>yn</a:t>
            </a:r>
            <a:r>
              <a:rPr lang="en-US" sz="5400" b="0" cap="none" spc="0" dirty="0">
                <a:ln w="0"/>
                <a:gradFill>
                  <a:gsLst>
                    <a:gs pos="0%">
                      <a:schemeClr val="accent5">
                        <a:lumMod val="50%"/>
                      </a:schemeClr>
                    </a:gs>
                    <a:gs pos="50%">
                      <a:schemeClr val="accent5"/>
                    </a:gs>
                    <a:gs pos="100%">
                      <a:schemeClr val="accent5">
                        <a:lumMod val="60%"/>
                        <a:lumOff val="40%"/>
                      </a:schemeClr>
                    </a:gs>
                  </a:gsLst>
                  <a:lin ang="5400000"/>
                </a:gradFill>
                <a:effectLst>
                  <a:reflection blurRad="6350" stA="53%" endA="0.3%" endPos="35.5%" dir="5400000" sy="-90%" algn="bl" rotWithShape="0"/>
                </a:effectLst>
              </a:rPr>
              <a:t> </a:t>
            </a:r>
            <a:r>
              <a:rPr lang="en-US" sz="5400" b="0" cap="none" spc="0" dirty="0" err="1">
                <a:ln w="0"/>
                <a:gradFill>
                  <a:gsLst>
                    <a:gs pos="0%">
                      <a:schemeClr val="accent5">
                        <a:lumMod val="50%"/>
                      </a:schemeClr>
                    </a:gs>
                    <a:gs pos="50%">
                      <a:schemeClr val="accent5"/>
                    </a:gs>
                    <a:gs pos="100%">
                      <a:schemeClr val="accent5">
                        <a:lumMod val="60%"/>
                        <a:lumOff val="40%"/>
                      </a:schemeClr>
                    </a:gs>
                  </a:gsLst>
                  <a:lin ang="5400000"/>
                </a:gradFill>
                <a:effectLst>
                  <a:reflection blurRad="6350" stA="53%" endA="0.3%" endPos="35.5%" dir="5400000" sy="-90%" algn="bl" rotWithShape="0"/>
                </a:effectLst>
              </a:rPr>
              <a:t>fawr</a:t>
            </a:r>
            <a:r>
              <a:rPr lang="en-US" sz="5400" b="0" cap="none" spc="0" dirty="0">
                <a:ln w="0"/>
                <a:gradFill>
                  <a:gsLst>
                    <a:gs pos="0%">
                      <a:schemeClr val="accent5">
                        <a:lumMod val="50%"/>
                      </a:schemeClr>
                    </a:gs>
                    <a:gs pos="50%">
                      <a:schemeClr val="accent5"/>
                    </a:gs>
                    <a:gs pos="100%">
                      <a:schemeClr val="accent5">
                        <a:lumMod val="60%"/>
                        <a:lumOff val="40%"/>
                      </a:schemeClr>
                    </a:gs>
                  </a:gsLst>
                  <a:lin ang="5400000"/>
                </a:gradFill>
                <a:effectLst>
                  <a:reflection blurRad="6350" stA="53%" endA="0.3%" endPos="35.5%" dir="5400000" sy="-90%" algn="bl" rotWithShape="0"/>
                </a:effectLst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9475063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purl.oclc.org/ooxml/officeDocument/relationships/image" Target="../media/image1.jpeg"/></Relationships>
</file>

<file path=ppt/theme/theme1.xml><?xml version="1.0" encoding="utf-8"?>
<a:theme xmlns:a="http://purl.oclc.org/ooxml/drawingml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%">
              <a:schemeClr val="phClr">
                <a:tint val="60%"/>
                <a:satMod val="105%"/>
                <a:lumMod val="105%"/>
              </a:schemeClr>
            </a:gs>
            <a:gs pos="100%">
              <a:schemeClr val="phClr">
                <a:tint val="65%"/>
                <a:satMod val="100%"/>
                <a:lumMod val="100%"/>
              </a:schemeClr>
            </a:gs>
            <a:gs pos="100%">
              <a:schemeClr val="phClr">
                <a:tint val="70%"/>
                <a:satMod val="100%"/>
                <a:lumMod val="100%"/>
              </a:schemeClr>
            </a:gs>
          </a:gsLst>
          <a:lin ang="5400000" scaled="0"/>
        </a:gradFill>
        <a:gradFill rotWithShape="1">
          <a:gsLst>
            <a:gs pos="0%">
              <a:schemeClr val="phClr">
                <a:satMod val="100%"/>
                <a:lumMod val="100%"/>
              </a:schemeClr>
            </a:gs>
            <a:gs pos="50%">
              <a:schemeClr val="phClr">
                <a:shade val="99%"/>
                <a:satMod val="105%"/>
                <a:lumMod val="100%"/>
              </a:schemeClr>
            </a:gs>
            <a:gs pos="100%">
              <a:schemeClr val="phClr">
                <a:shade val="98%"/>
                <a:satMod val="105%"/>
                <a:lumMod val="100%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%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%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%">
              <a:schemeClr val="phClr">
                <a:tint val="90%"/>
                <a:shade val="92%"/>
                <a:satMod val="160%"/>
              </a:schemeClr>
            </a:gs>
            <a:gs pos="77%">
              <a:schemeClr val="phClr">
                <a:tint val="100%"/>
                <a:shade val="73%"/>
                <a:satMod val="155%"/>
              </a:schemeClr>
            </a:gs>
            <a:gs pos="100%">
              <a:schemeClr val="phClr">
                <a:tint val="100%"/>
                <a:shade val="67%"/>
                <a:satMod val="145%"/>
              </a:schemeClr>
            </a:gs>
          </a:gsLst>
          <a:lin ang="5400000" scaled="0"/>
        </a:gradFill>
        <a:blipFill rotWithShape="1">
          <a:blip xmlns:r="http://purl.oclc.org/ooxml/officeDocument/relationships" r:embed="rId1">
            <a:duotone>
              <a:schemeClr val="phClr">
                <a:tint val="95%"/>
              </a:schemeClr>
              <a:schemeClr val="phClr">
                <a:shade val="92%"/>
                <a:satMod val="115%"/>
              </a:schemeClr>
            </a:duotone>
          </a:blip>
          <a:tile tx="0" ty="0" sx="60%" sy="60%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purl.oclc.org/ooxml/drawingml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%">
              <a:schemeClr val="phClr">
                <a:lumMod val="110%"/>
                <a:satMod val="105%"/>
                <a:tint val="67%"/>
              </a:schemeClr>
            </a:gs>
            <a:gs pos="50%">
              <a:schemeClr val="phClr">
                <a:lumMod val="105%"/>
                <a:satMod val="103%"/>
                <a:tint val="73%"/>
              </a:schemeClr>
            </a:gs>
            <a:gs pos="100%">
              <a:schemeClr val="phClr">
                <a:lumMod val="105%"/>
                <a:satMod val="109%"/>
                <a:tint val="81%"/>
              </a:schemeClr>
            </a:gs>
          </a:gsLst>
          <a:lin ang="5400000" scaled="0"/>
        </a:gradFill>
        <a:gradFill rotWithShape="1">
          <a:gsLst>
            <a:gs pos="0%">
              <a:schemeClr val="phClr">
                <a:satMod val="103%"/>
                <a:lumMod val="102%"/>
                <a:tint val="94%"/>
              </a:schemeClr>
            </a:gs>
            <a:gs pos="50%">
              <a:schemeClr val="phClr">
                <a:satMod val="110%"/>
                <a:lumMod val="100%"/>
                <a:shade val="100%"/>
              </a:schemeClr>
            </a:gs>
            <a:gs pos="100%">
              <a:schemeClr val="phClr">
                <a:lumMod val="99%"/>
                <a:satMod val="120%"/>
                <a:shade val="78%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%"/>
        </a:ln>
        <a:ln w="12700" cap="flat" cmpd="sng" algn="ctr">
          <a:solidFill>
            <a:schemeClr val="phClr"/>
          </a:solidFill>
          <a:prstDash val="solid"/>
          <a:miter lim="800%"/>
        </a:ln>
        <a:ln w="19050" cap="flat" cmpd="sng" algn="ctr">
          <a:solidFill>
            <a:schemeClr val="phClr"/>
          </a:solidFill>
          <a:prstDash val="solid"/>
          <a:miter lim="800%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%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%"/>
            <a:satMod val="170%"/>
          </a:schemeClr>
        </a:solidFill>
        <a:gradFill rotWithShape="1">
          <a:gsLst>
            <a:gs pos="0%">
              <a:schemeClr val="phClr">
                <a:tint val="93%"/>
                <a:satMod val="150%"/>
                <a:shade val="98%"/>
                <a:lumMod val="102%"/>
              </a:schemeClr>
            </a:gs>
            <a:gs pos="50%">
              <a:schemeClr val="phClr">
                <a:tint val="98%"/>
                <a:satMod val="130%"/>
                <a:shade val="90%"/>
                <a:lumMod val="103%"/>
              </a:schemeClr>
            </a:gs>
            <a:gs pos="100%">
              <a:schemeClr val="phClr">
                <a:shade val="63%"/>
                <a:satMod val="120%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purl.oclc.org/ooxml/officeDocument/extendedProperties" xmlns:vt="http://purl.oclc.org/ooxml/officeDocument/docPropsVTypes">
  <Template>Savon</Template>
  <TotalTime>7914</TotalTime>
  <Words>151</Words>
  <Application>Microsoft Office PowerPoint</Application>
  <PresentationFormat>Widescreen</PresentationFormat>
  <Paragraphs>46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Calibri</vt:lpstr>
      <vt:lpstr>Century Gothic</vt:lpstr>
      <vt:lpstr>Garamond</vt:lpstr>
      <vt:lpstr>Savon</vt:lpstr>
      <vt:lpstr>Cymraeg Cerddi - poems</vt:lpstr>
      <vt:lpstr>Starter</vt:lpstr>
      <vt:lpstr>PowerPoint Presentation</vt:lpstr>
      <vt:lpstr>Plenary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Cymraeg</dc:title>
  <dc:creator>Sharlene Bernard</dc:creator>
  <cp:lastModifiedBy>Sharlene Bernard</cp:lastModifiedBy>
  <cp:revision>10</cp:revision>
  <dcterms:created xsi:type="dcterms:W3CDTF">2020-02-12T11:21:30Z</dcterms:created>
  <dcterms:modified xsi:type="dcterms:W3CDTF">2020-02-25T12:16:55Z</dcterms:modified>
</cp:coreProperties>
</file>