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70" r:id="rId2"/>
    <p:sldId id="256" r:id="rId3"/>
    <p:sldId id="257"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278" autoAdjust="0"/>
  </p:normalViewPr>
  <p:slideViewPr>
    <p:cSldViewPr snapToGrid="0">
      <p:cViewPr>
        <p:scale>
          <a:sx n="65" d="100"/>
          <a:sy n="65" d="100"/>
        </p:scale>
        <p:origin x="1330" y="4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ass Bundu" userId="37c927faddf69213" providerId="LiveId" clId="{D80E74CE-091B-472E-A0DD-53CAD67B3662}"/>
    <pc:docChg chg="custSel modSld">
      <pc:chgData name="Abass Bundu" userId="37c927faddf69213" providerId="LiveId" clId="{D80E74CE-091B-472E-A0DD-53CAD67B3662}" dt="2025-11-10T12:58:48.369" v="703" actId="27636"/>
      <pc:docMkLst>
        <pc:docMk/>
      </pc:docMkLst>
      <pc:sldChg chg="modSp mod">
        <pc:chgData name="Abass Bundu" userId="37c927faddf69213" providerId="LiveId" clId="{D80E74CE-091B-472E-A0DD-53CAD67B3662}" dt="2025-11-10T12:58:48.369" v="703" actId="27636"/>
        <pc:sldMkLst>
          <pc:docMk/>
          <pc:sldMk cId="4196681291" sldId="256"/>
        </pc:sldMkLst>
        <pc:spChg chg="mod">
          <ac:chgData name="Abass Bundu" userId="37c927faddf69213" providerId="LiveId" clId="{D80E74CE-091B-472E-A0DD-53CAD67B3662}" dt="2025-11-10T12:58:48.369" v="703" actId="27636"/>
          <ac:spMkLst>
            <pc:docMk/>
            <pc:sldMk cId="4196681291"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E59CF0-3995-4502-8996-EF39C04DB5FC}" type="datetimeFigureOut">
              <a:rPr lang="en-US" smtClean="0"/>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847288-CDFC-4BB7-91E0-7FB77FB31DBE}" type="slidenum">
              <a:rPr lang="en-US" smtClean="0"/>
              <a:t>‹#›</a:t>
            </a:fld>
            <a:endParaRPr lang="en-US"/>
          </a:p>
        </p:txBody>
      </p:sp>
    </p:spTree>
    <p:extLst>
      <p:ext uri="{BB962C8B-B14F-4D97-AF65-F5344CB8AC3E}">
        <p14:creationId xmlns:p14="http://schemas.microsoft.com/office/powerpoint/2010/main" val="1792999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given presentation, the attention is paid to a 3-year-old girl Amira, who has recently enrolled in the nursery, and she experiences such issues as separation anxiety, limited verbal communication, and is unable to interact with peers (Brown and </a:t>
            </a:r>
            <a:r>
              <a:rPr lang="en-US" sz="1200" kern="1200" dirty="0" err="1">
                <a:solidFill>
                  <a:schemeClr val="tx1"/>
                </a:solidFill>
                <a:effectLst/>
                <a:latin typeface="+mn-lt"/>
                <a:ea typeface="+mn-ea"/>
                <a:cs typeface="+mn-cs"/>
              </a:rPr>
              <a:t>Desforges</a:t>
            </a:r>
            <a:r>
              <a:rPr lang="en-US" sz="1200" kern="1200" dirty="0">
                <a:solidFill>
                  <a:schemeClr val="tx1"/>
                </a:solidFill>
                <a:effectLst/>
                <a:latin typeface="+mn-lt"/>
                <a:ea typeface="+mn-ea"/>
                <a:cs typeface="+mn-cs"/>
              </a:rPr>
              <a:t>, 2023). It is aimed at applying lifespan psychological theory to learn her needs of development. The presentation will present the practical strategies that can be used to help Amira in order to improve her emotional, social, cognitive, and physical well-being using the selected theory. It will also discuss the biological and environmental issues that affected her development and will be critical in evaluating the usefulness and limitations of the theory in the nursery setting.</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3</a:t>
            </a:fld>
            <a:endParaRPr lang="en-US"/>
          </a:p>
        </p:txBody>
      </p:sp>
    </p:spTree>
    <p:extLst>
      <p:ext uri="{BB962C8B-B14F-4D97-AF65-F5344CB8AC3E}">
        <p14:creationId xmlns:p14="http://schemas.microsoft.com/office/powerpoint/2010/main" val="477722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theory of cognitive development by Piaget suggests that children go through four stages namely sensorimotor, preoperational, concrete operation and formal operation (Butterworth, 2022). The Theory of Cognitive Development by Piaget is among the most powerful frameworks of the thought process and learning among children. It assumes that there are a set of stages during which children develop based on their particular cognitive capabilities (Jiang, Xu, Xu, and Wang, 2022). In the case of Amira, sensorimotor and preoperational stages are the most applicable (</a:t>
            </a:r>
            <a:r>
              <a:rPr lang="en-US" sz="1200" kern="1200" dirty="0" err="1">
                <a:solidFill>
                  <a:schemeClr val="tx1"/>
                </a:solidFill>
                <a:effectLst/>
                <a:latin typeface="+mn-lt"/>
                <a:ea typeface="+mn-ea"/>
                <a:cs typeface="+mn-cs"/>
              </a:rPr>
              <a:t>MacQueeney</a:t>
            </a:r>
            <a:r>
              <a:rPr lang="en-US" sz="1200" kern="1200" dirty="0">
                <a:solidFill>
                  <a:schemeClr val="tx1"/>
                </a:solidFill>
                <a:effectLst/>
                <a:latin typeface="+mn-lt"/>
                <a:ea typeface="+mn-ea"/>
                <a:cs typeface="+mn-cs"/>
              </a:rPr>
              <a:t> et al., 2022). At preoperational stage, children such as Amira start using symbols and language yet they have problems in thinking logically and perceiving other perspectives (</a:t>
            </a:r>
            <a:r>
              <a:rPr lang="en-US" sz="1200" kern="1200" dirty="0" err="1">
                <a:solidFill>
                  <a:schemeClr val="tx1"/>
                </a:solidFill>
                <a:effectLst/>
                <a:latin typeface="+mn-lt"/>
                <a:ea typeface="+mn-ea"/>
                <a:cs typeface="+mn-cs"/>
              </a:rPr>
              <a:t>Korompis</a:t>
            </a:r>
            <a:r>
              <a:rPr lang="en-US" sz="1200" kern="1200" dirty="0">
                <a:solidFill>
                  <a:schemeClr val="tx1"/>
                </a:solidFill>
                <a:effectLst/>
                <a:latin typeface="+mn-lt"/>
                <a:ea typeface="+mn-ea"/>
                <a:cs typeface="+mn-cs"/>
              </a:rPr>
              <a:t> and Laurens, 2023). Piaget stressed that children create knowledge in the process of interaction with their environment and it can be used to develop strategies that may assist Amira to engage in the nursery.</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4</a:t>
            </a:fld>
            <a:endParaRPr lang="en-US"/>
          </a:p>
        </p:txBody>
      </p:sp>
    </p:spTree>
    <p:extLst>
      <p:ext uri="{BB962C8B-B14F-4D97-AF65-F5344CB8AC3E}">
        <p14:creationId xmlns:p14="http://schemas.microsoft.com/office/powerpoint/2010/main" val="1677613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theory of Piaget, children apply schemas in interpreting and understanding their world. The fact that Amira traverses the nursery means that she is probably employing the schemas to give meaning to new experiences (</a:t>
            </a:r>
            <a:r>
              <a:rPr lang="en-US" sz="1200" kern="1200" dirty="0" err="1">
                <a:solidFill>
                  <a:schemeClr val="tx1"/>
                </a:solidFill>
                <a:effectLst/>
                <a:latin typeface="+mn-lt"/>
                <a:ea typeface="+mn-ea"/>
                <a:cs typeface="+mn-cs"/>
              </a:rPr>
              <a:t>Oogarah-Pratap</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Bholoa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Ramma</a:t>
            </a:r>
            <a:r>
              <a:rPr lang="en-US" sz="1200" kern="1200" dirty="0">
                <a:solidFill>
                  <a:schemeClr val="tx1"/>
                </a:solidFill>
                <a:effectLst/>
                <a:latin typeface="+mn-lt"/>
                <a:ea typeface="+mn-ea"/>
                <a:cs typeface="+mn-cs"/>
              </a:rPr>
              <a:t>, 2025). Where the new experiences cannot fit into the existing schemas, there is a possibility that she uses assimilation as an attempt to make sense of them or accommodation as a means of modifying her sense (Piaget, 2000). Amira might be experiencing egocentrism, whereby she cannot easily consider the viewpoints of others, and this may be the cause of her inability to play with other children in the group and the lack of communicating with peers (</a:t>
            </a:r>
            <a:r>
              <a:rPr lang="en-US" sz="1200" kern="1200" dirty="0" err="1">
                <a:solidFill>
                  <a:schemeClr val="tx1"/>
                </a:solidFill>
                <a:effectLst/>
                <a:latin typeface="+mn-lt"/>
                <a:ea typeface="+mn-ea"/>
                <a:cs typeface="+mn-cs"/>
              </a:rPr>
              <a:t>Rochat</a:t>
            </a:r>
            <a:r>
              <a:rPr lang="en-US" sz="1200" kern="1200" dirty="0">
                <a:solidFill>
                  <a:schemeClr val="tx1"/>
                </a:solidFill>
                <a:effectLst/>
                <a:latin typeface="+mn-lt"/>
                <a:ea typeface="+mn-ea"/>
                <a:cs typeface="+mn-cs"/>
              </a:rPr>
              <a:t>, 2024). This knowledge would aid in shaping interventions in order to facilitate her development.</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5</a:t>
            </a:fld>
            <a:endParaRPr lang="en-US"/>
          </a:p>
        </p:txBody>
      </p:sp>
    </p:spTree>
    <p:extLst>
      <p:ext uri="{BB962C8B-B14F-4D97-AF65-F5344CB8AC3E}">
        <p14:creationId xmlns:p14="http://schemas.microsoft.com/office/powerpoint/2010/main" val="96714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Piaget stages present a way of determining the cognitive capacities of Amira. She is on the preoperational stage at the moment where she is starting to acquire the skill of using symbol and having pretend play (</a:t>
            </a:r>
            <a:r>
              <a:rPr lang="en-US" sz="1200" kern="1200" dirty="0" err="1">
                <a:solidFill>
                  <a:schemeClr val="tx1"/>
                </a:solidFill>
                <a:effectLst/>
                <a:latin typeface="+mn-lt"/>
                <a:ea typeface="+mn-ea"/>
                <a:cs typeface="+mn-cs"/>
              </a:rPr>
              <a:t>Samaiya</a:t>
            </a:r>
            <a:r>
              <a:rPr lang="en-US" sz="1200" kern="1200" dirty="0">
                <a:solidFill>
                  <a:schemeClr val="tx1"/>
                </a:solidFill>
                <a:effectLst/>
                <a:latin typeface="+mn-lt"/>
                <a:ea typeface="+mn-ea"/>
                <a:cs typeface="+mn-cs"/>
              </a:rPr>
              <a:t>, 2022). Also, at this age children have a problem with logical thinking and they may not be able to perceive other views other than their own (</a:t>
            </a:r>
            <a:r>
              <a:rPr lang="en-US" sz="1200" kern="1200" dirty="0" err="1">
                <a:solidFill>
                  <a:schemeClr val="tx1"/>
                </a:solidFill>
                <a:effectLst/>
                <a:latin typeface="+mn-lt"/>
                <a:ea typeface="+mn-ea"/>
                <a:cs typeface="+mn-cs"/>
              </a:rPr>
              <a:t>Sidabutar</a:t>
            </a:r>
            <a:r>
              <a:rPr lang="en-US" sz="1200" kern="1200" dirty="0">
                <a:solidFill>
                  <a:schemeClr val="tx1"/>
                </a:solidFill>
                <a:effectLst/>
                <a:latin typeface="+mn-lt"/>
                <a:ea typeface="+mn-ea"/>
                <a:cs typeface="+mn-cs"/>
              </a:rPr>
              <a:t>, 2025). This can be interpreted in terms of verbal communication and social life of Amira, whose cognitive development is yet to be developed and whose attention can be paid more to her own direct needs than to those of other people (Waite-</a:t>
            </a:r>
            <a:r>
              <a:rPr lang="en-US" sz="1200" kern="1200" dirty="0" err="1">
                <a:solidFill>
                  <a:schemeClr val="tx1"/>
                </a:solidFill>
                <a:effectLst/>
                <a:latin typeface="+mn-lt"/>
                <a:ea typeface="+mn-ea"/>
                <a:cs typeface="+mn-cs"/>
              </a:rPr>
              <a:t>Stupiansky</a:t>
            </a:r>
            <a:r>
              <a:rPr lang="en-US" sz="1200" kern="1200" dirty="0">
                <a:solidFill>
                  <a:schemeClr val="tx1"/>
                </a:solidFill>
                <a:effectLst/>
                <a:latin typeface="+mn-lt"/>
                <a:ea typeface="+mn-ea"/>
                <a:cs typeface="+mn-cs"/>
              </a:rPr>
              <a:t>, 2022).</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6</a:t>
            </a:fld>
            <a:endParaRPr lang="en-US"/>
          </a:p>
        </p:txBody>
      </p:sp>
    </p:spTree>
    <p:extLst>
      <p:ext uri="{BB962C8B-B14F-4D97-AF65-F5344CB8AC3E}">
        <p14:creationId xmlns:p14="http://schemas.microsoft.com/office/powerpoint/2010/main" val="1083909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developmental needs of Amira include emotional, social, cognitive, and physical needs (Brown and </a:t>
            </a:r>
            <a:r>
              <a:rPr lang="en-US" sz="1200" kern="1200" dirty="0" err="1">
                <a:solidFill>
                  <a:schemeClr val="tx1"/>
                </a:solidFill>
                <a:effectLst/>
                <a:latin typeface="+mn-lt"/>
                <a:ea typeface="+mn-ea"/>
                <a:cs typeface="+mn-cs"/>
              </a:rPr>
              <a:t>Desforges</a:t>
            </a:r>
            <a:r>
              <a:rPr lang="en-US" sz="1200" kern="1200" dirty="0">
                <a:solidFill>
                  <a:schemeClr val="tx1"/>
                </a:solidFill>
                <a:effectLst/>
                <a:latin typeface="+mn-lt"/>
                <a:ea typeface="+mn-ea"/>
                <a:cs typeface="+mn-cs"/>
              </a:rPr>
              <a:t>, 2023). She is also displaying signs of anxiety when left unattended by her carers which are possibly because of the preoperational stage whereby children start to realize that they can be separated but can never cope (Butterworth, 2022). At the social level, she struggles to engage with the peer group, and this may be attributed to lack of talk. Amira is still at the age where her symbolic thought, as well as language acquisition, are maturing, but they might require other assistance (Jiang, et al., 2022). Lastly, Amira requires physical exercises that will aid in her motor development as this will make her feel more at ease with her surroundings.</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7</a:t>
            </a:fld>
            <a:endParaRPr lang="en-US"/>
          </a:p>
        </p:txBody>
      </p:sp>
    </p:spTree>
    <p:extLst>
      <p:ext uri="{BB962C8B-B14F-4D97-AF65-F5344CB8AC3E}">
        <p14:creationId xmlns:p14="http://schemas.microsoft.com/office/powerpoint/2010/main" val="486993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anxiety of separation experienced by Amira can be explained by her age as children at this stage can hardly cope with such emotional and social complications of separation (</a:t>
            </a:r>
            <a:r>
              <a:rPr lang="en-US" sz="1200" kern="1200" dirty="0" err="1">
                <a:solidFill>
                  <a:schemeClr val="tx1"/>
                </a:solidFill>
                <a:effectLst/>
                <a:latin typeface="+mn-lt"/>
                <a:ea typeface="+mn-ea"/>
                <a:cs typeface="+mn-cs"/>
              </a:rPr>
              <a:t>Oogarah-Pratap</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Bholoa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Ramma</a:t>
            </a:r>
            <a:r>
              <a:rPr lang="en-US" sz="1200" kern="1200" dirty="0">
                <a:solidFill>
                  <a:schemeClr val="tx1"/>
                </a:solidFill>
                <a:effectLst/>
                <a:latin typeface="+mn-lt"/>
                <a:ea typeface="+mn-ea"/>
                <a:cs typeface="+mn-cs"/>
              </a:rPr>
              <a:t>, 2025). The fundamental concept in the theory of Piaget is her egocentrism, which could be the reason that she is unable to comprehend the fact that her carers will come back (Piaget, 2000). Her poor verbal communication is an indicator that she is yet to master the requisite language skills to successfully interact with other people (</a:t>
            </a:r>
            <a:r>
              <a:rPr lang="en-US" sz="1200" kern="1200" dirty="0" err="1">
                <a:solidFill>
                  <a:schemeClr val="tx1"/>
                </a:solidFill>
                <a:effectLst/>
                <a:latin typeface="+mn-lt"/>
                <a:ea typeface="+mn-ea"/>
                <a:cs typeface="+mn-cs"/>
              </a:rPr>
              <a:t>Rochat</a:t>
            </a:r>
            <a:r>
              <a:rPr lang="en-US" sz="1200" kern="1200" dirty="0">
                <a:solidFill>
                  <a:schemeClr val="tx1"/>
                </a:solidFill>
                <a:effectLst/>
                <a:latin typeface="+mn-lt"/>
                <a:ea typeface="+mn-ea"/>
                <a:cs typeface="+mn-cs"/>
              </a:rPr>
              <a:t>, 2024). Her egocentrism, which makes her concerned with her own vision and unable to participate in interactions with others that presuppose taking into consideration their opinion, may also be the cause of the problem in group play.</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8</a:t>
            </a:fld>
            <a:endParaRPr lang="en-US"/>
          </a:p>
        </p:txBody>
      </p:sp>
    </p:spTree>
    <p:extLst>
      <p:ext uri="{BB962C8B-B14F-4D97-AF65-F5344CB8AC3E}">
        <p14:creationId xmlns:p14="http://schemas.microsoft.com/office/powerpoint/2010/main" val="3803166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Now, to address the emotional needs of Amira, it is vital to offer regular routines to secure and predict the future to make her experience more in control and less anxiety (</a:t>
            </a:r>
            <a:r>
              <a:rPr lang="en-US" sz="1200" kern="1200" dirty="0" err="1">
                <a:solidFill>
                  <a:schemeClr val="tx1"/>
                </a:solidFill>
                <a:effectLst/>
                <a:latin typeface="+mn-lt"/>
                <a:ea typeface="+mn-ea"/>
                <a:cs typeface="+mn-cs"/>
              </a:rPr>
              <a:t>Samaiya</a:t>
            </a:r>
            <a:r>
              <a:rPr lang="en-US" sz="1200" kern="1200" dirty="0">
                <a:solidFill>
                  <a:schemeClr val="tx1"/>
                </a:solidFill>
                <a:effectLst/>
                <a:latin typeface="+mn-lt"/>
                <a:ea typeface="+mn-ea"/>
                <a:cs typeface="+mn-cs"/>
              </a:rPr>
              <a:t>, 2022). Comfort at transition can be provided by the introduction of transitional objects, i.e., a small toy or a blanket in the home. Given that Amira might have difficulties expressing her emotions, the model emotional expression is useful to practice with the assistance of role-play or picture cards (</a:t>
            </a:r>
            <a:r>
              <a:rPr lang="en-US" sz="1200" kern="1200" dirty="0" err="1">
                <a:solidFill>
                  <a:schemeClr val="tx1"/>
                </a:solidFill>
                <a:effectLst/>
                <a:latin typeface="+mn-lt"/>
                <a:ea typeface="+mn-ea"/>
                <a:cs typeface="+mn-cs"/>
              </a:rPr>
              <a:t>Sidabutar</a:t>
            </a:r>
            <a:r>
              <a:rPr lang="en-US" sz="1200" kern="1200" dirty="0">
                <a:solidFill>
                  <a:schemeClr val="tx1"/>
                </a:solidFill>
                <a:effectLst/>
                <a:latin typeface="+mn-lt"/>
                <a:ea typeface="+mn-ea"/>
                <a:cs typeface="+mn-cs"/>
              </a:rPr>
              <a:t>, 2025). Such strategies relate to the theory provided by Piaget, which enables her to comprehend and address her emotions in such a manner that it is appropriate to her cognitive stage.</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9</a:t>
            </a:fld>
            <a:endParaRPr lang="en-US"/>
          </a:p>
        </p:txBody>
      </p:sp>
    </p:spTree>
    <p:extLst>
      <p:ext uri="{BB962C8B-B14F-4D97-AF65-F5344CB8AC3E}">
        <p14:creationId xmlns:p14="http://schemas.microsoft.com/office/powerpoint/2010/main" val="2427688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Fine group activities may be used to assist Amira in social development by enabling her to open up and start interacting with others in a safe environment (Waite-</a:t>
            </a:r>
            <a:r>
              <a:rPr lang="en-US" sz="1200" kern="1200" dirty="0" err="1">
                <a:solidFill>
                  <a:schemeClr val="tx1"/>
                </a:solidFill>
                <a:effectLst/>
                <a:latin typeface="+mn-lt"/>
                <a:ea typeface="+mn-ea"/>
                <a:cs typeface="+mn-cs"/>
              </a:rPr>
              <a:t>Stupiansky</a:t>
            </a:r>
            <a:r>
              <a:rPr lang="en-US" sz="1200" kern="1200" dirty="0">
                <a:solidFill>
                  <a:schemeClr val="tx1"/>
                </a:solidFill>
                <a:effectLst/>
                <a:latin typeface="+mn-lt"/>
                <a:ea typeface="+mn-ea"/>
                <a:cs typeface="+mn-cs"/>
              </a:rPr>
              <a:t>, 2022). Another tool that can be effective is peer modeling in which older or more self-confident children can show Amira how to socialize by modeling (</a:t>
            </a:r>
            <a:r>
              <a:rPr lang="en-US" sz="1200" kern="1200" dirty="0" err="1">
                <a:solidFill>
                  <a:schemeClr val="tx1"/>
                </a:solidFill>
                <a:effectLst/>
                <a:latin typeface="+mn-lt"/>
                <a:ea typeface="+mn-ea"/>
                <a:cs typeface="+mn-cs"/>
              </a:rPr>
              <a:t>Samaiya</a:t>
            </a:r>
            <a:r>
              <a:rPr lang="en-US" sz="1200" kern="1200" dirty="0">
                <a:solidFill>
                  <a:schemeClr val="tx1"/>
                </a:solidFill>
                <a:effectLst/>
                <a:latin typeface="+mn-lt"/>
                <a:ea typeface="+mn-ea"/>
                <a:cs typeface="+mn-cs"/>
              </a:rPr>
              <a:t>, 2022). As Amira might be a child who faces difficulties in getting actively involved in group play, parallel play (when Amira plays with peers without a direct interaction) might enable her to achieve social experience over time without being overwhelmed (Brown and </a:t>
            </a:r>
            <a:r>
              <a:rPr lang="en-US" sz="1200" kern="1200" dirty="0" err="1">
                <a:solidFill>
                  <a:schemeClr val="tx1"/>
                </a:solidFill>
                <a:effectLst/>
                <a:latin typeface="+mn-lt"/>
                <a:ea typeface="+mn-ea"/>
                <a:cs typeface="+mn-cs"/>
              </a:rPr>
              <a:t>Desforges</a:t>
            </a:r>
            <a:r>
              <a:rPr lang="en-US" sz="1200" kern="1200" dirty="0">
                <a:solidFill>
                  <a:schemeClr val="tx1"/>
                </a:solidFill>
                <a:effectLst/>
                <a:latin typeface="+mn-lt"/>
                <a:ea typeface="+mn-ea"/>
                <a:cs typeface="+mn-cs"/>
              </a:rPr>
              <a:t>, 2023).</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10</a:t>
            </a:fld>
            <a:endParaRPr lang="en-US"/>
          </a:p>
        </p:txBody>
      </p:sp>
    </p:spTree>
    <p:extLst>
      <p:ext uri="{BB962C8B-B14F-4D97-AF65-F5344CB8AC3E}">
        <p14:creationId xmlns:p14="http://schemas.microsoft.com/office/powerpoint/2010/main" val="741438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Interactive storytelling can be used to support Amira in her cognitive growth whereby she is allowed to interact with books and pictures which assists in developing her language (</a:t>
            </a:r>
            <a:r>
              <a:rPr lang="en-US" sz="1200" kern="1200" dirty="0" err="1">
                <a:solidFill>
                  <a:schemeClr val="tx1"/>
                </a:solidFill>
                <a:effectLst/>
                <a:latin typeface="+mn-lt"/>
                <a:ea typeface="+mn-ea"/>
                <a:cs typeface="+mn-cs"/>
              </a:rPr>
              <a:t>Korompis</a:t>
            </a:r>
            <a:r>
              <a:rPr lang="en-US" sz="1200" kern="1200" dirty="0">
                <a:solidFill>
                  <a:schemeClr val="tx1"/>
                </a:solidFill>
                <a:effectLst/>
                <a:latin typeface="+mn-lt"/>
                <a:ea typeface="+mn-ea"/>
                <a:cs typeface="+mn-cs"/>
              </a:rPr>
              <a:t> and Laurens, 2023). Another crucial strategy of such stage is the symbolic play; promoting Amira to play pretend such as a doctor or a teacher will stimulate her imagination and linguistic skills (Jiang, et al., 2022). Cognitive development can also be provided through the provision of simple activities that involve problem-solving e.g. puzzles or building blocks, which will provide Amira with a chance to practice her problem-solving skills and feel a sense of accomplishment as she gets through small problems (</a:t>
            </a:r>
            <a:r>
              <a:rPr lang="en-US" sz="1200" kern="1200" dirty="0" err="1">
                <a:solidFill>
                  <a:schemeClr val="tx1"/>
                </a:solidFill>
                <a:effectLst/>
                <a:latin typeface="+mn-lt"/>
                <a:ea typeface="+mn-ea"/>
                <a:cs typeface="+mn-cs"/>
              </a:rPr>
              <a:t>Rochat</a:t>
            </a:r>
            <a:r>
              <a:rPr lang="en-US" sz="1200" kern="1200" dirty="0">
                <a:solidFill>
                  <a:schemeClr val="tx1"/>
                </a:solidFill>
                <a:effectLst/>
                <a:latin typeface="+mn-lt"/>
                <a:ea typeface="+mn-ea"/>
                <a:cs typeface="+mn-cs"/>
              </a:rPr>
              <a:t>, 2024).</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11</a:t>
            </a:fld>
            <a:endParaRPr lang="en-US"/>
          </a:p>
        </p:txBody>
      </p:sp>
    </p:spTree>
    <p:extLst>
      <p:ext uri="{BB962C8B-B14F-4D97-AF65-F5344CB8AC3E}">
        <p14:creationId xmlns:p14="http://schemas.microsoft.com/office/powerpoint/2010/main" val="2543561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using the Theory of Cognitive Development to the case of Amira, we learn a lot about the developmental needs of the latter. The identified key support strategies under emotional, social, cognitive and physical domains are in line with her present developmental phase. The nature and nurture interaction are important forces and contributors to the experiences that Amira goes through. Although the theory by Piaget can be used as a strong base, it should be changed to fit the special needs of Amira. Ongoing evaluation and personalized attention are necessary when it comes to nurturing her development and well-being in the nursery context as this would ensure that she is able to develop emotionally, socially, and cognitively.</a:t>
            </a:r>
          </a:p>
          <a:p>
            <a:pPr algn="just"/>
            <a:endParaRPr lang="en-US" dirty="0"/>
          </a:p>
        </p:txBody>
      </p:sp>
      <p:sp>
        <p:nvSpPr>
          <p:cNvPr id="4" name="Slide Number Placeholder 3"/>
          <p:cNvSpPr>
            <a:spLocks noGrp="1"/>
          </p:cNvSpPr>
          <p:nvPr>
            <p:ph type="sldNum" sz="quarter" idx="10"/>
          </p:nvPr>
        </p:nvSpPr>
        <p:spPr/>
        <p:txBody>
          <a:bodyPr/>
          <a:lstStyle/>
          <a:p>
            <a:fld id="{BF847288-CDFC-4BB7-91E0-7FB77FB31DBE}" type="slidenum">
              <a:rPr lang="en-US" smtClean="0"/>
              <a:t>12</a:t>
            </a:fld>
            <a:endParaRPr lang="en-US"/>
          </a:p>
        </p:txBody>
      </p:sp>
    </p:spTree>
    <p:extLst>
      <p:ext uri="{BB962C8B-B14F-4D97-AF65-F5344CB8AC3E}">
        <p14:creationId xmlns:p14="http://schemas.microsoft.com/office/powerpoint/2010/main" val="45446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284518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209711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224400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D5A6-4E26-421F-BDDD-F7747E5F5033}"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306677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D5A6-4E26-421F-BDDD-F7747E5F5033}" type="datetimeFigureOut">
              <a:rPr lang="en-US" smtClean="0"/>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429776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8FD5A6-4E26-421F-BDDD-F7747E5F5033}" type="datetimeFigureOut">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4113263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D5A6-4E26-421F-BDDD-F7747E5F5033}" type="datetimeFigureOut">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414283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FD5A6-4E26-421F-BDDD-F7747E5F5033}"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3321420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71E1B5-1AE6-4DDF-8D15-811D98F98479}" type="slidenum">
              <a:rPr lang="en-US" smtClean="0"/>
              <a:t>‹#›</a:t>
            </a:fld>
            <a:endParaRPr lang="en-US"/>
          </a:p>
        </p:txBody>
      </p:sp>
      <p:sp>
        <p:nvSpPr>
          <p:cNvPr id="5" name="Date Placeholder 4"/>
          <p:cNvSpPr>
            <a:spLocks noGrp="1"/>
          </p:cNvSpPr>
          <p:nvPr>
            <p:ph type="dt" sz="half" idx="10"/>
          </p:nvPr>
        </p:nvSpPr>
        <p:spPr/>
        <p:txBody>
          <a:bodyPr/>
          <a:lstStyle/>
          <a:p>
            <a:fld id="{278FD5A6-4E26-421F-BDDD-F7747E5F5033}" type="datetimeFigureOut">
              <a:rPr lang="en-US" smtClean="0"/>
              <a:t>11/13/2025</a:t>
            </a:fld>
            <a:endParaRPr lang="en-US"/>
          </a:p>
        </p:txBody>
      </p:sp>
    </p:spTree>
    <p:extLst>
      <p:ext uri="{BB962C8B-B14F-4D97-AF65-F5344CB8AC3E}">
        <p14:creationId xmlns:p14="http://schemas.microsoft.com/office/powerpoint/2010/main" val="2211529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382838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8748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311993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37816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1888719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2001930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D5A6-4E26-421F-BDDD-F7747E5F5033}"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71E1B5-1AE6-4DDF-8D15-811D98F98479}" type="slidenum">
              <a:rPr lang="en-US" smtClean="0"/>
              <a:t>‹#›</a:t>
            </a:fld>
            <a:endParaRPr lang="en-US"/>
          </a:p>
        </p:txBody>
      </p:sp>
    </p:spTree>
    <p:extLst>
      <p:ext uri="{BB962C8B-B14F-4D97-AF65-F5344CB8AC3E}">
        <p14:creationId xmlns:p14="http://schemas.microsoft.com/office/powerpoint/2010/main" val="2241939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78FD5A6-4E26-421F-BDDD-F7747E5F5033}" type="datetimeFigureOut">
              <a:rPr lang="en-US" smtClean="0"/>
              <a:t>11/13/2025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71E1B5-1AE6-4DDF-8D15-811D98F98479}" type="slidenum">
              <a:rPr lang="en-US" smtClean="0"/>
              <a:t>‹#›</a:t>
            </a:fld>
            <a:endParaRPr lang="en-US"/>
          </a:p>
        </p:txBody>
      </p:sp>
    </p:spTree>
    <p:extLst>
      <p:ext uri="{BB962C8B-B14F-4D97-AF65-F5344CB8AC3E}">
        <p14:creationId xmlns:p14="http://schemas.microsoft.com/office/powerpoint/2010/main" val="35499121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E3B14-8005-97DD-0DAF-A1F85A5569ED}"/>
              </a:ext>
            </a:extLst>
          </p:cNvPr>
          <p:cNvSpPr>
            <a:spLocks noGrp="1"/>
          </p:cNvSpPr>
          <p:nvPr>
            <p:ph idx="1"/>
          </p:nvPr>
        </p:nvSpPr>
        <p:spPr>
          <a:xfrm>
            <a:off x="677334" y="2848708"/>
            <a:ext cx="8596668" cy="3192654"/>
          </a:xfrm>
        </p:spPr>
        <p:txBody>
          <a:bodyPr/>
          <a:lstStyle/>
          <a:p>
            <a:pPr marL="0" indent="0">
              <a:buNone/>
            </a:pPr>
            <a:r>
              <a:rPr lang="en-GB" sz="2400" dirty="0"/>
              <a:t>Module Title: Psychology in Health and Social Care</a:t>
            </a:r>
          </a:p>
          <a:p>
            <a:pPr marL="0" indent="0">
              <a:buNone/>
            </a:pPr>
            <a:r>
              <a:rPr lang="en-GB" sz="2400" dirty="0"/>
              <a:t>Module Number: [LCHS4010]</a:t>
            </a:r>
          </a:p>
          <a:p>
            <a:pPr marL="0" indent="0">
              <a:buNone/>
            </a:pPr>
            <a:r>
              <a:rPr lang="en-GB" sz="2400" dirty="0"/>
              <a:t>Assignment No: Assignment 1</a:t>
            </a:r>
          </a:p>
          <a:p>
            <a:pPr marL="0" indent="0">
              <a:buNone/>
            </a:pPr>
            <a:r>
              <a:rPr lang="en-GB" sz="2400" dirty="0"/>
              <a:t>Student Name: Abass Bundu Kamara	  </a:t>
            </a:r>
          </a:p>
          <a:p>
            <a:pPr marL="0" indent="0">
              <a:buNone/>
            </a:pPr>
            <a:r>
              <a:rPr lang="en-GB" sz="2400" dirty="0"/>
              <a:t>Student I D:2416734  </a:t>
            </a:r>
          </a:p>
          <a:p>
            <a:pPr marL="0" indent="0">
              <a:buNone/>
            </a:pPr>
            <a:r>
              <a:rPr lang="en-GB" sz="2400" dirty="0"/>
              <a:t>Lecturer’s Name: Shaila Hussain</a:t>
            </a:r>
          </a:p>
          <a:p>
            <a:endParaRPr lang="en-GB" dirty="0"/>
          </a:p>
        </p:txBody>
      </p:sp>
    </p:spTree>
    <p:extLst>
      <p:ext uri="{BB962C8B-B14F-4D97-AF65-F5344CB8AC3E}">
        <p14:creationId xmlns:p14="http://schemas.microsoft.com/office/powerpoint/2010/main" val="15702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9832" y="1384116"/>
            <a:ext cx="7766936" cy="1646302"/>
          </a:xfrm>
        </p:spPr>
        <p:txBody>
          <a:bodyPr/>
          <a:lstStyle/>
          <a:p>
            <a:pPr algn="ctr"/>
            <a:r>
              <a:rPr lang="en-US" b="1" dirty="0"/>
              <a:t>Welcome Everyone</a:t>
            </a:r>
          </a:p>
        </p:txBody>
      </p:sp>
    </p:spTree>
    <p:extLst>
      <p:ext uri="{BB962C8B-B14F-4D97-AF65-F5344CB8AC3E}">
        <p14:creationId xmlns:p14="http://schemas.microsoft.com/office/powerpoint/2010/main" val="419668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8" y="569844"/>
            <a:ext cx="8943744" cy="755374"/>
          </a:xfrm>
        </p:spPr>
        <p:txBody>
          <a:bodyPr>
            <a:normAutofit/>
          </a:bodyPr>
          <a:lstStyle/>
          <a:p>
            <a:pPr algn="just">
              <a:lnSpc>
                <a:spcPct val="150000"/>
              </a:lnSpc>
            </a:pPr>
            <a:r>
              <a:rPr lang="en-US" sz="3200" b="1" dirty="0">
                <a:solidFill>
                  <a:schemeClr val="tx1"/>
                </a:solidFill>
              </a:rPr>
              <a:t>Introduction</a:t>
            </a:r>
          </a:p>
        </p:txBody>
      </p:sp>
      <p:sp>
        <p:nvSpPr>
          <p:cNvPr id="3" name="Content Placeholder 2"/>
          <p:cNvSpPr>
            <a:spLocks noGrp="1"/>
          </p:cNvSpPr>
          <p:nvPr>
            <p:ph idx="1"/>
          </p:nvPr>
        </p:nvSpPr>
        <p:spPr>
          <a:xfrm>
            <a:off x="330258" y="1524484"/>
            <a:ext cx="9158299" cy="4531759"/>
          </a:xfrm>
        </p:spPr>
        <p:txBody>
          <a:bodyPr>
            <a:normAutofit lnSpcReduction="10000"/>
          </a:bodyPr>
          <a:lstStyle/>
          <a:p>
            <a:pPr algn="just">
              <a:lnSpc>
                <a:spcPct val="150000"/>
              </a:lnSpc>
            </a:pPr>
            <a:r>
              <a:rPr lang="en-US" dirty="0"/>
              <a:t>This presentation discussed about the case of Amira, a 3-year-old child recently joining the nursery.</a:t>
            </a:r>
          </a:p>
          <a:p>
            <a:pPr algn="just">
              <a:lnSpc>
                <a:spcPct val="150000"/>
              </a:lnSpc>
            </a:pPr>
            <a:r>
              <a:rPr lang="en-US" dirty="0"/>
              <a:t>Amira is facing challenges such as separation anxiety, limited verbal communication, and difficulty engaging with peers (Brown and </a:t>
            </a:r>
            <a:r>
              <a:rPr lang="en-US" dirty="0" err="1"/>
              <a:t>Desforges</a:t>
            </a:r>
            <a:r>
              <a:rPr lang="en-US" dirty="0"/>
              <a:t>, 2023). </a:t>
            </a:r>
          </a:p>
          <a:p>
            <a:pPr algn="just">
              <a:lnSpc>
                <a:spcPct val="150000"/>
              </a:lnSpc>
            </a:pPr>
            <a:r>
              <a:rPr lang="en-US" dirty="0"/>
              <a:t>Here, the key developmental concerns are the anxiety when separated from carers, limited verbal communication, difficulty with group play.</a:t>
            </a:r>
          </a:p>
          <a:p>
            <a:pPr algn="just">
              <a:lnSpc>
                <a:spcPct val="150000"/>
              </a:lnSpc>
            </a:pPr>
            <a:r>
              <a:rPr lang="en-US" dirty="0"/>
              <a:t>The main focus of the presentation is to exploring a lifespan psychological theory to support Amira’s development.</a:t>
            </a:r>
          </a:p>
          <a:p>
            <a:pPr algn="just">
              <a:lnSpc>
                <a:spcPct val="150000"/>
              </a:lnSpc>
            </a:pPr>
            <a:r>
              <a:rPr lang="en-US" dirty="0"/>
              <a:t>Also, the application of a theory has done here to develop strategies for supporting Amira’s emotional, social, cognitive, and physical well-being.</a:t>
            </a:r>
          </a:p>
        </p:txBody>
      </p:sp>
    </p:spTree>
    <p:extLst>
      <p:ext uri="{BB962C8B-B14F-4D97-AF65-F5344CB8AC3E}">
        <p14:creationId xmlns:p14="http://schemas.microsoft.com/office/powerpoint/2010/main" val="3738350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fontScale="90000"/>
          </a:bodyPr>
          <a:lstStyle/>
          <a:p>
            <a:pPr algn="just">
              <a:lnSpc>
                <a:spcPct val="150000"/>
              </a:lnSpc>
            </a:pPr>
            <a:r>
              <a:rPr lang="en-US" sz="3200" b="1" dirty="0">
                <a:solidFill>
                  <a:schemeClr val="tx1"/>
                </a:solidFill>
              </a:rPr>
              <a:t>Selected theory (</a:t>
            </a:r>
            <a:r>
              <a:rPr lang="en-GB" sz="3200" b="1" dirty="0">
                <a:solidFill>
                  <a:schemeClr val="tx1"/>
                </a:solidFill>
              </a:rPr>
              <a:t>Piaget’s Theory of Cognitive Development</a:t>
            </a:r>
            <a:r>
              <a:rPr lang="en-US" sz="3200" b="1" dirty="0">
                <a:solidFill>
                  <a:schemeClr val="tx1"/>
                </a:solidFill>
              </a:rPr>
              <a:t>)</a:t>
            </a:r>
          </a:p>
        </p:txBody>
      </p:sp>
      <p:sp>
        <p:nvSpPr>
          <p:cNvPr id="3" name="Content Placeholder 2"/>
          <p:cNvSpPr>
            <a:spLocks noGrp="1"/>
          </p:cNvSpPr>
          <p:nvPr>
            <p:ph idx="1"/>
          </p:nvPr>
        </p:nvSpPr>
        <p:spPr>
          <a:xfrm>
            <a:off x="330258" y="1789528"/>
            <a:ext cx="6256072" cy="4598020"/>
          </a:xfrm>
        </p:spPr>
        <p:txBody>
          <a:bodyPr>
            <a:normAutofit fontScale="85000" lnSpcReduction="10000"/>
          </a:bodyPr>
          <a:lstStyle/>
          <a:p>
            <a:pPr algn="just">
              <a:lnSpc>
                <a:spcPct val="150000"/>
              </a:lnSpc>
            </a:pPr>
            <a:r>
              <a:rPr lang="en-GB" dirty="0"/>
              <a:t>Piaget's theory of cognitive development proposes that children progress through four distinct stages: sensorimotor, preoperational, concrete operational, and formal operational (Butterworth, 2022).</a:t>
            </a:r>
          </a:p>
          <a:p>
            <a:pPr algn="just">
              <a:lnSpc>
                <a:spcPct val="150000"/>
              </a:lnSpc>
            </a:pPr>
            <a:r>
              <a:rPr lang="en-GB" dirty="0"/>
              <a:t>Piaget’s theory focuses on stages of cognitive development in children.</a:t>
            </a:r>
          </a:p>
          <a:p>
            <a:pPr algn="just">
              <a:lnSpc>
                <a:spcPct val="150000"/>
              </a:lnSpc>
            </a:pPr>
            <a:r>
              <a:rPr lang="en-GB" b="1" dirty="0"/>
              <a:t>Key concepts: </a:t>
            </a:r>
            <a:r>
              <a:rPr lang="en-GB" dirty="0"/>
              <a:t>Schema, assimilation, accommodation, and stages of development (Jiang, et al., 2022).</a:t>
            </a:r>
          </a:p>
          <a:p>
            <a:pPr algn="just">
              <a:lnSpc>
                <a:spcPct val="150000"/>
              </a:lnSpc>
            </a:pPr>
            <a:r>
              <a:rPr lang="en-GB" b="1" dirty="0"/>
              <a:t>Stages relevant to Amira: </a:t>
            </a:r>
            <a:r>
              <a:rPr lang="en-GB" dirty="0"/>
              <a:t>Sensorimotor (0-2 years) and Preoperational (2-7 years).</a:t>
            </a:r>
          </a:p>
          <a:p>
            <a:pPr algn="just">
              <a:lnSpc>
                <a:spcPct val="150000"/>
              </a:lnSpc>
            </a:pPr>
            <a:r>
              <a:rPr lang="en-GB" dirty="0"/>
              <a:t>The theory suggests that children actively construct knowledge through interactions with their environment.</a:t>
            </a:r>
          </a:p>
        </p:txBody>
      </p:sp>
      <p:pic>
        <p:nvPicPr>
          <p:cNvPr id="4" name="Picture 3"/>
          <p:cNvPicPr>
            <a:picLocks noChangeAspect="1"/>
          </p:cNvPicPr>
          <p:nvPr/>
        </p:nvPicPr>
        <p:blipFill>
          <a:blip r:embed="rId3"/>
          <a:stretch>
            <a:fillRect/>
          </a:stretch>
        </p:blipFill>
        <p:spPr>
          <a:xfrm>
            <a:off x="6707199" y="2329544"/>
            <a:ext cx="5370572" cy="2162943"/>
          </a:xfrm>
          <a:prstGeom prst="rect">
            <a:avLst/>
          </a:prstGeom>
        </p:spPr>
      </p:pic>
    </p:spTree>
    <p:extLst>
      <p:ext uri="{BB962C8B-B14F-4D97-AF65-F5344CB8AC3E}">
        <p14:creationId xmlns:p14="http://schemas.microsoft.com/office/powerpoint/2010/main" val="43104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GB" sz="3200" b="1" dirty="0">
                <a:solidFill>
                  <a:schemeClr val="tx1"/>
                </a:solidFill>
              </a:rPr>
              <a:t>Key Concepts in Piaget’s Theory</a:t>
            </a:r>
            <a:endParaRPr lang="en-US" sz="3200" b="1" dirty="0">
              <a:solidFill>
                <a:schemeClr val="tx1"/>
              </a:solidFill>
            </a:endParaRPr>
          </a:p>
        </p:txBody>
      </p:sp>
      <p:sp>
        <p:nvSpPr>
          <p:cNvPr id="3" name="Content Placeholder 2"/>
          <p:cNvSpPr>
            <a:spLocks noGrp="1"/>
          </p:cNvSpPr>
          <p:nvPr>
            <p:ph idx="1"/>
          </p:nvPr>
        </p:nvSpPr>
        <p:spPr>
          <a:xfrm>
            <a:off x="371041" y="1597371"/>
            <a:ext cx="5566959" cy="4690785"/>
          </a:xfrm>
        </p:spPr>
        <p:txBody>
          <a:bodyPr>
            <a:normAutofit/>
          </a:bodyPr>
          <a:lstStyle/>
          <a:p>
            <a:pPr algn="just">
              <a:lnSpc>
                <a:spcPct val="150000"/>
              </a:lnSpc>
              <a:buFont typeface="+mj-lt"/>
              <a:buAutoNum type="arabicPeriod"/>
            </a:pPr>
            <a:r>
              <a:rPr lang="en-GB" b="1" dirty="0"/>
              <a:t>Schema: </a:t>
            </a:r>
            <a:r>
              <a:rPr lang="en-GB" dirty="0"/>
              <a:t>Mental models or frameworks that help children understand the world (Piaget, 2000).</a:t>
            </a:r>
          </a:p>
          <a:p>
            <a:pPr algn="just">
              <a:lnSpc>
                <a:spcPct val="150000"/>
              </a:lnSpc>
              <a:buFont typeface="+mj-lt"/>
              <a:buAutoNum type="arabicPeriod"/>
            </a:pPr>
            <a:r>
              <a:rPr lang="en-GB" b="1" dirty="0"/>
              <a:t>Assimilation: </a:t>
            </a:r>
            <a:r>
              <a:rPr lang="en-GB" dirty="0"/>
              <a:t>Integrating new experiences into existing schemas.</a:t>
            </a:r>
          </a:p>
          <a:p>
            <a:pPr algn="just">
              <a:lnSpc>
                <a:spcPct val="150000"/>
              </a:lnSpc>
              <a:buFont typeface="+mj-lt"/>
              <a:buAutoNum type="arabicPeriod"/>
            </a:pPr>
            <a:r>
              <a:rPr lang="en-GB" b="1" dirty="0"/>
              <a:t>Accommodation:</a:t>
            </a:r>
            <a:r>
              <a:rPr lang="en-GB" dirty="0"/>
              <a:t> Modifying existing schemas to accommodate new experiences.</a:t>
            </a:r>
          </a:p>
          <a:p>
            <a:pPr algn="just">
              <a:lnSpc>
                <a:spcPct val="150000"/>
              </a:lnSpc>
              <a:buFont typeface="+mj-lt"/>
              <a:buAutoNum type="arabicPeriod"/>
            </a:pPr>
            <a:r>
              <a:rPr lang="en-GB" b="1" dirty="0"/>
              <a:t>Egocentrism:</a:t>
            </a:r>
            <a:r>
              <a:rPr lang="en-GB" dirty="0"/>
              <a:t> Difficulty in understanding viewpoints different from their own (</a:t>
            </a:r>
            <a:r>
              <a:rPr lang="en-GB" dirty="0" err="1"/>
              <a:t>Rochat</a:t>
            </a:r>
            <a:r>
              <a:rPr lang="en-GB" dirty="0"/>
              <a:t>, 2024).</a:t>
            </a:r>
          </a:p>
        </p:txBody>
      </p:sp>
      <p:pic>
        <p:nvPicPr>
          <p:cNvPr id="4" name="Picture 3"/>
          <p:cNvPicPr>
            <a:picLocks noChangeAspect="1"/>
          </p:cNvPicPr>
          <p:nvPr/>
        </p:nvPicPr>
        <p:blipFill>
          <a:blip r:embed="rId3"/>
          <a:stretch>
            <a:fillRect/>
          </a:stretch>
        </p:blipFill>
        <p:spPr>
          <a:xfrm>
            <a:off x="6254002" y="1821620"/>
            <a:ext cx="5737176" cy="3471774"/>
          </a:xfrm>
          <a:prstGeom prst="rect">
            <a:avLst/>
          </a:prstGeom>
        </p:spPr>
      </p:pic>
    </p:spTree>
    <p:extLst>
      <p:ext uri="{BB962C8B-B14F-4D97-AF65-F5344CB8AC3E}">
        <p14:creationId xmlns:p14="http://schemas.microsoft.com/office/powerpoint/2010/main" val="272289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GB" sz="3200" b="1" dirty="0">
                <a:solidFill>
                  <a:schemeClr val="tx1"/>
                </a:solidFill>
              </a:rPr>
              <a:t>Piaget’s Stages of Cognitive Development</a:t>
            </a:r>
            <a:endParaRPr lang="en-US" sz="3200" b="1" dirty="0">
              <a:solidFill>
                <a:schemeClr val="tx1"/>
              </a:solidFill>
            </a:endParaRPr>
          </a:p>
        </p:txBody>
      </p:sp>
      <p:sp>
        <p:nvSpPr>
          <p:cNvPr id="3" name="Content Placeholder 2"/>
          <p:cNvSpPr>
            <a:spLocks noGrp="1"/>
          </p:cNvSpPr>
          <p:nvPr>
            <p:ph idx="1"/>
          </p:nvPr>
        </p:nvSpPr>
        <p:spPr>
          <a:xfrm>
            <a:off x="330258" y="1789528"/>
            <a:ext cx="5845255" cy="3880773"/>
          </a:xfrm>
        </p:spPr>
        <p:txBody>
          <a:bodyPr/>
          <a:lstStyle/>
          <a:p>
            <a:pPr algn="just">
              <a:lnSpc>
                <a:spcPct val="150000"/>
              </a:lnSpc>
            </a:pPr>
            <a:r>
              <a:rPr lang="en-GB" b="1" dirty="0"/>
              <a:t>Sensorimotor Stage (0-2 years): </a:t>
            </a:r>
            <a:r>
              <a:rPr lang="en-GB" dirty="0"/>
              <a:t>Exploration through senses and motor actions (</a:t>
            </a:r>
            <a:r>
              <a:rPr lang="en-GB" dirty="0" err="1"/>
              <a:t>Samaiya</a:t>
            </a:r>
            <a:r>
              <a:rPr lang="en-GB" dirty="0"/>
              <a:t>, 2022). </a:t>
            </a:r>
          </a:p>
          <a:p>
            <a:pPr algn="just">
              <a:lnSpc>
                <a:spcPct val="150000"/>
              </a:lnSpc>
            </a:pPr>
            <a:r>
              <a:rPr lang="en-GB" b="1" dirty="0"/>
              <a:t>Preoperational Stage (2-7 years):</a:t>
            </a:r>
            <a:r>
              <a:rPr lang="en-GB" dirty="0"/>
              <a:t> Symbolic thinking, language use, egocentrism (</a:t>
            </a:r>
            <a:r>
              <a:rPr lang="en-GB" dirty="0" err="1"/>
              <a:t>Sidabutar</a:t>
            </a:r>
            <a:r>
              <a:rPr lang="en-GB" dirty="0"/>
              <a:t>, 2025).</a:t>
            </a:r>
          </a:p>
          <a:p>
            <a:pPr algn="just">
              <a:lnSpc>
                <a:spcPct val="150000"/>
              </a:lnSpc>
            </a:pPr>
            <a:r>
              <a:rPr lang="en-GB" dirty="0"/>
              <a:t>Amira is in the preoperational stage: Developing language and imagination but limited by egocentrism.</a:t>
            </a:r>
          </a:p>
        </p:txBody>
      </p:sp>
      <p:pic>
        <p:nvPicPr>
          <p:cNvPr id="4" name="Picture 3"/>
          <p:cNvPicPr>
            <a:picLocks noChangeAspect="1"/>
          </p:cNvPicPr>
          <p:nvPr/>
        </p:nvPicPr>
        <p:blipFill>
          <a:blip r:embed="rId3"/>
          <a:stretch>
            <a:fillRect/>
          </a:stretch>
        </p:blipFill>
        <p:spPr>
          <a:xfrm>
            <a:off x="6674731" y="1999817"/>
            <a:ext cx="5186316" cy="3670483"/>
          </a:xfrm>
          <a:prstGeom prst="rect">
            <a:avLst/>
          </a:prstGeom>
        </p:spPr>
      </p:pic>
    </p:spTree>
    <p:extLst>
      <p:ext uri="{BB962C8B-B14F-4D97-AF65-F5344CB8AC3E}">
        <p14:creationId xmlns:p14="http://schemas.microsoft.com/office/powerpoint/2010/main" val="1675971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US" sz="3200" b="1" dirty="0">
                <a:solidFill>
                  <a:schemeClr val="tx1"/>
                </a:solidFill>
              </a:rPr>
              <a:t>Amira’s Developmental Needs</a:t>
            </a:r>
          </a:p>
        </p:txBody>
      </p:sp>
      <p:sp>
        <p:nvSpPr>
          <p:cNvPr id="3" name="Content Placeholder 2"/>
          <p:cNvSpPr>
            <a:spLocks noGrp="1"/>
          </p:cNvSpPr>
          <p:nvPr>
            <p:ph idx="1"/>
          </p:nvPr>
        </p:nvSpPr>
        <p:spPr>
          <a:xfrm>
            <a:off x="330258" y="1789528"/>
            <a:ext cx="6117725" cy="4955829"/>
          </a:xfrm>
        </p:spPr>
        <p:txBody>
          <a:bodyPr>
            <a:normAutofit/>
          </a:bodyPr>
          <a:lstStyle/>
          <a:p>
            <a:pPr algn="just">
              <a:lnSpc>
                <a:spcPct val="150000"/>
              </a:lnSpc>
            </a:pPr>
            <a:r>
              <a:rPr lang="en-GB" b="1" dirty="0"/>
              <a:t>Emotional Needs: </a:t>
            </a:r>
            <a:r>
              <a:rPr lang="en-GB" dirty="0"/>
              <a:t>Amira experiences anxiety when separated from carers (Brown and </a:t>
            </a:r>
            <a:r>
              <a:rPr lang="en-GB" dirty="0" err="1"/>
              <a:t>Desforges</a:t>
            </a:r>
            <a:r>
              <a:rPr lang="en-GB" dirty="0"/>
              <a:t>, 2023).</a:t>
            </a:r>
          </a:p>
          <a:p>
            <a:pPr algn="just">
              <a:lnSpc>
                <a:spcPct val="150000"/>
              </a:lnSpc>
            </a:pPr>
            <a:r>
              <a:rPr lang="en-GB" b="1" dirty="0"/>
              <a:t>Social Needs: </a:t>
            </a:r>
            <a:r>
              <a:rPr lang="en-GB" dirty="0"/>
              <a:t>Difficulty engaging in group play due to limited communication.</a:t>
            </a:r>
          </a:p>
          <a:p>
            <a:pPr algn="just">
              <a:lnSpc>
                <a:spcPct val="150000"/>
              </a:lnSpc>
            </a:pPr>
            <a:r>
              <a:rPr lang="en-GB" b="1" dirty="0"/>
              <a:t>Cognitive Needs: </a:t>
            </a:r>
            <a:r>
              <a:rPr lang="en-GB" dirty="0"/>
              <a:t>Needs more support for developing language and understanding of social cues (Jiang, et al., 2022).</a:t>
            </a:r>
          </a:p>
          <a:p>
            <a:pPr algn="just">
              <a:lnSpc>
                <a:spcPct val="150000"/>
              </a:lnSpc>
            </a:pPr>
            <a:r>
              <a:rPr lang="en-GB" b="1" dirty="0"/>
              <a:t>Physical Needs: </a:t>
            </a:r>
            <a:r>
              <a:rPr lang="en-GB" dirty="0"/>
              <a:t>Requires physical activities to foster motor skills.</a:t>
            </a:r>
          </a:p>
        </p:txBody>
      </p:sp>
      <p:pic>
        <p:nvPicPr>
          <p:cNvPr id="4" name="Picture 3"/>
          <p:cNvPicPr>
            <a:picLocks noChangeAspect="1"/>
          </p:cNvPicPr>
          <p:nvPr/>
        </p:nvPicPr>
        <p:blipFill>
          <a:blip r:embed="rId3"/>
          <a:stretch>
            <a:fillRect/>
          </a:stretch>
        </p:blipFill>
        <p:spPr>
          <a:xfrm>
            <a:off x="6447983" y="1657122"/>
            <a:ext cx="5624747" cy="3767139"/>
          </a:xfrm>
          <a:prstGeom prst="rect">
            <a:avLst/>
          </a:prstGeom>
        </p:spPr>
      </p:pic>
    </p:spTree>
    <p:extLst>
      <p:ext uri="{BB962C8B-B14F-4D97-AF65-F5344CB8AC3E}">
        <p14:creationId xmlns:p14="http://schemas.microsoft.com/office/powerpoint/2010/main" val="4235074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GB" sz="3200" b="1" dirty="0">
                <a:solidFill>
                  <a:schemeClr val="tx1"/>
                </a:solidFill>
              </a:rPr>
              <a:t>Application of Piaget’s Theory to Amira’s Behaviour</a:t>
            </a:r>
            <a:endParaRPr lang="en-US" sz="3200" b="1" dirty="0">
              <a:solidFill>
                <a:schemeClr val="tx1"/>
              </a:solidFill>
            </a:endParaRPr>
          </a:p>
        </p:txBody>
      </p:sp>
      <p:sp>
        <p:nvSpPr>
          <p:cNvPr id="3" name="Content Placeholder 2"/>
          <p:cNvSpPr>
            <a:spLocks noGrp="1"/>
          </p:cNvSpPr>
          <p:nvPr>
            <p:ph idx="1"/>
          </p:nvPr>
        </p:nvSpPr>
        <p:spPr>
          <a:xfrm>
            <a:off x="330258" y="1789528"/>
            <a:ext cx="9741394" cy="3880773"/>
          </a:xfrm>
        </p:spPr>
        <p:txBody>
          <a:bodyPr/>
          <a:lstStyle/>
          <a:p>
            <a:pPr algn="just">
              <a:lnSpc>
                <a:spcPct val="150000"/>
              </a:lnSpc>
            </a:pPr>
            <a:r>
              <a:rPr lang="en-GB" b="1" dirty="0"/>
              <a:t>Separation Anxiety: </a:t>
            </a:r>
            <a:r>
              <a:rPr lang="en-GB" dirty="0"/>
              <a:t>Amira’s anxiety can be understood as a result of egocentrism and lack of cognitive tools to manage separation (</a:t>
            </a:r>
            <a:r>
              <a:rPr lang="en-GB" dirty="0" err="1"/>
              <a:t>Oogarah-Pratap</a:t>
            </a:r>
            <a:r>
              <a:rPr lang="en-GB" dirty="0"/>
              <a:t>, </a:t>
            </a:r>
            <a:r>
              <a:rPr lang="en-GB" dirty="0" err="1"/>
              <a:t>Bholoa</a:t>
            </a:r>
            <a:r>
              <a:rPr lang="en-GB" dirty="0"/>
              <a:t>, and </a:t>
            </a:r>
            <a:r>
              <a:rPr lang="en-GB" dirty="0" err="1"/>
              <a:t>Ramma</a:t>
            </a:r>
            <a:r>
              <a:rPr lang="en-GB" dirty="0"/>
              <a:t>, 2025).</a:t>
            </a:r>
          </a:p>
          <a:p>
            <a:pPr algn="just">
              <a:lnSpc>
                <a:spcPct val="150000"/>
              </a:lnSpc>
            </a:pPr>
            <a:r>
              <a:rPr lang="en-GB" b="1" dirty="0"/>
              <a:t>Limited Verbal Communication: </a:t>
            </a:r>
            <a:r>
              <a:rPr lang="en-GB" dirty="0"/>
              <a:t>Amira is still developing language skills, common in the preoperational stage (Piaget, 2000). </a:t>
            </a:r>
          </a:p>
          <a:p>
            <a:pPr algn="just">
              <a:lnSpc>
                <a:spcPct val="150000"/>
              </a:lnSpc>
            </a:pPr>
            <a:r>
              <a:rPr lang="en-GB" b="1" dirty="0"/>
              <a:t>Difficulty in Group Play: </a:t>
            </a:r>
            <a:r>
              <a:rPr lang="en-GB" dirty="0"/>
              <a:t>Her egocentrism and limited social understanding contribute to challenges in group play (</a:t>
            </a:r>
            <a:r>
              <a:rPr lang="en-GB" dirty="0" err="1"/>
              <a:t>Rochat</a:t>
            </a:r>
            <a:r>
              <a:rPr lang="en-GB" dirty="0"/>
              <a:t>, 2024).</a:t>
            </a:r>
          </a:p>
        </p:txBody>
      </p:sp>
    </p:spTree>
    <p:extLst>
      <p:ext uri="{BB962C8B-B14F-4D97-AF65-F5344CB8AC3E}">
        <p14:creationId xmlns:p14="http://schemas.microsoft.com/office/powerpoint/2010/main" val="571486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fontScale="90000"/>
          </a:bodyPr>
          <a:lstStyle/>
          <a:p>
            <a:pPr algn="just">
              <a:lnSpc>
                <a:spcPct val="150000"/>
              </a:lnSpc>
            </a:pPr>
            <a:r>
              <a:rPr lang="en-GB" sz="3200" b="1" dirty="0">
                <a:solidFill>
                  <a:schemeClr val="tx1"/>
                </a:solidFill>
              </a:rPr>
              <a:t>Practical Strategies for Supporting Amira’s Emotional Needs</a:t>
            </a:r>
            <a:endParaRPr lang="en-US" sz="3200" b="1" dirty="0">
              <a:solidFill>
                <a:schemeClr val="tx1"/>
              </a:solidFill>
            </a:endParaRPr>
          </a:p>
        </p:txBody>
      </p:sp>
      <p:sp>
        <p:nvSpPr>
          <p:cNvPr id="3" name="Content Placeholder 2"/>
          <p:cNvSpPr>
            <a:spLocks noGrp="1"/>
          </p:cNvSpPr>
          <p:nvPr>
            <p:ph idx="1"/>
          </p:nvPr>
        </p:nvSpPr>
        <p:spPr>
          <a:xfrm>
            <a:off x="330258" y="1789528"/>
            <a:ext cx="5381429" cy="3880773"/>
          </a:xfrm>
        </p:spPr>
        <p:txBody>
          <a:bodyPr/>
          <a:lstStyle/>
          <a:p>
            <a:pPr algn="just">
              <a:lnSpc>
                <a:spcPct val="150000"/>
              </a:lnSpc>
            </a:pPr>
            <a:r>
              <a:rPr lang="en-GB" b="1" dirty="0"/>
              <a:t>Provide consistent routines: </a:t>
            </a:r>
            <a:r>
              <a:rPr lang="en-GB" dirty="0"/>
              <a:t>Helps Amira feel secure and reduces anxiety (</a:t>
            </a:r>
            <a:r>
              <a:rPr lang="en-GB" dirty="0" err="1"/>
              <a:t>Samaiya</a:t>
            </a:r>
            <a:r>
              <a:rPr lang="en-GB" dirty="0"/>
              <a:t>, 2022).</a:t>
            </a:r>
          </a:p>
          <a:p>
            <a:pPr algn="just">
              <a:lnSpc>
                <a:spcPct val="150000"/>
              </a:lnSpc>
            </a:pPr>
            <a:r>
              <a:rPr lang="en-GB" b="1" dirty="0"/>
              <a:t>Use transitional objects: </a:t>
            </a:r>
            <a:r>
              <a:rPr lang="en-GB" dirty="0"/>
              <a:t>Provide items that remind Amira of her carers for comfort.</a:t>
            </a:r>
          </a:p>
          <a:p>
            <a:pPr algn="just">
              <a:lnSpc>
                <a:spcPct val="150000"/>
              </a:lnSpc>
            </a:pPr>
            <a:r>
              <a:rPr lang="en-GB" b="1" dirty="0"/>
              <a:t>Model emotional expression: </a:t>
            </a:r>
            <a:r>
              <a:rPr lang="en-GB" dirty="0"/>
              <a:t>Encourage Amira to express emotions through role-play and facial expressions (</a:t>
            </a:r>
            <a:r>
              <a:rPr lang="en-GB" dirty="0" err="1"/>
              <a:t>Sidabutar</a:t>
            </a:r>
            <a:r>
              <a:rPr lang="en-GB" dirty="0"/>
              <a:t>, 2025).</a:t>
            </a:r>
          </a:p>
        </p:txBody>
      </p:sp>
      <p:pic>
        <p:nvPicPr>
          <p:cNvPr id="4" name="Picture 3"/>
          <p:cNvPicPr>
            <a:picLocks noChangeAspect="1"/>
          </p:cNvPicPr>
          <p:nvPr/>
        </p:nvPicPr>
        <p:blipFill>
          <a:blip r:embed="rId3"/>
          <a:stretch>
            <a:fillRect/>
          </a:stretch>
        </p:blipFill>
        <p:spPr>
          <a:xfrm>
            <a:off x="6098919" y="1881806"/>
            <a:ext cx="5639587" cy="3696216"/>
          </a:xfrm>
          <a:prstGeom prst="rect">
            <a:avLst/>
          </a:prstGeom>
        </p:spPr>
      </p:pic>
    </p:spTree>
    <p:extLst>
      <p:ext uri="{BB962C8B-B14F-4D97-AF65-F5344CB8AC3E}">
        <p14:creationId xmlns:p14="http://schemas.microsoft.com/office/powerpoint/2010/main" val="1772122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US" sz="3200" b="1" dirty="0">
                <a:solidFill>
                  <a:schemeClr val="tx1"/>
                </a:solidFill>
              </a:rPr>
              <a:t>Supporting Amira’s Social Development</a:t>
            </a:r>
          </a:p>
        </p:txBody>
      </p:sp>
      <p:sp>
        <p:nvSpPr>
          <p:cNvPr id="3" name="Content Placeholder 2"/>
          <p:cNvSpPr>
            <a:spLocks noGrp="1"/>
          </p:cNvSpPr>
          <p:nvPr>
            <p:ph idx="1"/>
          </p:nvPr>
        </p:nvSpPr>
        <p:spPr>
          <a:xfrm>
            <a:off x="330258" y="1789528"/>
            <a:ext cx="5288664" cy="3880773"/>
          </a:xfrm>
        </p:spPr>
        <p:txBody>
          <a:bodyPr/>
          <a:lstStyle/>
          <a:p>
            <a:pPr algn="just">
              <a:lnSpc>
                <a:spcPct val="150000"/>
              </a:lnSpc>
            </a:pPr>
            <a:r>
              <a:rPr lang="en-GB" b="1" dirty="0"/>
              <a:t>Small group activities: </a:t>
            </a:r>
            <a:r>
              <a:rPr lang="en-GB" dirty="0"/>
              <a:t>Begin with one-on-one or small group interactions to build comfort </a:t>
            </a:r>
            <a:r>
              <a:rPr lang="en-US" dirty="0"/>
              <a:t>(Waite-</a:t>
            </a:r>
            <a:r>
              <a:rPr lang="en-US" dirty="0" err="1"/>
              <a:t>Stupiansky</a:t>
            </a:r>
            <a:r>
              <a:rPr lang="en-US" dirty="0"/>
              <a:t>, 2022). </a:t>
            </a:r>
            <a:endParaRPr lang="en-GB" dirty="0"/>
          </a:p>
          <a:p>
            <a:pPr algn="just">
              <a:lnSpc>
                <a:spcPct val="150000"/>
              </a:lnSpc>
            </a:pPr>
            <a:r>
              <a:rPr lang="en-GB" b="1" dirty="0"/>
              <a:t>Peer </a:t>
            </a:r>
            <a:r>
              <a:rPr lang="en-GB" b="1" dirty="0" err="1"/>
              <a:t>modeling</a:t>
            </a:r>
            <a:r>
              <a:rPr lang="en-GB" b="1" dirty="0"/>
              <a:t>: </a:t>
            </a:r>
            <a:r>
              <a:rPr lang="en-GB" dirty="0"/>
              <a:t>Encourage peers to model social </a:t>
            </a:r>
            <a:r>
              <a:rPr lang="en-GB" dirty="0" err="1"/>
              <a:t>behaviors</a:t>
            </a:r>
            <a:r>
              <a:rPr lang="en-GB" dirty="0"/>
              <a:t> for Amira.</a:t>
            </a:r>
          </a:p>
          <a:p>
            <a:pPr algn="just">
              <a:lnSpc>
                <a:spcPct val="150000"/>
              </a:lnSpc>
            </a:pPr>
            <a:r>
              <a:rPr lang="en-GB" b="1" dirty="0"/>
              <a:t>Encourage parallel play: </a:t>
            </a:r>
            <a:r>
              <a:rPr lang="en-GB" dirty="0"/>
              <a:t>Allow Amira to observe and join others’ play gradually </a:t>
            </a:r>
            <a:r>
              <a:rPr lang="en-US" dirty="0"/>
              <a:t>(Brown and </a:t>
            </a:r>
            <a:r>
              <a:rPr lang="en-US" dirty="0" err="1"/>
              <a:t>Desforges</a:t>
            </a:r>
            <a:r>
              <a:rPr lang="en-US" dirty="0"/>
              <a:t>, 2023)</a:t>
            </a:r>
            <a:r>
              <a:rPr lang="en-GB" dirty="0"/>
              <a:t>.</a:t>
            </a:r>
          </a:p>
        </p:txBody>
      </p:sp>
      <p:pic>
        <p:nvPicPr>
          <p:cNvPr id="4" name="Picture 3"/>
          <p:cNvPicPr>
            <a:picLocks noChangeAspect="1"/>
          </p:cNvPicPr>
          <p:nvPr/>
        </p:nvPicPr>
        <p:blipFill>
          <a:blip r:embed="rId3"/>
          <a:stretch>
            <a:fillRect/>
          </a:stretch>
        </p:blipFill>
        <p:spPr>
          <a:xfrm>
            <a:off x="5784050" y="1887999"/>
            <a:ext cx="5268060" cy="3267531"/>
          </a:xfrm>
          <a:prstGeom prst="rect">
            <a:avLst/>
          </a:prstGeom>
        </p:spPr>
      </p:pic>
    </p:spTree>
    <p:extLst>
      <p:ext uri="{BB962C8B-B14F-4D97-AF65-F5344CB8AC3E}">
        <p14:creationId xmlns:p14="http://schemas.microsoft.com/office/powerpoint/2010/main" val="1946647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US" sz="3200" b="1" dirty="0">
                <a:solidFill>
                  <a:schemeClr val="tx1"/>
                </a:solidFill>
              </a:rPr>
              <a:t>Cognitive Development Support Strategies</a:t>
            </a:r>
          </a:p>
        </p:txBody>
      </p:sp>
      <p:sp>
        <p:nvSpPr>
          <p:cNvPr id="3" name="Content Placeholder 2"/>
          <p:cNvSpPr>
            <a:spLocks noGrp="1"/>
          </p:cNvSpPr>
          <p:nvPr>
            <p:ph idx="1"/>
          </p:nvPr>
        </p:nvSpPr>
        <p:spPr>
          <a:xfrm>
            <a:off x="330258" y="1789528"/>
            <a:ext cx="9131794" cy="3880773"/>
          </a:xfrm>
        </p:spPr>
        <p:txBody>
          <a:bodyPr/>
          <a:lstStyle/>
          <a:p>
            <a:pPr algn="just">
              <a:lnSpc>
                <a:spcPct val="150000"/>
              </a:lnSpc>
            </a:pPr>
            <a:r>
              <a:rPr lang="en-GB" b="1" dirty="0"/>
              <a:t>Interactive storytelling: </a:t>
            </a:r>
            <a:r>
              <a:rPr lang="en-GB" dirty="0"/>
              <a:t>Use books with pictures to foster language development (</a:t>
            </a:r>
            <a:r>
              <a:rPr lang="en-GB" dirty="0" err="1"/>
              <a:t>Korompis</a:t>
            </a:r>
            <a:r>
              <a:rPr lang="en-GB" dirty="0"/>
              <a:t> and Laurens, 2023).</a:t>
            </a:r>
          </a:p>
          <a:p>
            <a:pPr algn="just">
              <a:lnSpc>
                <a:spcPct val="150000"/>
              </a:lnSpc>
            </a:pPr>
            <a:r>
              <a:rPr lang="en-GB" b="1" dirty="0"/>
              <a:t>Symbolic play: </a:t>
            </a:r>
            <a:r>
              <a:rPr lang="en-GB" dirty="0"/>
              <a:t>Encourage pretend play to enhance Amira’s imagination and language (Jiang, et al., 2022).</a:t>
            </a:r>
          </a:p>
          <a:p>
            <a:pPr algn="just">
              <a:lnSpc>
                <a:spcPct val="150000"/>
              </a:lnSpc>
            </a:pPr>
            <a:r>
              <a:rPr lang="en-GB" b="1" dirty="0"/>
              <a:t>Simple problem-solving tasks: </a:t>
            </a:r>
            <a:r>
              <a:rPr lang="en-GB" dirty="0"/>
              <a:t>Provide age-appropriate puzzles or challenges to develop cognitive skills.</a:t>
            </a:r>
          </a:p>
        </p:txBody>
      </p:sp>
    </p:spTree>
    <p:extLst>
      <p:ext uri="{BB962C8B-B14F-4D97-AF65-F5344CB8AC3E}">
        <p14:creationId xmlns:p14="http://schemas.microsoft.com/office/powerpoint/2010/main" val="3213029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57" y="569844"/>
            <a:ext cx="10907586" cy="755374"/>
          </a:xfrm>
        </p:spPr>
        <p:txBody>
          <a:bodyPr>
            <a:normAutofit/>
          </a:bodyPr>
          <a:lstStyle/>
          <a:p>
            <a:pPr algn="just">
              <a:lnSpc>
                <a:spcPct val="150000"/>
              </a:lnSpc>
            </a:pPr>
            <a:r>
              <a:rPr lang="en-US" sz="3200" b="1" dirty="0">
                <a:solidFill>
                  <a:schemeClr val="tx1"/>
                </a:solidFill>
              </a:rPr>
              <a:t>Conclusion</a:t>
            </a:r>
          </a:p>
        </p:txBody>
      </p:sp>
      <p:sp>
        <p:nvSpPr>
          <p:cNvPr id="3" name="Content Placeholder 2"/>
          <p:cNvSpPr>
            <a:spLocks noGrp="1"/>
          </p:cNvSpPr>
          <p:nvPr>
            <p:ph idx="1"/>
          </p:nvPr>
        </p:nvSpPr>
        <p:spPr>
          <a:xfrm>
            <a:off x="464729" y="1488613"/>
            <a:ext cx="8999272" cy="3880773"/>
          </a:xfrm>
        </p:spPr>
        <p:txBody>
          <a:bodyPr/>
          <a:lstStyle/>
          <a:p>
            <a:pPr algn="just">
              <a:lnSpc>
                <a:spcPct val="150000"/>
              </a:lnSpc>
            </a:pPr>
            <a:r>
              <a:rPr lang="en-GB" dirty="0"/>
              <a:t>Finally, it can be said that, by understanding Amira's developmental needs through Piaget’s Theory gets easier.</a:t>
            </a:r>
          </a:p>
          <a:p>
            <a:pPr algn="just">
              <a:lnSpc>
                <a:spcPct val="150000"/>
              </a:lnSpc>
            </a:pPr>
            <a:r>
              <a:rPr lang="en-GB" dirty="0"/>
              <a:t>For the case of Amira, the emotional, social, cognitive, and physical support strategies proposed.</a:t>
            </a:r>
          </a:p>
          <a:p>
            <a:pPr algn="just">
              <a:lnSpc>
                <a:spcPct val="150000"/>
              </a:lnSpc>
            </a:pPr>
            <a:r>
              <a:rPr lang="en-GB" dirty="0"/>
              <a:t>Also, it has found that, Piaget’s Theory is valuable but adaptable tool in the nursery setting.</a:t>
            </a:r>
          </a:p>
          <a:p>
            <a:pPr algn="just">
              <a:lnSpc>
                <a:spcPct val="150000"/>
              </a:lnSpc>
            </a:pPr>
            <a:r>
              <a:rPr lang="en-GB" dirty="0"/>
              <a:t>This theory mainly emphasis on individualised support and continuous assessment.</a:t>
            </a:r>
            <a:endParaRPr lang="en-US" dirty="0"/>
          </a:p>
        </p:txBody>
      </p:sp>
    </p:spTree>
    <p:extLst>
      <p:ext uri="{BB962C8B-B14F-4D97-AF65-F5344CB8AC3E}">
        <p14:creationId xmlns:p14="http://schemas.microsoft.com/office/powerpoint/2010/main" val="3405592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492" y="198783"/>
            <a:ext cx="10907586" cy="755374"/>
          </a:xfrm>
        </p:spPr>
        <p:txBody>
          <a:bodyPr>
            <a:normAutofit/>
          </a:bodyPr>
          <a:lstStyle/>
          <a:p>
            <a:pPr algn="just">
              <a:lnSpc>
                <a:spcPct val="150000"/>
              </a:lnSpc>
            </a:pPr>
            <a:r>
              <a:rPr lang="en-US" sz="3200" b="1" dirty="0">
                <a:solidFill>
                  <a:schemeClr val="tx1"/>
                </a:solidFill>
              </a:rPr>
              <a:t>References</a:t>
            </a:r>
          </a:p>
        </p:txBody>
      </p:sp>
      <p:sp>
        <p:nvSpPr>
          <p:cNvPr id="3" name="Content Placeholder 2"/>
          <p:cNvSpPr>
            <a:spLocks noGrp="1"/>
          </p:cNvSpPr>
          <p:nvPr>
            <p:ph idx="1"/>
          </p:nvPr>
        </p:nvSpPr>
        <p:spPr>
          <a:xfrm>
            <a:off x="336103" y="1146313"/>
            <a:ext cx="10907586" cy="5512904"/>
          </a:xfrm>
        </p:spPr>
        <p:txBody>
          <a:bodyPr>
            <a:noAutofit/>
          </a:bodyPr>
          <a:lstStyle/>
          <a:p>
            <a:pPr algn="just">
              <a:lnSpc>
                <a:spcPct val="150000"/>
              </a:lnSpc>
              <a:spcBef>
                <a:spcPts val="0"/>
              </a:spcBef>
              <a:spcAft>
                <a:spcPts val="800"/>
              </a:spcAft>
            </a:pPr>
            <a:r>
              <a:rPr lang="en-US" sz="1100" dirty="0">
                <a:latin typeface="Arial" panose="020B0604020202020204" pitchFamily="34" charset="0"/>
                <a:ea typeface="Times New Roman" panose="02020603050405020304" pitchFamily="18" charset="0"/>
                <a:cs typeface="Times New Roman" panose="02020603050405020304" pitchFamily="18" charset="0"/>
              </a:rPr>
              <a:t>Brown, G. and </a:t>
            </a:r>
            <a:r>
              <a:rPr lang="en-US" sz="1100" dirty="0" err="1">
                <a:latin typeface="Arial" panose="020B0604020202020204" pitchFamily="34" charset="0"/>
                <a:ea typeface="Times New Roman" panose="02020603050405020304" pitchFamily="18" charset="0"/>
                <a:cs typeface="Times New Roman" panose="02020603050405020304" pitchFamily="18" charset="0"/>
              </a:rPr>
              <a:t>Desforges</a:t>
            </a:r>
            <a:r>
              <a:rPr lang="en-US" sz="1100" dirty="0">
                <a:latin typeface="Arial" panose="020B0604020202020204" pitchFamily="34" charset="0"/>
                <a:ea typeface="Times New Roman" panose="02020603050405020304" pitchFamily="18" charset="0"/>
                <a:cs typeface="Times New Roman" panose="02020603050405020304" pitchFamily="18" charset="0"/>
              </a:rPr>
              <a:t>, C., (2023). </a:t>
            </a:r>
            <a:r>
              <a:rPr lang="en-US" sz="1100" i="1" dirty="0">
                <a:latin typeface="Arial" panose="020B0604020202020204" pitchFamily="34" charset="0"/>
                <a:ea typeface="Times New Roman" panose="02020603050405020304" pitchFamily="18" charset="0"/>
                <a:cs typeface="Times New Roman" panose="02020603050405020304" pitchFamily="18" charset="0"/>
              </a:rPr>
              <a:t>Piaget's theory</a:t>
            </a:r>
            <a:r>
              <a:rPr lang="en-US" sz="1100" dirty="0">
                <a:latin typeface="Arial" panose="020B0604020202020204" pitchFamily="34" charset="0"/>
                <a:ea typeface="Times New Roman" panose="02020603050405020304" pitchFamily="18" charset="0"/>
                <a:cs typeface="Times New Roman" panose="02020603050405020304" pitchFamily="18" charset="0"/>
              </a:rPr>
              <a:t>. Routledge.</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a:latin typeface="Arial" panose="020B0604020202020204" pitchFamily="34" charset="0"/>
                <a:ea typeface="Times New Roman" panose="02020603050405020304" pitchFamily="18" charset="0"/>
                <a:cs typeface="Times New Roman" panose="02020603050405020304" pitchFamily="18" charset="0"/>
              </a:rPr>
              <a:t>Butterworth, G., (2022). Thought and things: Piaget's theory. In </a:t>
            </a:r>
            <a:r>
              <a:rPr lang="en-US" sz="1100" i="1" dirty="0">
                <a:latin typeface="Arial" panose="020B0604020202020204" pitchFamily="34" charset="0"/>
                <a:ea typeface="Times New Roman" panose="02020603050405020304" pitchFamily="18" charset="0"/>
                <a:cs typeface="Times New Roman" panose="02020603050405020304" pitchFamily="18" charset="0"/>
              </a:rPr>
              <a:t>Thinking in perspective</a:t>
            </a:r>
            <a:r>
              <a:rPr lang="en-US" sz="1100" dirty="0">
                <a:latin typeface="Arial" panose="020B0604020202020204" pitchFamily="34" charset="0"/>
                <a:ea typeface="Times New Roman" panose="02020603050405020304" pitchFamily="18" charset="0"/>
                <a:cs typeface="Times New Roman" panose="02020603050405020304" pitchFamily="18" charset="0"/>
              </a:rPr>
              <a:t> (pp. 65-89). Routledge.</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a:latin typeface="Arial" panose="020B0604020202020204" pitchFamily="34" charset="0"/>
                <a:ea typeface="Times New Roman" panose="02020603050405020304" pitchFamily="18" charset="0"/>
                <a:cs typeface="Times New Roman" panose="02020603050405020304" pitchFamily="18" charset="0"/>
              </a:rPr>
              <a:t>Jiang, Y., Xu, N., Xu, S. and Wang, S., (2022), July. The Enlightenment of Piaget’s Theory to Chinese Primary School Education. In </a:t>
            </a:r>
            <a:r>
              <a:rPr lang="en-US" sz="1100" i="1" dirty="0">
                <a:latin typeface="Arial" panose="020B0604020202020204" pitchFamily="34" charset="0"/>
                <a:ea typeface="Times New Roman" panose="02020603050405020304" pitchFamily="18" charset="0"/>
                <a:cs typeface="Times New Roman" panose="02020603050405020304" pitchFamily="18" charset="0"/>
              </a:rPr>
              <a:t>2022 3rd International Conference on Mental Health, Education and Human Development (MHEHD 2022)</a:t>
            </a:r>
            <a:r>
              <a:rPr lang="en-US" sz="1100" dirty="0">
                <a:latin typeface="Arial" panose="020B0604020202020204" pitchFamily="34" charset="0"/>
                <a:ea typeface="Times New Roman" panose="02020603050405020304" pitchFamily="18" charset="0"/>
                <a:cs typeface="Times New Roman" panose="02020603050405020304" pitchFamily="18" charset="0"/>
              </a:rPr>
              <a:t> (pp. 878-882). Atlantis Press.</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Korompis</a:t>
            </a:r>
            <a:r>
              <a:rPr lang="en-US" sz="1100" dirty="0">
                <a:latin typeface="Arial" panose="020B0604020202020204" pitchFamily="34" charset="0"/>
                <a:ea typeface="Times New Roman" panose="02020603050405020304" pitchFamily="18" charset="0"/>
                <a:cs typeface="Times New Roman" panose="02020603050405020304" pitchFamily="18" charset="0"/>
              </a:rPr>
              <a:t>, F.S. and Laurens, F., (2023). Piaget’s Theory in Mathematics Education in Elementary School. </a:t>
            </a:r>
            <a:r>
              <a:rPr lang="en-US" sz="1100" i="1" dirty="0">
                <a:latin typeface="Arial" panose="020B0604020202020204" pitchFamily="34" charset="0"/>
                <a:ea typeface="Times New Roman" panose="02020603050405020304" pitchFamily="18" charset="0"/>
                <a:cs typeface="Times New Roman" panose="02020603050405020304" pitchFamily="18" charset="0"/>
              </a:rPr>
              <a:t>International Journal of Research and Review</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10</a:t>
            </a:r>
            <a:r>
              <a:rPr lang="en-US" sz="1100" dirty="0">
                <a:latin typeface="Arial" panose="020B0604020202020204" pitchFamily="34" charset="0"/>
                <a:ea typeface="Times New Roman" panose="02020603050405020304" pitchFamily="18" charset="0"/>
                <a:cs typeface="Times New Roman" panose="02020603050405020304" pitchFamily="18" charset="0"/>
              </a:rPr>
              <a:t>(6), pp.82-92.</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MacQueeney</a:t>
            </a:r>
            <a:r>
              <a:rPr lang="en-US" sz="1100" dirty="0">
                <a:latin typeface="Arial" panose="020B0604020202020204" pitchFamily="34" charset="0"/>
                <a:ea typeface="Times New Roman" panose="02020603050405020304" pitchFamily="18" charset="0"/>
                <a:cs typeface="Times New Roman" panose="02020603050405020304" pitchFamily="18" charset="0"/>
              </a:rPr>
              <a:t>, P., Lewis, E., Fulton, G., </a:t>
            </a:r>
            <a:r>
              <a:rPr lang="en-US" sz="1100" dirty="0" err="1">
                <a:latin typeface="Arial" panose="020B0604020202020204" pitchFamily="34" charset="0"/>
                <a:ea typeface="Times New Roman" panose="02020603050405020304" pitchFamily="18" charset="0"/>
                <a:cs typeface="Times New Roman" panose="02020603050405020304" pitchFamily="18" charset="0"/>
              </a:rPr>
              <a:t>Surber</a:t>
            </a:r>
            <a:r>
              <a:rPr lang="en-US" sz="1100" dirty="0">
                <a:latin typeface="Arial" panose="020B0604020202020204" pitchFamily="34" charset="0"/>
                <a:ea typeface="Times New Roman" panose="02020603050405020304" pitchFamily="18" charset="0"/>
                <a:cs typeface="Times New Roman" panose="02020603050405020304" pitchFamily="18" charset="0"/>
              </a:rPr>
              <a:t>, C., Newland, K., Hochstetler, E. and </a:t>
            </a:r>
            <a:r>
              <a:rPr lang="en-US" sz="1100" dirty="0" err="1">
                <a:latin typeface="Arial" panose="020B0604020202020204" pitchFamily="34" charset="0"/>
                <a:ea typeface="Times New Roman" panose="02020603050405020304" pitchFamily="18" charset="0"/>
                <a:cs typeface="Times New Roman" panose="02020603050405020304" pitchFamily="18" charset="0"/>
              </a:rPr>
              <a:t>Tilak</a:t>
            </a:r>
            <a:r>
              <a:rPr lang="en-US" sz="1100" dirty="0">
                <a:latin typeface="Arial" panose="020B0604020202020204" pitchFamily="34" charset="0"/>
                <a:ea typeface="Times New Roman" panose="02020603050405020304" pitchFamily="18" charset="0"/>
                <a:cs typeface="Times New Roman" panose="02020603050405020304" pitchFamily="18" charset="0"/>
              </a:rPr>
              <a:t>, S., (2022). Applying Piaget to classroom teaching: Stage development and social learning theory. </a:t>
            </a:r>
            <a:r>
              <a:rPr lang="en-US" sz="1100" i="1" dirty="0">
                <a:latin typeface="Arial" panose="020B0604020202020204" pitchFamily="34" charset="0"/>
                <a:ea typeface="Times New Roman" panose="02020603050405020304" pitchFamily="18" charset="0"/>
                <a:cs typeface="Times New Roman" panose="02020603050405020304" pitchFamily="18" charset="0"/>
              </a:rPr>
              <a:t>Theories, strategies and semiotic tools for the classroom: The</a:t>
            </a:r>
            <a:r>
              <a:rPr lang="en-US" sz="1100" dirty="0">
                <a:latin typeface="Arial" panose="020B0604020202020204" pitchFamily="34" charset="0"/>
                <a:ea typeface="Times New Roman" panose="02020603050405020304" pitchFamily="18" charset="0"/>
                <a:cs typeface="Times New Roman" panose="02020603050405020304" pitchFamily="18" charset="0"/>
              </a:rPr>
              <a:t>.</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Oogarah-Pratap</a:t>
            </a:r>
            <a:r>
              <a:rPr lang="en-US" sz="1100" dirty="0">
                <a:latin typeface="Arial" panose="020B0604020202020204" pitchFamily="34" charset="0"/>
                <a:ea typeface="Times New Roman" panose="02020603050405020304" pitchFamily="18" charset="0"/>
                <a:cs typeface="Times New Roman" panose="02020603050405020304" pitchFamily="18" charset="0"/>
              </a:rPr>
              <a:t>, B., </a:t>
            </a:r>
            <a:r>
              <a:rPr lang="en-US" sz="1100" dirty="0" err="1">
                <a:latin typeface="Arial" panose="020B0604020202020204" pitchFamily="34" charset="0"/>
                <a:ea typeface="Times New Roman" panose="02020603050405020304" pitchFamily="18" charset="0"/>
                <a:cs typeface="Times New Roman" panose="02020603050405020304" pitchFamily="18" charset="0"/>
              </a:rPr>
              <a:t>Bholoa</a:t>
            </a:r>
            <a:r>
              <a:rPr lang="en-US" sz="1100" dirty="0">
                <a:latin typeface="Arial" panose="020B0604020202020204" pitchFamily="34" charset="0"/>
                <a:ea typeface="Times New Roman" panose="02020603050405020304" pitchFamily="18" charset="0"/>
                <a:cs typeface="Times New Roman" panose="02020603050405020304" pitchFamily="18" charset="0"/>
              </a:rPr>
              <a:t>, A. and </a:t>
            </a:r>
            <a:r>
              <a:rPr lang="en-US" sz="1100" dirty="0" err="1">
                <a:latin typeface="Arial" panose="020B0604020202020204" pitchFamily="34" charset="0"/>
                <a:ea typeface="Times New Roman" panose="02020603050405020304" pitchFamily="18" charset="0"/>
                <a:cs typeface="Times New Roman" panose="02020603050405020304" pitchFamily="18" charset="0"/>
              </a:rPr>
              <a:t>Ramma</a:t>
            </a:r>
            <a:r>
              <a:rPr lang="en-US" sz="1100" dirty="0">
                <a:latin typeface="Arial" panose="020B0604020202020204" pitchFamily="34" charset="0"/>
                <a:ea typeface="Times New Roman" panose="02020603050405020304" pitchFamily="18" charset="0"/>
                <a:cs typeface="Times New Roman" panose="02020603050405020304" pitchFamily="18" charset="0"/>
              </a:rPr>
              <a:t>, Y., (2025). Stage theory of cognitive development—Jean Piaget. In </a:t>
            </a:r>
            <a:r>
              <a:rPr lang="en-US" sz="1100" i="1" dirty="0">
                <a:latin typeface="Arial" panose="020B0604020202020204" pitchFamily="34" charset="0"/>
                <a:ea typeface="Times New Roman" panose="02020603050405020304" pitchFamily="18" charset="0"/>
                <a:cs typeface="Times New Roman" panose="02020603050405020304" pitchFamily="18" charset="0"/>
              </a:rPr>
              <a:t>Science education in theory and practice: An introductory guide to learning theory</a:t>
            </a:r>
            <a:r>
              <a:rPr lang="en-US" sz="1100" dirty="0">
                <a:latin typeface="Arial" panose="020B0604020202020204" pitchFamily="34" charset="0"/>
                <a:ea typeface="Times New Roman" panose="02020603050405020304" pitchFamily="18" charset="0"/>
                <a:cs typeface="Times New Roman" panose="02020603050405020304" pitchFamily="18" charset="0"/>
              </a:rPr>
              <a:t> (pp. 125-142). Cham: Springer Nature Switzerland.</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a:latin typeface="Arial" panose="020B0604020202020204" pitchFamily="34" charset="0"/>
                <a:ea typeface="Times New Roman" panose="02020603050405020304" pitchFamily="18" charset="0"/>
                <a:cs typeface="Times New Roman" panose="02020603050405020304" pitchFamily="18" charset="0"/>
              </a:rPr>
              <a:t>Piaget, J., (2000). Piaget’s theory of cognitive development. </a:t>
            </a:r>
            <a:r>
              <a:rPr lang="en-US" sz="1100" i="1" dirty="0">
                <a:latin typeface="Arial" panose="020B0604020202020204" pitchFamily="34" charset="0"/>
                <a:ea typeface="Times New Roman" panose="02020603050405020304" pitchFamily="18" charset="0"/>
                <a:cs typeface="Times New Roman" panose="02020603050405020304" pitchFamily="18" charset="0"/>
              </a:rPr>
              <a:t>Childhood cognitive development: The essential readings</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2</a:t>
            </a:r>
            <a:r>
              <a:rPr lang="en-US" sz="1100" dirty="0">
                <a:latin typeface="Arial" panose="020B0604020202020204" pitchFamily="34" charset="0"/>
                <a:ea typeface="Times New Roman" panose="02020603050405020304" pitchFamily="18" charset="0"/>
                <a:cs typeface="Times New Roman" panose="02020603050405020304" pitchFamily="18" charset="0"/>
              </a:rPr>
              <a:t>(7), pp.33-47.</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Rochat</a:t>
            </a:r>
            <a:r>
              <a:rPr lang="en-US" sz="1100" dirty="0">
                <a:latin typeface="Arial" panose="020B0604020202020204" pitchFamily="34" charset="0"/>
                <a:ea typeface="Times New Roman" panose="02020603050405020304" pitchFamily="18" charset="0"/>
                <a:cs typeface="Times New Roman" panose="02020603050405020304" pitchFamily="18" charset="0"/>
              </a:rPr>
              <a:t>, P., (2024). The Evolution of developmental theories since Piaget: A </a:t>
            </a:r>
            <a:r>
              <a:rPr lang="en-US" sz="1100" dirty="0" err="1">
                <a:latin typeface="Arial" panose="020B0604020202020204" pitchFamily="34" charset="0"/>
                <a:ea typeface="Times New Roman" panose="02020603050405020304" pitchFamily="18" charset="0"/>
                <a:cs typeface="Times New Roman" panose="02020603050405020304" pitchFamily="18" charset="0"/>
              </a:rPr>
              <a:t>metaview</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Perspectives on Psychological Science</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19</a:t>
            </a:r>
            <a:r>
              <a:rPr lang="en-US" sz="1100" dirty="0">
                <a:latin typeface="Arial" panose="020B0604020202020204" pitchFamily="34" charset="0"/>
                <a:ea typeface="Times New Roman" panose="02020603050405020304" pitchFamily="18" charset="0"/>
                <a:cs typeface="Times New Roman" panose="02020603050405020304" pitchFamily="18" charset="0"/>
              </a:rPr>
              <a:t>(6), pp.921-930.</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Samaiya</a:t>
            </a:r>
            <a:r>
              <a:rPr lang="en-US" sz="1100" dirty="0">
                <a:latin typeface="Arial" panose="020B0604020202020204" pitchFamily="34" charset="0"/>
                <a:ea typeface="Times New Roman" panose="02020603050405020304" pitchFamily="18" charset="0"/>
                <a:cs typeface="Times New Roman" panose="02020603050405020304" pitchFamily="18" charset="0"/>
              </a:rPr>
              <a:t>, A., (2022). Jean Piaget’s cognitive development. </a:t>
            </a:r>
            <a:r>
              <a:rPr lang="en-US" sz="1100" i="1" dirty="0">
                <a:latin typeface="Arial" panose="020B0604020202020204" pitchFamily="34" charset="0"/>
                <a:ea typeface="Times New Roman" panose="02020603050405020304" pitchFamily="18" charset="0"/>
                <a:cs typeface="Times New Roman" panose="02020603050405020304" pitchFamily="18" charset="0"/>
              </a:rPr>
              <a:t>International Journal of Indian </a:t>
            </a:r>
            <a:r>
              <a:rPr lang="en-US" sz="1100" i="1" dirty="0" err="1">
                <a:latin typeface="Arial" panose="020B0604020202020204" pitchFamily="34" charset="0"/>
                <a:ea typeface="Times New Roman" panose="02020603050405020304" pitchFamily="18" charset="0"/>
                <a:cs typeface="Times New Roman" panose="02020603050405020304" pitchFamily="18" charset="0"/>
              </a:rPr>
              <a:t>Psychȯlogy</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10</a:t>
            </a:r>
            <a:r>
              <a:rPr lang="en-US" sz="1100" dirty="0">
                <a:latin typeface="Arial" panose="020B0604020202020204" pitchFamily="34" charset="0"/>
                <a:ea typeface="Times New Roman" panose="02020603050405020304" pitchFamily="18" charset="0"/>
                <a:cs typeface="Times New Roman" panose="02020603050405020304" pitchFamily="18" charset="0"/>
              </a:rPr>
              <a:t>(1).</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err="1">
                <a:latin typeface="Arial" panose="020B0604020202020204" pitchFamily="34" charset="0"/>
                <a:ea typeface="Times New Roman" panose="02020603050405020304" pitchFamily="18" charset="0"/>
                <a:cs typeface="Times New Roman" panose="02020603050405020304" pitchFamily="18" charset="0"/>
              </a:rPr>
              <a:t>Sidabutar</a:t>
            </a:r>
            <a:r>
              <a:rPr lang="en-US" sz="1100" dirty="0">
                <a:latin typeface="Arial" panose="020B0604020202020204" pitchFamily="34" charset="0"/>
                <a:ea typeface="Times New Roman" panose="02020603050405020304" pitchFamily="18" charset="0"/>
                <a:cs typeface="Times New Roman" panose="02020603050405020304" pitchFamily="18" charset="0"/>
              </a:rPr>
              <a:t>, H., (2025). Applıcation of Piaget's theory in early childhood education curriculum development. </a:t>
            </a:r>
            <a:r>
              <a:rPr lang="en-US" sz="1100" i="1" dirty="0">
                <a:latin typeface="Arial" panose="020B0604020202020204" pitchFamily="34" charset="0"/>
                <a:ea typeface="Times New Roman" panose="02020603050405020304" pitchFamily="18" charset="0"/>
                <a:cs typeface="Times New Roman" panose="02020603050405020304" pitchFamily="18" charset="0"/>
              </a:rPr>
              <a:t>International Journal of Teaching and Learning (INJOTEL)</a:t>
            </a:r>
            <a:r>
              <a:rPr lang="en-US" sz="1100" dirty="0">
                <a:latin typeface="Arial" panose="020B0604020202020204" pitchFamily="34" charset="0"/>
                <a:ea typeface="Times New Roman" panose="02020603050405020304" pitchFamily="18" charset="0"/>
                <a:cs typeface="Times New Roman" panose="02020603050405020304" pitchFamily="18" charset="0"/>
              </a:rPr>
              <a:t>, </a:t>
            </a:r>
            <a:r>
              <a:rPr lang="en-US" sz="1100" i="1" dirty="0">
                <a:latin typeface="Arial" panose="020B0604020202020204" pitchFamily="34" charset="0"/>
                <a:ea typeface="Times New Roman" panose="02020603050405020304" pitchFamily="18" charset="0"/>
                <a:cs typeface="Times New Roman" panose="02020603050405020304" pitchFamily="18" charset="0"/>
              </a:rPr>
              <a:t>3</a:t>
            </a:r>
            <a:r>
              <a:rPr lang="en-US" sz="1100" dirty="0">
                <a:latin typeface="Arial" panose="020B0604020202020204" pitchFamily="34" charset="0"/>
                <a:ea typeface="Times New Roman" panose="02020603050405020304" pitchFamily="18" charset="0"/>
                <a:cs typeface="Times New Roman" panose="02020603050405020304" pitchFamily="18" charset="0"/>
              </a:rPr>
              <a:t>(1), pp.126-134.</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Bef>
                <a:spcPts val="0"/>
              </a:spcBef>
              <a:spcAft>
                <a:spcPts val="800"/>
              </a:spcAft>
            </a:pPr>
            <a:r>
              <a:rPr lang="en-US" sz="1100" dirty="0">
                <a:latin typeface="Arial" panose="020B0604020202020204" pitchFamily="34" charset="0"/>
                <a:ea typeface="Times New Roman" panose="02020603050405020304" pitchFamily="18" charset="0"/>
                <a:cs typeface="Times New Roman" panose="02020603050405020304" pitchFamily="18" charset="0"/>
              </a:rPr>
              <a:t>Waite-</a:t>
            </a:r>
            <a:r>
              <a:rPr lang="en-US" sz="1100" dirty="0" err="1">
                <a:latin typeface="Arial" panose="020B0604020202020204" pitchFamily="34" charset="0"/>
                <a:ea typeface="Times New Roman" panose="02020603050405020304" pitchFamily="18" charset="0"/>
                <a:cs typeface="Times New Roman" panose="02020603050405020304" pitchFamily="18" charset="0"/>
              </a:rPr>
              <a:t>Stupiansky</a:t>
            </a:r>
            <a:r>
              <a:rPr lang="en-US" sz="1100" dirty="0">
                <a:latin typeface="Arial" panose="020B0604020202020204" pitchFamily="34" charset="0"/>
                <a:ea typeface="Times New Roman" panose="02020603050405020304" pitchFamily="18" charset="0"/>
                <a:cs typeface="Times New Roman" panose="02020603050405020304" pitchFamily="18" charset="0"/>
              </a:rPr>
              <a:t>, S., (2022). Jean Piaget's constructivist theory of learning. In </a:t>
            </a:r>
            <a:r>
              <a:rPr lang="en-US" sz="1100" i="1" dirty="0">
                <a:latin typeface="Arial" panose="020B0604020202020204" pitchFamily="34" charset="0"/>
                <a:ea typeface="Times New Roman" panose="02020603050405020304" pitchFamily="18" charset="0"/>
                <a:cs typeface="Times New Roman" panose="02020603050405020304" pitchFamily="18" charset="0"/>
              </a:rPr>
              <a:t>Theories of early childhood education</a:t>
            </a:r>
            <a:r>
              <a:rPr lang="en-US" sz="1100" dirty="0">
                <a:latin typeface="Arial" panose="020B0604020202020204" pitchFamily="34" charset="0"/>
                <a:ea typeface="Times New Roman" panose="02020603050405020304" pitchFamily="18" charset="0"/>
                <a:cs typeface="Times New Roman" panose="02020603050405020304" pitchFamily="18" charset="0"/>
              </a:rPr>
              <a:t> (pp. 3-18). Routledge.</a:t>
            </a:r>
            <a:endParaRPr lang="en-US" sz="105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50654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128</TotalTime>
  <Words>2482</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Wingdings 3</vt:lpstr>
      <vt:lpstr>Facet</vt:lpstr>
      <vt:lpstr>PowerPoint Presentation</vt:lpstr>
      <vt:lpstr>Welcome Everyone</vt:lpstr>
      <vt:lpstr>Introduction</vt:lpstr>
      <vt:lpstr>Selected theory (Piaget’s Theory of Cognitive Development)</vt:lpstr>
      <vt:lpstr>Key Concepts in Piaget’s Theory</vt:lpstr>
      <vt:lpstr>Piaget’s Stages of Cognitive Development</vt:lpstr>
      <vt:lpstr>Amira’s Developmental Needs</vt:lpstr>
      <vt:lpstr>Application of Piaget’s Theory to Amira’s Behaviour</vt:lpstr>
      <vt:lpstr>Practical Strategies for Supporting Amira’s Emotional Needs</vt:lpstr>
      <vt:lpstr>Supporting Amira’s Social Development</vt:lpstr>
      <vt:lpstr>Cognitive Development Support Strategies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Abass Bundu</cp:lastModifiedBy>
  <cp:revision>2</cp:revision>
  <dcterms:created xsi:type="dcterms:W3CDTF">2025-10-29T05:24:22Z</dcterms:created>
  <dcterms:modified xsi:type="dcterms:W3CDTF">2025-11-13T10:21:43Z</dcterms:modified>
</cp:coreProperties>
</file>