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71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7BB1E3A-7095-2B40-B94B-E68CD023075F}">
          <p14:sldIdLst>
            <p14:sldId id="256"/>
            <p14:sldId id="257"/>
            <p14:sldId id="271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2"/>
            <p14:sldId id="27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176"/>
    <p:restoredTop sz="94592"/>
  </p:normalViewPr>
  <p:slideViewPr>
    <p:cSldViewPr snapToGrid="0" snapToObjects="1">
      <p:cViewPr varScale="1">
        <p:scale>
          <a:sx n="28" d="100"/>
          <a:sy n="28" d="100"/>
        </p:scale>
        <p:origin x="192" y="1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handoutMaster" Target="handoutMasters/handout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0ADFF8-EF76-3849-804E-506AD74BC0EF}" type="datetimeFigureOut">
              <a:rPr lang="en-US" smtClean="0"/>
              <a:t>4/23/18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C931EE-CE30-8F4A-87F3-2B4F31A517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691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09BC4-C581-0D48-B22D-473C4D8D9EF0}" type="datetimeFigureOut">
              <a:rPr lang="en-US" smtClean="0"/>
              <a:t>4/23/18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6ED2AD-E852-4143-8A71-362E087FB7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06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438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To ensure that leaders within your company are identified and improved. </a:t>
            </a:r>
          </a:p>
          <a:p>
            <a:r>
              <a:rPr lang="en-US" sz="12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Providing adequate training in these areas to enhance, improve and encourage these skills further.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9721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From the three identified leadership methods in the previous slide, it is beneficial they are integrated into a leadership development programme to ensure current leaders in your company get the most out of your employees.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14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Enhances personal personal growth, setting better goals, reaching goals quicker, better decision making and improve communications and relationships.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3705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Opportunity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Inclusion - Providing information in all projects and goals.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Safe community being introduced, make employees express mutual interest and responsibility.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Remind followers they are valued.</a:t>
            </a:r>
            <a:endParaRPr lang="en-US" dirty="0">
              <a:solidFill>
                <a:srgbClr val="FF0000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417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Enhanced productivity from understanding how to bring out the best in teams</a:t>
            </a:r>
          </a:p>
          <a:p>
            <a:pPr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Increased employee engagement when managers know how to effectively lead people</a:t>
            </a:r>
          </a:p>
          <a:p>
            <a:pPr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More positive and nurturing corporate culture where learning is embraced by all</a:t>
            </a:r>
          </a:p>
          <a:p>
            <a:pPr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Better decisions based on strategy and planning vs. reacting to problems</a:t>
            </a:r>
          </a:p>
          <a:p>
            <a:pPr>
              <a:buFont typeface="Arial" charset="0"/>
              <a:buChar char="•"/>
            </a:pPr>
            <a:r>
              <a:rPr lang="en-US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Clear examples of leaders that other emerging leaders can follow</a:t>
            </a:r>
            <a:endParaRPr lang="en-US" dirty="0">
              <a:solidFill>
                <a:srgbClr val="FF0000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015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Make sure instructors are training leaders to lead others, not teaching basic management skills.</a:t>
            </a:r>
          </a:p>
          <a:p>
            <a:r>
              <a:rPr lang="en-US" dirty="0" smtClean="0">
                <a:solidFill>
                  <a:srgbClr val="FF0000"/>
                </a:solidFill>
              </a:rPr>
              <a:t>Drucker emphasis here how leadership is the ability for you to decide exactly how the outcome of a situation ends up, where management is not getting a choice but just doing what is correct from set options.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6ED2AD-E852-4143-8A71-362E087FB70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625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7C357-D539-914E-9ADF-F0B57804E957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E4513-0936-254A-8297-DD40D703DCE7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E9610-E4FA-4D45-9EC5-99A01A0D597A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7453C-31F6-C146-A3A2-846F6612B29A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08FF1-C644-7B45-A3C3-09ECC94AE3F6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B88A-A44F-994C-8B0B-80A637C77CE8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C9992-EEBA-7B4D-9C7D-ED3E07185B0F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F2CD5-0FAC-364F-A49C-1935E7D81E16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A5481-2FB7-DA41-94CC-5990E11D62D8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E81CF-942C-5E43-9F74-3CF75737DBFD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1E8E9-AB33-3B4D-B90E-E7956582DCD1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2D908-2624-4B42-B283-B5C50719587F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B8FB7-9CF6-0449-BFDF-39A0DC48E5A5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B7BA7-80F6-4E4B-AD0F-5139655811F4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86947-3C24-DA47-8EA4-D45A8B90A132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9131-A3DD-5149-964C-3FBAC6FE0157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AD861-BA09-5E4A-9682-B2315E245EB5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5BC6611-BBE8-F345-B3F2-0084B7868F1C}" type="datetime1">
              <a:rPr lang="en-GB" smtClean="0"/>
              <a:t>23/04/2018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3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.tiff"/><Relationship Id="rId3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3.tiff"/><Relationship Id="rId5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3.tiff"/><Relationship Id="rId5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5" Type="http://schemas.openxmlformats.org/officeDocument/2006/relationships/image" Target="../media/image12.png"/><Relationship Id="rId6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tiff"/><Relationship Id="rId3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5" Type="http://schemas.openxmlformats.org/officeDocument/2006/relationships/image" Target="../media/image14.tif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15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indowsable.com/wp-content/uploads/2016/09/2015-10-21-photography-microsoft-10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arter.prowess.org.uk/wp-content/uploads/2014/11/shutterstock_185681066.jpg" TargetMode="External"/><Relationship Id="rId4" Type="http://schemas.openxmlformats.org/officeDocument/2006/relationships/hyperlink" Target="https://2.bp.blogspot.com/-BU5BpmrBN9E/VhlmWQPAMgI/AAAAAAAADiI/p2WGSFMRY7Q/s1600/thankyousign.jpg" TargetMode="External"/><Relationship Id="rId5" Type="http://schemas.openxmlformats.org/officeDocument/2006/relationships/hyperlink" Target="http://www.timeretailpartners.com/wp-content/uploads/2017/03/GAME-Milton-Keynes.jpg" TargetMode="External"/><Relationship Id="rId6" Type="http://schemas.openxmlformats.org/officeDocument/2006/relationships/hyperlink" Target="https://i.pinimg.com/originals/8b/ea/59/8bea59d2f498cf80cd7b56069aafaa6f.jpg" TargetMode="External"/><Relationship Id="rId7" Type="http://schemas.openxmlformats.org/officeDocument/2006/relationships/hyperlink" Target="https://quotefancy.com/media/wallpaper/3840x2160/15541-Peter-F-Drucker-Quote-Management-is-doing-things-right-leadership.jpg" TargetMode="External"/><Relationship Id="rId8" Type="http://schemas.openxmlformats.org/officeDocument/2006/relationships/hyperlink" Target="https://corporatefinanceinstitute.com/resources/careers/soft-skills/emotional-intelligence-quotient-eq/" TargetMode="External"/><Relationship Id="rId9" Type="http://schemas.openxmlformats.org/officeDocument/2006/relationships/hyperlink" Target="https://www.cognology.com.au/wp-content/uploads/2014/09/360-Degree-Feedback-Infographic.gif" TargetMode="External"/><Relationship Id="rId10" Type="http://schemas.openxmlformats.org/officeDocument/2006/relationships/image" Target="../media/image3.tiff"/><Relationship Id="rId11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indowsable.com/wp-content/uploads/2016/09/2015-10-21-photography-microsoft-101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imeretailpartners.com/wp-content/uploads/2017/03/GAME-Milton-Keynes.jpg" TargetMode="External"/><Relationship Id="rId4" Type="http://schemas.openxmlformats.org/officeDocument/2006/relationships/hyperlink" Target="https://i.pinimg.com/originals/8b/ea/59/8bea59d2f498cf80cd7b56069aafaa6f.jpg" TargetMode="External"/><Relationship Id="rId5" Type="http://schemas.openxmlformats.org/officeDocument/2006/relationships/hyperlink" Target="http://thechurning.net/wp-content/uploads/2016/03/Screen-Shot-2016-03-16-at-12.23.43.jpeg" TargetMode="External"/><Relationship Id="rId6" Type="http://schemas.openxmlformats.org/officeDocument/2006/relationships/hyperlink" Target="https://probings.files.wordpress.com/2013/10/blanchard.jpg" TargetMode="External"/><Relationship Id="rId7" Type="http://schemas.openxmlformats.org/officeDocument/2006/relationships/hyperlink" Target="https://pbs.twimg.com/media/CnKRGFaWYAApxie.jpg" TargetMode="External"/><Relationship Id="rId8" Type="http://schemas.openxmlformats.org/officeDocument/2006/relationships/image" Target="../media/image3.tiff"/><Relationship Id="rId9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indowsable.com/wp-content/uploads/2016/09/2015-10-21-photography-microsoft-1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5975" y="-15083"/>
            <a:ext cx="10210800" cy="2466590"/>
          </a:xfrm>
        </p:spPr>
        <p:txBody>
          <a:bodyPr>
            <a:noAutofit/>
          </a:bodyPr>
          <a:lstStyle/>
          <a:p>
            <a:pPr algn="ctr"/>
            <a:r>
              <a:rPr lang="en-US" sz="6000" b="1" u="sng" dirty="0" smtClean="0"/>
              <a:t>Leadership and Development </a:t>
            </a:r>
            <a:br>
              <a:rPr lang="en-US" sz="6000" b="1" u="sng" dirty="0" smtClean="0"/>
            </a:br>
            <a:r>
              <a:rPr lang="en-US" sz="6000" b="1" u="sng" dirty="0" smtClean="0"/>
              <a:t>programme for</a:t>
            </a:r>
            <a:br>
              <a:rPr lang="en-US" sz="6000" b="1" u="sng" dirty="0" smtClean="0"/>
            </a:br>
            <a:r>
              <a:rPr lang="en-US" sz="6000" b="1" u="sng" dirty="0" smtClean="0"/>
              <a:t> GAME Digital PLC</a:t>
            </a:r>
            <a:endParaRPr lang="en-US" sz="6000" b="1" u="sng" dirty="0"/>
          </a:p>
        </p:txBody>
      </p:sp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6" name="Picture 1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841" y="2555310"/>
            <a:ext cx="8619068" cy="416616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673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1" y="0"/>
            <a:ext cx="6400799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8929" y="-66285"/>
            <a:ext cx="6219568" cy="624744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400" b="1" u="sng" dirty="0" smtClean="0"/>
              <a:t>Values of  Organisation</a:t>
            </a:r>
            <a:endParaRPr lang="en-US" sz="4400" b="1" u="sng" dirty="0"/>
          </a:p>
        </p:txBody>
      </p:sp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121695" y="558459"/>
            <a:ext cx="579120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b="1" dirty="0">
                <a:latin typeface="Arial" charset="0"/>
                <a:ea typeface="Arial" charset="0"/>
                <a:cs typeface="Arial" charset="0"/>
              </a:rPr>
              <a:t>GAME Digital PLC are a British video game and technology 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company.</a:t>
            </a:r>
          </a:p>
          <a:p>
            <a:pPr marL="285750" indent="-285750">
              <a:buFont typeface="Arial" charset="0"/>
              <a:buChar char="•"/>
            </a:pPr>
            <a:endParaRPr lang="en-GB" b="1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Over 550 stores in UK and Spain.</a:t>
            </a:r>
          </a:p>
          <a:p>
            <a:pPr marL="285750" indent="-285750">
              <a:buFont typeface="Arial" charset="0"/>
              <a:buChar char="•"/>
            </a:pP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Specialise in providing a great gaming experience to casual and professional gamers.</a:t>
            </a:r>
          </a:p>
          <a:p>
            <a:pPr marL="285750" indent="-285750">
              <a:buFont typeface="Arial" charset="0"/>
              <a:buChar char="•"/>
            </a:pP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Building a valuable community.</a:t>
            </a:r>
          </a:p>
          <a:p>
            <a:pPr marL="285750" indent="-285750">
              <a:buFont typeface="Arial" charset="0"/>
              <a:buChar char="•"/>
            </a:pP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Aim to enhance their customers passion for gaming and even unlock new experiences.</a:t>
            </a:r>
          </a:p>
          <a:p>
            <a:pPr marL="285750" indent="-285750">
              <a:buFont typeface="Arial" charset="0"/>
              <a:buChar char="•"/>
            </a:pP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A company that is made to serve gamers but also built from fellow gamers who understand the core values.</a:t>
            </a:r>
          </a:p>
          <a:p>
            <a:pPr marL="285750" indent="-285750">
              <a:buFont typeface="Arial" charset="0"/>
              <a:buChar char="•"/>
            </a:pP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Gaming is seen as a way of life not just a job. </a:t>
            </a:r>
          </a:p>
          <a:p>
            <a:pPr marL="285750" indent="-285750">
              <a:buFont typeface="Arial" charset="0"/>
              <a:buChar char="•"/>
            </a:pP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’Together 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mentality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’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encouraging to think big and risk taking because GAME are proud to achieve a positive experience for gamers</a:t>
            </a:r>
            <a:r>
              <a:rPr lang="mr-IN" b="1" dirty="0" smtClean="0">
                <a:latin typeface="Arial" charset="0"/>
                <a:ea typeface="Arial" charset="0"/>
                <a:cs typeface="Arial" charset="0"/>
              </a:rPr>
              <a:t>…</a:t>
            </a:r>
            <a:endParaRPr lang="en-GB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887506" cy="558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2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2131"/>
            <a:ext cx="10515600" cy="1325563"/>
          </a:xfrm>
        </p:spPr>
        <p:txBody>
          <a:bodyPr/>
          <a:lstStyle/>
          <a:p>
            <a:pPr algn="ctr"/>
            <a:r>
              <a:rPr lang="en-US" b="1" u="sng" dirty="0" smtClean="0"/>
              <a:t>OMEGA INC. </a:t>
            </a:r>
            <a:endParaRPr lang="en-US" b="1" u="sng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3</a:t>
            </a:fld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3491230" y="1517694"/>
            <a:ext cx="5209540" cy="400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33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26328" y="0"/>
            <a:ext cx="6373091" cy="1020490"/>
          </a:xfrm>
        </p:spPr>
        <p:txBody>
          <a:bodyPr>
            <a:noAutofit/>
          </a:bodyPr>
          <a:lstStyle/>
          <a:p>
            <a:pPr algn="ctr"/>
            <a:r>
              <a:rPr lang="en-US" sz="3600" b="1" u="sng" dirty="0" smtClean="0"/>
              <a:t>Skills required to be</a:t>
            </a:r>
            <a:br>
              <a:rPr lang="en-US" sz="3600" b="1" u="sng" dirty="0" smtClean="0"/>
            </a:br>
            <a:r>
              <a:rPr lang="en-US" sz="3600" b="1" u="sng" dirty="0" smtClean="0"/>
              <a:t>an effective leader </a:t>
            </a:r>
            <a:endParaRPr lang="en-US" sz="3600" b="1" u="sng" dirty="0"/>
          </a:p>
        </p:txBody>
      </p:sp>
      <p:pic>
        <p:nvPicPr>
          <p:cNvPr id="8" name="Picture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222" y="1532238"/>
            <a:ext cx="5393616" cy="523891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/>
          <p:cNvSpPr txBox="1"/>
          <p:nvPr/>
        </p:nvSpPr>
        <p:spPr>
          <a:xfrm>
            <a:off x="617838" y="887506"/>
            <a:ext cx="5276335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Strong </a:t>
            </a: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ethics: Motivated and committed to role.</a:t>
            </a:r>
          </a:p>
          <a:p>
            <a:pPr marL="285750" indent="-285750">
              <a:buFont typeface="Arial" charset="0"/>
              <a:buChar char="•"/>
            </a:pPr>
            <a:endParaRPr lang="en-US" sz="2000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Self organising: Able to set clear goals with guidance and providing a vison when needed. </a:t>
            </a:r>
          </a:p>
          <a:p>
            <a:pPr marL="285750" indent="-285750">
              <a:buFont typeface="Arial" charset="0"/>
              <a:buChar char="•"/>
            </a:pPr>
            <a:endParaRPr lang="en-US" sz="2000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Clear communication skills, the ability to efficiently delegate tasks with concise information.</a:t>
            </a:r>
          </a:p>
          <a:p>
            <a:pPr marL="285750" indent="-285750">
              <a:buFont typeface="Arial" charset="0"/>
              <a:buChar char="•"/>
            </a:pPr>
            <a:endParaRPr lang="en-US" sz="2000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Flexible </a:t>
            </a:r>
            <a:r>
              <a:rPr lang="mr-IN" sz="2000" b="1" dirty="0" smtClean="0">
                <a:latin typeface="Arial" charset="0"/>
                <a:ea typeface="Arial" charset="0"/>
                <a:cs typeface="Arial" charset="0"/>
              </a:rPr>
              <a:t>–</a:t>
            </a: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 Ability to adapt to given situation of business and meet various employees learning styles. </a:t>
            </a:r>
          </a:p>
          <a:p>
            <a:pPr marL="285750" indent="-285750">
              <a:buFont typeface="Arial" charset="0"/>
              <a:buChar char="•"/>
            </a:pPr>
            <a:endParaRPr lang="en-US" sz="2000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000" b="1" dirty="0" smtClean="0">
                <a:latin typeface="Arial" charset="0"/>
                <a:ea typeface="Arial" charset="0"/>
                <a:cs typeface="Arial" charset="0"/>
              </a:rPr>
              <a:t>Also, nurture and growth to ensure further learning and improvement of leadership styles are enhanced. Aspiring and identifying future leaders. </a:t>
            </a:r>
            <a:endParaRPr lang="en-US" sz="2000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3" name="Picture 12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887506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6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3697" y="-859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US" sz="4000" b="1" u="sng" dirty="0" smtClean="0"/>
              <a:t>Theory behind Leadership strategies</a:t>
            </a:r>
            <a:endParaRPr lang="en-US" sz="4000" b="1" u="sng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half" idx="15"/>
          </p:nvPr>
        </p:nvSpPr>
        <p:spPr>
          <a:xfrm>
            <a:off x="148281" y="2214805"/>
            <a:ext cx="3793524" cy="4506670"/>
          </a:xfrm>
          <a:noFill/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1800" b="1" u="sng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Transformational Leadership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This model of leadership provides a deeper understanding into the: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Emotions.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Values.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Ethics.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</a:t>
            </a: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ong-term goals.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It assess followers, treating them more human thus making the follower feel more valued.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Increasing employee engagement </a:t>
            </a:r>
            <a:endParaRPr lang="en-US" sz="1600" b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7" name="Text Placeholder 16"/>
          <p:cNvSpPr>
            <a:spLocks noGrp="1"/>
          </p:cNvSpPr>
          <p:nvPr>
            <p:ph type="body" sz="half" idx="16"/>
          </p:nvPr>
        </p:nvSpPr>
        <p:spPr>
          <a:xfrm>
            <a:off x="4065102" y="2214805"/>
            <a:ext cx="3859700" cy="433945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en-US" sz="1800" b="1" u="sng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Team Leadership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Very present in many of today’s organisations.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Improves competitive advantage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Flatter organisations.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</a:t>
            </a: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reate faster response time due to better communication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Greater productivity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Better decisions and problem solving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Better quality production and service to customers.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half" idx="17"/>
          </p:nvPr>
        </p:nvSpPr>
        <p:spPr>
          <a:xfrm>
            <a:off x="8048099" y="2214805"/>
            <a:ext cx="3958281" cy="397432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1800" b="1" u="sng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Situational Leadership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Situational Leadership focuses on the the ability to adapt.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To break down what is needed for a situation, the leader must examine their followers to see how driven they are towards their goal.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“Effective leaders are those who can recognize what followers need and then adapt their own style to meet those needs.” (Northouse, 2016)</a:t>
            </a:r>
            <a:endParaRPr lang="en-US" sz="1800" b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18019" y="981926"/>
            <a:ext cx="57870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solidFill>
                  <a:srgbClr val="FFFF00"/>
                </a:solidFill>
                <a:latin typeface="Arial" charset="0"/>
                <a:ea typeface="Arial" charset="0"/>
                <a:cs typeface="Arial" charset="0"/>
              </a:rPr>
              <a:t>“</a:t>
            </a:r>
            <a:r>
              <a:rPr lang="en-US" b="1" dirty="0">
                <a:solidFill>
                  <a:srgbClr val="FFFF00"/>
                </a:solidFill>
                <a:latin typeface="Arial" charset="0"/>
                <a:ea typeface="Arial" charset="0"/>
                <a:cs typeface="Arial" charset="0"/>
              </a:rPr>
              <a:t>Corporations seek those with leadership ability because they believe they bring special assets to their organizations and, ultimately, improve the bottom line” (Northouse, 2016)</a:t>
            </a:r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5</a:t>
            </a:fld>
            <a:endParaRPr lang="en-US" dirty="0"/>
          </a:p>
        </p:txBody>
      </p:sp>
      <p:pic>
        <p:nvPicPr>
          <p:cNvPr id="20" name="Picture 1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21" name="Picture 2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057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13696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 smtClean="0">
                <a:solidFill>
                  <a:schemeClr val="tx1"/>
                </a:solidFill>
              </a:rPr>
              <a:t>Why these leadership methods are beneficial for leadership development programme </a:t>
            </a:r>
            <a:endParaRPr lang="en-US" sz="3600" b="1" u="sng" dirty="0">
              <a:solidFill>
                <a:schemeClr val="tx1"/>
              </a:solidFill>
            </a:endParaRPr>
          </a:p>
        </p:txBody>
      </p:sp>
      <p:sp>
        <p:nvSpPr>
          <p:cNvPr id="15" name="Content Placeholder 14"/>
          <p:cNvSpPr>
            <a:spLocks noGrp="1"/>
          </p:cNvSpPr>
          <p:nvPr>
            <p:ph sz="half" idx="1"/>
          </p:nvPr>
        </p:nvSpPr>
        <p:spPr>
          <a:xfrm>
            <a:off x="271848" y="1373472"/>
            <a:ext cx="5025216" cy="5348003"/>
          </a:xfrm>
          <a:ln>
            <a:solidFill>
              <a:schemeClr val="tx1">
                <a:alpha val="5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Increasing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productivity. </a:t>
            </a:r>
            <a:endParaRPr lang="en-US" sz="19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Retain your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people. </a:t>
            </a:r>
            <a:endParaRPr lang="en-US" sz="19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Increasing employee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engagement. </a:t>
            </a:r>
            <a:endParaRPr lang="en-US" sz="19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Develop leader to fit these styles, tailoring the experience to fit the programme participants. 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Increase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decision making, with the ability to adapt to a given situation by improving emotional intelligence.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360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degree self-assessment to enhance awareness of leadership effectiveness from others viewpoint.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Increase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employee engagement of company with right guidance from effective leaders.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Encourage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, prepare and enhance high potential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employees.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They have </a:t>
            </a: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the skill set to work their way up the organisation and become future leaders. </a:t>
            </a:r>
          </a:p>
          <a:p>
            <a:endParaRPr lang="en-US" sz="16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endParaRPr lang="en-US" sz="16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endParaRPr lang="en-US" sz="16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6" name="Content Placeholder 15"/>
          <p:cNvSpPr>
            <a:spLocks noGrp="1"/>
          </p:cNvSpPr>
          <p:nvPr>
            <p:ph sz="half" idx="2"/>
          </p:nvPr>
        </p:nvSpPr>
        <p:spPr>
          <a:xfrm>
            <a:off x="6692655" y="1390172"/>
            <a:ext cx="5227497" cy="5376769"/>
          </a:xfrm>
          <a:ln>
            <a:solidFill>
              <a:schemeClr val="tx1">
                <a:alpha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Now there are issues to a leadership development programme that I’m sure you’re aware of.</a:t>
            </a:r>
          </a:p>
          <a:p>
            <a:pPr marL="0" indent="0">
              <a:buNone/>
            </a:pP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Asking yourself how can these constraints be tackled?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 It is a long-term investment, taking time to see major results. 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Some leadership programmes can be very brief, not taking into account that each individual is different and requires a tailored programme to develop. 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Core management skills can be overlooked by many programmes as a result of this it can affect the performance of organisations work environment. </a:t>
            </a:r>
          </a:p>
          <a:p>
            <a:pPr marL="0" indent="0">
              <a:buNone/>
            </a:pPr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However, we aim to combat these issues by :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Implementing a tailored programme with 360-degree assessment.</a:t>
            </a:r>
          </a:p>
          <a:p>
            <a:r>
              <a:rPr lang="en-US" sz="19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OMEGA INC. ensure that core management strategies are not overlooked such as planning and organisation skills.</a:t>
            </a:r>
          </a:p>
          <a:p>
            <a:endParaRPr lang="en-US" sz="16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endParaRPr lang="en-US" sz="16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6</a:t>
            </a:fld>
            <a:endParaRPr lang="en-US" dirty="0"/>
          </a:p>
        </p:txBody>
      </p:sp>
      <p:pic>
        <p:nvPicPr>
          <p:cNvPr id="20" name="Picture 1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1052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1915" y="-6655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 smtClean="0"/>
              <a:t>Overview of the leadership development programme </a:t>
            </a:r>
            <a:endParaRPr lang="en-US" sz="4000" b="1" u="sng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6097307" y="970880"/>
            <a:ext cx="2946866" cy="576262"/>
          </a:xfrm>
          <a:ln>
            <a:noFill/>
          </a:ln>
        </p:spPr>
        <p:txBody>
          <a:bodyPr/>
          <a:lstStyle/>
          <a:p>
            <a:pPr algn="ctr"/>
            <a:r>
              <a:rPr lang="en-US" sz="2000" b="1" u="sng" dirty="0" smtClean="0">
                <a:solidFill>
                  <a:srgbClr val="FFFF00"/>
                </a:solidFill>
                <a:latin typeface="+mj-lt"/>
              </a:rPr>
              <a:t>Coaching</a:t>
            </a:r>
            <a:r>
              <a:rPr lang="en-US" b="1" u="sng" dirty="0" smtClean="0"/>
              <a:t> </a:t>
            </a:r>
            <a:endParaRPr lang="en-US" b="1" u="sng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15"/>
          </p:nvPr>
        </p:nvSpPr>
        <p:spPr>
          <a:xfrm>
            <a:off x="6210301" y="1643062"/>
            <a:ext cx="2927350" cy="4134283"/>
          </a:xfrm>
          <a:noFill/>
          <a:ln>
            <a:solidFill>
              <a:schemeClr val="tx1">
                <a:alpha val="56000"/>
              </a:schemeClr>
            </a:solidFill>
          </a:ln>
        </p:spPr>
        <p:txBody>
          <a:bodyPr>
            <a:normAutofit lnSpcReduction="10000"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Understand  the needs of the individual.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Develop a plan and profile the individual to ensure they are assigned to the correct criteria of development.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Regular sessions to ensure that progress is built upon and tracked.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Offering a tailored experience. 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>
              <a:solidFill>
                <a:schemeClr val="tx1"/>
              </a:solidFill>
            </a:endParaRPr>
          </a:p>
          <a:p>
            <a:pPr marL="285750" indent="-285750">
              <a:buFont typeface="Arial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>
          <a:xfrm>
            <a:off x="2857522" y="835176"/>
            <a:ext cx="3463806" cy="736599"/>
          </a:xfrm>
        </p:spPr>
        <p:txBody>
          <a:bodyPr/>
          <a:lstStyle/>
          <a:p>
            <a:pPr algn="ctr"/>
            <a:r>
              <a:rPr lang="en-US" sz="2000" b="1" u="sng" dirty="0" smtClean="0">
                <a:solidFill>
                  <a:srgbClr val="FFFF00"/>
                </a:solidFill>
              </a:rPr>
              <a:t>Emotional</a:t>
            </a:r>
            <a:r>
              <a:rPr lang="en-US" b="1" u="sng" dirty="0" smtClean="0">
                <a:solidFill>
                  <a:srgbClr val="FFFF00"/>
                </a:solidFill>
              </a:rPr>
              <a:t> </a:t>
            </a:r>
            <a:r>
              <a:rPr lang="en-US" sz="2000" b="1" u="sng" dirty="0" smtClean="0">
                <a:solidFill>
                  <a:srgbClr val="FFFF00"/>
                </a:solidFill>
              </a:rPr>
              <a:t>Intelligence</a:t>
            </a:r>
            <a:endParaRPr lang="en-US" b="1" u="sng" dirty="0">
              <a:solidFill>
                <a:srgbClr val="FFFF00"/>
              </a:solidFill>
            </a:endParaRPr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16"/>
          </p:nvPr>
        </p:nvSpPr>
        <p:spPr>
          <a:xfrm>
            <a:off x="3116028" y="1677825"/>
            <a:ext cx="2946794" cy="5043650"/>
          </a:xfrm>
          <a:ln>
            <a:solidFill>
              <a:schemeClr val="tx1">
                <a:alpha val="52000"/>
              </a:schemeClr>
            </a:solidFill>
          </a:ln>
        </p:spPr>
        <p:txBody>
          <a:bodyPr>
            <a:no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6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Emotional Intelligence or known as (EI) is the awareness of emotions and how they drive  behaviour, impacting the surrounding people in either a positive or negative manner.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600" b="1" dirty="0" smtClean="0">
                <a:solidFill>
                  <a:srgbClr val="FFFF00"/>
                </a:solidFill>
                <a:latin typeface="Arial" charset="0"/>
                <a:ea typeface="Arial" charset="0"/>
                <a:cs typeface="Arial" charset="0"/>
              </a:rPr>
              <a:t>”Researchers </a:t>
            </a:r>
            <a:r>
              <a:rPr lang="en-US" sz="1600" b="1" dirty="0">
                <a:solidFill>
                  <a:srgbClr val="FFFF00"/>
                </a:solidFill>
                <a:latin typeface="Arial" charset="0"/>
                <a:ea typeface="Arial" charset="0"/>
                <a:cs typeface="Arial" charset="0"/>
              </a:rPr>
              <a:t>note that high emotional intelligence positively affects the ability to work even more than IQ. Since emotional intelligence is the ability of a person to perceive his/her own emotions, it also affects the ability to work in a team and catch the mood of colleagues, unlike intelligence</a:t>
            </a:r>
            <a:r>
              <a:rPr lang="en-US" sz="1600" b="1" dirty="0" smtClean="0">
                <a:solidFill>
                  <a:srgbClr val="FFFF00"/>
                </a:solidFill>
                <a:latin typeface="Arial" charset="0"/>
                <a:ea typeface="Arial" charset="0"/>
                <a:cs typeface="Arial" charset="0"/>
              </a:rPr>
              <a:t>.” (Rufferty, 2018)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66844" y="1024116"/>
            <a:ext cx="2932113" cy="576262"/>
          </a:xfrm>
        </p:spPr>
        <p:txBody>
          <a:bodyPr/>
          <a:lstStyle/>
          <a:p>
            <a:pPr algn="ctr"/>
            <a:r>
              <a:rPr lang="en-US" sz="2000" b="1" u="sng" dirty="0" smtClean="0">
                <a:solidFill>
                  <a:srgbClr val="FFFF00"/>
                </a:solidFill>
              </a:rPr>
              <a:t>Self-Assessment</a:t>
            </a:r>
            <a:r>
              <a:rPr lang="en-US" b="1" u="sng" dirty="0" smtClean="0"/>
              <a:t> </a:t>
            </a:r>
            <a:endParaRPr lang="en-US" b="1" u="sng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half" idx="17"/>
          </p:nvPr>
        </p:nvSpPr>
        <p:spPr>
          <a:xfrm>
            <a:off x="101658" y="1687678"/>
            <a:ext cx="2897299" cy="4089668"/>
          </a:xfrm>
          <a:ln>
            <a:solidFill>
              <a:schemeClr val="tx1">
                <a:alpha val="49000"/>
              </a:schemeClr>
            </a:solidFill>
          </a:ln>
        </p:spPr>
        <p:txBody>
          <a:bodyPr>
            <a:no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Use 360 degree Self assessment tool.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Allows leader to understand their own effectiveness as an employee, coworker in the view of others.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Most effective at providing feedback based on behaviours that fellow employees see.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</a:t>
            </a: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ver a set time period.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7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9285130" y="1599492"/>
            <a:ext cx="2817363" cy="3416320"/>
          </a:xfrm>
          <a:prstGeom prst="rect">
            <a:avLst/>
          </a:prstGeom>
          <a:noFill/>
          <a:ln>
            <a:solidFill>
              <a:schemeClr val="tx1">
                <a:alpha val="5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Focusing on increasing an environment where employees easily engage.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Programme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will increase engagement.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Encourage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flatter organisation. </a:t>
            </a:r>
          </a:p>
        </p:txBody>
      </p:sp>
      <p:sp>
        <p:nvSpPr>
          <p:cNvPr id="17" name="Text Placeholder 7"/>
          <p:cNvSpPr txBox="1">
            <a:spLocks/>
          </p:cNvSpPr>
          <p:nvPr/>
        </p:nvSpPr>
        <p:spPr>
          <a:xfrm>
            <a:off x="9106385" y="970880"/>
            <a:ext cx="3174851" cy="5762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b="0" kern="120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u="sng" dirty="0" smtClean="0">
                <a:solidFill>
                  <a:srgbClr val="FFFF00"/>
                </a:solidFill>
              </a:rPr>
              <a:t>Employee Engagement </a:t>
            </a:r>
            <a:endParaRPr lang="en-US" sz="2000" b="1" u="sng" dirty="0">
              <a:solidFill>
                <a:srgbClr val="FFFF00"/>
              </a:solidFill>
            </a:endParaRPr>
          </a:p>
        </p:txBody>
      </p:sp>
      <p:pic>
        <p:nvPicPr>
          <p:cNvPr id="18" name="Picture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19" name="Picture 1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395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48434" y="-276155"/>
            <a:ext cx="3892378" cy="1565563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 smtClean="0"/>
              <a:t>Self Awareness </a:t>
            </a:r>
            <a:endParaRPr lang="en-US" sz="3600" b="1" u="sng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8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528" y="4466907"/>
            <a:ext cx="3044190" cy="2072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860612"/>
          </a:xfrm>
          <a:prstGeom prst="rect">
            <a:avLst/>
          </a:prstGeom>
        </p:spPr>
      </p:pic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Rectangle 12"/>
          <p:cNvSpPr/>
          <p:nvPr/>
        </p:nvSpPr>
        <p:spPr>
          <a:xfrm>
            <a:off x="7982917" y="1013254"/>
            <a:ext cx="399856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Identifying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areas that need strengthening and opportunities for improvement.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Keep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notes throughout given time of situational outcomes - ability to see how you dealt with it.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Consistently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review job role, making sure you are refreshed about your task at hand.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38640" y="4466907"/>
            <a:ext cx="34871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"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More than 85% of all the Fortune 500 companies use the 360 degree feedback process as a cornerstone of their overall leadership development process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.” (Zenger, 2016) </a:t>
            </a:r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0" y="640913"/>
            <a:ext cx="4380750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smtClean="0">
                <a:latin typeface="Arial" charset="0"/>
                <a:ea typeface="Arial" charset="0"/>
                <a:cs typeface="Arial" charset="0"/>
              </a:rPr>
              <a:t>360 Degree Assessment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360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degree assessment is a practical method to gain a group of leaders to be satisfied with receiving feedback from fellow employees, reports and bosses. </a:t>
            </a: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Helps team members produce effective results. </a:t>
            </a:r>
            <a:r>
              <a:rPr lang="en-US" b="1" dirty="0" smtClean="0"/>
              <a:t>Planned process will improve communication.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Helps develop career of employees. They  feel 360 feedback accurately reflects their performance in comparison to a supervisor.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/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 Customer service is enhanced. 360 degree assessment allows improvement of production, reliability and responsiveness of services. </a:t>
            </a:r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9" name="Picture 18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895" y="1178867"/>
            <a:ext cx="2885250" cy="28631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668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1011195" y="188209"/>
            <a:ext cx="1034260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u="sng">
                <a:latin typeface="+mj-lt"/>
              </a:rPr>
              <a:t>Emotional </a:t>
            </a:r>
            <a:r>
              <a:rPr lang="en-US" sz="3600" b="1" u="sng" smtClean="0">
                <a:latin typeface="+mj-lt"/>
              </a:rPr>
              <a:t>Intelligence</a:t>
            </a:r>
            <a:endParaRPr lang="en-US" sz="3600" dirty="0">
              <a:latin typeface="+mj-lt"/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545881" y="7286815"/>
            <a:ext cx="2997208" cy="2869556"/>
          </a:xfrm>
        </p:spPr>
        <p:txBody>
          <a:bodyPr>
            <a:normAutofit/>
          </a:bodyPr>
          <a:lstStyle/>
          <a:p>
            <a:r>
              <a:rPr lang="en-US" sz="16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High Emotional Intelligence can be the key to making correct decisions which is a must for any leader to have. </a:t>
            </a:r>
          </a:p>
          <a:p>
            <a:r>
              <a:rPr lang="en-US" sz="16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The programme will ensure to enhance an individual’s emotional intelligence by</a:t>
            </a:r>
            <a:r>
              <a:rPr lang="mr-IN" sz="16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…</a:t>
            </a:r>
            <a:endParaRPr lang="en-GB" sz="1600" dirty="0" smtClean="0">
              <a:solidFill>
                <a:srgbClr val="FF0000"/>
              </a:solidFill>
              <a:latin typeface="Arial" charset="0"/>
              <a:ea typeface="Arial" charset="0"/>
              <a:cs typeface="Arial" charset="0"/>
            </a:endParaRPr>
          </a:p>
          <a:p>
            <a:r>
              <a:rPr lang="en-GB" sz="16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Many companies today are looking for high EI when hiring, promoting or developing.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9</a:t>
            </a:fld>
            <a:endParaRPr lang="en-US" dirty="0"/>
          </a:p>
        </p:txBody>
      </p:sp>
      <p:pic>
        <p:nvPicPr>
          <p:cNvPr id="16" name="Picture 1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15" y="1560547"/>
            <a:ext cx="3276342" cy="23756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14" y="4118610"/>
            <a:ext cx="3250943" cy="26028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19" name="Picture 18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Box 20"/>
          <p:cNvSpPr txBox="1"/>
          <p:nvPr/>
        </p:nvSpPr>
        <p:spPr>
          <a:xfrm>
            <a:off x="4436441" y="834540"/>
            <a:ext cx="667322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Goleman’s model ( 1998) suggested that EI has 5 skills and competencies that drive leadership and performance. </a:t>
            </a:r>
          </a:p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EI is seen as the ability to analyse and control your own emotions in difficult situations as well as others around you. 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Self awareness: Emotions, strengths, weaknesses, drives and goals. Recognize their impact on others.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Self-Regulation: Manage or redirect emotions that disrupt and adapt to change of circumstances.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Social skill: Manage followers emotions and help them move in correct path direction.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Empathy: awareness, understanding and consideration of followers feelings. 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Motivation: Improvement on motivating yourself and followers  to help achieve goals. </a:t>
            </a:r>
          </a:p>
        </p:txBody>
      </p:sp>
    </p:spTree>
    <p:extLst>
      <p:ext uri="{BB962C8B-B14F-4D97-AF65-F5344CB8AC3E}">
        <p14:creationId xmlns:p14="http://schemas.microsoft.com/office/powerpoint/2010/main" val="27187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17838" y="0"/>
            <a:ext cx="10758055" cy="1565563"/>
          </a:xfrm>
        </p:spPr>
        <p:txBody>
          <a:bodyPr>
            <a:normAutofit/>
          </a:bodyPr>
          <a:lstStyle/>
          <a:p>
            <a:pPr algn="ctr"/>
            <a:r>
              <a:rPr lang="en-US" sz="4400" b="1" u="sng" dirty="0" smtClean="0"/>
              <a:t>Coaching </a:t>
            </a:r>
            <a:endParaRPr lang="en-US" sz="4400" b="1" u="sng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250106" y="6308082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10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540" y="1631510"/>
            <a:ext cx="3930650" cy="3011837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Box 12"/>
          <p:cNvSpPr txBox="1"/>
          <p:nvPr/>
        </p:nvSpPr>
        <p:spPr>
          <a:xfrm>
            <a:off x="8269358" y="597008"/>
            <a:ext cx="3514589" cy="6186309"/>
          </a:xfrm>
          <a:prstGeom prst="rect">
            <a:avLst/>
          </a:prstGeom>
          <a:noFill/>
          <a:ln>
            <a:solidFill>
              <a:schemeClr val="tx1">
                <a:alpha val="78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Used for the following:</a:t>
            </a: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Preparation of new role or career changes; Stress, conflict or crisis.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Enhancing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personal performance.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Supporting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the approval of appointment of a new figure in a new role.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Improving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personal development of leaders and bringing new skills to their awareness.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Coaching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will develop better potential of current and future leaders of your organisation.</a:t>
            </a:r>
          </a:p>
          <a:p>
            <a:pPr marL="285750" indent="-285750">
              <a:buFont typeface="Arial" charset="0"/>
              <a:buChar char="•"/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51847" y="1151006"/>
            <a:ext cx="3438846" cy="5632311"/>
          </a:xfrm>
          <a:prstGeom prst="rect">
            <a:avLst/>
          </a:prstGeom>
          <a:noFill/>
          <a:ln>
            <a:solidFill>
              <a:schemeClr val="tx1">
                <a:alpha val="78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>
                <a:latin typeface="Arial" charset="0"/>
                <a:ea typeface="Arial" charset="0"/>
                <a:cs typeface="Arial" charset="0"/>
              </a:rPr>
              <a:t>R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ewarding and retaining key staff who are critical to the company already. 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Programme will profile the intended individual to tailor their needs and values.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There will be an evaluation of the individual allowing to set targets with a recap of results at last session to visualise development.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Progression tracked regularly to highlight goals attained. 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>
              <a:solidFill>
                <a:srgbClr val="FF0000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endParaRPr lang="en-US" dirty="0">
              <a:solidFill>
                <a:srgbClr val="FF0000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5" name="Picture 14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16" name="Picture 15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2"/>
            <a:ext cx="1194486" cy="8740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407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06582" y="-189983"/>
            <a:ext cx="10758055" cy="1565563"/>
          </a:xfrm>
        </p:spPr>
        <p:txBody>
          <a:bodyPr>
            <a:normAutofit/>
          </a:bodyPr>
          <a:lstStyle/>
          <a:p>
            <a:pPr algn="ctr"/>
            <a:r>
              <a:rPr lang="en-US" sz="4400" b="1" u="sng" dirty="0" smtClean="0"/>
              <a:t>Employee engagement</a:t>
            </a:r>
            <a:endParaRPr lang="en-US" sz="4400" b="1" u="sng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11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932113"/>
          </a:xfrm>
          <a:prstGeom prst="rect">
            <a:avLst/>
          </a:prstGeom>
        </p:spPr>
      </p:pic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ectangle 14"/>
          <p:cNvSpPr/>
          <p:nvPr/>
        </p:nvSpPr>
        <p:spPr>
          <a:xfrm>
            <a:off x="351981" y="932113"/>
            <a:ext cx="3740727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Arial" charset="0"/>
                <a:ea typeface="Arial" charset="0"/>
                <a:cs typeface="Arial" charset="0"/>
              </a:rPr>
              <a:t>To develop the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leader to create employee engagement 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this programme intends to do it by: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Leaders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who are committed to their leadership style and attributes.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Leaders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will provide a clear path to goals through feedback and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support.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Programme will ensure leader has know-how to keep followers energy focused in a positive manner through change.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Ensure leader knows how to agree to decisions that create satisfying outcomes.</a:t>
            </a:r>
          </a:p>
          <a:p>
            <a:pPr marL="285750" indent="-285750">
              <a:buFont typeface="Arial" charset="0"/>
              <a:buChar char="•"/>
            </a:pPr>
            <a:endParaRPr lang="en-US" b="1" dirty="0" smtClean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16" name="Picture 15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310" y="4316148"/>
            <a:ext cx="3833497" cy="2405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310" y="1196330"/>
            <a:ext cx="3833498" cy="28685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26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/>
          <p:cNvSpPr/>
          <p:nvPr/>
        </p:nvSpPr>
        <p:spPr>
          <a:xfrm>
            <a:off x="4386364" y="2829695"/>
            <a:ext cx="3052119" cy="1470455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8690" y="-21294"/>
            <a:ext cx="10758055" cy="1015000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 smtClean="0"/>
              <a:t>Benefits for you </a:t>
            </a:r>
            <a:endParaRPr lang="en-US" sz="4000" b="1" u="sng" dirty="0"/>
          </a:p>
        </p:txBody>
      </p:sp>
      <p:sp>
        <p:nvSpPr>
          <p:cNvPr id="2" name="TextBox 1"/>
          <p:cNvSpPr txBox="1"/>
          <p:nvPr/>
        </p:nvSpPr>
        <p:spPr>
          <a:xfrm>
            <a:off x="4819304" y="3241756"/>
            <a:ext cx="2176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How OMEGA INC. </a:t>
            </a:r>
          </a:p>
          <a:p>
            <a:pPr algn="ctr"/>
            <a:r>
              <a:rPr lang="en-US" dirty="0" smtClean="0">
                <a:latin typeface="Arial" charset="0"/>
                <a:ea typeface="Arial" charset="0"/>
                <a:cs typeface="Arial" charset="0"/>
              </a:rPr>
              <a:t>will benefit you? </a:t>
            </a:r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4273199" y="2604558"/>
            <a:ext cx="708955" cy="37894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4277745" y="4146339"/>
            <a:ext cx="720250" cy="32945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V="1">
            <a:off x="7122288" y="2638186"/>
            <a:ext cx="864444" cy="47490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7068065" y="4054578"/>
            <a:ext cx="805074" cy="56714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6" name="Slide Number Placeholder 3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12</a:t>
            </a:fld>
            <a:endParaRPr lang="en-US" dirty="0"/>
          </a:p>
        </p:txBody>
      </p:sp>
      <p:sp>
        <p:nvSpPr>
          <p:cNvPr id="37" name="TextBox 36"/>
          <p:cNvSpPr txBox="1"/>
          <p:nvPr/>
        </p:nvSpPr>
        <p:spPr>
          <a:xfrm>
            <a:off x="233714" y="889935"/>
            <a:ext cx="3798701" cy="341632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Aspiring future leaders from within company.</a:t>
            </a: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Cost effective to train future leaders within company who already know roots of organisation instead of externally. </a:t>
            </a: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Leadership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and development training programme will give you a return for your investment. 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38" name="TextBox 37"/>
          <p:cNvSpPr txBox="1"/>
          <p:nvPr/>
        </p:nvSpPr>
        <p:spPr>
          <a:xfrm>
            <a:off x="284476" y="4457099"/>
            <a:ext cx="3828512" cy="230832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Benefits not only the leader but the followers. Creating a positive organisation culture, intangible benefits such as direction and purpose. </a:t>
            </a: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Brings a collaborative work environment and improving employee engagement .</a:t>
            </a:r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8281086" y="4602024"/>
            <a:ext cx="3706322" cy="203132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Cross-training: </a:t>
            </a: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Gives the leader an opportunity to be trained in new areas fellow colleagues are dealing with.</a:t>
            </a: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Not just improve on skills already acquired. </a:t>
            </a:r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8281086" y="1405627"/>
            <a:ext cx="3706322" cy="2585323"/>
          </a:xfrm>
          <a:prstGeom prst="rect">
            <a:avLst/>
          </a:prstGeom>
          <a:gradFill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50000">
                <a:schemeClr val="accent3">
                  <a:satMod val="110000"/>
                  <a:lumMod val="100000"/>
                  <a:shade val="100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</a:schemeClr>
              </a:gs>
            </a:gsLst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“Leadership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programs help ease the chain of succession, make employees feel more connected to the business, and can transfer good ideas from one section of your company to the whole organization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.” (Donnelly, 2010)</a:t>
            </a:r>
            <a:endParaRPr lang="en-US" b="1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9" name="Picture 4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7241"/>
            <a:ext cx="1235676" cy="844388"/>
          </a:xfrm>
          <a:prstGeom prst="rect">
            <a:avLst/>
          </a:prstGeom>
        </p:spPr>
      </p:pic>
      <p:pic>
        <p:nvPicPr>
          <p:cNvPr id="50" name="Picture 4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2250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2938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b="1" u="sng" dirty="0" smtClean="0"/>
              <a:t>Recommendations</a:t>
            </a:r>
            <a:endParaRPr lang="en-US" sz="4400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40982" y="876729"/>
            <a:ext cx="5025216" cy="5844746"/>
          </a:xfrm>
        </p:spPr>
        <p:txBody>
          <a:bodyPr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b="1" u="sng" dirty="0" smtClean="0">
                <a:latin typeface="Arial" charset="0"/>
                <a:ea typeface="Arial" charset="0"/>
                <a:cs typeface="Arial" charset="0"/>
              </a:rPr>
              <a:t>Who?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 smtClean="0">
                <a:solidFill>
                  <a:srgbClr val="FFFF00"/>
                </a:solidFill>
                <a:latin typeface="Arial" charset="0"/>
                <a:ea typeface="Arial" charset="0"/>
                <a:cs typeface="Arial" charset="0"/>
              </a:rPr>
              <a:t>‘Who will this leadership development programme be aimed at exactly?’</a:t>
            </a:r>
            <a:endParaRPr lang="en-US" sz="1800" b="1" dirty="0" smtClean="0">
              <a:solidFill>
                <a:srgbClr val="FFFF00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Current leaders within your organisation. Retaining staff already within business.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3200" b="1" u="sng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Senior management </a:t>
            </a:r>
            <a:r>
              <a:rPr lang="mr-IN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–</a:t>
            </a:r>
            <a:r>
              <a:rPr lang="en-US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Senior members of your board will benefit from being involved in the training programme.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 b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Future leaders </a:t>
            </a:r>
            <a:r>
              <a:rPr lang="mr-IN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–</a:t>
            </a:r>
            <a:r>
              <a:rPr lang="en-US" sz="20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employees within the organisation who know the organisation and aspire to progress further.</a:t>
            </a:r>
            <a:endParaRPr lang="en-US" sz="2000" b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645305" y="1779957"/>
            <a:ext cx="5033960" cy="4351338"/>
          </a:xfrm>
        </p:spPr>
        <p:txBody>
          <a:bodyPr>
            <a:normAutofit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u="sng" dirty="0" smtClean="0">
                <a:latin typeface="Arial" charset="0"/>
                <a:ea typeface="Arial" charset="0"/>
                <a:cs typeface="Arial" charset="0"/>
              </a:rPr>
              <a:t>When?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First session within the next 3-4 weeks.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The programme presented today will be implemented to tailor your organisations needs.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u="sng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Following the first sessions there will be continual sessions planned and arranged every 2 weeks.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Smart </a:t>
            </a:r>
            <a:r>
              <a:rPr lang="en-US" sz="18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objectives.</a:t>
            </a:r>
            <a:endParaRPr lang="en-US" sz="1800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u="sng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13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5676" cy="900953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574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4" descr="rl.jpg"/>
          <p:cNvSpPr>
            <a:spLocks noChangeAspect="1" noChangeArrowheads="1"/>
          </p:cNvSpPr>
          <p:nvPr/>
        </p:nvSpPr>
        <p:spPr bwMode="auto">
          <a:xfrm>
            <a:off x="0" y="360218"/>
            <a:ext cx="141316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 descr="rl.png"/>
          <p:cNvSpPr>
            <a:spLocks noChangeAspect="1" noChangeArrowheads="1"/>
          </p:cNvSpPr>
          <p:nvPr/>
        </p:nvSpPr>
        <p:spPr bwMode="auto">
          <a:xfrm>
            <a:off x="0" y="0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u="sng" dirty="0" smtClean="0"/>
              <a:t>Why choose OMEGA INC.? </a:t>
            </a:r>
            <a:endParaRPr lang="en-US" sz="4400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99564" y="1635270"/>
            <a:ext cx="5025216" cy="435133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We can’t be beaten for value.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Improve productivity and sales.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Increase employee engagement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Tailored programme to fit your individual needs and values.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Retaining staff members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Identifying future leaders for your company.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14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5216" y="1572079"/>
            <a:ext cx="5780314" cy="460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38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0395" y="256033"/>
            <a:ext cx="9899074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 smtClean="0"/>
              <a:t>Thank you for </a:t>
            </a:r>
            <a:r>
              <a:rPr lang="en-US" b="1" u="sng" dirty="0" smtClean="0"/>
              <a:t>listening</a:t>
            </a:r>
            <a:endParaRPr lang="en-US" b="1" u="sng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15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10" name="Picture 9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0273" y="2004674"/>
            <a:ext cx="7399319" cy="392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147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35" y="120000"/>
            <a:ext cx="9899074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 smtClean="0"/>
              <a:t>References 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9435" y="1369605"/>
            <a:ext cx="11118273" cy="4856383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Donnelly. (2010).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How to create a leadership development </a:t>
            </a:r>
            <a:r>
              <a:rPr lang="en-GB" sz="1600" b="1" i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programme.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Available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: https://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www.inc.com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/guides/2010/07/how-to-create-a-leadership-development-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program.html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. Last accessed 22nd April 2018.</a:t>
            </a:r>
          </a:p>
          <a:p>
            <a:r>
              <a:rPr lang="en-GB" sz="16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GAME 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digital . (2018).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Our vision.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Available: http://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www.gamedigitalplc.com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/about-game-digital/our-vision. Last accessed 20th April 2018.</a:t>
            </a:r>
          </a:p>
          <a:p>
            <a:r>
              <a:rPr lang="en-GB" sz="16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GAME 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digital . (2018).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Our vision.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Available: http://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www.gamedigitalplc.com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/about-game-digital Last accessed 20th April 2018</a:t>
            </a:r>
            <a:r>
              <a:rPr lang="en-GB" sz="16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</a:t>
            </a:r>
          </a:p>
          <a:p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Goleman, D. (1998).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Emotional intelligence in leadership.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Available: https://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www.mindtools.com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/pages/article/newLDR_45.htm. Last accessed 22nd April 2018.</a:t>
            </a:r>
          </a:p>
          <a:p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Northouse, G, P (2016).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Leadership theory and practise 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London: SAGE. p33-33.</a:t>
            </a:r>
          </a:p>
          <a:p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</a:t>
            </a:r>
            <a:r>
              <a:rPr lang="en-GB" sz="1600" b="1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Rufferty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, I. (2010).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What is Really Needed to Succeed: Emotional Quotient vs. Intelligence Quotient.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Available: https://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medium.com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bsg-sms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/what-is-really-needed-to-succeed-emotional-quotient-vs-intelligence-quotient-7514cd086df2. Last accessed 21st April 2018.</a:t>
            </a:r>
          </a:p>
          <a:p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Zenger. (2016). </a:t>
            </a:r>
            <a:r>
              <a:rPr lang="en-GB" sz="1600" b="1" i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How effective are your 360 degree feedback assessments.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 Available: https://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www.forbes.com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/sites/</a:t>
            </a:r>
            <a:r>
              <a:rPr lang="en-GB" sz="1600" b="1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jackzenger</a:t>
            </a:r>
            <a:r>
              <a:rPr lang="en-GB" sz="1600" b="1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/2016/03/10/how-effective-are-your-360-degree-feedback-assessments/#2602f438a690 . Last accessed 21st April 2018.</a:t>
            </a:r>
          </a:p>
          <a:p>
            <a:endParaRPr lang="en-GB" sz="16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dirty="0" smtClean="0">
              <a:latin typeface="Arial" charset="0"/>
              <a:ea typeface="Arial" charset="0"/>
              <a:cs typeface="Arial" charset="0"/>
              <a:hlinkClick r:id="rId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16</a:t>
            </a:fld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425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953" y="-156155"/>
            <a:ext cx="9899074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 smtClean="0"/>
              <a:t>References 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3529" y="1013254"/>
            <a:ext cx="11118273" cy="57082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2"/>
              </a:rPr>
              <a:t>Images used: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dirty="0" smtClean="0">
              <a:latin typeface="Arial" charset="0"/>
              <a:ea typeface="Arial" charset="0"/>
              <a:cs typeface="Arial" charset="0"/>
              <a:hlinkClick r:id="rId2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2"/>
              </a:rPr>
              <a:t>https</a:t>
            </a:r>
            <a:r>
              <a:rPr lang="en-US" sz="1800" dirty="0">
                <a:latin typeface="Arial" charset="0"/>
                <a:ea typeface="Arial" charset="0"/>
                <a:cs typeface="Arial" charset="0"/>
                <a:hlinkClick r:id="rId2"/>
              </a:rPr>
              <a:t>://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2"/>
              </a:rPr>
              <a:t>windowsable.com/wp-content/uploads/2016/09/2015-10-21-photography-microsoft-101.jpg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3"/>
              </a:rPr>
              <a:t>https</a:t>
            </a:r>
            <a:r>
              <a:rPr lang="en-US" sz="1800" dirty="0">
                <a:latin typeface="Arial" charset="0"/>
                <a:ea typeface="Arial" charset="0"/>
                <a:cs typeface="Arial" charset="0"/>
                <a:hlinkClick r:id="rId3"/>
              </a:rPr>
              <a:t>://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3"/>
              </a:rPr>
              <a:t>www.charter.prowess.org.uk/wp-content/uploads/2014/11/shutterstock_185681066.jpg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4"/>
              </a:rPr>
              <a:t>https</a:t>
            </a:r>
            <a:r>
              <a:rPr lang="en-US" sz="1800" dirty="0">
                <a:latin typeface="Arial" charset="0"/>
                <a:ea typeface="Arial" charset="0"/>
                <a:cs typeface="Arial" charset="0"/>
                <a:hlinkClick r:id="rId4"/>
              </a:rPr>
              <a:t>://2.bp.blogspot.com/-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4"/>
              </a:rPr>
              <a:t>BU5BpmrBN9E/VhlmWQPAMgI/AAAAAAAADiI/p2WGSFMRY7Q/s1600/thankyousign.jp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4"/>
              </a:rPr>
              <a:t>g</a:t>
            </a:r>
            <a:r>
              <a:rPr lang="en-US" sz="1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800" b="1" u="sng" dirty="0">
                <a:solidFill>
                  <a:srgbClr val="0563C1"/>
                </a:solidFill>
                <a:latin typeface="Arial" charset="0"/>
                <a:ea typeface="Arial" charset="0"/>
                <a:cs typeface="Arial" charset="0"/>
                <a:hlinkClick r:id="rId5"/>
              </a:rPr>
              <a:t>http://www.timeretailpartners.com/wp-content/uploads/2017/03/GAME-Milton-Keynes.jpg</a:t>
            </a:r>
            <a:r>
              <a:rPr lang="en-GB" sz="1800" b="1" u="sng" dirty="0">
                <a:latin typeface="Arial" charset="0"/>
                <a:ea typeface="Arial" charset="0"/>
                <a:cs typeface="Arial" charset="0"/>
              </a:rPr>
              <a:t> </a:t>
            </a:r>
            <a:endParaRPr lang="en-GB" sz="18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u="sng" dirty="0">
                <a:solidFill>
                  <a:srgbClr val="0563C1"/>
                </a:solidFill>
                <a:latin typeface="Arial" charset="0"/>
                <a:ea typeface="Arial" charset="0"/>
                <a:cs typeface="Arial" charset="0"/>
                <a:hlinkClick r:id="rId6"/>
              </a:rPr>
              <a:t>https://i.pinimg.com/originals/8b/ea/59/8bea59d2f498cf80cd7b56069aafaa6f.jpg</a:t>
            </a:r>
            <a:r>
              <a:rPr lang="en-GB" sz="1800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800" u="sng" dirty="0">
                <a:solidFill>
                  <a:srgbClr val="0563C1"/>
                </a:solidFill>
                <a:latin typeface="Arial" charset="0"/>
                <a:ea typeface="Arial" charset="0"/>
                <a:cs typeface="Arial" charset="0"/>
                <a:hlinkClick r:id="rId7"/>
              </a:rPr>
              <a:t>https://</a:t>
            </a:r>
            <a:r>
              <a:rPr lang="en-US" sz="1800" u="sng" dirty="0" smtClean="0">
                <a:solidFill>
                  <a:srgbClr val="0563C1"/>
                </a:solidFill>
                <a:latin typeface="Arial" charset="0"/>
                <a:ea typeface="Arial" charset="0"/>
                <a:cs typeface="Arial" charset="0"/>
                <a:hlinkClick r:id="rId7"/>
              </a:rPr>
              <a:t>quotefancy.com/media/wallpaper/3840x2160/15541-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u="sng" dirty="0" smtClean="0">
                <a:solidFill>
                  <a:srgbClr val="0563C1"/>
                </a:solidFill>
                <a:latin typeface="Arial" charset="0"/>
                <a:ea typeface="Arial" charset="0"/>
                <a:cs typeface="Arial" charset="0"/>
                <a:hlinkClick r:id="rId7"/>
              </a:rPr>
              <a:t>Peter-F-Drucker-Quote-Management-is-doing-things-right-leadership.jpg</a:t>
            </a:r>
            <a:r>
              <a:rPr lang="en-GB" sz="1800" dirty="0" smtClean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u="sng" dirty="0">
                <a:hlinkClick r:id="rId8"/>
              </a:rPr>
              <a:t>https://corporatefinanceinstitute.com/resources/careers/soft-skills/emotional-intelligence-quotient-eq/</a:t>
            </a:r>
            <a:r>
              <a:rPr lang="en-GB" dirty="0"/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u="sng" dirty="0">
                <a:hlinkClick r:id="rId9"/>
              </a:rPr>
              <a:t>https://www.cognology.com.au/wp-content/uploads/2014/09/360-Degree-Feedback-Infographic.gif</a:t>
            </a:r>
            <a:r>
              <a:rPr lang="en-GB" dirty="0"/>
              <a:t> </a:t>
            </a:r>
            <a:endParaRPr lang="en-GB" dirty="0" smtClean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u="sng" dirty="0">
                <a:hlinkClick r:id="rId7"/>
              </a:rPr>
              <a:t>https://quotefancy.com/media/wallpaper/3840x2160/15541-Peter-F-Drucker-Quote-Management-is-doing-things-right-leadership.jpg</a:t>
            </a:r>
            <a:r>
              <a:rPr lang="en-GB" dirty="0"/>
              <a:t> 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17</a:t>
            </a:fld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6323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35" y="120000"/>
            <a:ext cx="9899074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 smtClean="0"/>
              <a:t>References 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9435" y="1100127"/>
            <a:ext cx="11118273" cy="347187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 smtClean="0">
                <a:latin typeface="Arial" charset="0"/>
                <a:ea typeface="Arial" charset="0"/>
                <a:cs typeface="Arial" charset="0"/>
                <a:hlinkClick r:id="rId2"/>
              </a:rPr>
              <a:t>Images used: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 dirty="0" smtClean="0">
              <a:latin typeface="Arial" charset="0"/>
              <a:ea typeface="Arial" charset="0"/>
              <a:cs typeface="Arial" charset="0"/>
              <a:hlinkClick r:id="rId2"/>
            </a:endParaRPr>
          </a:p>
          <a:p>
            <a:r>
              <a:rPr lang="en-GB" sz="1600" b="1" u="sng" dirty="0" smtClean="0">
                <a:latin typeface="Arial" charset="0"/>
                <a:ea typeface="Arial" charset="0"/>
                <a:cs typeface="Arial" charset="0"/>
                <a:hlinkClick r:id="rId3"/>
              </a:rPr>
              <a:t>http</a:t>
            </a:r>
            <a:r>
              <a:rPr lang="en-GB" sz="1600" b="1" u="sng" dirty="0">
                <a:latin typeface="Arial" charset="0"/>
                <a:ea typeface="Arial" charset="0"/>
                <a:cs typeface="Arial" charset="0"/>
                <a:hlinkClick r:id="rId3"/>
              </a:rPr>
              <a:t>://www.timeretailpartners.com/wp-content/uploads/2017/03/GAME-Milton-Keynes.jpg</a:t>
            </a:r>
            <a:r>
              <a:rPr lang="en-GB" sz="1600" b="1" u="sng" dirty="0">
                <a:latin typeface="Arial" charset="0"/>
                <a:ea typeface="Arial" charset="0"/>
                <a:cs typeface="Arial" charset="0"/>
              </a:rPr>
              <a:t> </a:t>
            </a:r>
            <a:endParaRPr lang="en-GB" sz="16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600" b="1" u="sng" dirty="0">
                <a:latin typeface="Arial" charset="0"/>
                <a:ea typeface="Arial" charset="0"/>
                <a:cs typeface="Arial" charset="0"/>
                <a:hlinkClick r:id="rId4"/>
              </a:rPr>
              <a:t>https://i.pinimg.com/originals/8b/ea/59/8bea59d2f498cf80cd7b56069aafaa6f.jpg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 </a:t>
            </a:r>
            <a:endParaRPr lang="en-GB" sz="16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600" u="sng" dirty="0">
                <a:latin typeface="Arial" charset="0"/>
                <a:ea typeface="Arial" charset="0"/>
                <a:cs typeface="Arial" charset="0"/>
                <a:hlinkClick r:id="rId5"/>
              </a:rPr>
              <a:t>http://thechurning.net/wp-content/uploads/2016/03/Screen-Shot-2016-03-16-at-12.23.43.jpeg</a:t>
            </a:r>
            <a:r>
              <a:rPr lang="en-GB" sz="1600" u="sng" dirty="0">
                <a:latin typeface="Arial" charset="0"/>
                <a:ea typeface="Arial" charset="0"/>
                <a:cs typeface="Arial" charset="0"/>
              </a:rPr>
              <a:t> </a:t>
            </a:r>
            <a:endParaRPr lang="en-GB" sz="1600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600" u="sng" dirty="0">
                <a:latin typeface="Arial" charset="0"/>
                <a:ea typeface="Arial" charset="0"/>
                <a:cs typeface="Arial" charset="0"/>
                <a:hlinkClick r:id="rId6"/>
              </a:rPr>
              <a:t>https://</a:t>
            </a:r>
            <a:r>
              <a:rPr lang="en-GB" sz="1600" u="sng" dirty="0" smtClean="0">
                <a:latin typeface="Arial" charset="0"/>
                <a:ea typeface="Arial" charset="0"/>
                <a:cs typeface="Arial" charset="0"/>
                <a:hlinkClick r:id="rId6"/>
              </a:rPr>
              <a:t>probings.files.wordpress.com/2013/10/blanchard.jpg</a:t>
            </a:r>
            <a:endParaRPr lang="en-GB" sz="1600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600" u="sng" dirty="0">
                <a:latin typeface="Arial" charset="0"/>
                <a:ea typeface="Arial" charset="0"/>
                <a:cs typeface="Arial" charset="0"/>
                <a:hlinkClick r:id="rId7"/>
              </a:rPr>
              <a:t>https://pbs.twimg.com/media/CnKRGFaWYAApxie.jpg</a:t>
            </a: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18</a:t>
            </a:fld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35676" cy="1013254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515" y="1"/>
            <a:ext cx="1194486" cy="1013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8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9986</TotalTime>
  <Words>1954</Words>
  <Application>Microsoft Macintosh PowerPoint</Application>
  <PresentationFormat>Widescreen</PresentationFormat>
  <Paragraphs>260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Corbel</vt:lpstr>
      <vt:lpstr>Arial</vt:lpstr>
      <vt:lpstr>Depth</vt:lpstr>
      <vt:lpstr>Leadership and Development  programme for  GAME Digital PLC</vt:lpstr>
      <vt:lpstr>Values of  Organisation</vt:lpstr>
      <vt:lpstr>OMEGA INC. </vt:lpstr>
      <vt:lpstr>Skills required to be an effective leader </vt:lpstr>
      <vt:lpstr>Theory behind Leadership strategies</vt:lpstr>
      <vt:lpstr>Why these leadership methods are beneficial for leadership development programme </vt:lpstr>
      <vt:lpstr>Overview of the leadership development programme </vt:lpstr>
      <vt:lpstr>Self Awareness </vt:lpstr>
      <vt:lpstr>PowerPoint Presentation</vt:lpstr>
      <vt:lpstr>Coaching </vt:lpstr>
      <vt:lpstr>Employee engagement</vt:lpstr>
      <vt:lpstr>Benefits for you </vt:lpstr>
      <vt:lpstr>Recommendations</vt:lpstr>
      <vt:lpstr>Why choose OMEGA INC.? </vt:lpstr>
      <vt:lpstr>Thank you for listening</vt:lpstr>
      <vt:lpstr>References </vt:lpstr>
      <vt:lpstr>References </vt:lpstr>
      <vt:lpstr>References 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Joel Morgan</dc:creator>
  <cp:lastModifiedBy>Joel Morgan</cp:lastModifiedBy>
  <cp:revision>138</cp:revision>
  <cp:lastPrinted>2018-04-23T09:02:56Z</cp:lastPrinted>
  <dcterms:created xsi:type="dcterms:W3CDTF">2018-04-15T16:19:49Z</dcterms:created>
  <dcterms:modified xsi:type="dcterms:W3CDTF">2018-04-23T09:41:01Z</dcterms:modified>
</cp:coreProperties>
</file>