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37"/>
  </p:notesMasterIdLst>
  <p:handoutMasterIdLst>
    <p:handoutMasterId r:id="rId38"/>
  </p:handoutMasterIdLst>
  <p:sldIdLst>
    <p:sldId id="380" r:id="rId2"/>
    <p:sldId id="381" r:id="rId3"/>
    <p:sldId id="393" r:id="rId4"/>
    <p:sldId id="395" r:id="rId5"/>
    <p:sldId id="394" r:id="rId6"/>
    <p:sldId id="382" r:id="rId7"/>
    <p:sldId id="396" r:id="rId8"/>
    <p:sldId id="397" r:id="rId9"/>
    <p:sldId id="398" r:id="rId10"/>
    <p:sldId id="383" r:id="rId11"/>
    <p:sldId id="399" r:id="rId12"/>
    <p:sldId id="401" r:id="rId13"/>
    <p:sldId id="402" r:id="rId14"/>
    <p:sldId id="403" r:id="rId15"/>
    <p:sldId id="404" r:id="rId16"/>
    <p:sldId id="405" r:id="rId17"/>
    <p:sldId id="406" r:id="rId18"/>
    <p:sldId id="379" r:id="rId19"/>
    <p:sldId id="407" r:id="rId20"/>
    <p:sldId id="409" r:id="rId21"/>
    <p:sldId id="410" r:id="rId22"/>
    <p:sldId id="427" r:id="rId23"/>
    <p:sldId id="418" r:id="rId24"/>
    <p:sldId id="411" r:id="rId25"/>
    <p:sldId id="428" r:id="rId26"/>
    <p:sldId id="412" r:id="rId27"/>
    <p:sldId id="417" r:id="rId28"/>
    <p:sldId id="413" r:id="rId29"/>
    <p:sldId id="414" r:id="rId30"/>
    <p:sldId id="426" r:id="rId31"/>
    <p:sldId id="422" r:id="rId32"/>
    <p:sldId id="420" r:id="rId33"/>
    <p:sldId id="424" r:id="rId34"/>
    <p:sldId id="415" r:id="rId35"/>
    <p:sldId id="416" r:id="rId36"/>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514"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smtClean="0">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463771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smtClean="0"/>
          </a:p>
        </p:txBody>
      </p:sp>
      <p:sp>
        <p:nvSpPr>
          <p:cNvPr id="4" name="Slide Number Placeholder 3"/>
          <p:cNvSpPr>
            <a:spLocks noGrp="1"/>
          </p:cNvSpPr>
          <p:nvPr>
            <p:ph type="sldNum" sz="quarter" idx="10"/>
          </p:nvPr>
        </p:nvSpPr>
        <p:spPr/>
        <p:txBody>
          <a:bodyPr/>
          <a:lstStyle/>
          <a:p>
            <a:fld id="{EC6EAC7D-5A89-47C2-8ABA-56C9C2DEF7A4}" type="slidenum">
              <a:rPr lang="en-US" smtClean="0"/>
              <a:pPr/>
              <a:t>31</a:t>
            </a:fld>
            <a:endParaRPr lang="en-US"/>
          </a:p>
        </p:txBody>
      </p:sp>
    </p:spTree>
    <p:extLst>
      <p:ext uri="{BB962C8B-B14F-4D97-AF65-F5344CB8AC3E}">
        <p14:creationId xmlns:p14="http://schemas.microsoft.com/office/powerpoint/2010/main" val="90267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xercise-motivation.bangor.ac.uk/breq/theory.ph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1siigVvxcZ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Motivation…Analysis of results</a:t>
            </a:r>
            <a:endParaRPr lang="en-GB" dirty="0"/>
          </a:p>
        </p:txBody>
      </p:sp>
      <p:sp>
        <p:nvSpPr>
          <p:cNvPr id="3" name="Subtitle 2"/>
          <p:cNvSpPr>
            <a:spLocks noGrp="1"/>
          </p:cNvSpPr>
          <p:nvPr>
            <p:ph type="subTitle" idx="1"/>
          </p:nvPr>
        </p:nvSpPr>
        <p:spPr/>
        <p:txBody>
          <a:bodyPr/>
          <a:lstStyle/>
          <a:p>
            <a:r>
              <a:rPr lang="en-GB" dirty="0" smtClean="0"/>
              <a:t>Week </a:t>
            </a:r>
            <a:r>
              <a:rPr lang="en-GB" dirty="0" smtClean="0"/>
              <a:t>6 </a:t>
            </a:r>
            <a:endParaRPr lang="en-GB" dirty="0" smtClean="0"/>
          </a:p>
          <a:p>
            <a:r>
              <a:rPr lang="en-GB" dirty="0" smtClean="0"/>
              <a:t>Psychology of Personal Adventure</a:t>
            </a:r>
            <a:endParaRPr lang="en-GB" dirty="0"/>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766302" y="22547"/>
            <a:ext cx="7290054" cy="1499616"/>
          </a:xfrm>
        </p:spPr>
        <p:txBody>
          <a:bodyPr/>
          <a:lstStyle/>
          <a:p>
            <a:pPr eaLnBrk="1" fontAlgn="auto" hangingPunct="1">
              <a:spcAft>
                <a:spcPts val="0"/>
              </a:spcAft>
              <a:defRPr/>
            </a:pPr>
            <a:r>
              <a:rPr lang="en-US" dirty="0" smtClean="0"/>
              <a:t>T</a:t>
            </a:r>
            <a:r>
              <a:rPr lang="en-GB" dirty="0" smtClean="0"/>
              <a:t>asks for Today:</a:t>
            </a:r>
            <a:endParaRPr lang="en-US" dirty="0"/>
          </a:p>
        </p:txBody>
      </p:sp>
      <p:sp>
        <p:nvSpPr>
          <p:cNvPr id="46082" name="Rectangle 3"/>
          <p:cNvSpPr>
            <a:spLocks noGrp="1" noChangeArrowheads="1"/>
          </p:cNvSpPr>
          <p:nvPr>
            <p:ph sz="quarter" idx="1"/>
          </p:nvPr>
        </p:nvSpPr>
        <p:spPr>
          <a:xfrm>
            <a:off x="768096" y="1196752"/>
            <a:ext cx="7290055" cy="5328592"/>
          </a:xfrm>
        </p:spPr>
        <p:txBody>
          <a:bodyPr>
            <a:normAutofit fontScale="62500" lnSpcReduction="20000"/>
          </a:bodyPr>
          <a:lstStyle/>
          <a:p>
            <a:pPr eaLnBrk="1" hangingPunct="1">
              <a:lnSpc>
                <a:spcPct val="90000"/>
              </a:lnSpc>
            </a:pPr>
            <a:r>
              <a:rPr lang="en-US" altLang="en-US" sz="2400" b="1" dirty="0" smtClean="0"/>
              <a:t>Part 1:</a:t>
            </a:r>
          </a:p>
          <a:p>
            <a:pPr marL="457200" indent="-457200" eaLnBrk="1" hangingPunct="1">
              <a:lnSpc>
                <a:spcPct val="90000"/>
              </a:lnSpc>
              <a:buFont typeface="+mj-lt"/>
              <a:buAutoNum type="arabicPeriod"/>
            </a:pPr>
            <a:r>
              <a:rPr lang="en-US" altLang="en-US" sz="2400" b="1" dirty="0" err="1" smtClean="0"/>
              <a:t>Analyse</a:t>
            </a:r>
            <a:r>
              <a:rPr lang="en-US" altLang="en-US" sz="2400" b="1" dirty="0" smtClean="0"/>
              <a:t> sample transcript</a:t>
            </a:r>
          </a:p>
          <a:p>
            <a:pPr marL="457200" indent="-457200" eaLnBrk="1" hangingPunct="1">
              <a:lnSpc>
                <a:spcPct val="90000"/>
              </a:lnSpc>
              <a:buFont typeface="+mj-lt"/>
              <a:buAutoNum type="arabicPeriod"/>
            </a:pPr>
            <a:r>
              <a:rPr lang="en-US" altLang="en-US" sz="2400" b="1" dirty="0" smtClean="0"/>
              <a:t>Identify themes</a:t>
            </a:r>
          </a:p>
          <a:p>
            <a:pPr marL="457200" indent="-457200" eaLnBrk="1" hangingPunct="1">
              <a:lnSpc>
                <a:spcPct val="90000"/>
              </a:lnSpc>
              <a:buFont typeface="+mj-lt"/>
              <a:buAutoNum type="arabicPeriod"/>
            </a:pPr>
            <a:r>
              <a:rPr lang="en-US" altLang="en-US" sz="2400" b="1" dirty="0" smtClean="0"/>
              <a:t>Comparison to motivation research</a:t>
            </a:r>
          </a:p>
          <a:p>
            <a:pPr marL="457200" indent="-457200" eaLnBrk="1" hangingPunct="1">
              <a:lnSpc>
                <a:spcPct val="90000"/>
              </a:lnSpc>
              <a:buFont typeface="+mj-lt"/>
              <a:buAutoNum type="arabicPeriod"/>
            </a:pPr>
            <a:r>
              <a:rPr lang="en-US" altLang="en-US" sz="2400" b="1" dirty="0" smtClean="0"/>
              <a:t>Comparison to motivation theory</a:t>
            </a:r>
          </a:p>
          <a:p>
            <a:pPr marL="457200" indent="-457200" eaLnBrk="1" hangingPunct="1">
              <a:lnSpc>
                <a:spcPct val="90000"/>
              </a:lnSpc>
              <a:buFont typeface="+mj-lt"/>
              <a:buAutoNum type="arabicPeriod"/>
            </a:pPr>
            <a:r>
              <a:rPr lang="en-US" altLang="en-US" sz="2400" b="1" dirty="0" smtClean="0"/>
              <a:t>Presentation of interview data</a:t>
            </a:r>
          </a:p>
          <a:p>
            <a:r>
              <a:rPr lang="en-US" altLang="en-US" sz="2400" b="1" u="sng" dirty="0"/>
              <a:t>Additional: </a:t>
            </a:r>
            <a:endParaRPr lang="en-US" altLang="en-US" sz="2400" b="1" u="sng" dirty="0" smtClean="0"/>
          </a:p>
          <a:p>
            <a:r>
              <a:rPr lang="en-US" altLang="en-US" sz="2400" b="1" dirty="0" smtClean="0"/>
              <a:t>Interview </a:t>
            </a:r>
            <a:r>
              <a:rPr lang="en-US" altLang="en-US" sz="2400" b="1" dirty="0"/>
              <a:t>video </a:t>
            </a:r>
          </a:p>
          <a:p>
            <a:r>
              <a:rPr lang="en-US" altLang="en-US" sz="2400" b="1" dirty="0"/>
              <a:t>Readings</a:t>
            </a:r>
          </a:p>
          <a:p>
            <a:pPr eaLnBrk="1" hangingPunct="1">
              <a:lnSpc>
                <a:spcPct val="90000"/>
              </a:lnSpc>
            </a:pPr>
            <a:endParaRPr lang="en-US" altLang="en-US" sz="2400" b="1" dirty="0"/>
          </a:p>
          <a:p>
            <a:pPr eaLnBrk="1" hangingPunct="1">
              <a:lnSpc>
                <a:spcPct val="90000"/>
              </a:lnSpc>
            </a:pPr>
            <a:r>
              <a:rPr lang="en-US" altLang="en-US" sz="2400" b="1" dirty="0" smtClean="0"/>
              <a:t>Part 2: </a:t>
            </a:r>
          </a:p>
          <a:p>
            <a:pPr marL="457200" indent="-457200" eaLnBrk="1" hangingPunct="1">
              <a:lnSpc>
                <a:spcPct val="90000"/>
              </a:lnSpc>
              <a:buFont typeface="+mj-lt"/>
              <a:buAutoNum type="arabicPeriod"/>
            </a:pPr>
            <a:r>
              <a:rPr lang="en-US" altLang="en-US" sz="2400" b="1" dirty="0" smtClean="0"/>
              <a:t>Data analysis – quantitative </a:t>
            </a:r>
          </a:p>
          <a:p>
            <a:pPr marL="457200" indent="-457200" eaLnBrk="1" hangingPunct="1">
              <a:lnSpc>
                <a:spcPct val="90000"/>
              </a:lnSpc>
              <a:buFont typeface="+mj-lt"/>
              <a:buAutoNum type="arabicPeriod"/>
            </a:pPr>
            <a:r>
              <a:rPr lang="en-US" altLang="en-US" sz="2400" b="1" dirty="0" smtClean="0"/>
              <a:t>Data for CW1 - temporal patterning of competitive state anxiety (CSAI-2)</a:t>
            </a:r>
          </a:p>
          <a:p>
            <a:pPr marL="457200" indent="-457200" eaLnBrk="1" hangingPunct="1">
              <a:lnSpc>
                <a:spcPct val="90000"/>
              </a:lnSpc>
              <a:buFont typeface="+mj-lt"/>
              <a:buAutoNum type="arabicPeriod"/>
            </a:pPr>
            <a:r>
              <a:rPr lang="en-US" altLang="en-US" sz="2400" b="1" dirty="0" smtClean="0"/>
              <a:t>Re-cap of anxiety topic</a:t>
            </a:r>
          </a:p>
          <a:p>
            <a:pPr marL="457200" indent="-457200" eaLnBrk="1" hangingPunct="1">
              <a:lnSpc>
                <a:spcPct val="90000"/>
              </a:lnSpc>
              <a:buFont typeface="+mj-lt"/>
              <a:buAutoNum type="arabicPeriod"/>
            </a:pPr>
            <a:r>
              <a:rPr lang="en-US" altLang="en-US" sz="2400" b="1" dirty="0" smtClean="0"/>
              <a:t>Generating a table and figure (means and SD)</a:t>
            </a:r>
          </a:p>
          <a:p>
            <a:pPr marL="457200" indent="-457200" eaLnBrk="1" hangingPunct="1">
              <a:lnSpc>
                <a:spcPct val="90000"/>
              </a:lnSpc>
              <a:buFont typeface="+mj-lt"/>
              <a:buAutoNum type="arabicPeriod"/>
            </a:pPr>
            <a:r>
              <a:rPr lang="en-US" altLang="en-US" sz="2400" b="1" dirty="0" smtClean="0"/>
              <a:t>T-test</a:t>
            </a:r>
          </a:p>
        </p:txBody>
      </p:sp>
    </p:spTree>
    <p:extLst>
      <p:ext uri="{BB962C8B-B14F-4D97-AF65-F5344CB8AC3E}">
        <p14:creationId xmlns:p14="http://schemas.microsoft.com/office/powerpoint/2010/main" val="424130429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 Read through the transcript and highlight / underline all the motives identified - climbing</a:t>
            </a:r>
            <a:endParaRPr lang="en-GB" dirty="0"/>
          </a:p>
        </p:txBody>
      </p:sp>
      <p:pic>
        <p:nvPicPr>
          <p:cNvPr id="4" name="Content Placeholder 3"/>
          <p:cNvPicPr>
            <a:picLocks noGrp="1" noChangeAspect="1"/>
          </p:cNvPicPr>
          <p:nvPr>
            <p:ph idx="1"/>
          </p:nvPr>
        </p:nvPicPr>
        <p:blipFill>
          <a:blip r:embed="rId2"/>
          <a:stretch>
            <a:fillRect/>
          </a:stretch>
        </p:blipFill>
        <p:spPr>
          <a:xfrm>
            <a:off x="1403648" y="2286000"/>
            <a:ext cx="5273715" cy="4022725"/>
          </a:xfrm>
          <a:prstGeom prst="rect">
            <a:avLst/>
          </a:prstGeom>
        </p:spPr>
      </p:pic>
    </p:spTree>
    <p:extLst>
      <p:ext uri="{BB962C8B-B14F-4D97-AF65-F5344CB8AC3E}">
        <p14:creationId xmlns:p14="http://schemas.microsoft.com/office/powerpoint/2010/main" val="939789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67544" y="476672"/>
            <a:ext cx="6696744" cy="5832053"/>
          </a:xfrm>
          <a:prstGeom prst="rect">
            <a:avLst/>
          </a:prstGeom>
        </p:spPr>
      </p:pic>
    </p:spTree>
    <p:extLst>
      <p:ext uri="{BB962C8B-B14F-4D97-AF65-F5344CB8AC3E}">
        <p14:creationId xmlns:p14="http://schemas.microsoft.com/office/powerpoint/2010/main" val="96511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Identify themes from the results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25837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a:t>
            </a:r>
            <a:r>
              <a:rPr lang="en-GB" dirty="0" smtClean="0"/>
              <a:t>sports - Kerr &amp; Mackenzie (2012)</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Objectives</a:t>
            </a:r>
            <a:r>
              <a:rPr lang="en-GB" dirty="0"/>
              <a:t>: The purpose of the present study was to explore possible multiple motives for participation in different adventure sports. </a:t>
            </a:r>
            <a:endParaRPr lang="en-GB" dirty="0" smtClean="0"/>
          </a:p>
          <a:p>
            <a:r>
              <a:rPr lang="en-GB" dirty="0" smtClean="0"/>
              <a:t>Design</a:t>
            </a:r>
            <a:r>
              <a:rPr lang="en-GB" dirty="0"/>
              <a:t>: Qualitative design, specifically an inductive-deductive approach informed by reversal theory, was used to </a:t>
            </a:r>
            <a:r>
              <a:rPr lang="en-GB" dirty="0" err="1"/>
              <a:t>analyze</a:t>
            </a:r>
            <a:r>
              <a:rPr lang="en-GB" dirty="0"/>
              <a:t> participation motivation data. </a:t>
            </a:r>
            <a:endParaRPr lang="en-GB" dirty="0" smtClean="0"/>
          </a:p>
          <a:p>
            <a:r>
              <a:rPr lang="en-GB" dirty="0" smtClean="0"/>
              <a:t>Method</a:t>
            </a:r>
            <a:r>
              <a:rPr lang="en-GB" dirty="0"/>
              <a:t>: Data was collected using the </a:t>
            </a:r>
            <a:r>
              <a:rPr lang="en-GB" dirty="0" err="1"/>
              <a:t>Scanlan</a:t>
            </a:r>
            <a:r>
              <a:rPr lang="en-GB" dirty="0"/>
              <a:t> Collaborative Interview </a:t>
            </a:r>
            <a:r>
              <a:rPr lang="en-GB" dirty="0" smtClean="0"/>
              <a:t>Method </a:t>
            </a:r>
            <a:r>
              <a:rPr lang="en-GB" dirty="0"/>
              <a:t>(SCIM;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endParaRPr lang="en-GB" dirty="0" smtClean="0"/>
          </a:p>
          <a:p>
            <a:r>
              <a:rPr lang="en-GB" dirty="0" smtClean="0"/>
              <a:t>Results</a:t>
            </a:r>
            <a:r>
              <a:rPr lang="en-GB" dirty="0"/>
              <a:t>: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endParaRPr lang="en-GB" dirty="0" smtClean="0"/>
          </a:p>
        </p:txBody>
      </p:sp>
    </p:spTree>
    <p:extLst>
      <p:ext uri="{BB962C8B-B14F-4D97-AF65-F5344CB8AC3E}">
        <p14:creationId xmlns:p14="http://schemas.microsoft.com/office/powerpoint/2010/main" val="1273900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Themes:</a:t>
            </a:r>
            <a:endParaRPr lang="en-GB" dirty="0"/>
          </a:p>
        </p:txBody>
      </p:sp>
      <p:pic>
        <p:nvPicPr>
          <p:cNvPr id="4" name="Content Placeholder 3"/>
          <p:cNvPicPr>
            <a:picLocks noGrp="1" noChangeAspect="1"/>
          </p:cNvPicPr>
          <p:nvPr>
            <p:ph idx="1"/>
          </p:nvPr>
        </p:nvPicPr>
        <p:blipFill>
          <a:blip r:embed="rId2"/>
          <a:stretch>
            <a:fillRect/>
          </a:stretch>
        </p:blipFill>
        <p:spPr>
          <a:xfrm>
            <a:off x="899592" y="1916832"/>
            <a:ext cx="7632848" cy="4022725"/>
          </a:xfrm>
          <a:prstGeom prst="rect">
            <a:avLst/>
          </a:prstGeom>
        </p:spPr>
      </p:pic>
    </p:spTree>
    <p:extLst>
      <p:ext uri="{BB962C8B-B14F-4D97-AF65-F5344CB8AC3E}">
        <p14:creationId xmlns:p14="http://schemas.microsoft.com/office/powerpoint/2010/main" val="392428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68096" y="1196752"/>
            <a:ext cx="6726079" cy="5111973"/>
          </a:xfrm>
          <a:prstGeom prst="rect">
            <a:avLst/>
          </a:prstGeom>
        </p:spPr>
      </p:pic>
    </p:spTree>
    <p:extLst>
      <p:ext uri="{BB962C8B-B14F-4D97-AF65-F5344CB8AC3E}">
        <p14:creationId xmlns:p14="http://schemas.microsoft.com/office/powerpoint/2010/main" val="2100674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3568" y="1124744"/>
            <a:ext cx="7272807" cy="5183981"/>
          </a:xfrm>
          <a:prstGeom prst="rect">
            <a:avLst/>
          </a:prstGeom>
        </p:spPr>
      </p:pic>
    </p:spTree>
    <p:extLst>
      <p:ext uri="{BB962C8B-B14F-4D97-AF65-F5344CB8AC3E}">
        <p14:creationId xmlns:p14="http://schemas.microsoft.com/office/powerpoint/2010/main" val="3892882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smtClean="0"/>
              <a:t>Example: Jody - </a:t>
            </a:r>
            <a:r>
              <a:rPr lang="en-GB" dirty="0" err="1" smtClean="0"/>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endParaRPr lang="en-GB" dirty="0" smtClean="0"/>
          </a:p>
          <a:p>
            <a:pPr lvl="1"/>
            <a:r>
              <a:rPr lang="en-GB" dirty="0" smtClean="0"/>
              <a:t>That’d </a:t>
            </a:r>
            <a:r>
              <a:rPr lang="en-GB" dirty="0"/>
              <a:t>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smtClean="0"/>
              <a:t>“</a:t>
            </a:r>
            <a:r>
              <a:rPr lang="en-GB" dirty="0"/>
              <a:t>One of the best feelings in the world! It’s just adrenaline. You’re just stoked”. </a:t>
            </a:r>
            <a:endParaRPr lang="en-GB" dirty="0" smtClean="0"/>
          </a:p>
          <a:p>
            <a:r>
              <a:rPr lang="en-GB" dirty="0" smtClean="0"/>
              <a:t>However</a:t>
            </a:r>
            <a:r>
              <a:rPr lang="en-GB" dirty="0"/>
              <a:t>, she went to add a second factor: </a:t>
            </a:r>
            <a:endParaRPr lang="en-GB" dirty="0" smtClean="0"/>
          </a:p>
          <a:p>
            <a:pPr lvl="1"/>
            <a:r>
              <a:rPr lang="en-GB" dirty="0" smtClean="0"/>
              <a:t>It’s </a:t>
            </a:r>
            <a:r>
              <a:rPr lang="en-GB" dirty="0"/>
              <a:t>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a:t>
            </a:r>
            <a:r>
              <a:rPr lang="en-GB" dirty="0" smtClean="0"/>
              <a:t>I </a:t>
            </a:r>
            <a:r>
              <a:rPr lang="en-GB" dirty="0"/>
              <a:t>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90000"/>
              </a:lnSpc>
            </a:pPr>
            <a:r>
              <a:rPr lang="en-US" altLang="en-US" dirty="0" smtClean="0"/>
              <a:t>3. Comparison </a:t>
            </a:r>
            <a:r>
              <a:rPr lang="en-US" altLang="en-US" dirty="0"/>
              <a:t>to motivation research</a:t>
            </a:r>
          </a:p>
        </p:txBody>
      </p:sp>
      <p:sp>
        <p:nvSpPr>
          <p:cNvPr id="3" name="Content Placeholder 2"/>
          <p:cNvSpPr>
            <a:spLocks noGrp="1"/>
          </p:cNvSpPr>
          <p:nvPr>
            <p:ph idx="1"/>
          </p:nvPr>
        </p:nvSpPr>
        <p:spPr/>
        <p:txBody>
          <a:bodyPr>
            <a:normAutofit lnSpcReduction="10000"/>
          </a:bodyPr>
          <a:lstStyle/>
          <a:p>
            <a:r>
              <a:rPr lang="en-GB" dirty="0"/>
              <a:t>Themes:</a:t>
            </a:r>
          </a:p>
          <a:p>
            <a:pPr marL="457200" indent="-457200">
              <a:buFont typeface="+mj-lt"/>
              <a:buAutoNum type="arabicPeriod"/>
            </a:pPr>
            <a:r>
              <a:rPr lang="en-GB" dirty="0"/>
              <a:t>Fun and enjoyment</a:t>
            </a:r>
          </a:p>
          <a:p>
            <a:pPr marL="457200" indent="-457200">
              <a:buFont typeface="+mj-lt"/>
              <a:buAutoNum type="arabicPeriod"/>
            </a:pPr>
            <a:r>
              <a:rPr lang="en-GB" dirty="0"/>
              <a:t>The natural environment </a:t>
            </a:r>
          </a:p>
          <a:p>
            <a:pPr marL="457200" indent="-457200">
              <a:buFont typeface="+mj-lt"/>
              <a:buAutoNum type="arabicPeriod"/>
            </a:pPr>
            <a:r>
              <a:rPr lang="en-GB" dirty="0"/>
              <a:t>Social</a:t>
            </a:r>
          </a:p>
          <a:p>
            <a:pPr marL="457200" indent="-457200">
              <a:buFont typeface="+mj-lt"/>
              <a:buAutoNum type="arabicPeriod"/>
            </a:pPr>
            <a:r>
              <a:rPr lang="en-GB" dirty="0"/>
              <a:t>Goals / achievement / competition </a:t>
            </a:r>
          </a:p>
          <a:p>
            <a:pPr marL="457200" indent="-457200">
              <a:buFont typeface="+mj-lt"/>
              <a:buAutoNum type="arabicPeriod"/>
            </a:pPr>
            <a:r>
              <a:rPr lang="en-GB" dirty="0"/>
              <a:t>Versatility of sport</a:t>
            </a:r>
          </a:p>
          <a:p>
            <a:pPr marL="457200" indent="-457200">
              <a:buFont typeface="+mj-lt"/>
              <a:buAutoNum type="arabicPeriod"/>
            </a:pPr>
            <a:r>
              <a:rPr lang="en-GB" dirty="0"/>
              <a:t>To improve</a:t>
            </a:r>
          </a:p>
          <a:p>
            <a:pPr marL="457200" indent="-457200">
              <a:buFont typeface="+mj-lt"/>
              <a:buAutoNum type="arabicPeriod"/>
            </a:pPr>
            <a:r>
              <a:rPr lang="en-GB" dirty="0"/>
              <a:t>Physical and mental health</a:t>
            </a:r>
          </a:p>
          <a:p>
            <a:r>
              <a:rPr lang="en-GB" dirty="0"/>
              <a:t> </a:t>
            </a:r>
            <a:r>
              <a:rPr lang="en-GB" dirty="0" smtClean="0"/>
              <a:t>Select 3 from the above (or your own list). Find relevant outdoor adventure research to link the theme to. </a:t>
            </a:r>
            <a:endParaRPr lang="en-GB" dirty="0"/>
          </a:p>
          <a:p>
            <a:endParaRPr lang="en-GB" dirty="0"/>
          </a:p>
        </p:txBody>
      </p:sp>
    </p:spTree>
    <p:extLst>
      <p:ext uri="{BB962C8B-B14F-4D97-AF65-F5344CB8AC3E}">
        <p14:creationId xmlns:p14="http://schemas.microsoft.com/office/powerpoint/2010/main" val="3544894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Comparison to Motivation Theory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890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 (SDT)</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3288945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2068896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2197707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pPr marL="342900" lvl="1" indent="0">
              <a:buNone/>
            </a:pPr>
            <a:endParaRPr lang="en-US" dirty="0"/>
          </a:p>
        </p:txBody>
      </p:sp>
    </p:spTree>
    <p:extLst>
      <p:ext uri="{BB962C8B-B14F-4D97-AF65-F5344CB8AC3E}">
        <p14:creationId xmlns:p14="http://schemas.microsoft.com/office/powerpoint/2010/main" val="615827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a:t>
            </a:r>
            <a:r>
              <a:rPr lang="en-GB" dirty="0" smtClean="0"/>
              <a:t>study? – </a:t>
            </a:r>
            <a:r>
              <a:rPr lang="en-GB" sz="2000" dirty="0" smtClean="0"/>
              <a:t>Competence / relatedness / autonomy?</a:t>
            </a:r>
            <a:endParaRPr lang="en-GB" sz="2000" dirty="0"/>
          </a:p>
        </p:txBody>
      </p:sp>
      <p:sp>
        <p:nvSpPr>
          <p:cNvPr id="3" name="Content Placeholder 2"/>
          <p:cNvSpPr>
            <a:spLocks noGrp="1"/>
          </p:cNvSpPr>
          <p:nvPr>
            <p:ph sz="half" idx="1"/>
          </p:nvPr>
        </p:nvSpPr>
        <p:spPr/>
        <p:txBody>
          <a:bodyPr>
            <a:normAutofit/>
          </a:bodyPr>
          <a:lstStyle/>
          <a:p>
            <a:endParaRPr lang="en-GB" dirty="0" smtClean="0"/>
          </a:p>
          <a:p>
            <a:endParaRPr lang="en-GB" dirty="0" smtClean="0"/>
          </a:p>
          <a:p>
            <a:endParaRPr lang="en-GB" dirty="0" smtClean="0"/>
          </a:p>
          <a:p>
            <a:endParaRPr lang="en-GB" dirty="0" smtClean="0"/>
          </a:p>
          <a:p>
            <a:endParaRPr lang="en-GB" dirty="0"/>
          </a:p>
        </p:txBody>
      </p:sp>
      <p:sp>
        <p:nvSpPr>
          <p:cNvPr id="4" name="Content Placeholder 3"/>
          <p:cNvSpPr>
            <a:spLocks noGrp="1"/>
          </p:cNvSpPr>
          <p:nvPr>
            <p:ph sz="half" idx="2"/>
          </p:nvPr>
        </p:nvSpPr>
        <p:spPr>
          <a:xfrm>
            <a:off x="1043608" y="2286000"/>
            <a:ext cx="7014542" cy="4023360"/>
          </a:xfrm>
        </p:spPr>
        <p:txBody>
          <a:bodyPr/>
          <a:lstStyle/>
          <a:p>
            <a:pPr marL="0" indent="0">
              <a:buNone/>
            </a:pPr>
            <a:r>
              <a:rPr lang="en-US" dirty="0" smtClean="0"/>
              <a:t>Competence - The </a:t>
            </a:r>
            <a:r>
              <a:rPr lang="en-US" dirty="0"/>
              <a:t>need to interact effectively within an </a:t>
            </a:r>
            <a:r>
              <a:rPr lang="en-US" dirty="0" smtClean="0"/>
              <a:t>environment</a:t>
            </a:r>
          </a:p>
          <a:p>
            <a:r>
              <a:rPr lang="en-US" dirty="0" smtClean="0"/>
              <a:t>Quotes:</a:t>
            </a:r>
            <a:endParaRPr lang="en-US" dirty="0"/>
          </a:p>
          <a:p>
            <a:pPr marL="0" indent="0">
              <a:buNone/>
            </a:pPr>
            <a:r>
              <a:rPr lang="en-US" dirty="0" smtClean="0"/>
              <a:t>Relatedness - The </a:t>
            </a:r>
            <a:r>
              <a:rPr lang="en-US" dirty="0"/>
              <a:t>need to feel close, connected, and cared for with important </a:t>
            </a:r>
            <a:r>
              <a:rPr lang="en-US" dirty="0" smtClean="0"/>
              <a:t>others</a:t>
            </a:r>
          </a:p>
          <a:p>
            <a:pPr marL="0" indent="0">
              <a:buNone/>
            </a:pPr>
            <a:r>
              <a:rPr lang="en-US" dirty="0" smtClean="0"/>
              <a:t>Quotes:</a:t>
            </a:r>
            <a:endParaRPr lang="en-US" dirty="0"/>
          </a:p>
          <a:p>
            <a:pPr marL="0" indent="0">
              <a:buNone/>
            </a:pPr>
            <a:r>
              <a:rPr lang="en-US" dirty="0" smtClean="0"/>
              <a:t>Autonomy - The </a:t>
            </a:r>
            <a:r>
              <a:rPr lang="en-US" dirty="0"/>
              <a:t>need to experience activities as self-endorsed and enacted by choice</a:t>
            </a:r>
          </a:p>
          <a:p>
            <a:pPr marL="0" indent="0">
              <a:buNone/>
            </a:pPr>
            <a:r>
              <a:rPr lang="en-US" dirty="0" smtClean="0"/>
              <a:t>Quotes:</a:t>
            </a:r>
            <a:endParaRPr lang="en-US" dirty="0"/>
          </a:p>
          <a:p>
            <a:pPr marL="0" indent="0">
              <a:buNone/>
            </a:pPr>
            <a:endParaRPr lang="en-US" dirty="0"/>
          </a:p>
        </p:txBody>
      </p:sp>
    </p:spTree>
    <p:extLst>
      <p:ext uri="{BB962C8B-B14F-4D97-AF65-F5344CB8AC3E}">
        <p14:creationId xmlns:p14="http://schemas.microsoft.com/office/powerpoint/2010/main" val="364181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Title 1"/>
          <p:cNvSpPr>
            <a:spLocks noGrp="1"/>
          </p:cNvSpPr>
          <p:nvPr>
            <p:ph type="title"/>
          </p:nvPr>
        </p:nvSpPr>
        <p:spPr>
          <a:xfrm>
            <a:off x="684213" y="260350"/>
            <a:ext cx="7772400" cy="1143000"/>
          </a:xfrm>
        </p:spPr>
        <p:txBody>
          <a:bodyPr/>
          <a:lstStyle/>
          <a:p>
            <a:pPr>
              <a:defRPr/>
            </a:pPr>
            <a:r>
              <a:rPr lang="en-GB" sz="2400" smtClean="0"/>
              <a:t>Organismic Integration Theory (OIT) – Amotivation &amp; Intrinsic Motivation</a:t>
            </a:r>
          </a:p>
        </p:txBody>
      </p:sp>
      <p:sp>
        <p:nvSpPr>
          <p:cNvPr id="35844" name="Content Placeholder 6"/>
          <p:cNvSpPr>
            <a:spLocks noGrp="1"/>
          </p:cNvSpPr>
          <p:nvPr>
            <p:ph sz="quarter" idx="1"/>
          </p:nvPr>
        </p:nvSpPr>
        <p:spPr>
          <a:xfrm>
            <a:off x="762000" y="1826202"/>
            <a:ext cx="7772400" cy="5184775"/>
          </a:xfrm>
        </p:spPr>
        <p:txBody>
          <a:bodyPr>
            <a:normAutofit fontScale="92500" lnSpcReduction="10000"/>
          </a:bodyPr>
          <a:lstStyle/>
          <a:p>
            <a:pPr algn="ctr">
              <a:buFontTx/>
              <a:buNone/>
            </a:pPr>
            <a:r>
              <a:rPr lang="en-GB" altLang="en-US" dirty="0" err="1" smtClean="0"/>
              <a:t>Amotivation</a:t>
            </a:r>
            <a:r>
              <a:rPr lang="en-GB" altLang="en-US" dirty="0" smtClean="0"/>
              <a:t> </a:t>
            </a:r>
          </a:p>
          <a:p>
            <a:pPr algn="ctr">
              <a:buFontTx/>
              <a:buNone/>
            </a:pPr>
            <a:endParaRPr lang="en-GB" altLang="en-US" dirty="0" smtClean="0"/>
          </a:p>
          <a:p>
            <a:pPr algn="ctr">
              <a:buFontTx/>
              <a:buNone/>
            </a:pPr>
            <a:r>
              <a:rPr lang="en-GB" altLang="en-US" dirty="0" smtClean="0"/>
              <a:t>  </a:t>
            </a:r>
          </a:p>
          <a:p>
            <a:pPr algn="ctr">
              <a:buFontTx/>
              <a:buNone/>
            </a:pPr>
            <a:r>
              <a:rPr lang="en-GB" altLang="en-US" dirty="0" smtClean="0"/>
              <a:t>Extrinsic Motivation (4 types)</a:t>
            </a:r>
          </a:p>
          <a:p>
            <a:pPr algn="ctr">
              <a:buFontTx/>
              <a:buNone/>
            </a:pPr>
            <a:endParaRPr lang="en-GB" altLang="en-US" dirty="0" smtClean="0"/>
          </a:p>
          <a:p>
            <a:pPr algn="ctr">
              <a:buFontTx/>
              <a:buNone/>
            </a:pPr>
            <a:endParaRPr lang="en-GB" altLang="en-US" dirty="0" smtClean="0"/>
          </a:p>
          <a:p>
            <a:pPr algn="ctr">
              <a:buFontTx/>
              <a:buNone/>
            </a:pPr>
            <a:endParaRPr lang="en-GB" altLang="en-US" dirty="0" smtClean="0"/>
          </a:p>
          <a:p>
            <a:pPr algn="ctr">
              <a:buFontTx/>
              <a:buNone/>
            </a:pPr>
            <a:r>
              <a:rPr lang="en-GB" altLang="en-US" dirty="0" smtClean="0"/>
              <a:t>Intrinsic Motivation</a:t>
            </a:r>
          </a:p>
          <a:p>
            <a:pPr algn="ctr">
              <a:buFontTx/>
              <a:buNone/>
            </a:pPr>
            <a:endParaRPr lang="en-GB" altLang="en-US" sz="1400" dirty="0" smtClean="0"/>
          </a:p>
          <a:p>
            <a:pPr>
              <a:buFontTx/>
              <a:buNone/>
            </a:pPr>
            <a:r>
              <a:rPr lang="en-US" altLang="en-US" sz="2400" dirty="0" smtClean="0"/>
              <a:t>Intrinsic motivation or integrated regulation (</a:t>
            </a:r>
            <a:r>
              <a:rPr lang="en-US" altLang="en-US" sz="2400" dirty="0" err="1" smtClean="0"/>
              <a:t>Deci</a:t>
            </a:r>
            <a:r>
              <a:rPr lang="en-US" altLang="en-US" sz="2400" dirty="0" smtClean="0"/>
              <a:t> &amp; Ryan, 2002) is positively associated with exercise adherence </a:t>
            </a:r>
          </a:p>
          <a:p>
            <a:pPr algn="ctr">
              <a:buFontTx/>
              <a:buNone/>
            </a:pPr>
            <a:endParaRPr lang="en-GB" altLang="en-US" dirty="0" smtClean="0"/>
          </a:p>
          <a:p>
            <a:pPr algn="ctr">
              <a:buFontTx/>
              <a:buNone/>
            </a:pPr>
            <a:r>
              <a:rPr lang="en-GB" altLang="en-US" dirty="0" smtClean="0"/>
              <a:t> </a:t>
            </a:r>
          </a:p>
        </p:txBody>
      </p:sp>
      <p:cxnSp>
        <p:nvCxnSpPr>
          <p:cNvPr id="35845" name="Straight Arrow Connector 9"/>
          <p:cNvCxnSpPr>
            <a:cxnSpLocks noChangeShapeType="1"/>
          </p:cNvCxnSpPr>
          <p:nvPr/>
        </p:nvCxnSpPr>
        <p:spPr bwMode="auto">
          <a:xfrm rot="5400000">
            <a:off x="4104481" y="2612230"/>
            <a:ext cx="6477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35846" name="Straight Arrow Connector 12"/>
          <p:cNvCxnSpPr>
            <a:cxnSpLocks noChangeShapeType="1"/>
          </p:cNvCxnSpPr>
          <p:nvPr/>
        </p:nvCxnSpPr>
        <p:spPr bwMode="auto">
          <a:xfrm rot="5400000">
            <a:off x="3888581" y="4120356"/>
            <a:ext cx="10795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553147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smtClean="0"/>
              <a:t>Organismic Integration Theory – Multidimensional Extrinsic Motivation</a:t>
            </a:r>
          </a:p>
        </p:txBody>
      </p:sp>
      <p:sp>
        <p:nvSpPr>
          <p:cNvPr id="36868" name="Content Placeholder 6"/>
          <p:cNvSpPr>
            <a:spLocks noGrp="1"/>
          </p:cNvSpPr>
          <p:nvPr>
            <p:ph sz="quarter" idx="1"/>
          </p:nvPr>
        </p:nvSpPr>
        <p:spPr>
          <a:xfrm>
            <a:off x="685800" y="1557338"/>
            <a:ext cx="7772400" cy="4538662"/>
          </a:xfrm>
        </p:spPr>
        <p:txBody>
          <a:bodyPr>
            <a:normAutofit fontScale="92500" lnSpcReduction="10000"/>
          </a:bodyPr>
          <a:lstStyle/>
          <a:p>
            <a:pPr lvl="1">
              <a:lnSpc>
                <a:spcPct val="80000"/>
              </a:lnSpc>
            </a:pPr>
            <a:r>
              <a:rPr lang="en-GB" altLang="en-US" sz="2000" b="1" dirty="0" err="1" smtClean="0"/>
              <a:t>Amotivation</a:t>
            </a:r>
            <a:r>
              <a:rPr lang="en-GB" altLang="en-US" sz="2000" b="1" dirty="0" smtClean="0"/>
              <a:t> </a:t>
            </a:r>
            <a:r>
              <a:rPr lang="en-GB" sz="1900" i="1" dirty="0" smtClean="0"/>
              <a:t>(</a:t>
            </a:r>
            <a:r>
              <a:rPr lang="en-GB" sz="1900" i="1" dirty="0" err="1" smtClean="0"/>
              <a:t>amotivated</a:t>
            </a:r>
            <a:r>
              <a:rPr lang="en-GB" sz="1900" i="1" dirty="0" smtClean="0"/>
              <a:t>)</a:t>
            </a:r>
            <a:r>
              <a:rPr lang="en-GB" sz="1900" dirty="0" smtClean="0"/>
              <a:t>, </a:t>
            </a:r>
            <a:r>
              <a:rPr lang="en-GB" sz="1900" dirty="0"/>
              <a:t>a completely non-self determined form of regulation. This is a state of lacking any intention to engage in a behaviour.</a:t>
            </a:r>
            <a:r>
              <a:rPr lang="en-GB" dirty="0"/>
              <a:t> </a:t>
            </a:r>
            <a:endParaRPr lang="en-GB" altLang="en-US" sz="2000" b="1" dirty="0" smtClean="0"/>
          </a:p>
          <a:p>
            <a:pPr lvl="1">
              <a:lnSpc>
                <a:spcPct val="80000"/>
              </a:lnSpc>
            </a:pPr>
            <a:r>
              <a:rPr lang="en-GB" altLang="en-US" sz="2000" b="1" dirty="0" smtClean="0"/>
              <a:t>External regulation</a:t>
            </a:r>
            <a:r>
              <a:rPr lang="en-GB" altLang="en-US" sz="2000" dirty="0" smtClean="0"/>
              <a:t> </a:t>
            </a:r>
            <a:r>
              <a:rPr lang="en-GB" altLang="en-US" sz="1800" dirty="0" smtClean="0"/>
              <a:t>Behaviour is regulated through external means </a:t>
            </a:r>
          </a:p>
          <a:p>
            <a:pPr lvl="2">
              <a:lnSpc>
                <a:spcPct val="80000"/>
              </a:lnSpc>
              <a:buFontTx/>
              <a:buNone/>
            </a:pPr>
            <a:r>
              <a:rPr lang="en-GB" altLang="en-US" sz="1800" dirty="0" smtClean="0"/>
              <a:t>	(e.g., rewards or threats)</a:t>
            </a:r>
          </a:p>
          <a:p>
            <a:pPr lvl="1">
              <a:lnSpc>
                <a:spcPct val="80000"/>
              </a:lnSpc>
            </a:pPr>
            <a:r>
              <a:rPr lang="en-GB" altLang="en-US" sz="2000" b="1" dirty="0" err="1" smtClean="0"/>
              <a:t>Introjected</a:t>
            </a:r>
            <a:r>
              <a:rPr lang="en-GB" altLang="en-US" sz="2000" b="1" dirty="0" smtClean="0"/>
              <a:t> regulation</a:t>
            </a:r>
          </a:p>
          <a:p>
            <a:pPr lvl="2">
              <a:lnSpc>
                <a:spcPct val="80000"/>
              </a:lnSpc>
            </a:pPr>
            <a:r>
              <a:rPr lang="en-GB" altLang="en-US" sz="1800" dirty="0" smtClean="0"/>
              <a:t>Behaviour engaged in to alleviate self-imposed pressure </a:t>
            </a:r>
          </a:p>
          <a:p>
            <a:pPr lvl="2">
              <a:lnSpc>
                <a:spcPct val="80000"/>
              </a:lnSpc>
              <a:buFontTx/>
              <a:buNone/>
            </a:pPr>
            <a:r>
              <a:rPr lang="en-GB" altLang="en-US" sz="1800" dirty="0" smtClean="0"/>
              <a:t>	(e.g., guilt, anxiety, embarrassment or to gain pride)</a:t>
            </a:r>
          </a:p>
          <a:p>
            <a:pPr lvl="1">
              <a:lnSpc>
                <a:spcPct val="80000"/>
              </a:lnSpc>
            </a:pPr>
            <a:r>
              <a:rPr lang="en-GB" altLang="en-US" sz="2000" b="1" dirty="0" smtClean="0"/>
              <a:t>Identified regulation</a:t>
            </a:r>
          </a:p>
          <a:p>
            <a:pPr lvl="2">
              <a:lnSpc>
                <a:spcPct val="80000"/>
              </a:lnSpc>
            </a:pPr>
            <a:r>
              <a:rPr lang="en-GB" altLang="en-US" sz="1800" dirty="0" smtClean="0"/>
              <a:t>Behaviour valued &amp; judged important (some free choice)</a:t>
            </a:r>
          </a:p>
          <a:p>
            <a:pPr lvl="2">
              <a:lnSpc>
                <a:spcPct val="80000"/>
              </a:lnSpc>
              <a:buFontTx/>
              <a:buNone/>
            </a:pPr>
            <a:r>
              <a:rPr lang="en-GB" altLang="en-US" sz="1800" dirty="0" smtClean="0"/>
              <a:t>	(e.g., mountain biking to stay fit)</a:t>
            </a:r>
          </a:p>
          <a:p>
            <a:pPr lvl="1">
              <a:lnSpc>
                <a:spcPct val="80000"/>
              </a:lnSpc>
            </a:pPr>
            <a:r>
              <a:rPr lang="en-GB" altLang="en-US" sz="2000" b="1" dirty="0" smtClean="0"/>
              <a:t>Integrated regulation</a:t>
            </a:r>
          </a:p>
          <a:p>
            <a:pPr lvl="2">
              <a:lnSpc>
                <a:spcPct val="80000"/>
              </a:lnSpc>
            </a:pPr>
            <a:r>
              <a:rPr lang="en-GB" altLang="en-US" sz="1800" dirty="0" smtClean="0"/>
              <a:t>Engage </a:t>
            </a:r>
            <a:r>
              <a:rPr lang="en-GB" altLang="en-US" sz="1800" dirty="0"/>
              <a:t>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r>
              <a:rPr lang="en-GB" altLang="en-US" sz="1800" dirty="0" smtClean="0"/>
              <a:t>)</a:t>
            </a:r>
            <a:endParaRPr lang="en-GB" dirty="0" smtClean="0"/>
          </a:p>
          <a:p>
            <a:pPr lvl="1">
              <a:lnSpc>
                <a:spcPct val="80000"/>
              </a:lnSpc>
            </a:pPr>
            <a:r>
              <a:rPr lang="en-GB" altLang="en-US" sz="2000" b="1" dirty="0" smtClean="0"/>
              <a:t>Intrinsic motivation </a:t>
            </a:r>
          </a:p>
          <a:p>
            <a:pPr lvl="2">
              <a:lnSpc>
                <a:spcPct val="80000"/>
              </a:lnSpc>
            </a:pPr>
            <a:r>
              <a:rPr lang="en-GB" sz="1800" dirty="0" smtClean="0"/>
              <a:t>loves </a:t>
            </a:r>
            <a:r>
              <a:rPr lang="en-GB" sz="1800" dirty="0"/>
              <a:t>doing it as a social and aesthetic experience</a:t>
            </a:r>
            <a:endParaRPr lang="en-GB" altLang="en-US" sz="1800" dirty="0" smtClean="0"/>
          </a:p>
          <a:p>
            <a:endParaRPr lang="en-GB" altLang="en-US" dirty="0" smtClean="0"/>
          </a:p>
        </p:txBody>
      </p:sp>
    </p:spTree>
    <p:extLst>
      <p:ext uri="{BB962C8B-B14F-4D97-AF65-F5344CB8AC3E}">
        <p14:creationId xmlns:p14="http://schemas.microsoft.com/office/powerpoint/2010/main" val="38759024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smtClean="0"/>
              <a:t>Task: Relate the results to the following (where applicable)…</a:t>
            </a:r>
          </a:p>
        </p:txBody>
      </p:sp>
      <p:sp>
        <p:nvSpPr>
          <p:cNvPr id="36868" name="Content Placeholder 6"/>
          <p:cNvSpPr>
            <a:spLocks noGrp="1"/>
          </p:cNvSpPr>
          <p:nvPr>
            <p:ph sz="quarter" idx="1"/>
          </p:nvPr>
        </p:nvSpPr>
        <p:spPr>
          <a:xfrm>
            <a:off x="685800" y="1557338"/>
            <a:ext cx="7772400" cy="4538662"/>
          </a:xfrm>
        </p:spPr>
        <p:txBody>
          <a:bodyPr>
            <a:normAutofit fontScale="92500" lnSpcReduction="20000"/>
          </a:bodyPr>
          <a:lstStyle/>
          <a:p>
            <a:pPr lvl="1">
              <a:lnSpc>
                <a:spcPct val="80000"/>
              </a:lnSpc>
            </a:pPr>
            <a:r>
              <a:rPr lang="en-GB" altLang="en-US" sz="2000" b="1" dirty="0" err="1" smtClean="0"/>
              <a:t>Amotivation</a:t>
            </a:r>
            <a:r>
              <a:rPr lang="en-GB" altLang="en-US" sz="2000" b="1" dirty="0" smtClean="0"/>
              <a:t> </a:t>
            </a:r>
            <a:r>
              <a:rPr lang="en-GB" sz="1900" i="1" dirty="0" smtClean="0"/>
              <a:t>(</a:t>
            </a:r>
            <a:r>
              <a:rPr lang="en-GB" sz="1900" i="1" dirty="0" err="1" smtClean="0"/>
              <a:t>amotivated</a:t>
            </a:r>
            <a:r>
              <a:rPr lang="en-GB" sz="1900" i="1" dirty="0" smtClean="0"/>
              <a:t>)</a:t>
            </a:r>
            <a:r>
              <a:rPr lang="en-GB" sz="1900" dirty="0" smtClean="0"/>
              <a:t>, </a:t>
            </a:r>
            <a:r>
              <a:rPr lang="en-GB" sz="1900" dirty="0"/>
              <a:t>a completely non-self determined form of regulation. This is a state of lacking any intention to engage in a behaviour.</a:t>
            </a:r>
            <a:r>
              <a:rPr lang="en-GB" dirty="0"/>
              <a:t> </a:t>
            </a:r>
            <a:endParaRPr lang="en-GB" altLang="en-US" sz="2000" b="1" dirty="0" smtClean="0"/>
          </a:p>
          <a:p>
            <a:pPr lvl="1">
              <a:lnSpc>
                <a:spcPct val="80000"/>
              </a:lnSpc>
            </a:pPr>
            <a:r>
              <a:rPr lang="en-GB" altLang="en-US" sz="2000" b="1" dirty="0" smtClean="0"/>
              <a:t>External regulation</a:t>
            </a:r>
            <a:r>
              <a:rPr lang="en-GB" altLang="en-US" sz="2000" dirty="0" smtClean="0"/>
              <a:t> </a:t>
            </a:r>
            <a:r>
              <a:rPr lang="en-GB" altLang="en-US" sz="1800" dirty="0" smtClean="0"/>
              <a:t>Behaviour is regulated through external means </a:t>
            </a:r>
          </a:p>
          <a:p>
            <a:pPr lvl="2">
              <a:lnSpc>
                <a:spcPct val="80000"/>
              </a:lnSpc>
              <a:buFontTx/>
              <a:buNone/>
            </a:pPr>
            <a:r>
              <a:rPr lang="en-GB" altLang="en-US" sz="1800" dirty="0" smtClean="0"/>
              <a:t>	(e.g., rewards or threats)</a:t>
            </a:r>
          </a:p>
          <a:p>
            <a:pPr lvl="1">
              <a:lnSpc>
                <a:spcPct val="80000"/>
              </a:lnSpc>
            </a:pPr>
            <a:r>
              <a:rPr lang="en-GB" altLang="en-US" sz="2000" b="1" dirty="0" err="1" smtClean="0"/>
              <a:t>Introjected</a:t>
            </a:r>
            <a:r>
              <a:rPr lang="en-GB" altLang="en-US" sz="2000" b="1" dirty="0" smtClean="0"/>
              <a:t> regulation</a:t>
            </a:r>
          </a:p>
          <a:p>
            <a:pPr lvl="2">
              <a:lnSpc>
                <a:spcPct val="80000"/>
              </a:lnSpc>
            </a:pPr>
            <a:r>
              <a:rPr lang="en-GB" altLang="en-US" sz="1800" dirty="0" smtClean="0"/>
              <a:t>Behaviour engaged in to alleviate self-imposed pressure </a:t>
            </a:r>
          </a:p>
          <a:p>
            <a:pPr lvl="2">
              <a:lnSpc>
                <a:spcPct val="80000"/>
              </a:lnSpc>
              <a:buFontTx/>
              <a:buNone/>
            </a:pPr>
            <a:r>
              <a:rPr lang="en-GB" altLang="en-US" sz="1800" dirty="0" smtClean="0"/>
              <a:t>	(e.g., guilt, anxiety, embarrassment or to gain pride)</a:t>
            </a:r>
          </a:p>
          <a:p>
            <a:pPr lvl="1">
              <a:lnSpc>
                <a:spcPct val="80000"/>
              </a:lnSpc>
            </a:pPr>
            <a:r>
              <a:rPr lang="en-GB" altLang="en-US" sz="2000" b="1" dirty="0" smtClean="0"/>
              <a:t>Identified regulation</a:t>
            </a:r>
          </a:p>
          <a:p>
            <a:pPr lvl="2">
              <a:lnSpc>
                <a:spcPct val="80000"/>
              </a:lnSpc>
            </a:pPr>
            <a:r>
              <a:rPr lang="en-GB" altLang="en-US" sz="1800" dirty="0" smtClean="0"/>
              <a:t>Behaviour valued &amp; judged important (some free choice)</a:t>
            </a:r>
          </a:p>
          <a:p>
            <a:pPr lvl="2">
              <a:lnSpc>
                <a:spcPct val="80000"/>
              </a:lnSpc>
              <a:buFontTx/>
              <a:buNone/>
            </a:pPr>
            <a:r>
              <a:rPr lang="en-GB" altLang="en-US" sz="1800" dirty="0" smtClean="0"/>
              <a:t>	(e.g., mountain biking to stay fit)</a:t>
            </a:r>
          </a:p>
          <a:p>
            <a:pPr lvl="1">
              <a:lnSpc>
                <a:spcPct val="80000"/>
              </a:lnSpc>
            </a:pPr>
            <a:r>
              <a:rPr lang="en-GB" altLang="en-US" sz="2000" b="1" dirty="0" smtClean="0"/>
              <a:t>Integrated regulation</a:t>
            </a:r>
          </a:p>
          <a:p>
            <a:pPr lvl="2">
              <a:lnSpc>
                <a:spcPct val="80000"/>
              </a:lnSpc>
            </a:pPr>
            <a:r>
              <a:rPr lang="en-GB" altLang="en-US" sz="1800" dirty="0" smtClean="0"/>
              <a:t>Engage </a:t>
            </a:r>
            <a:r>
              <a:rPr lang="en-GB" altLang="en-US" sz="1800" dirty="0"/>
              <a:t>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r>
              <a:rPr lang="en-GB" altLang="en-US" sz="1800" dirty="0" smtClean="0"/>
              <a:t>)</a:t>
            </a:r>
            <a:endParaRPr lang="en-GB" dirty="0" smtClean="0"/>
          </a:p>
          <a:p>
            <a:pPr lvl="1">
              <a:lnSpc>
                <a:spcPct val="80000"/>
              </a:lnSpc>
            </a:pPr>
            <a:r>
              <a:rPr lang="en-GB" altLang="en-US" sz="2000" b="1" dirty="0" smtClean="0"/>
              <a:t>Intrinsic motivation </a:t>
            </a:r>
          </a:p>
          <a:p>
            <a:pPr lvl="2">
              <a:lnSpc>
                <a:spcPct val="80000"/>
              </a:lnSpc>
            </a:pPr>
            <a:r>
              <a:rPr lang="en-GB" sz="1800" dirty="0" smtClean="0"/>
              <a:t>loves </a:t>
            </a:r>
            <a:r>
              <a:rPr lang="en-GB" sz="1800" dirty="0"/>
              <a:t>doing it as a social and aesthetic experience</a:t>
            </a:r>
            <a:endParaRPr lang="en-GB" altLang="en-US" sz="1800" dirty="0" smtClean="0"/>
          </a:p>
          <a:p>
            <a:r>
              <a:rPr lang="en-GB" altLang="en-US" dirty="0">
                <a:hlinkClick r:id="rId3"/>
              </a:rPr>
              <a:t>http://</a:t>
            </a:r>
            <a:r>
              <a:rPr lang="en-GB" altLang="en-US" dirty="0" smtClean="0">
                <a:hlinkClick r:id="rId3"/>
              </a:rPr>
              <a:t>exercise-motivation.bangor.ac.uk/breq/theory.php</a:t>
            </a:r>
            <a:r>
              <a:rPr lang="en-GB" altLang="en-US" dirty="0" smtClean="0"/>
              <a:t> - see Theory section on this page</a:t>
            </a:r>
          </a:p>
        </p:txBody>
      </p:sp>
    </p:spTree>
    <p:extLst>
      <p:ext uri="{BB962C8B-B14F-4D97-AF65-F5344CB8AC3E}">
        <p14:creationId xmlns:p14="http://schemas.microsoft.com/office/powerpoint/2010/main" val="7777022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Presentation of interview data</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How could you present your interview data as a presentation?</a:t>
            </a:r>
          </a:p>
          <a:p>
            <a:pPr marL="457200" indent="-457200">
              <a:buFont typeface="+mj-lt"/>
              <a:buAutoNum type="arabicPeriod"/>
            </a:pPr>
            <a:r>
              <a:rPr lang="en-GB" dirty="0" smtClean="0"/>
              <a:t>You will need to identify themes (with quotes to illustrate)</a:t>
            </a:r>
          </a:p>
          <a:p>
            <a:pPr marL="457200" indent="-457200">
              <a:buFont typeface="+mj-lt"/>
              <a:buAutoNum type="arabicPeriod"/>
            </a:pPr>
            <a:r>
              <a:rPr lang="en-GB" dirty="0" smtClean="0"/>
              <a:t>Link to research – quotes to illustrate links</a:t>
            </a:r>
          </a:p>
          <a:p>
            <a:pPr marL="457200" indent="-457200">
              <a:buFont typeface="+mj-lt"/>
              <a:buAutoNum type="arabicPeriod"/>
            </a:pPr>
            <a:r>
              <a:rPr lang="en-GB" dirty="0" smtClean="0"/>
              <a:t>Link to theory - </a:t>
            </a:r>
            <a:r>
              <a:rPr lang="en-GB" dirty="0"/>
              <a:t>quotes to illustrate </a:t>
            </a:r>
            <a:r>
              <a:rPr lang="en-GB" dirty="0" smtClean="0"/>
              <a:t>links</a:t>
            </a:r>
          </a:p>
          <a:p>
            <a:pPr marL="457200" indent="-457200">
              <a:buFont typeface="+mj-lt"/>
              <a:buAutoNum type="arabicPeriod"/>
            </a:pPr>
            <a:endParaRPr lang="en-GB" dirty="0"/>
          </a:p>
          <a:p>
            <a:pPr marL="0" indent="0">
              <a:buNone/>
            </a:pPr>
            <a:r>
              <a:rPr lang="en-GB" dirty="0" smtClean="0"/>
              <a:t>Form a plan…</a:t>
            </a:r>
          </a:p>
          <a:p>
            <a:pPr marL="0" indent="0">
              <a:buNone/>
            </a:pPr>
            <a:r>
              <a:rPr lang="en-GB" dirty="0" smtClean="0"/>
              <a:t>Refer to qualitative research papers for ideas. </a:t>
            </a:r>
          </a:p>
          <a:p>
            <a:pPr marL="457200" indent="-457200">
              <a:buFont typeface="+mj-lt"/>
              <a:buAutoNum type="arabicPeriod"/>
            </a:pPr>
            <a:endParaRPr lang="en-GB" dirty="0"/>
          </a:p>
        </p:txBody>
      </p:sp>
    </p:spTree>
    <p:extLst>
      <p:ext uri="{BB962C8B-B14F-4D97-AF65-F5344CB8AC3E}">
        <p14:creationId xmlns:p14="http://schemas.microsoft.com/office/powerpoint/2010/main" val="3336397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Interviewing – example interview (Sport psychology)</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www.youtube.com/watch?v=1siigVvxcZc</a:t>
            </a:r>
            <a:endParaRPr lang="en-GB" dirty="0" smtClean="0"/>
          </a:p>
          <a:p>
            <a:endParaRPr lang="en-GB" dirty="0"/>
          </a:p>
          <a:p>
            <a:r>
              <a:rPr lang="en-GB" dirty="0" smtClean="0"/>
              <a:t>Task: watch the video in the link above (20 minutes)</a:t>
            </a:r>
            <a:endParaRPr lang="en-GB" dirty="0"/>
          </a:p>
        </p:txBody>
      </p:sp>
    </p:spTree>
    <p:extLst>
      <p:ext uri="{BB962C8B-B14F-4D97-AF65-F5344CB8AC3E}">
        <p14:creationId xmlns:p14="http://schemas.microsoft.com/office/powerpoint/2010/main" val="374079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t>Part 2: </a:t>
            </a:r>
            <a:br>
              <a:rPr lang="en-US" altLang="en-US" b="1" dirty="0"/>
            </a:b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US" altLang="en-US" b="1" dirty="0" smtClean="0"/>
              <a:t>Data </a:t>
            </a:r>
            <a:r>
              <a:rPr lang="en-US" altLang="en-US" b="1" dirty="0"/>
              <a:t>analysis – quantitative </a:t>
            </a:r>
          </a:p>
          <a:p>
            <a:pPr marL="457200" indent="-457200">
              <a:buFont typeface="+mj-lt"/>
              <a:buAutoNum type="arabicPeriod"/>
            </a:pPr>
            <a:r>
              <a:rPr lang="en-US" altLang="en-US" b="1" dirty="0"/>
              <a:t>Data for CW1 - temporal patterning of competitive state anxiety (CSAI-2)</a:t>
            </a:r>
          </a:p>
          <a:p>
            <a:pPr marL="457200" indent="-457200">
              <a:buFont typeface="+mj-lt"/>
              <a:buAutoNum type="arabicPeriod"/>
            </a:pPr>
            <a:r>
              <a:rPr lang="en-US" altLang="en-US" b="1" dirty="0"/>
              <a:t>Re-cap of anxiety topic</a:t>
            </a:r>
          </a:p>
          <a:p>
            <a:pPr marL="457200" indent="-457200">
              <a:buFont typeface="+mj-lt"/>
              <a:buAutoNum type="arabicPeriod"/>
            </a:pPr>
            <a:r>
              <a:rPr lang="en-US" altLang="en-US" b="1" dirty="0"/>
              <a:t>Generating a table and figure (means and SD)</a:t>
            </a:r>
          </a:p>
          <a:p>
            <a:pPr marL="457200" indent="-457200">
              <a:buFont typeface="+mj-lt"/>
              <a:buAutoNum type="arabicPeriod"/>
            </a:pPr>
            <a:r>
              <a:rPr lang="en-US" altLang="en-US" b="1" dirty="0"/>
              <a:t>T-test</a:t>
            </a:r>
          </a:p>
          <a:p>
            <a:endParaRPr lang="en-GB" dirty="0"/>
          </a:p>
        </p:txBody>
      </p:sp>
    </p:spTree>
    <p:extLst>
      <p:ext uri="{BB962C8B-B14F-4D97-AF65-F5344CB8AC3E}">
        <p14:creationId xmlns:p14="http://schemas.microsoft.com/office/powerpoint/2010/main" val="2944931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smtClean="0"/>
              <a:t>1. Data </a:t>
            </a:r>
            <a:r>
              <a:rPr lang="en-US" altLang="en-US" b="1" dirty="0"/>
              <a:t>analysis – quantitative </a:t>
            </a:r>
            <a:br>
              <a:rPr lang="en-US" altLang="en-US" b="1" dirty="0"/>
            </a:br>
            <a:r>
              <a:rPr lang="en-GB" dirty="0" smtClean="0"/>
              <a:t>Article: Motivation research article (survey data)</a:t>
            </a:r>
            <a:endParaRPr lang="en-GB" dirty="0"/>
          </a:p>
        </p:txBody>
      </p:sp>
      <p:sp>
        <p:nvSpPr>
          <p:cNvPr id="3" name="Content Placeholder 2"/>
          <p:cNvSpPr>
            <a:spLocks noGrp="1"/>
          </p:cNvSpPr>
          <p:nvPr>
            <p:ph idx="1"/>
          </p:nvPr>
        </p:nvSpPr>
        <p:spPr>
          <a:xfrm>
            <a:off x="768095" y="2069736"/>
            <a:ext cx="7290055" cy="4752528"/>
          </a:xfrm>
        </p:spPr>
        <p:txBody>
          <a:bodyPr>
            <a:normAutofit/>
          </a:bodyPr>
          <a:lstStyle/>
          <a:p>
            <a:r>
              <a:rPr lang="en-GB" dirty="0" smtClean="0"/>
              <a:t>Survey data</a:t>
            </a:r>
          </a:p>
          <a:p>
            <a:r>
              <a:rPr lang="en-GB" dirty="0" smtClean="0"/>
              <a:t>Read the introduction – what was their rationale for conducting the study?</a:t>
            </a:r>
          </a:p>
          <a:p>
            <a:r>
              <a:rPr lang="en-GB" dirty="0" smtClean="0"/>
              <a:t>Why motivation?</a:t>
            </a:r>
          </a:p>
          <a:p>
            <a:r>
              <a:rPr lang="en-GB" dirty="0" smtClean="0"/>
              <a:t>Why mountain biking?</a:t>
            </a:r>
          </a:p>
          <a:p>
            <a:r>
              <a:rPr lang="en-GB" dirty="0" smtClean="0"/>
              <a:t>Why the participants they chose? </a:t>
            </a:r>
            <a:endParaRPr lang="en-GB" dirty="0"/>
          </a:p>
        </p:txBody>
      </p:sp>
    </p:spTree>
    <p:extLst>
      <p:ext uri="{BB962C8B-B14F-4D97-AF65-F5344CB8AC3E}">
        <p14:creationId xmlns:p14="http://schemas.microsoft.com/office/powerpoint/2010/main" val="1541323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smtClean="0"/>
              <a:t>1. Data </a:t>
            </a:r>
            <a:r>
              <a:rPr lang="en-US" altLang="en-US" b="1" dirty="0"/>
              <a:t>analysis – quantitative </a:t>
            </a:r>
            <a:br>
              <a:rPr lang="en-US" altLang="en-US" b="1" dirty="0"/>
            </a:br>
            <a:r>
              <a:rPr lang="en-GB" dirty="0" smtClean="0"/>
              <a:t>Article: Motivation research article (survey data)</a:t>
            </a:r>
            <a:endParaRPr lang="en-GB" dirty="0"/>
          </a:p>
        </p:txBody>
      </p:sp>
      <p:sp>
        <p:nvSpPr>
          <p:cNvPr id="3" name="Content Placeholder 2"/>
          <p:cNvSpPr>
            <a:spLocks noGrp="1"/>
          </p:cNvSpPr>
          <p:nvPr>
            <p:ph idx="1"/>
          </p:nvPr>
        </p:nvSpPr>
        <p:spPr>
          <a:xfrm>
            <a:off x="768095" y="2069736"/>
            <a:ext cx="7290055" cy="4752528"/>
          </a:xfrm>
        </p:spPr>
        <p:txBody>
          <a:bodyPr>
            <a:normAutofit fontScale="92500" lnSpcReduction="10000"/>
          </a:bodyPr>
          <a:lstStyle/>
          <a:p>
            <a:r>
              <a:rPr lang="en-GB" dirty="0" smtClean="0"/>
              <a:t>Survey data</a:t>
            </a:r>
          </a:p>
          <a:p>
            <a:r>
              <a:rPr lang="en-GB" dirty="0" smtClean="0"/>
              <a:t>Collapsed </a:t>
            </a:r>
            <a:r>
              <a:rPr lang="en-GB" dirty="0" err="1" smtClean="0"/>
              <a:t>likert</a:t>
            </a:r>
            <a:r>
              <a:rPr lang="en-GB" dirty="0" smtClean="0"/>
              <a:t> categories (agree and strongly agree / disagree and strongly disagree)</a:t>
            </a:r>
          </a:p>
          <a:p>
            <a:r>
              <a:rPr lang="en-GB" dirty="0" smtClean="0"/>
              <a:t>Mann-Whitney U test – Non parametric equivalent of independent t-test</a:t>
            </a:r>
          </a:p>
          <a:p>
            <a:r>
              <a:rPr lang="en-GB" dirty="0" smtClean="0"/>
              <a:t>Interpreting results: </a:t>
            </a:r>
          </a:p>
          <a:p>
            <a:r>
              <a:rPr lang="en-GB" dirty="0" smtClean="0"/>
              <a:t>Significance values (or p-values)</a:t>
            </a:r>
          </a:p>
          <a:p>
            <a:r>
              <a:rPr lang="en-GB" dirty="0" smtClean="0"/>
              <a:t>P&lt;0.05 – significant difference between variable – not down to chance (95% confidence level)</a:t>
            </a:r>
          </a:p>
          <a:p>
            <a:r>
              <a:rPr lang="en-GB" dirty="0" smtClean="0"/>
              <a:t>P&lt;0.01 </a:t>
            </a:r>
            <a:r>
              <a:rPr lang="en-GB" dirty="0"/>
              <a:t>– significant difference between variable – not down to chance (</a:t>
            </a:r>
            <a:r>
              <a:rPr lang="en-GB" dirty="0" smtClean="0"/>
              <a:t>99% </a:t>
            </a:r>
            <a:r>
              <a:rPr lang="en-GB" dirty="0"/>
              <a:t>confidence level</a:t>
            </a:r>
            <a:r>
              <a:rPr lang="en-GB" dirty="0" smtClean="0"/>
              <a:t>)</a:t>
            </a:r>
          </a:p>
          <a:p>
            <a:r>
              <a:rPr lang="en-GB" dirty="0" smtClean="0"/>
              <a:t>P&gt;0.05 – No significant difference </a:t>
            </a:r>
          </a:p>
          <a:p>
            <a:r>
              <a:rPr lang="en-GB" dirty="0" smtClean="0"/>
              <a:t>Remember the decimal places!</a:t>
            </a:r>
            <a:endParaRPr lang="en-GB" dirty="0"/>
          </a:p>
          <a:p>
            <a:r>
              <a:rPr lang="en-GB" dirty="0" smtClean="0"/>
              <a:t>Task - See pages 4-6. Which responses showed a significant difference? </a:t>
            </a:r>
            <a:endParaRPr lang="en-GB" dirty="0"/>
          </a:p>
        </p:txBody>
      </p:sp>
    </p:spTree>
    <p:extLst>
      <p:ext uri="{BB962C8B-B14F-4D97-AF65-F5344CB8AC3E}">
        <p14:creationId xmlns:p14="http://schemas.microsoft.com/office/powerpoint/2010/main" val="2682813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the narrative accompanying the tables…(results section)</a:t>
            </a:r>
            <a:endParaRPr lang="en-GB" dirty="0"/>
          </a:p>
        </p:txBody>
      </p:sp>
      <p:sp>
        <p:nvSpPr>
          <p:cNvPr id="3" name="Content Placeholder 2"/>
          <p:cNvSpPr>
            <a:spLocks noGrp="1"/>
          </p:cNvSpPr>
          <p:nvPr>
            <p:ph idx="1"/>
          </p:nvPr>
        </p:nvSpPr>
        <p:spPr/>
        <p:txBody>
          <a:bodyPr>
            <a:normAutofit lnSpcReduction="10000"/>
          </a:bodyPr>
          <a:lstStyle/>
          <a:p>
            <a:r>
              <a:rPr lang="en-GB" dirty="0" smtClean="0"/>
              <a:t>What are the authors doing in this written section.</a:t>
            </a:r>
          </a:p>
          <a:p>
            <a:r>
              <a:rPr lang="en-GB" dirty="0" smtClean="0"/>
              <a:t>References?</a:t>
            </a:r>
          </a:p>
          <a:p>
            <a:endParaRPr lang="en-GB" dirty="0"/>
          </a:p>
          <a:p>
            <a:r>
              <a:rPr lang="en-GB" dirty="0" smtClean="0"/>
              <a:t>Figures page 11. </a:t>
            </a:r>
          </a:p>
          <a:p>
            <a:r>
              <a:rPr lang="en-GB" dirty="0" smtClean="0"/>
              <a:t>What do you notice about these? </a:t>
            </a:r>
          </a:p>
          <a:p>
            <a:endParaRPr lang="en-GB" dirty="0" smtClean="0"/>
          </a:p>
          <a:p>
            <a:r>
              <a:rPr lang="en-GB" dirty="0" smtClean="0"/>
              <a:t>Practical implications of this article? – Read section on MH and well-being</a:t>
            </a:r>
          </a:p>
          <a:p>
            <a:endParaRPr lang="en-GB" dirty="0"/>
          </a:p>
          <a:p>
            <a:r>
              <a:rPr lang="en-GB" dirty="0" smtClean="0"/>
              <a:t>Strengths, limitations and future research directions…</a:t>
            </a:r>
          </a:p>
          <a:p>
            <a:endParaRPr lang="en-GB" dirty="0" smtClean="0"/>
          </a:p>
          <a:p>
            <a:endParaRPr lang="en-GB" dirty="0"/>
          </a:p>
        </p:txBody>
      </p:sp>
    </p:spTree>
    <p:extLst>
      <p:ext uri="{BB962C8B-B14F-4D97-AF65-F5344CB8AC3E}">
        <p14:creationId xmlns:p14="http://schemas.microsoft.com/office/powerpoint/2010/main" val="3278774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smtClean="0"/>
              <a:t>2. Data </a:t>
            </a:r>
            <a:r>
              <a:rPr lang="en-US" altLang="en-US" b="1" dirty="0"/>
              <a:t>for CW1 - temporal patterning of competitive state anxiety (CSAI-2)</a:t>
            </a:r>
            <a:br>
              <a:rPr lang="en-US" altLang="en-US" b="1" dirty="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09636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smtClean="0"/>
              <a:t>3. Re-cap </a:t>
            </a:r>
            <a:r>
              <a:rPr lang="en-US" altLang="en-US" b="1" dirty="0"/>
              <a:t>of anxiety topic</a:t>
            </a:r>
            <a:br>
              <a:rPr lang="en-US" altLang="en-US" b="1" dirty="0"/>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04512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smtClean="0"/>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21681537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smtClean="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smtClean="0"/>
              <a:t>CSAI-2</a:t>
            </a:r>
          </a:p>
          <a:p>
            <a:endParaRPr lang="en-GB" dirty="0" smtClean="0"/>
          </a:p>
          <a:p>
            <a:pPr marL="0" indent="0">
              <a:buNone/>
            </a:pPr>
            <a:r>
              <a:rPr lang="en-GB" dirty="0" smtClean="0"/>
              <a:t>Other measures:</a:t>
            </a:r>
            <a:endParaRPr lang="en-GB" dirty="0"/>
          </a:p>
          <a:p>
            <a:r>
              <a:rPr lang="en-GB" dirty="0" smtClean="0"/>
              <a:t>Temporal patterning</a:t>
            </a:r>
          </a:p>
          <a:p>
            <a:r>
              <a:rPr lang="en-GB" dirty="0" smtClean="0"/>
              <a:t>Direction</a:t>
            </a:r>
          </a:p>
          <a:p>
            <a:r>
              <a:rPr lang="en-GB" i="1" dirty="0" smtClean="0"/>
              <a:t>Frequency of cognitive intrusions</a:t>
            </a:r>
          </a:p>
          <a:p>
            <a:pPr marL="0" indent="0">
              <a:buNone/>
            </a:pPr>
            <a:endParaRPr lang="en-US" dirty="0" smtClean="0"/>
          </a:p>
        </p:txBody>
      </p:sp>
    </p:spTree>
    <p:custDataLst>
      <p:tags r:id="rId1"/>
    </p:custDataLst>
    <p:extLst>
      <p:ext uri="{BB962C8B-B14F-4D97-AF65-F5344CB8AC3E}">
        <p14:creationId xmlns:p14="http://schemas.microsoft.com/office/powerpoint/2010/main" val="32712605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971600" y="188640"/>
            <a:ext cx="7290054" cy="1499616"/>
          </a:xfrm>
        </p:spPr>
        <p:txBody>
          <a:bodyPr/>
          <a:lstStyle/>
          <a:p>
            <a:pPr eaLnBrk="1" hangingPunct="1"/>
            <a:r>
              <a:rPr lang="en-GB" sz="3800" dirty="0" smtClean="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smtClean="0"/>
              <a:t>Cold clammy hands</a:t>
            </a:r>
          </a:p>
          <a:p>
            <a:pPr algn="ctr" eaLnBrk="1" hangingPunct="1">
              <a:lnSpc>
                <a:spcPct val="80000"/>
              </a:lnSpc>
            </a:pPr>
            <a:r>
              <a:rPr lang="en-GB" sz="2400" dirty="0" smtClean="0"/>
              <a:t>Profuse sweating</a:t>
            </a:r>
          </a:p>
          <a:p>
            <a:pPr algn="ctr" eaLnBrk="1" hangingPunct="1">
              <a:lnSpc>
                <a:spcPct val="80000"/>
              </a:lnSpc>
            </a:pPr>
            <a:r>
              <a:rPr lang="en-GB" sz="2400" dirty="0" smtClean="0"/>
              <a:t>Dazed look in eyes</a:t>
            </a:r>
          </a:p>
          <a:p>
            <a:pPr algn="ctr" eaLnBrk="1" hangingPunct="1">
              <a:lnSpc>
                <a:spcPct val="80000"/>
              </a:lnSpc>
            </a:pPr>
            <a:r>
              <a:rPr lang="en-GB" sz="2400" dirty="0" smtClean="0"/>
              <a:t>Negative self talk</a:t>
            </a:r>
          </a:p>
          <a:p>
            <a:pPr algn="ctr" eaLnBrk="1" hangingPunct="1">
              <a:lnSpc>
                <a:spcPct val="80000"/>
              </a:lnSpc>
            </a:pPr>
            <a:r>
              <a:rPr lang="en-GB" sz="2400" dirty="0" smtClean="0"/>
              <a:t>Feel ill</a:t>
            </a:r>
          </a:p>
          <a:p>
            <a:pPr algn="ctr" eaLnBrk="1" hangingPunct="1">
              <a:lnSpc>
                <a:spcPct val="80000"/>
              </a:lnSpc>
            </a:pPr>
            <a:r>
              <a:rPr lang="en-GB" sz="2400" dirty="0" smtClean="0"/>
              <a:t>Dry mouth</a:t>
            </a:r>
          </a:p>
          <a:p>
            <a:pPr algn="ctr" eaLnBrk="1" hangingPunct="1">
              <a:lnSpc>
                <a:spcPct val="80000"/>
              </a:lnSpc>
            </a:pPr>
            <a:r>
              <a:rPr lang="en-GB" sz="2400" dirty="0" smtClean="0"/>
              <a:t>Difficulty sleeping</a:t>
            </a:r>
          </a:p>
          <a:p>
            <a:pPr algn="ctr" eaLnBrk="1" hangingPunct="1">
              <a:lnSpc>
                <a:spcPct val="80000"/>
              </a:lnSpc>
            </a:pPr>
            <a:r>
              <a:rPr lang="en-GB" sz="2400" dirty="0" smtClean="0"/>
              <a:t>Increased muscle tension</a:t>
            </a:r>
          </a:p>
          <a:p>
            <a:pPr algn="ctr" eaLnBrk="1" hangingPunct="1">
              <a:lnSpc>
                <a:spcPct val="80000"/>
              </a:lnSpc>
            </a:pPr>
            <a:r>
              <a:rPr lang="en-GB" sz="2400" dirty="0" smtClean="0"/>
              <a:t>Butterflies in stomach</a:t>
            </a:r>
          </a:p>
          <a:p>
            <a:pPr algn="ctr" eaLnBrk="1" hangingPunct="1">
              <a:lnSpc>
                <a:spcPct val="80000"/>
              </a:lnSpc>
            </a:pPr>
            <a:r>
              <a:rPr lang="en-GB" sz="2400" dirty="0" smtClean="0"/>
              <a:t>Inability to concentrate</a:t>
            </a:r>
          </a:p>
          <a:p>
            <a:pPr algn="ctr" eaLnBrk="1" hangingPunct="1">
              <a:lnSpc>
                <a:spcPct val="80000"/>
              </a:lnSpc>
            </a:pPr>
            <a:r>
              <a:rPr lang="en-GB" sz="2400" dirty="0" smtClean="0"/>
              <a:t>Consistently better performance in a non-evaluative situation.</a:t>
            </a:r>
          </a:p>
        </p:txBody>
      </p:sp>
    </p:spTree>
    <p:extLst>
      <p:ext uri="{BB962C8B-B14F-4D97-AF65-F5344CB8AC3E}">
        <p14:creationId xmlns:p14="http://schemas.microsoft.com/office/powerpoint/2010/main" val="39378579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dirty="0" smtClean="0"/>
              <a:t>Temporal patterning (intensity)</a:t>
            </a:r>
          </a:p>
        </p:txBody>
      </p:sp>
      <p:sp>
        <p:nvSpPr>
          <p:cNvPr id="28675" name="Rectangle 3"/>
          <p:cNvSpPr>
            <a:spLocks noGrp="1" noChangeArrowheads="1"/>
          </p:cNvSpPr>
          <p:nvPr>
            <p:ph type="body" idx="1"/>
          </p:nvPr>
        </p:nvSpPr>
        <p:spPr>
          <a:xfrm>
            <a:off x="395536" y="1981200"/>
            <a:ext cx="8062664" cy="4114800"/>
          </a:xfrm>
        </p:spPr>
        <p:txBody>
          <a:bodyPr>
            <a:normAutofit fontScale="92500" lnSpcReduction="20000"/>
          </a:bodyPr>
          <a:lstStyle/>
          <a:p>
            <a:pPr eaLnBrk="1" hangingPunct="1">
              <a:lnSpc>
                <a:spcPct val="80000"/>
              </a:lnSpc>
              <a:buFont typeface="Wingdings" pitchFamily="2" charset="2"/>
              <a:buNone/>
            </a:pPr>
            <a:r>
              <a:rPr lang="en-GB" sz="1800" dirty="0" smtClean="0"/>
              <a:t>				</a:t>
            </a:r>
          </a:p>
          <a:p>
            <a:pPr eaLnBrk="1" hangingPunct="1">
              <a:lnSpc>
                <a:spcPct val="80000"/>
              </a:lnSpc>
              <a:buFont typeface="Wingdings" pitchFamily="2" charset="2"/>
              <a:buNone/>
            </a:pPr>
            <a:r>
              <a:rPr lang="en-GB" sz="1800" dirty="0" smtClean="0"/>
              <a:t>			Self Confidence</a:t>
            </a:r>
          </a:p>
          <a:p>
            <a:pPr eaLnBrk="1" hangingPunct="1">
              <a:lnSpc>
                <a:spcPct val="80000"/>
              </a:lnSpc>
              <a:buFont typeface="Wingdings" pitchFamily="2" charset="2"/>
              <a:buNone/>
            </a:pPr>
            <a:r>
              <a:rPr lang="en-GB" sz="1800" dirty="0" smtClean="0"/>
              <a:t/>
            </a:r>
            <a:br>
              <a:rPr lang="en-GB" sz="1800" dirty="0" smtClean="0"/>
            </a:br>
            <a:r>
              <a:rPr lang="en-GB" sz="1800" b="1" dirty="0" smtClean="0"/>
              <a:t>Anxiety 	                        </a:t>
            </a:r>
            <a:r>
              <a:rPr lang="en-GB" sz="1800" dirty="0" smtClean="0"/>
              <a:t>Cognitive</a:t>
            </a:r>
          </a:p>
          <a:p>
            <a:pPr eaLnBrk="1" hangingPunct="1">
              <a:lnSpc>
                <a:spcPct val="80000"/>
              </a:lnSpc>
              <a:buFont typeface="Wingdings" pitchFamily="2" charset="2"/>
              <a:buNone/>
            </a:pPr>
            <a:r>
              <a:rPr lang="en-GB" sz="1800" b="1" dirty="0" smtClean="0"/>
              <a:t>       Level</a:t>
            </a:r>
          </a:p>
          <a:p>
            <a:pPr eaLnBrk="1" hangingPunct="1">
              <a:lnSpc>
                <a:spcPct val="80000"/>
              </a:lnSpc>
              <a:buFont typeface="Wingdings" pitchFamily="2" charset="2"/>
              <a:buNone/>
            </a:pPr>
            <a:r>
              <a:rPr lang="en-GB" sz="1800" b="1" dirty="0" smtClean="0"/>
              <a:t>(intensity)	                         </a:t>
            </a:r>
            <a:r>
              <a:rPr lang="en-GB" sz="1800" dirty="0" smtClean="0"/>
              <a:t>Somatic</a:t>
            </a:r>
          </a:p>
          <a:p>
            <a:pPr eaLnBrk="1" hangingPunct="1">
              <a:lnSpc>
                <a:spcPct val="80000"/>
              </a:lnSpc>
              <a:buFont typeface="Wingdings" pitchFamily="2" charset="2"/>
              <a:buNone/>
            </a:pPr>
            <a:r>
              <a:rPr lang="en-GB" sz="1800" dirty="0" smtClean="0"/>
              <a:t/>
            </a:r>
            <a:br>
              <a:rPr lang="en-GB" sz="1800" dirty="0" smtClean="0"/>
            </a:br>
            <a:r>
              <a:rPr lang="en-GB" sz="1800" dirty="0" smtClean="0"/>
              <a:t>				</a:t>
            </a:r>
          </a:p>
          <a:p>
            <a:pPr eaLnBrk="1" hangingPunct="1">
              <a:lnSpc>
                <a:spcPct val="80000"/>
              </a:lnSpc>
              <a:buFont typeface="Wingdings" pitchFamily="2" charset="2"/>
              <a:buNone/>
            </a:pPr>
            <a:r>
              <a:rPr lang="en-GB" sz="1800" dirty="0" smtClean="0"/>
              <a:t/>
            </a:r>
            <a:br>
              <a:rPr lang="en-GB" sz="1800" dirty="0" smtClean="0"/>
            </a:br>
            <a:r>
              <a:rPr lang="en-GB" sz="1800" b="1" dirty="0" smtClean="0"/>
              <a:t>					</a:t>
            </a:r>
            <a:endParaRPr lang="en-GB" sz="1800" dirty="0" smtClean="0"/>
          </a:p>
          <a:p>
            <a:pPr eaLnBrk="1" hangingPunct="1">
              <a:lnSpc>
                <a:spcPct val="80000"/>
              </a:lnSpc>
              <a:buFont typeface="Wingdings" pitchFamily="2" charset="2"/>
              <a:buNone/>
            </a:pPr>
            <a:r>
              <a:rPr lang="en-GB" sz="1800" b="1" dirty="0" smtClean="0"/>
              <a:t>						        </a:t>
            </a:r>
          </a:p>
          <a:p>
            <a:pPr eaLnBrk="1" hangingPunct="1">
              <a:lnSpc>
                <a:spcPct val="80000"/>
              </a:lnSpc>
              <a:buFont typeface="Wingdings" pitchFamily="2" charset="2"/>
              <a:buNone/>
            </a:pPr>
            <a:r>
              <a:rPr lang="en-GB" sz="1800" b="1" dirty="0" smtClean="0"/>
              <a:t>						Time-to-Event</a:t>
            </a:r>
          </a:p>
          <a:p>
            <a:pPr eaLnBrk="1" hangingPunct="1">
              <a:lnSpc>
                <a:spcPct val="80000"/>
              </a:lnSpc>
              <a:buFont typeface="Wingdings" pitchFamily="2" charset="2"/>
              <a:buNone/>
            </a:pPr>
            <a:r>
              <a:rPr lang="en-GB" sz="1800" b="1" dirty="0" smtClean="0"/>
              <a:t>		 </a:t>
            </a:r>
          </a:p>
          <a:p>
            <a:pPr eaLnBrk="1" hangingPunct="1">
              <a:lnSpc>
                <a:spcPct val="80000"/>
              </a:lnSpc>
              <a:buFont typeface="Wingdings" pitchFamily="2" charset="2"/>
              <a:buNone/>
            </a:pPr>
            <a:r>
              <a:rPr lang="en-GB" sz="1800" b="1" dirty="0" smtClean="0"/>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0123946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smtClean="0"/>
              <a:t>4. Generating </a:t>
            </a:r>
            <a:r>
              <a:rPr lang="en-US" altLang="en-US" b="1" dirty="0"/>
              <a:t>a table and figure (means and SD)</a:t>
            </a:r>
            <a:br>
              <a:rPr lang="en-US" altLang="en-US" b="1" dirty="0"/>
            </a:br>
            <a:endParaRPr lang="en-GB" dirty="0"/>
          </a:p>
        </p:txBody>
      </p:sp>
      <p:sp>
        <p:nvSpPr>
          <p:cNvPr id="3" name="Content Placeholder 2"/>
          <p:cNvSpPr>
            <a:spLocks noGrp="1"/>
          </p:cNvSpPr>
          <p:nvPr>
            <p:ph idx="1"/>
          </p:nvPr>
        </p:nvSpPr>
        <p:spPr/>
        <p:txBody>
          <a:bodyPr/>
          <a:lstStyle/>
          <a:p>
            <a:r>
              <a:rPr lang="en-GB" dirty="0" smtClean="0"/>
              <a:t>Have a look at the data you have – what does this show?</a:t>
            </a:r>
          </a:p>
          <a:p>
            <a:r>
              <a:rPr lang="en-GB" dirty="0" smtClean="0"/>
              <a:t>Write this out in sentence format.</a:t>
            </a:r>
          </a:p>
          <a:p>
            <a:endParaRPr lang="en-GB" dirty="0"/>
          </a:p>
          <a:p>
            <a:r>
              <a:rPr lang="en-GB" dirty="0" smtClean="0"/>
              <a:t>Task: How could you present this information as a table and figure (mean and SD only)?</a:t>
            </a:r>
          </a:p>
        </p:txBody>
      </p:sp>
    </p:spTree>
    <p:extLst>
      <p:ext uri="{BB962C8B-B14F-4D97-AF65-F5344CB8AC3E}">
        <p14:creationId xmlns:p14="http://schemas.microsoft.com/office/powerpoint/2010/main" val="38987937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smtClean="0"/>
              <a:t>5. T-test</a:t>
            </a:r>
            <a:r>
              <a:rPr lang="en-US" altLang="en-US" b="1" dirty="0"/>
              <a:t/>
            </a:r>
            <a:br>
              <a:rPr lang="en-US" altLang="en-US" b="1" dirty="0"/>
            </a:br>
            <a:endParaRPr lang="en-GB" dirty="0"/>
          </a:p>
        </p:txBody>
      </p:sp>
      <p:sp>
        <p:nvSpPr>
          <p:cNvPr id="3" name="Content Placeholder 2"/>
          <p:cNvSpPr>
            <a:spLocks noGrp="1"/>
          </p:cNvSpPr>
          <p:nvPr>
            <p:ph idx="1"/>
          </p:nvPr>
        </p:nvSpPr>
        <p:spPr/>
        <p:txBody>
          <a:bodyPr/>
          <a:lstStyle/>
          <a:p>
            <a:r>
              <a:rPr lang="en-GB" dirty="0" smtClean="0"/>
              <a:t>Paired T-test…</a:t>
            </a:r>
            <a:endParaRPr lang="en-GB" dirty="0"/>
          </a:p>
        </p:txBody>
      </p:sp>
    </p:spTree>
    <p:extLst>
      <p:ext uri="{BB962C8B-B14F-4D97-AF65-F5344CB8AC3E}">
        <p14:creationId xmlns:p14="http://schemas.microsoft.com/office/powerpoint/2010/main" val="33810915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2.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3.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1419</TotalTime>
  <Words>1522</Words>
  <Application>Microsoft Office PowerPoint</Application>
  <PresentationFormat>On-screen Show (4:3)</PresentationFormat>
  <Paragraphs>200</Paragraphs>
  <Slides>35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MS PGothic</vt:lpstr>
      <vt:lpstr>Arial</vt:lpstr>
      <vt:lpstr>Calibri</vt:lpstr>
      <vt:lpstr>Tw Cen MT</vt:lpstr>
      <vt:lpstr>Tw Cen MT Condensed</vt:lpstr>
      <vt:lpstr>Wingdings</vt:lpstr>
      <vt:lpstr>Wingdings 3</vt:lpstr>
      <vt:lpstr>Integral</vt:lpstr>
      <vt:lpstr>Motivation…Analysis of results</vt:lpstr>
      <vt:lpstr>Tasks for Today:</vt:lpstr>
      <vt:lpstr>1. Read through the transcript and highlight / underline all the motives identified - climbing</vt:lpstr>
      <vt:lpstr>PowerPoint Presentation</vt:lpstr>
      <vt:lpstr>2. Identify themes from the results</vt:lpstr>
      <vt:lpstr>Multiple motives for participating in adventure sports - Kerr &amp; Mackenzie (2012)</vt:lpstr>
      <vt:lpstr>Sample Themes:</vt:lpstr>
      <vt:lpstr>PowerPoint Presentation</vt:lpstr>
      <vt:lpstr>PowerPoint Presentation</vt:lpstr>
      <vt:lpstr>Example: Jody - riversurfer</vt:lpstr>
      <vt:lpstr>3. Comparison to motivation research</vt:lpstr>
      <vt:lpstr>4. Comparison to Motivation Theory</vt:lpstr>
      <vt:lpstr>Basic Psychological Needs Theory (SDT)</vt:lpstr>
      <vt:lpstr>Autonomy</vt:lpstr>
      <vt:lpstr>Relatedness</vt:lpstr>
      <vt:lpstr>Competence</vt:lpstr>
      <vt:lpstr>Themes identified from the case study? – Competence / relatedness / autonomy?</vt:lpstr>
      <vt:lpstr>PowerPoint Presentation</vt:lpstr>
      <vt:lpstr>Organismic Integration Theory (OIT) – Amotivation &amp; Intrinsic Motivation</vt:lpstr>
      <vt:lpstr>Organismic Integration Theory – Multidimensional Extrinsic Motivation</vt:lpstr>
      <vt:lpstr>Task: Relate the results to the following (where applicable)…</vt:lpstr>
      <vt:lpstr>5. Presentation of interview data</vt:lpstr>
      <vt:lpstr>Interviewing – example interview (Sport psychology)</vt:lpstr>
      <vt:lpstr>Part 2:  </vt:lpstr>
      <vt:lpstr>1. Data analysis – quantitative  Article: Motivation research article (survey data)</vt:lpstr>
      <vt:lpstr>1. Data analysis – quantitative  Article: Motivation research article (survey data)</vt:lpstr>
      <vt:lpstr>Read the narrative accompanying the tables…(results section)</vt:lpstr>
      <vt:lpstr>2. Data for CW1 - temporal patterning of competitive state anxiety (CSAI-2) </vt:lpstr>
      <vt:lpstr>3. Re-cap of anxiety topic </vt:lpstr>
      <vt:lpstr>PowerPoint Presentation</vt:lpstr>
      <vt:lpstr>Measurement of Anxiety…</vt:lpstr>
      <vt:lpstr>Recognising symptoms of state anxiety</vt:lpstr>
      <vt:lpstr>Temporal patterning (intensity)</vt:lpstr>
      <vt:lpstr>4. Generating a table and figure (means and SD) </vt:lpstr>
      <vt:lpstr>5. T-test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Alison Connaughton</cp:lastModifiedBy>
  <cp:revision>91</cp:revision>
  <cp:lastPrinted>2008-02-13T15:17:11Z</cp:lastPrinted>
  <dcterms:created xsi:type="dcterms:W3CDTF">2008-02-03T14:19:17Z</dcterms:created>
  <dcterms:modified xsi:type="dcterms:W3CDTF">2023-03-03T13:36:27Z</dcterms:modified>
</cp:coreProperties>
</file>