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76" r:id="rId3"/>
    <p:sldId id="277" r:id="rId4"/>
    <p:sldId id="278" r:id="rId5"/>
    <p:sldId id="279" r:id="rId6"/>
    <p:sldId id="280" r:id="rId7"/>
    <p:sldId id="282" r:id="rId8"/>
    <p:sldId id="283" r:id="rId9"/>
    <p:sldId id="287" r:id="rId10"/>
    <p:sldId id="266" r:id="rId11"/>
    <p:sldId id="265" r:id="rId12"/>
    <p:sldId id="286" r:id="rId13"/>
    <p:sldId id="292" r:id="rId14"/>
    <p:sldId id="293" r:id="rId15"/>
    <p:sldId id="294" r:id="rId16"/>
    <p:sldId id="296" r:id="rId17"/>
    <p:sldId id="299" r:id="rId18"/>
    <p:sldId id="300" r:id="rId19"/>
    <p:sldId id="301" r:id="rId20"/>
    <p:sldId id="302" r:id="rId21"/>
    <p:sldId id="303" r:id="rId22"/>
    <p:sldId id="304" r:id="rId23"/>
    <p:sldId id="305" r:id="rId24"/>
    <p:sldId id="306" r:id="rId25"/>
    <p:sldId id="307" r:id="rId26"/>
    <p:sldId id="308" r:id="rId27"/>
    <p:sldId id="309" r:id="rId28"/>
    <p:sldId id="310" r:id="rId29"/>
    <p:sldId id="311" r:id="rId30"/>
    <p:sldId id="312" r:id="rId31"/>
    <p:sldId id="313" r:id="rId32"/>
    <p:sldId id="315" r:id="rId33"/>
    <p:sldId id="316" r:id="rId34"/>
    <p:sldId id="317" r:id="rId35"/>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84777D-D2C4-4C86-A80D-2FFB013A1C14}" v="1" dt="2023-10-23T13:02:25.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71" d="100"/>
          <a:sy n="71" d="100"/>
        </p:scale>
        <p:origin x="828"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F484777D-D2C4-4C86-A80D-2FFB013A1C14}"/>
    <pc:docChg chg="custSel modSld">
      <pc:chgData name="Helen Evans (Institute of Management and Health)" userId="d9a8b39e-a9d4-4d81-a719-001f6364ef6d" providerId="ADAL" clId="{F484777D-D2C4-4C86-A80D-2FFB013A1C14}" dt="2023-10-23T13:02:34.218" v="20" actId="20577"/>
      <pc:docMkLst>
        <pc:docMk/>
      </pc:docMkLst>
      <pc:sldChg chg="modSp mod">
        <pc:chgData name="Helen Evans (Institute of Management and Health)" userId="d9a8b39e-a9d4-4d81-a719-001f6364ef6d" providerId="ADAL" clId="{F484777D-D2C4-4C86-A80D-2FFB013A1C14}" dt="2023-10-23T13:02:34.218" v="20" actId="20577"/>
        <pc:sldMkLst>
          <pc:docMk/>
          <pc:sldMk cId="1080244406" sldId="256"/>
        </pc:sldMkLst>
        <pc:spChg chg="mod">
          <ac:chgData name="Helen Evans (Institute of Management and Health)" userId="d9a8b39e-a9d4-4d81-a719-001f6364ef6d" providerId="ADAL" clId="{F484777D-D2C4-4C86-A80D-2FFB013A1C14}" dt="2023-10-23T13:02:25.795" v="3"/>
          <ac:spMkLst>
            <pc:docMk/>
            <pc:sldMk cId="1080244406" sldId="256"/>
            <ac:spMk id="2" creationId="{F83D6696-1309-45B9-A81A-8445EEC2EED4}"/>
          </ac:spMkLst>
        </pc:spChg>
        <pc:spChg chg="mod">
          <ac:chgData name="Helen Evans (Institute of Management and Health)" userId="d9a8b39e-a9d4-4d81-a719-001f6364ef6d" providerId="ADAL" clId="{F484777D-D2C4-4C86-A80D-2FFB013A1C14}" dt="2023-10-23T13:02:34.218" v="20" actId="20577"/>
          <ac:spMkLst>
            <pc:docMk/>
            <pc:sldMk cId="1080244406" sldId="256"/>
            <ac:spMk id="3" creationId="{778DD507-3680-46BE-93E0-50DC34A98EDC}"/>
          </ac:spMkLst>
        </pc:spChg>
      </pc:sldChg>
      <pc:sldChg chg="modSp">
        <pc:chgData name="Helen Evans (Institute of Management and Health)" userId="d9a8b39e-a9d4-4d81-a719-001f6364ef6d" providerId="ADAL" clId="{F484777D-D2C4-4C86-A80D-2FFB013A1C14}" dt="2023-10-23T13:02:25.795" v="3"/>
        <pc:sldMkLst>
          <pc:docMk/>
          <pc:sldMk cId="3065915740" sldId="283"/>
        </pc:sldMkLst>
        <pc:spChg chg="mod">
          <ac:chgData name="Helen Evans (Institute of Management and Health)" userId="d9a8b39e-a9d4-4d81-a719-001f6364ef6d" providerId="ADAL" clId="{F484777D-D2C4-4C86-A80D-2FFB013A1C14}" dt="2023-10-23T13:02:25.795" v="3"/>
          <ac:spMkLst>
            <pc:docMk/>
            <pc:sldMk cId="3065915740" sldId="283"/>
            <ac:spMk id="5" creationId="{FE7BD256-F864-49D2-BCDC-1A55032C558B}"/>
          </ac:spMkLst>
        </pc:spChg>
      </pc:sldChg>
      <pc:sldChg chg="modSp mod">
        <pc:chgData name="Helen Evans (Institute of Management and Health)" userId="d9a8b39e-a9d4-4d81-a719-001f6364ef6d" providerId="ADAL" clId="{F484777D-D2C4-4C86-A80D-2FFB013A1C14}" dt="2023-10-23T13:02:26.424" v="4" actId="27636"/>
        <pc:sldMkLst>
          <pc:docMk/>
          <pc:sldMk cId="0" sldId="294"/>
        </pc:sldMkLst>
        <pc:spChg chg="mod">
          <ac:chgData name="Helen Evans (Institute of Management and Health)" userId="d9a8b39e-a9d4-4d81-a719-001f6364ef6d" providerId="ADAL" clId="{F484777D-D2C4-4C86-A80D-2FFB013A1C14}" dt="2023-10-23T13:02:26.424" v="4" actId="27636"/>
          <ac:spMkLst>
            <pc:docMk/>
            <pc:sldMk cId="0" sldId="294"/>
            <ac:spMk id="22530" creationId="{3A4B7C93-9BC0-4A92-9554-6A1BC744CFA0}"/>
          </ac:spMkLst>
        </pc:spChg>
      </pc:sldChg>
      <pc:sldChg chg="modSp mod">
        <pc:chgData name="Helen Evans (Institute of Management and Health)" userId="d9a8b39e-a9d4-4d81-a719-001f6364ef6d" providerId="ADAL" clId="{F484777D-D2C4-4C86-A80D-2FFB013A1C14}" dt="2023-10-23T13:02:26.481" v="5" actId="27636"/>
        <pc:sldMkLst>
          <pc:docMk/>
          <pc:sldMk cId="0" sldId="296"/>
        </pc:sldMkLst>
        <pc:spChg chg="mod">
          <ac:chgData name="Helen Evans (Institute of Management and Health)" userId="d9a8b39e-a9d4-4d81-a719-001f6364ef6d" providerId="ADAL" clId="{F484777D-D2C4-4C86-A80D-2FFB013A1C14}" dt="2023-10-23T13:02:26.481" v="5" actId="27636"/>
          <ac:spMkLst>
            <pc:docMk/>
            <pc:sldMk cId="0" sldId="296"/>
            <ac:spMk id="26626" creationId="{BA1FFF43-ECC1-4987-AC66-C4DE1E45AE22}"/>
          </ac:spMkLst>
        </pc:spChg>
      </pc:sldChg>
      <pc:sldChg chg="modSp mod">
        <pc:chgData name="Helen Evans (Institute of Management and Health)" userId="d9a8b39e-a9d4-4d81-a719-001f6364ef6d" providerId="ADAL" clId="{F484777D-D2C4-4C86-A80D-2FFB013A1C14}" dt="2023-10-23T13:02:26.527" v="6" actId="27636"/>
        <pc:sldMkLst>
          <pc:docMk/>
          <pc:sldMk cId="0" sldId="299"/>
        </pc:sldMkLst>
        <pc:spChg chg="mod">
          <ac:chgData name="Helen Evans (Institute of Management and Health)" userId="d9a8b39e-a9d4-4d81-a719-001f6364ef6d" providerId="ADAL" clId="{F484777D-D2C4-4C86-A80D-2FFB013A1C14}" dt="2023-10-23T13:02:26.527" v="6" actId="27636"/>
          <ac:spMkLst>
            <pc:docMk/>
            <pc:sldMk cId="0" sldId="299"/>
            <ac:spMk id="29698" creationId="{655D9F52-9BB0-4940-BA05-E3B89275AB31}"/>
          </ac:spMkLst>
        </pc:spChg>
      </pc:sldChg>
      <pc:sldChg chg="modSp mod">
        <pc:chgData name="Helen Evans (Institute of Management and Health)" userId="d9a8b39e-a9d4-4d81-a719-001f6364ef6d" providerId="ADAL" clId="{F484777D-D2C4-4C86-A80D-2FFB013A1C14}" dt="2023-10-23T13:02:26.542" v="7" actId="27636"/>
        <pc:sldMkLst>
          <pc:docMk/>
          <pc:sldMk cId="0" sldId="300"/>
        </pc:sldMkLst>
        <pc:spChg chg="mod">
          <ac:chgData name="Helen Evans (Institute of Management and Health)" userId="d9a8b39e-a9d4-4d81-a719-001f6364ef6d" providerId="ADAL" clId="{F484777D-D2C4-4C86-A80D-2FFB013A1C14}" dt="2023-10-23T13:02:26.542" v="7" actId="27636"/>
          <ac:spMkLst>
            <pc:docMk/>
            <pc:sldMk cId="0" sldId="300"/>
            <ac:spMk id="30722" creationId="{3F286940-F72C-42D7-A76A-B2AE3ED66776}"/>
          </ac:spMkLst>
        </pc:spChg>
      </pc:sldChg>
      <pc:sldChg chg="modSp mod">
        <pc:chgData name="Helen Evans (Institute of Management and Health)" userId="d9a8b39e-a9d4-4d81-a719-001f6364ef6d" providerId="ADAL" clId="{F484777D-D2C4-4C86-A80D-2FFB013A1C14}" dt="2023-10-23T13:02:26.542" v="8" actId="27636"/>
        <pc:sldMkLst>
          <pc:docMk/>
          <pc:sldMk cId="0" sldId="301"/>
        </pc:sldMkLst>
        <pc:spChg chg="mod">
          <ac:chgData name="Helen Evans (Institute of Management and Health)" userId="d9a8b39e-a9d4-4d81-a719-001f6364ef6d" providerId="ADAL" clId="{F484777D-D2C4-4C86-A80D-2FFB013A1C14}" dt="2023-10-23T13:02:26.542" v="8" actId="27636"/>
          <ac:spMkLst>
            <pc:docMk/>
            <pc:sldMk cId="0" sldId="301"/>
            <ac:spMk id="31746" creationId="{2C72E9D9-15E7-4FCA-B2E1-283C0DCC6ADD}"/>
          </ac:spMkLst>
        </pc:spChg>
      </pc:sldChg>
      <pc:sldChg chg="modSp mod">
        <pc:chgData name="Helen Evans (Institute of Management and Health)" userId="d9a8b39e-a9d4-4d81-a719-001f6364ef6d" providerId="ADAL" clId="{F484777D-D2C4-4C86-A80D-2FFB013A1C14}" dt="2023-10-23T13:02:26.558" v="9" actId="27636"/>
        <pc:sldMkLst>
          <pc:docMk/>
          <pc:sldMk cId="0" sldId="302"/>
        </pc:sldMkLst>
        <pc:spChg chg="mod">
          <ac:chgData name="Helen Evans (Institute of Management and Health)" userId="d9a8b39e-a9d4-4d81-a719-001f6364ef6d" providerId="ADAL" clId="{F484777D-D2C4-4C86-A80D-2FFB013A1C14}" dt="2023-10-23T13:02:26.558" v="9" actId="27636"/>
          <ac:spMkLst>
            <pc:docMk/>
            <pc:sldMk cId="0" sldId="302"/>
            <ac:spMk id="32770" creationId="{47AE9E82-43F0-4430-97FC-27FC5F9DE89C}"/>
          </ac:spMkLst>
        </pc:spChg>
      </pc:sldChg>
      <pc:sldChg chg="modSp mod">
        <pc:chgData name="Helen Evans (Institute of Management and Health)" userId="d9a8b39e-a9d4-4d81-a719-001f6364ef6d" providerId="ADAL" clId="{F484777D-D2C4-4C86-A80D-2FFB013A1C14}" dt="2023-10-23T13:02:26.570" v="10" actId="27636"/>
        <pc:sldMkLst>
          <pc:docMk/>
          <pc:sldMk cId="0" sldId="303"/>
        </pc:sldMkLst>
        <pc:spChg chg="mod">
          <ac:chgData name="Helen Evans (Institute of Management and Health)" userId="d9a8b39e-a9d4-4d81-a719-001f6364ef6d" providerId="ADAL" clId="{F484777D-D2C4-4C86-A80D-2FFB013A1C14}" dt="2023-10-23T13:02:26.570" v="10" actId="27636"/>
          <ac:spMkLst>
            <pc:docMk/>
            <pc:sldMk cId="0" sldId="303"/>
            <ac:spMk id="33794" creationId="{B381233C-B0D4-4790-AD8F-884328A7E16F}"/>
          </ac:spMkLst>
        </pc:spChg>
      </pc:sldChg>
      <pc:sldChg chg="modSp mod">
        <pc:chgData name="Helen Evans (Institute of Management and Health)" userId="d9a8b39e-a9d4-4d81-a719-001f6364ef6d" providerId="ADAL" clId="{F484777D-D2C4-4C86-A80D-2FFB013A1C14}" dt="2023-10-23T13:02:26.570" v="11" actId="27636"/>
        <pc:sldMkLst>
          <pc:docMk/>
          <pc:sldMk cId="0" sldId="304"/>
        </pc:sldMkLst>
        <pc:spChg chg="mod">
          <ac:chgData name="Helen Evans (Institute of Management and Health)" userId="d9a8b39e-a9d4-4d81-a719-001f6364ef6d" providerId="ADAL" clId="{F484777D-D2C4-4C86-A80D-2FFB013A1C14}" dt="2023-10-23T13:02:26.570" v="11" actId="27636"/>
          <ac:spMkLst>
            <pc:docMk/>
            <pc:sldMk cId="0" sldId="304"/>
            <ac:spMk id="34818" creationId="{C464BC04-B876-4246-AC53-829C2F2284C0}"/>
          </ac:spMkLst>
        </pc:spChg>
      </pc:sldChg>
      <pc:sldChg chg="modSp mod">
        <pc:chgData name="Helen Evans (Institute of Management and Health)" userId="d9a8b39e-a9d4-4d81-a719-001f6364ef6d" providerId="ADAL" clId="{F484777D-D2C4-4C86-A80D-2FFB013A1C14}" dt="2023-10-23T13:00:54.535" v="1" actId="20577"/>
        <pc:sldMkLst>
          <pc:docMk/>
          <pc:sldMk cId="0" sldId="306"/>
        </pc:sldMkLst>
        <pc:spChg chg="mod">
          <ac:chgData name="Helen Evans (Institute of Management and Health)" userId="d9a8b39e-a9d4-4d81-a719-001f6364ef6d" providerId="ADAL" clId="{F484777D-D2C4-4C86-A80D-2FFB013A1C14}" dt="2023-10-23T13:00:54.535" v="1" actId="20577"/>
          <ac:spMkLst>
            <pc:docMk/>
            <pc:sldMk cId="0" sldId="306"/>
            <ac:spMk id="36867" creationId="{277694B3-653F-43DD-8A9E-6E366891D88B}"/>
          </ac:spMkLst>
        </pc:spChg>
      </pc:sldChg>
      <pc:sldChg chg="modSp mod">
        <pc:chgData name="Helen Evans (Institute of Management and Health)" userId="d9a8b39e-a9d4-4d81-a719-001f6364ef6d" providerId="ADAL" clId="{F484777D-D2C4-4C86-A80D-2FFB013A1C14}" dt="2023-10-23T13:01:04.043" v="2" actId="20577"/>
        <pc:sldMkLst>
          <pc:docMk/>
          <pc:sldMk cId="0" sldId="307"/>
        </pc:sldMkLst>
        <pc:spChg chg="mod">
          <ac:chgData name="Helen Evans (Institute of Management and Health)" userId="d9a8b39e-a9d4-4d81-a719-001f6364ef6d" providerId="ADAL" clId="{F484777D-D2C4-4C86-A80D-2FFB013A1C14}" dt="2023-10-23T13:01:04.043" v="2" actId="20577"/>
          <ac:spMkLst>
            <pc:docMk/>
            <pc:sldMk cId="0" sldId="307"/>
            <ac:spMk id="37891" creationId="{99095D2D-F67A-4C9F-904B-FFD87D55FC4F}"/>
          </ac:spMkLst>
        </pc:spChg>
      </pc:sldChg>
      <pc:sldChg chg="modSp mod">
        <pc:chgData name="Helen Evans (Institute of Management and Health)" userId="d9a8b39e-a9d4-4d81-a719-001f6364ef6d" providerId="ADAL" clId="{F484777D-D2C4-4C86-A80D-2FFB013A1C14}" dt="2023-10-23T13:02:26.599" v="12" actId="27636"/>
        <pc:sldMkLst>
          <pc:docMk/>
          <pc:sldMk cId="0" sldId="311"/>
        </pc:sldMkLst>
        <pc:spChg chg="mod">
          <ac:chgData name="Helen Evans (Institute of Management and Health)" userId="d9a8b39e-a9d4-4d81-a719-001f6364ef6d" providerId="ADAL" clId="{F484777D-D2C4-4C86-A80D-2FFB013A1C14}" dt="2023-10-23T13:02:26.599" v="12" actId="27636"/>
          <ac:spMkLst>
            <pc:docMk/>
            <pc:sldMk cId="0" sldId="311"/>
            <ac:spMk id="41986" creationId="{390C0B16-9E88-4068-A63B-86EE0FD23750}"/>
          </ac:spMkLst>
        </pc:spChg>
      </pc:sldChg>
      <pc:sldChg chg="modSp mod">
        <pc:chgData name="Helen Evans (Institute of Management and Health)" userId="d9a8b39e-a9d4-4d81-a719-001f6364ef6d" providerId="ADAL" clId="{F484777D-D2C4-4C86-A80D-2FFB013A1C14}" dt="2023-10-23T13:02:26.615" v="13" actId="27636"/>
        <pc:sldMkLst>
          <pc:docMk/>
          <pc:sldMk cId="0" sldId="312"/>
        </pc:sldMkLst>
        <pc:spChg chg="mod">
          <ac:chgData name="Helen Evans (Institute of Management and Health)" userId="d9a8b39e-a9d4-4d81-a719-001f6364ef6d" providerId="ADAL" clId="{F484777D-D2C4-4C86-A80D-2FFB013A1C14}" dt="2023-10-23T13:02:26.615" v="13" actId="27636"/>
          <ac:spMkLst>
            <pc:docMk/>
            <pc:sldMk cId="0" sldId="312"/>
            <ac:spMk id="43010" creationId="{4D5FDEEF-42C9-4537-9AC6-E3AC2BA0813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EBD774DB-E927-4BF2-881D-AA60D1F83B1A}" type="datetimeFigureOut">
              <a:rPr lang="en-GB" smtClean="0"/>
              <a:t>23/10/2023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275BFF30-2C3B-4E17-903F-11865F11512A}" type="slidenum">
              <a:rPr lang="en-GB" smtClean="0"/>
              <a:t>‹#›</a:t>
            </a:fld>
            <a:endParaRPr lang="en-GB"/>
          </a:p>
        </p:txBody>
      </p:sp>
    </p:spTree>
    <p:extLst>
      <p:ext uri="{BB962C8B-B14F-4D97-AF65-F5344CB8AC3E}">
        <p14:creationId xmlns:p14="http://schemas.microsoft.com/office/powerpoint/2010/main" val="675017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3BA625-6FF3-4DAE-885F-4AB38D5525B6}"/>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A264D66-9E82-402D-8434-9FBCE62C2A48}" type="slidenum">
              <a:rPr lang="en-AU" altLang="en-US">
                <a:latin typeface="Calibri" panose="020F0502020204030204" pitchFamily="34" charset="0"/>
              </a:rPr>
              <a:pPr eaLnBrk="1" hangingPunct="1"/>
              <a:t>4</a:t>
            </a:fld>
            <a:endParaRPr lang="en-AU" altLang="en-US">
              <a:latin typeface="Calibri" panose="020F0502020204030204" pitchFamily="34" charset="0"/>
            </a:endParaRPr>
          </a:p>
        </p:txBody>
      </p:sp>
      <p:sp>
        <p:nvSpPr>
          <p:cNvPr id="51203" name="Rectangle 2">
            <a:extLst>
              <a:ext uri="{FF2B5EF4-FFF2-40B4-BE49-F238E27FC236}">
                <a16:creationId xmlns:a16="http://schemas.microsoft.com/office/drawing/2014/main" id="{5A533E92-2FB9-421C-8329-878AD9BBAEEE}"/>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CEDA2385-9EB5-4399-A8B6-D98D91044C95}"/>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6B953D-B3AF-4ACB-863C-4BC1C9F44785}"/>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E625244-FB37-471D-AB0E-6887E83F42FD}" type="slidenum">
              <a:rPr lang="en-AU" altLang="en-US">
                <a:latin typeface="Calibri" panose="020F0502020204030204" pitchFamily="34" charset="0"/>
              </a:rPr>
              <a:pPr eaLnBrk="1" hangingPunct="1"/>
              <a:t>5</a:t>
            </a:fld>
            <a:endParaRPr lang="en-AU" altLang="en-US">
              <a:latin typeface="Calibri" panose="020F0502020204030204" pitchFamily="34" charset="0"/>
            </a:endParaRPr>
          </a:p>
        </p:txBody>
      </p:sp>
      <p:sp>
        <p:nvSpPr>
          <p:cNvPr id="52227" name="Rectangle 2">
            <a:extLst>
              <a:ext uri="{FF2B5EF4-FFF2-40B4-BE49-F238E27FC236}">
                <a16:creationId xmlns:a16="http://schemas.microsoft.com/office/drawing/2014/main" id="{A021AEFA-F2EA-4020-82FA-E4E5FD92DD33}"/>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034E8139-F9D8-4B99-9E1F-06ED05ED87F3}"/>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B72BD40-9E01-4D52-9D60-29D4D513E06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FD242A6-5A2D-4CE5-926E-73B73A06A578}" type="slidenum">
              <a:rPr lang="en-AU" altLang="en-US">
                <a:latin typeface="Calibri" panose="020F0502020204030204" pitchFamily="34" charset="0"/>
              </a:rPr>
              <a:pPr eaLnBrk="1" hangingPunct="1"/>
              <a:t>6</a:t>
            </a:fld>
            <a:endParaRPr lang="en-AU" altLang="en-US">
              <a:latin typeface="Calibri" panose="020F0502020204030204" pitchFamily="34" charset="0"/>
            </a:endParaRPr>
          </a:p>
        </p:txBody>
      </p:sp>
      <p:sp>
        <p:nvSpPr>
          <p:cNvPr id="53251" name="Rectangle 2">
            <a:extLst>
              <a:ext uri="{FF2B5EF4-FFF2-40B4-BE49-F238E27FC236}">
                <a16:creationId xmlns:a16="http://schemas.microsoft.com/office/drawing/2014/main" id="{29E70C6C-1E6E-4E9F-94AB-C52330325E58}"/>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F7B4BC9C-B77A-4E09-89E1-1C8EF74BD46B}"/>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619E704-0162-4ABC-AF8C-C10E3B733759}"/>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F616BBB-1064-4F35-A975-53A358FF1459}" type="slidenum">
              <a:rPr lang="en-AU" altLang="en-US">
                <a:latin typeface="Calibri" panose="020F0502020204030204" pitchFamily="34" charset="0"/>
              </a:rPr>
              <a:pPr eaLnBrk="1" hangingPunct="1"/>
              <a:t>7</a:t>
            </a:fld>
            <a:endParaRPr lang="en-AU" altLang="en-US">
              <a:latin typeface="Calibri" panose="020F0502020204030204" pitchFamily="34" charset="0"/>
            </a:endParaRPr>
          </a:p>
        </p:txBody>
      </p:sp>
      <p:sp>
        <p:nvSpPr>
          <p:cNvPr id="55299" name="Rectangle 2">
            <a:extLst>
              <a:ext uri="{FF2B5EF4-FFF2-40B4-BE49-F238E27FC236}">
                <a16:creationId xmlns:a16="http://schemas.microsoft.com/office/drawing/2014/main" id="{B6B78727-451D-4B1D-8804-9406BEA30BB1}"/>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F4DE2970-D52D-419E-8B08-04AAE74470F0}"/>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FB0A57-C7D8-4736-A6C3-56D4B129BC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E19161-778A-446B-94E0-39B828238FA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E03D918D-EBDE-4724-B4A2-417CCE0E5A3E}"/>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5BD9832-06AD-47EC-AC48-7B8AF732F447}"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B91A7E7-DE80-4320-9162-39092417315A}" type="datetimeFigureOut">
              <a:rPr lang="en-GB" smtClean="0"/>
              <a:t>23/10/2023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112857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91A7E7-DE80-4320-9162-39092417315A}" type="datetimeFigureOut">
              <a:rPr lang="en-GB" smtClean="0"/>
              <a:t>23/10/2023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697881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1A7E7-DE80-4320-9162-39092417315A}" type="datetimeFigureOut">
              <a:rPr lang="en-GB" smtClean="0"/>
              <a:t>23/10/2023</a:t>
            </a:fld>
            <a:endParaRPr lang="en-GB"/>
          </a:p>
        </p:txBody>
      </p:sp>
      <p:sp>
        <p:nvSpPr>
          <p:cNvPr id="6" name="Slide Number Placeholder 5"/>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806319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91A7E7-DE80-4320-9162-39092417315A}" type="datetimeFigureOut">
              <a:rPr lang="en-GB" smtClean="0"/>
              <a:t>23/10/2023</a:t>
            </a:fld>
            <a:endParaRPr lang="en-GB"/>
          </a:p>
        </p:txBody>
      </p:sp>
      <p:sp>
        <p:nvSpPr>
          <p:cNvPr id="7" name="Slide Number Placeholder 6"/>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2840681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B91A7E7-DE80-4320-9162-39092417315A}" type="datetimeFigureOut">
              <a:rPr lang="en-GB" smtClean="0"/>
              <a:t>23/10/2023</a:t>
            </a:fld>
            <a:endParaRPr lang="en-GB"/>
          </a:p>
        </p:txBody>
      </p:sp>
      <p:sp>
        <p:nvSpPr>
          <p:cNvPr id="9" name="Slide Number Placeholder 8"/>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26604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B91A7E7-DE80-4320-9162-39092417315A}" type="datetimeFigureOut">
              <a:rPr lang="en-GB" smtClean="0"/>
              <a:t>23/10/2023</a:t>
            </a:fld>
            <a:endParaRPr lang="en-GB"/>
          </a:p>
        </p:txBody>
      </p:sp>
      <p:sp>
        <p:nvSpPr>
          <p:cNvPr id="5" name="Slide Number Placeholder 4"/>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63273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91A7E7-DE80-4320-9162-39092417315A}" type="datetimeFigureOut">
              <a:rPr lang="en-GB" smtClean="0"/>
              <a:t>23/10/2023</a:t>
            </a:fld>
            <a:endParaRPr lang="en-GB"/>
          </a:p>
        </p:txBody>
      </p:sp>
      <p:sp>
        <p:nvSpPr>
          <p:cNvPr id="4" name="Slide Number Placeholder 3"/>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975620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91A7E7-DE80-4320-9162-39092417315A}" type="datetimeFigureOut">
              <a:rPr lang="en-GB" smtClean="0"/>
              <a:t>23/10/2023</a:t>
            </a:fld>
            <a:endParaRPr lang="en-GB"/>
          </a:p>
        </p:txBody>
      </p:sp>
      <p:sp>
        <p:nvSpPr>
          <p:cNvPr id="7" name="Slide Number Placeholder 6"/>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190318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91A7E7-DE80-4320-9162-39092417315A}" type="datetimeFigureOut">
              <a:rPr lang="en-GB" smtClean="0"/>
              <a:t>23/10/2023</a:t>
            </a:fld>
            <a:endParaRPr lang="en-GB"/>
          </a:p>
        </p:txBody>
      </p:sp>
      <p:sp>
        <p:nvSpPr>
          <p:cNvPr id="7" name="Slide Number Placeholder 6"/>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78426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91A7E7-DE80-4320-9162-39092417315A}" type="datetimeFigureOut">
              <a:rPr lang="en-GB" smtClean="0"/>
              <a:t>23/10/2023</a:t>
            </a:fld>
            <a:endParaRPr lang="en-GB"/>
          </a:p>
        </p:txBody>
      </p:sp>
      <p:sp>
        <p:nvSpPr>
          <p:cNvPr id="6" name="Slide Number Placeholder 5"/>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2881433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91A7E7-DE80-4320-9162-39092417315A}" type="datetimeFigureOut">
              <a:rPr lang="en-GB" smtClean="0"/>
              <a:t>23/10/2023</a:t>
            </a:fld>
            <a:endParaRPr lang="en-GB"/>
          </a:p>
        </p:txBody>
      </p:sp>
      <p:sp>
        <p:nvSpPr>
          <p:cNvPr id="6" name="Slide Number Placeholder 5"/>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2317525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B91A7E7-DE80-4320-9162-39092417315A}" type="datetimeFigureOut">
              <a:rPr lang="en-GB" smtClean="0"/>
              <a:t>23/10/2023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89C72A4-6DDD-4023-9ECE-D8FA0DF023ED}" type="slidenum">
              <a:rPr lang="en-GB" smtClean="0"/>
              <a:t>‹#›</a:t>
            </a:fld>
            <a:endParaRPr lang="en-GB"/>
          </a:p>
        </p:txBody>
      </p:sp>
    </p:spTree>
    <p:extLst>
      <p:ext uri="{BB962C8B-B14F-4D97-AF65-F5344CB8AC3E}">
        <p14:creationId xmlns:p14="http://schemas.microsoft.com/office/powerpoint/2010/main" val="807624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D6696-1309-45B9-A81A-8445EEC2EED4}"/>
              </a:ext>
            </a:extLst>
          </p:cNvPr>
          <p:cNvSpPr>
            <a:spLocks noGrp="1"/>
          </p:cNvSpPr>
          <p:nvPr>
            <p:ph type="ctrTitle"/>
          </p:nvPr>
        </p:nvSpPr>
        <p:spPr/>
        <p:txBody>
          <a:bodyPr/>
          <a:lstStyle/>
          <a:p>
            <a:r>
              <a:rPr lang="en-GB" dirty="0"/>
              <a:t>Event Marketing </a:t>
            </a:r>
          </a:p>
        </p:txBody>
      </p:sp>
      <p:sp>
        <p:nvSpPr>
          <p:cNvPr id="3" name="Subtitle 2">
            <a:extLst>
              <a:ext uri="{FF2B5EF4-FFF2-40B4-BE49-F238E27FC236}">
                <a16:creationId xmlns:a16="http://schemas.microsoft.com/office/drawing/2014/main" id="{778DD507-3680-46BE-93E0-50DC34A98EDC}"/>
              </a:ext>
            </a:extLst>
          </p:cNvPr>
          <p:cNvSpPr>
            <a:spLocks noGrp="1"/>
          </p:cNvSpPr>
          <p:nvPr>
            <p:ph type="subTitle" idx="1"/>
          </p:nvPr>
        </p:nvSpPr>
        <p:spPr/>
        <p:txBody>
          <a:bodyPr/>
          <a:lstStyle/>
          <a:p>
            <a:r>
              <a:rPr lang="en-GB"/>
              <a:t>Week 3 </a:t>
            </a:r>
          </a:p>
        </p:txBody>
      </p:sp>
    </p:spTree>
    <p:extLst>
      <p:ext uri="{BB962C8B-B14F-4D97-AF65-F5344CB8AC3E}">
        <p14:creationId xmlns:p14="http://schemas.microsoft.com/office/powerpoint/2010/main" val="1080244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72AB619-8F95-4482-AD40-96368D385497}"/>
              </a:ext>
            </a:extLst>
          </p:cNvPr>
          <p:cNvSpPr>
            <a:spLocks noGrp="1" noChangeArrowheads="1"/>
          </p:cNvSpPr>
          <p:nvPr>
            <p:ph type="title"/>
          </p:nvPr>
        </p:nvSpPr>
        <p:spPr>
          <a:xfrm>
            <a:off x="3216276" y="274638"/>
            <a:ext cx="6994525" cy="1143000"/>
          </a:xfrm>
        </p:spPr>
        <p:txBody>
          <a:bodyPr/>
          <a:lstStyle/>
          <a:p>
            <a:r>
              <a:rPr lang="en-AU" altLang="en-US" sz="3600" b="1">
                <a:solidFill>
                  <a:srgbClr val="FF0000"/>
                </a:solidFill>
              </a:rPr>
              <a:t>Learning Objectives</a:t>
            </a:r>
          </a:p>
        </p:txBody>
      </p:sp>
      <p:sp>
        <p:nvSpPr>
          <p:cNvPr id="4099" name="Rectangle 3">
            <a:extLst>
              <a:ext uri="{FF2B5EF4-FFF2-40B4-BE49-F238E27FC236}">
                <a16:creationId xmlns:a16="http://schemas.microsoft.com/office/drawing/2014/main" id="{297C66B8-6C64-492B-89E0-8BE4E6B5D759}"/>
              </a:ext>
            </a:extLst>
          </p:cNvPr>
          <p:cNvSpPr>
            <a:spLocks noGrp="1" noChangeArrowheads="1"/>
          </p:cNvSpPr>
          <p:nvPr>
            <p:ph idx="1"/>
          </p:nvPr>
        </p:nvSpPr>
        <p:spPr>
          <a:xfrm>
            <a:off x="1358900" y="1484314"/>
            <a:ext cx="9129713" cy="3889375"/>
          </a:xfrm>
        </p:spPr>
        <p:txBody>
          <a:bodyPr/>
          <a:lstStyle/>
          <a:p>
            <a:pPr marL="609600" indent="-609600">
              <a:buClr>
                <a:schemeClr val="tx1"/>
              </a:buClr>
              <a:buFontTx/>
              <a:buAutoNum type="arabicPeriod"/>
            </a:pPr>
            <a:r>
              <a:rPr lang="en-AU" altLang="en-US" sz="2700" dirty="0"/>
              <a:t>Describe how the marketing concept can be applied to events</a:t>
            </a:r>
          </a:p>
          <a:p>
            <a:pPr marL="609600" indent="-609600">
              <a:buClr>
                <a:schemeClr val="tx1"/>
              </a:buClr>
              <a:buFontTx/>
              <a:buAutoNum type="arabicPeriod"/>
            </a:pPr>
            <a:r>
              <a:rPr lang="en-AU" altLang="en-US" sz="2700" dirty="0"/>
              <a:t>Understand how event consumers can be segmented into markets</a:t>
            </a:r>
          </a:p>
          <a:p>
            <a:pPr marL="609600" indent="-609600">
              <a:buClr>
                <a:schemeClr val="tx1"/>
              </a:buClr>
              <a:buFontTx/>
              <a:buAutoNum type="arabicPeriod"/>
            </a:pPr>
            <a:r>
              <a:rPr lang="en-AU" altLang="en-US" sz="2700" dirty="0"/>
              <a:t>Understand the consumer decision process for festivals and events</a:t>
            </a:r>
          </a:p>
          <a:p>
            <a:pPr marL="609600" indent="-609600">
              <a:buClr>
                <a:schemeClr val="tx1"/>
              </a:buClr>
              <a:buFontTx/>
              <a:buAutoNum type="arabicPeriod"/>
            </a:pPr>
            <a:r>
              <a:rPr lang="en-AU" altLang="en-US" sz="2700" dirty="0"/>
              <a:t>Apply the principles of services marketing in creating marketing strategies and tactics for events and festivals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D25DDCC-5BE8-429C-B41F-322D3DF7DC0F}"/>
              </a:ext>
            </a:extLst>
          </p:cNvPr>
          <p:cNvSpPr>
            <a:spLocks noGrp="1" noChangeArrowheads="1"/>
          </p:cNvSpPr>
          <p:nvPr>
            <p:ph type="title"/>
          </p:nvPr>
        </p:nvSpPr>
        <p:spPr>
          <a:xfrm>
            <a:off x="3216276" y="274638"/>
            <a:ext cx="6994525" cy="1143000"/>
          </a:xfrm>
        </p:spPr>
        <p:txBody>
          <a:bodyPr/>
          <a:lstStyle/>
          <a:p>
            <a:r>
              <a:rPr lang="en-AU" altLang="en-US" sz="3600" b="1">
                <a:solidFill>
                  <a:srgbClr val="FF0000"/>
                </a:solidFill>
              </a:rPr>
              <a:t>Learning Objectives</a:t>
            </a:r>
          </a:p>
        </p:txBody>
      </p:sp>
      <p:sp>
        <p:nvSpPr>
          <p:cNvPr id="78851" name="Rectangle 3">
            <a:extLst>
              <a:ext uri="{FF2B5EF4-FFF2-40B4-BE49-F238E27FC236}">
                <a16:creationId xmlns:a16="http://schemas.microsoft.com/office/drawing/2014/main" id="{BC4285D4-43DF-41B7-A94C-00703DC77ADD}"/>
              </a:ext>
            </a:extLst>
          </p:cNvPr>
          <p:cNvSpPr>
            <a:spLocks noGrp="1" noChangeArrowheads="1"/>
          </p:cNvSpPr>
          <p:nvPr>
            <p:ph idx="1"/>
          </p:nvPr>
        </p:nvSpPr>
        <p:spPr>
          <a:xfrm>
            <a:off x="1397000" y="1484313"/>
            <a:ext cx="9091613" cy="5040312"/>
          </a:xfrm>
        </p:spPr>
        <p:txBody>
          <a:bodyPr/>
          <a:lstStyle/>
          <a:p>
            <a:pPr marL="609600" indent="-609600">
              <a:buClr>
                <a:schemeClr val="tx1"/>
              </a:buClr>
              <a:buFontTx/>
              <a:buAutoNum type="arabicPeriod" startAt="5"/>
            </a:pPr>
            <a:r>
              <a:rPr lang="en-AU" altLang="en-US" sz="2700" dirty="0"/>
              <a:t>Plan the event ‘service</a:t>
            </a:r>
            <a:r>
              <a:rPr lang="en-AU" altLang="en-US" sz="2700" dirty="0">
                <a:cs typeface="Times New Roman" panose="02020603050405020304" pitchFamily="18" charset="0"/>
              </a:rPr>
              <a:t>–</a:t>
            </a:r>
            <a:r>
              <a:rPr lang="en-AU" altLang="en-US" sz="2700" dirty="0"/>
              <a:t>product’ experience, including its programming and packaging</a:t>
            </a:r>
          </a:p>
          <a:p>
            <a:pPr marL="609600" indent="-609600">
              <a:buClr>
                <a:schemeClr val="tx1"/>
              </a:buClr>
              <a:buFontTx/>
              <a:buAutoNum type="arabicPeriod" startAt="5"/>
            </a:pPr>
            <a:r>
              <a:rPr lang="en-AU" altLang="en-US" sz="2700" dirty="0"/>
              <a:t>Develop event pricing strategies or other entry options for events</a:t>
            </a:r>
          </a:p>
          <a:p>
            <a:pPr marL="609600" indent="-609600">
              <a:buClr>
                <a:schemeClr val="tx1"/>
              </a:buClr>
              <a:buFontTx/>
              <a:buAutoNum type="arabicPeriod" startAt="5"/>
            </a:pPr>
            <a:r>
              <a:rPr lang="en-AU" altLang="en-US" sz="2700" dirty="0"/>
              <a:t>Create strategies for place/distribution, physical setting and event processes that respond to consumer needs</a:t>
            </a:r>
          </a:p>
          <a:p>
            <a:pPr marL="609600" indent="-609600">
              <a:buClr>
                <a:schemeClr val="tx1"/>
              </a:buClr>
              <a:buFontTx/>
              <a:buAutoNum type="arabicPeriod" startAt="5"/>
            </a:pPr>
            <a:r>
              <a:rPr lang="en-AU" altLang="en-US" sz="2700" dirty="0"/>
              <a:t>Apply the knowledge generated into an effective and efficient marketing plan</a:t>
            </a:r>
          </a:p>
          <a:p>
            <a:pPr marL="609600" indent="-609600">
              <a:buClr>
                <a:schemeClr val="tx1"/>
              </a:buClr>
              <a:buFontTx/>
              <a:buAutoNum type="arabicPeriod" startAt="5"/>
            </a:pPr>
            <a:endParaRPr lang="en-AU" altLang="en-US"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anim calcmode="lin" valueType="num">
                                      <p:cBhvr additive="base">
                                        <p:cTn id="13"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88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8851">
                                            <p:txEl>
                                              <p:pRg st="2" end="2"/>
                                            </p:txEl>
                                          </p:spTgt>
                                        </p:tgtEl>
                                        <p:attrNameLst>
                                          <p:attrName>style.visibility</p:attrName>
                                        </p:attrNameLst>
                                      </p:cBhvr>
                                      <p:to>
                                        <p:strVal val="visible"/>
                                      </p:to>
                                    </p:set>
                                    <p:anim calcmode="lin" valueType="num">
                                      <p:cBhvr additive="base">
                                        <p:cTn id="19"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88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8851">
                                            <p:txEl>
                                              <p:pRg st="3" end="3"/>
                                            </p:txEl>
                                          </p:spTgt>
                                        </p:tgtEl>
                                        <p:attrNameLst>
                                          <p:attrName>style.visibility</p:attrName>
                                        </p:attrNameLst>
                                      </p:cBhvr>
                                      <p:to>
                                        <p:strVal val="visible"/>
                                      </p:to>
                                    </p:set>
                                    <p:anim calcmode="lin" valueType="num">
                                      <p:cBhvr additive="base">
                                        <p:cTn id="25"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4FCE1D5-CD27-45EB-AAD3-C0CA6C45B4E6}"/>
              </a:ext>
            </a:extLst>
          </p:cNvPr>
          <p:cNvSpPr>
            <a:spLocks noGrp="1" noChangeArrowheads="1"/>
          </p:cNvSpPr>
          <p:nvPr>
            <p:ph type="title"/>
          </p:nvPr>
        </p:nvSpPr>
        <p:spPr>
          <a:xfrm>
            <a:off x="3216276" y="333375"/>
            <a:ext cx="7199313" cy="1143000"/>
          </a:xfrm>
          <a:noFill/>
        </p:spPr>
        <p:txBody>
          <a:bodyPr vert="horz" lIns="92075" tIns="46038" rIns="92075" bIns="46038" rtlCol="0" anchor="ctr">
            <a:normAutofit/>
          </a:bodyPr>
          <a:lstStyle/>
          <a:p>
            <a:r>
              <a:rPr lang="en-AU" altLang="en-US" sz="3600" b="1">
                <a:solidFill>
                  <a:srgbClr val="FF0000"/>
                </a:solidFill>
              </a:rPr>
              <a:t>What is marketing?</a:t>
            </a:r>
          </a:p>
        </p:txBody>
      </p:sp>
      <p:sp>
        <p:nvSpPr>
          <p:cNvPr id="23555" name="Rectangle 3">
            <a:extLst>
              <a:ext uri="{FF2B5EF4-FFF2-40B4-BE49-F238E27FC236}">
                <a16:creationId xmlns:a16="http://schemas.microsoft.com/office/drawing/2014/main" id="{AE127686-7293-4E9A-9919-0D0F65A9BA8A}"/>
              </a:ext>
            </a:extLst>
          </p:cNvPr>
          <p:cNvSpPr>
            <a:spLocks noGrp="1" noChangeArrowheads="1"/>
          </p:cNvSpPr>
          <p:nvPr>
            <p:ph idx="1"/>
          </p:nvPr>
        </p:nvSpPr>
        <p:spPr>
          <a:xfrm>
            <a:off x="1219200" y="1557339"/>
            <a:ext cx="9448801" cy="3392487"/>
          </a:xfrm>
          <a:noFill/>
        </p:spPr>
        <p:txBody>
          <a:bodyPr vert="horz" lIns="92075" tIns="46038" rIns="92075" bIns="46038" rtlCol="0">
            <a:normAutofit/>
          </a:bodyPr>
          <a:lstStyle/>
          <a:p>
            <a:pPr>
              <a:lnSpc>
                <a:spcPct val="80000"/>
              </a:lnSpc>
              <a:buClr>
                <a:schemeClr val="tx1"/>
              </a:buClr>
            </a:pPr>
            <a:r>
              <a:rPr lang="en-AU" altLang="en-US" sz="2700" i="1" dirty="0"/>
              <a:t>Marketing</a:t>
            </a:r>
            <a:r>
              <a:rPr lang="en-AU" altLang="en-US" sz="2700" dirty="0"/>
              <a:t> is concerned with satisfying consumer needs and wants by exchanging goods, services or ideas for something of value</a:t>
            </a:r>
          </a:p>
          <a:p>
            <a:pPr>
              <a:lnSpc>
                <a:spcPct val="80000"/>
              </a:lnSpc>
              <a:buClr>
                <a:schemeClr val="tx1"/>
              </a:buClr>
            </a:pPr>
            <a:r>
              <a:rPr lang="en-AU" altLang="en-US" sz="2700" i="1" dirty="0"/>
              <a:t>Event marketing</a:t>
            </a:r>
            <a:r>
              <a:rPr lang="en-AU" altLang="en-US" sz="2700" dirty="0"/>
              <a:t> is the process by which event managers and marketers gain an understanding of their potential consumers’ characteristics and needs in order to produce, price, promote and distribute an event experience that meets those needs, and the objectives of the event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diamond(in)">
                                      <p:cBhvr>
                                        <p:cTn id="7" dur="10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diamond(in)">
                                      <p:cBhvr>
                                        <p:cTn id="12" dur="1000"/>
                                        <p:tgtEl>
                                          <p:spTgt spid="235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21B6A90-DEC8-40F1-9537-0FC22939FA67}"/>
              </a:ext>
            </a:extLst>
          </p:cNvPr>
          <p:cNvSpPr>
            <a:spLocks noGrp="1" noChangeArrowheads="1"/>
          </p:cNvSpPr>
          <p:nvPr>
            <p:ph type="title"/>
          </p:nvPr>
        </p:nvSpPr>
        <p:spPr>
          <a:xfrm>
            <a:off x="3935414" y="333375"/>
            <a:ext cx="5972175" cy="1143000"/>
          </a:xfrm>
          <a:noFill/>
        </p:spPr>
        <p:txBody>
          <a:bodyPr vert="horz" lIns="92075" tIns="46038" rIns="92075" bIns="46038" rtlCol="0" anchor="ctr">
            <a:normAutofit/>
          </a:bodyPr>
          <a:lstStyle/>
          <a:p>
            <a:r>
              <a:rPr lang="en-AU" altLang="en-US" sz="3600" b="1">
                <a:solidFill>
                  <a:srgbClr val="FF0000"/>
                </a:solidFill>
              </a:rPr>
              <a:t>What is marketing?</a:t>
            </a:r>
          </a:p>
        </p:txBody>
      </p:sp>
      <p:sp>
        <p:nvSpPr>
          <p:cNvPr id="19459" name="Rectangle 3">
            <a:extLst>
              <a:ext uri="{FF2B5EF4-FFF2-40B4-BE49-F238E27FC236}">
                <a16:creationId xmlns:a16="http://schemas.microsoft.com/office/drawing/2014/main" id="{A16BB988-A476-47DF-90C7-1209355B5482}"/>
              </a:ext>
            </a:extLst>
          </p:cNvPr>
          <p:cNvSpPr>
            <a:spLocks noGrp="1" noChangeArrowheads="1"/>
          </p:cNvSpPr>
          <p:nvPr>
            <p:ph idx="1"/>
          </p:nvPr>
        </p:nvSpPr>
        <p:spPr>
          <a:xfrm>
            <a:off x="1790700" y="1484314"/>
            <a:ext cx="8267700" cy="4764087"/>
          </a:xfrm>
          <a:noFill/>
        </p:spPr>
        <p:txBody>
          <a:bodyPr vert="horz" lIns="92075" tIns="46038" rIns="92075" bIns="46038" rtlCol="0">
            <a:normAutofit/>
          </a:bodyPr>
          <a:lstStyle/>
          <a:p>
            <a:pPr>
              <a:lnSpc>
                <a:spcPct val="80000"/>
              </a:lnSpc>
              <a:buClr>
                <a:schemeClr val="tx1"/>
              </a:buClr>
              <a:buFontTx/>
              <a:buNone/>
            </a:pPr>
            <a:r>
              <a:rPr lang="en-AU" altLang="en-US" sz="2700" b="1" dirty="0"/>
              <a:t>The need for marketing</a:t>
            </a:r>
          </a:p>
          <a:p>
            <a:pPr>
              <a:lnSpc>
                <a:spcPct val="80000"/>
              </a:lnSpc>
              <a:buClr>
                <a:schemeClr val="tx1"/>
              </a:buClr>
            </a:pPr>
            <a:r>
              <a:rPr lang="en-AU" altLang="en-US" sz="2700" dirty="0"/>
              <a:t>Marketing principles and techniques provide a framework for decision making</a:t>
            </a:r>
          </a:p>
          <a:p>
            <a:pPr>
              <a:lnSpc>
                <a:spcPct val="80000"/>
              </a:lnSpc>
              <a:buClr>
                <a:schemeClr val="tx1"/>
              </a:buClr>
            </a:pPr>
            <a:r>
              <a:rPr lang="en-AU" altLang="en-US" sz="2700" dirty="0"/>
              <a:t>Sponsoring bodies need reassurance that their sponsorship is linking their brand with their target markets</a:t>
            </a:r>
          </a:p>
          <a:p>
            <a:pPr>
              <a:lnSpc>
                <a:spcPct val="80000"/>
              </a:lnSpc>
              <a:buClr>
                <a:schemeClr val="tx1"/>
              </a:buClr>
            </a:pPr>
            <a:r>
              <a:rPr lang="en-AU" altLang="en-US" sz="2700" dirty="0"/>
              <a:t>All levels of government require a demonstration of marketing expertise before committing funding</a:t>
            </a:r>
          </a:p>
          <a:p>
            <a:pPr>
              <a:lnSpc>
                <a:spcPct val="80000"/>
              </a:lnSpc>
              <a:buClr>
                <a:schemeClr val="tx1"/>
              </a:buClr>
            </a:pPr>
            <a:r>
              <a:rPr lang="en-AU" altLang="en-US" sz="2700" dirty="0"/>
              <a:t>Events must compete against</a:t>
            </a:r>
            <a:r>
              <a:rPr lang="en-AU" altLang="en-US" dirty="0"/>
              <a:t> </a:t>
            </a:r>
            <a:r>
              <a:rPr lang="en-AU" altLang="en-US" sz="2700" dirty="0"/>
              <a:t>other leisure activities </a:t>
            </a:r>
          </a:p>
          <a:p>
            <a:pPr>
              <a:lnSpc>
                <a:spcPct val="80000"/>
              </a:lnSpc>
              <a:buFontTx/>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19459">
                                            <p:txEl>
                                              <p:pRg st="0" end="0"/>
                                            </p:txEl>
                                          </p:spTgt>
                                        </p:tgtEl>
                                        <p:attrNameLst>
                                          <p:attrName>style.visibility</p:attrName>
                                        </p:attrNameLst>
                                      </p:cBhvr>
                                      <p:to>
                                        <p:strVal val="visible"/>
                                      </p:to>
                                    </p:set>
                                    <p:anim to="" calcmode="lin" valueType="num">
                                      <p:cBhvr>
                                        <p:cTn id="7" dur="1" fill="hold"/>
                                        <p:tgtEl>
                                          <p:spTgt spid="19459">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19459">
                                            <p:txEl>
                                              <p:pRg st="1" end="1"/>
                                            </p:txEl>
                                          </p:spTgt>
                                        </p:tgtEl>
                                        <p:attrNameLst>
                                          <p:attrName>style.visibility</p:attrName>
                                        </p:attrNameLst>
                                      </p:cBhvr>
                                      <p:to>
                                        <p:strVal val="visible"/>
                                      </p:to>
                                    </p:set>
                                    <p:anim to="" calcmode="lin" valueType="num">
                                      <p:cBhvr>
                                        <p:cTn id="12" dur="1" fill="hold"/>
                                        <p:tgtEl>
                                          <p:spTgt spid="19459">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19459">
                                            <p:txEl>
                                              <p:pRg st="2" end="2"/>
                                            </p:txEl>
                                          </p:spTgt>
                                        </p:tgtEl>
                                        <p:attrNameLst>
                                          <p:attrName>style.visibility</p:attrName>
                                        </p:attrNameLst>
                                      </p:cBhvr>
                                      <p:to>
                                        <p:strVal val="visible"/>
                                      </p:to>
                                    </p:set>
                                    <p:anim to="" calcmode="lin" valueType="num">
                                      <p:cBhvr>
                                        <p:cTn id="17" dur="1" fill="hold"/>
                                        <p:tgtEl>
                                          <p:spTgt spid="19459">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19459">
                                            <p:txEl>
                                              <p:pRg st="3" end="3"/>
                                            </p:txEl>
                                          </p:spTgt>
                                        </p:tgtEl>
                                        <p:attrNameLst>
                                          <p:attrName>style.visibility</p:attrName>
                                        </p:attrNameLst>
                                      </p:cBhvr>
                                      <p:to>
                                        <p:strVal val="visible"/>
                                      </p:to>
                                    </p:set>
                                    <p:anim to="" calcmode="lin" valueType="num">
                                      <p:cBhvr>
                                        <p:cTn id="22" dur="1" fill="hold"/>
                                        <p:tgtEl>
                                          <p:spTgt spid="19459">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19459">
                                            <p:txEl>
                                              <p:pRg st="4" end="4"/>
                                            </p:txEl>
                                          </p:spTgt>
                                        </p:tgtEl>
                                        <p:attrNameLst>
                                          <p:attrName>style.visibility</p:attrName>
                                        </p:attrNameLst>
                                      </p:cBhvr>
                                      <p:to>
                                        <p:strVal val="visible"/>
                                      </p:to>
                                    </p:set>
                                    <p:anim to="" calcmode="lin" valueType="num">
                                      <p:cBhvr>
                                        <p:cTn id="27" dur="1" fill="hold"/>
                                        <p:tgtEl>
                                          <p:spTgt spid="19459">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9F4EBAF-8811-433E-8038-C327ED93E0B4}"/>
              </a:ext>
            </a:extLst>
          </p:cNvPr>
          <p:cNvSpPr>
            <a:spLocks noGrp="1" noChangeArrowheads="1"/>
          </p:cNvSpPr>
          <p:nvPr>
            <p:ph type="title"/>
          </p:nvPr>
        </p:nvSpPr>
        <p:spPr>
          <a:xfrm>
            <a:off x="3359150" y="188913"/>
            <a:ext cx="7308850" cy="1143000"/>
          </a:xfrm>
          <a:noFill/>
        </p:spPr>
        <p:txBody>
          <a:bodyPr vert="horz" lIns="92075" tIns="46038" rIns="92075" bIns="46038" rtlCol="0" anchor="ctr">
            <a:normAutofit/>
          </a:bodyPr>
          <a:lstStyle/>
          <a:p>
            <a:r>
              <a:rPr lang="en-AU" altLang="en-US" sz="3600" b="1">
                <a:solidFill>
                  <a:srgbClr val="FF0000"/>
                </a:solidFill>
              </a:rPr>
              <a:t>What is marketing?</a:t>
            </a:r>
            <a:r>
              <a:rPr lang="en-AU" altLang="en-US" sz="3600">
                <a:solidFill>
                  <a:srgbClr val="336699"/>
                </a:solidFill>
              </a:rPr>
              <a:t> </a:t>
            </a:r>
          </a:p>
        </p:txBody>
      </p:sp>
      <p:sp>
        <p:nvSpPr>
          <p:cNvPr id="79875" name="Rectangle 3">
            <a:extLst>
              <a:ext uri="{FF2B5EF4-FFF2-40B4-BE49-F238E27FC236}">
                <a16:creationId xmlns:a16="http://schemas.microsoft.com/office/drawing/2014/main" id="{9D72BB18-94C3-40B6-973E-B3B7BD01C37B}"/>
              </a:ext>
            </a:extLst>
          </p:cNvPr>
          <p:cNvSpPr>
            <a:spLocks noGrp="1" noChangeArrowheads="1"/>
          </p:cNvSpPr>
          <p:nvPr>
            <p:ph idx="1"/>
          </p:nvPr>
        </p:nvSpPr>
        <p:spPr>
          <a:xfrm>
            <a:off x="1104900" y="1341439"/>
            <a:ext cx="9563100" cy="4764087"/>
          </a:xfrm>
          <a:noFill/>
        </p:spPr>
        <p:txBody>
          <a:bodyPr vert="horz" lIns="92075" tIns="46038" rIns="92075" bIns="46038" rtlCol="0">
            <a:normAutofit/>
          </a:bodyPr>
          <a:lstStyle/>
          <a:p>
            <a:pPr>
              <a:lnSpc>
                <a:spcPct val="80000"/>
              </a:lnSpc>
              <a:buClr>
                <a:schemeClr val="tx1"/>
              </a:buClr>
              <a:buFontTx/>
              <a:buNone/>
            </a:pPr>
            <a:r>
              <a:rPr lang="en-AU" altLang="en-US" b="1" dirty="0"/>
              <a:t>Events as ‘service experiences’</a:t>
            </a:r>
          </a:p>
          <a:p>
            <a:pPr>
              <a:lnSpc>
                <a:spcPct val="80000"/>
              </a:lnSpc>
              <a:buClr>
                <a:schemeClr val="tx1"/>
              </a:buClr>
            </a:pPr>
            <a:r>
              <a:rPr lang="en-AU" altLang="en-US" dirty="0"/>
              <a:t>The delivery and consumption of an event are </a:t>
            </a:r>
            <a:r>
              <a:rPr lang="en-AU" altLang="en-US" i="1" dirty="0"/>
              <a:t>inseparable</a:t>
            </a:r>
          </a:p>
          <a:p>
            <a:pPr>
              <a:lnSpc>
                <a:spcPct val="80000"/>
              </a:lnSpc>
              <a:buClr>
                <a:schemeClr val="tx1"/>
              </a:buClr>
            </a:pPr>
            <a:r>
              <a:rPr lang="en-AU" altLang="en-US" dirty="0"/>
              <a:t>Because of the immediacy of service consumption, event experiences can have </a:t>
            </a:r>
            <a:r>
              <a:rPr lang="en-AU" altLang="en-US" i="1" dirty="0"/>
              <a:t>variations in quality</a:t>
            </a:r>
            <a:r>
              <a:rPr lang="en-AU" altLang="en-US" dirty="0"/>
              <a:t> each time it is held</a:t>
            </a:r>
          </a:p>
          <a:p>
            <a:pPr>
              <a:lnSpc>
                <a:spcPct val="80000"/>
              </a:lnSpc>
              <a:buClr>
                <a:schemeClr val="tx1"/>
              </a:buClr>
            </a:pPr>
            <a:r>
              <a:rPr lang="en-AU" altLang="en-US" dirty="0"/>
              <a:t>Events are </a:t>
            </a:r>
            <a:r>
              <a:rPr lang="en-AU" altLang="en-US" i="1" dirty="0"/>
              <a:t>intangible</a:t>
            </a:r>
          </a:p>
          <a:p>
            <a:pPr>
              <a:lnSpc>
                <a:spcPct val="80000"/>
              </a:lnSpc>
              <a:buClr>
                <a:schemeClr val="tx1"/>
              </a:buClr>
            </a:pPr>
            <a:r>
              <a:rPr lang="en-AU" altLang="en-US" dirty="0"/>
              <a:t>The event experience is</a:t>
            </a:r>
            <a:r>
              <a:rPr lang="en-AU" altLang="en-US" i="1" dirty="0"/>
              <a:t> perishable</a:t>
            </a:r>
            <a:endParaRPr lang="en-AU" altLang="en-US" dirty="0"/>
          </a:p>
          <a:p>
            <a:pPr>
              <a:lnSpc>
                <a:spcPct val="80000"/>
              </a:lnSpc>
              <a:buFontTx/>
              <a:buNone/>
            </a:pPr>
            <a:endParaRPr lang="en-AU" altLang="en-US"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anim to="" calcmode="lin" valueType="num">
                                      <p:cBhvr>
                                        <p:cTn id="7" dur="1" fill="hold"/>
                                        <p:tgtEl>
                                          <p:spTgt spid="7987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79875">
                                            <p:txEl>
                                              <p:pRg st="1" end="1"/>
                                            </p:txEl>
                                          </p:spTgt>
                                        </p:tgtEl>
                                        <p:attrNameLst>
                                          <p:attrName>style.visibility</p:attrName>
                                        </p:attrNameLst>
                                      </p:cBhvr>
                                      <p:to>
                                        <p:strVal val="visible"/>
                                      </p:to>
                                    </p:set>
                                    <p:anim to="" calcmode="lin" valueType="num">
                                      <p:cBhvr>
                                        <p:cTn id="12" dur="1" fill="hold"/>
                                        <p:tgtEl>
                                          <p:spTgt spid="79875">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79875">
                                            <p:txEl>
                                              <p:pRg st="2" end="2"/>
                                            </p:txEl>
                                          </p:spTgt>
                                        </p:tgtEl>
                                        <p:attrNameLst>
                                          <p:attrName>style.visibility</p:attrName>
                                        </p:attrNameLst>
                                      </p:cBhvr>
                                      <p:to>
                                        <p:strVal val="visible"/>
                                      </p:to>
                                    </p:set>
                                    <p:anim to="" calcmode="lin" valueType="num">
                                      <p:cBhvr>
                                        <p:cTn id="17" dur="1" fill="hold"/>
                                        <p:tgtEl>
                                          <p:spTgt spid="79875">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79875">
                                            <p:txEl>
                                              <p:pRg st="3" end="3"/>
                                            </p:txEl>
                                          </p:spTgt>
                                        </p:tgtEl>
                                        <p:attrNameLst>
                                          <p:attrName>style.visibility</p:attrName>
                                        </p:attrNameLst>
                                      </p:cBhvr>
                                      <p:to>
                                        <p:strVal val="visible"/>
                                      </p:to>
                                    </p:set>
                                    <p:anim to="" calcmode="lin" valueType="num">
                                      <p:cBhvr>
                                        <p:cTn id="22" dur="1" fill="hold"/>
                                        <p:tgtEl>
                                          <p:spTgt spid="79875">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79875">
                                            <p:txEl>
                                              <p:pRg st="4" end="4"/>
                                            </p:txEl>
                                          </p:spTgt>
                                        </p:tgtEl>
                                        <p:attrNameLst>
                                          <p:attrName>style.visibility</p:attrName>
                                        </p:attrNameLst>
                                      </p:cBhvr>
                                      <p:to>
                                        <p:strVal val="visible"/>
                                      </p:to>
                                    </p:set>
                                    <p:anim to="" calcmode="lin" valueType="num">
                                      <p:cBhvr>
                                        <p:cTn id="27" dur="1" fill="hold"/>
                                        <p:tgtEl>
                                          <p:spTgt spid="79875">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623F4C-1543-41E9-8343-9383678CB325}"/>
              </a:ext>
            </a:extLst>
          </p:cNvPr>
          <p:cNvSpPr>
            <a:spLocks noGrp="1" noChangeArrowheads="1"/>
          </p:cNvSpPr>
          <p:nvPr>
            <p:ph type="title"/>
          </p:nvPr>
        </p:nvSpPr>
        <p:spPr>
          <a:xfrm>
            <a:off x="3359150" y="188913"/>
            <a:ext cx="7308850" cy="1143000"/>
          </a:xfrm>
          <a:noFill/>
        </p:spPr>
        <p:txBody>
          <a:bodyPr vert="horz" lIns="92075" tIns="46038" rIns="92075" bIns="46038" rtlCol="0" anchor="ctr">
            <a:normAutofit/>
          </a:bodyPr>
          <a:lstStyle/>
          <a:p>
            <a:r>
              <a:rPr lang="en-AU" altLang="en-US" sz="3600" b="1">
                <a:solidFill>
                  <a:srgbClr val="FF0000"/>
                </a:solidFill>
              </a:rPr>
              <a:t>What is marketing? </a:t>
            </a:r>
          </a:p>
        </p:txBody>
      </p:sp>
      <p:sp>
        <p:nvSpPr>
          <p:cNvPr id="83971" name="Rectangle 3">
            <a:extLst>
              <a:ext uri="{FF2B5EF4-FFF2-40B4-BE49-F238E27FC236}">
                <a16:creationId xmlns:a16="http://schemas.microsoft.com/office/drawing/2014/main" id="{0A4DFFA6-2550-476E-ADC9-CE3471C72AD4}"/>
              </a:ext>
            </a:extLst>
          </p:cNvPr>
          <p:cNvSpPr>
            <a:spLocks noGrp="1" noChangeArrowheads="1"/>
          </p:cNvSpPr>
          <p:nvPr>
            <p:ph idx="1"/>
          </p:nvPr>
        </p:nvSpPr>
        <p:spPr>
          <a:xfrm>
            <a:off x="1231900" y="1484314"/>
            <a:ext cx="9436100" cy="4764087"/>
          </a:xfrm>
          <a:noFill/>
        </p:spPr>
        <p:txBody>
          <a:bodyPr vert="horz" lIns="92075" tIns="46038" rIns="92075" bIns="46038" rtlCol="0">
            <a:normAutofit/>
          </a:bodyPr>
          <a:lstStyle/>
          <a:p>
            <a:pPr>
              <a:buClr>
                <a:schemeClr val="tx1"/>
              </a:buClr>
              <a:buFontTx/>
              <a:buNone/>
            </a:pPr>
            <a:r>
              <a:rPr lang="en-AU" altLang="en-US" sz="2700" b="1" dirty="0"/>
              <a:t>The role of strategic marketing planning</a:t>
            </a:r>
          </a:p>
          <a:p>
            <a:pPr>
              <a:buClr>
                <a:schemeClr val="tx1"/>
              </a:buClr>
            </a:pPr>
            <a:r>
              <a:rPr lang="en-AU" altLang="en-US" sz="2700" dirty="0"/>
              <a:t>Strategies are</a:t>
            </a:r>
          </a:p>
          <a:p>
            <a:pPr lvl="1">
              <a:buClr>
                <a:schemeClr val="tx1"/>
              </a:buClr>
            </a:pPr>
            <a:r>
              <a:rPr lang="en-AU" altLang="en-US" sz="2700" dirty="0"/>
              <a:t>Longer term rather than short term</a:t>
            </a:r>
          </a:p>
          <a:p>
            <a:pPr lvl="1">
              <a:buClr>
                <a:schemeClr val="tx1"/>
              </a:buClr>
            </a:pPr>
            <a:r>
              <a:rPr lang="en-AU" altLang="en-US" sz="2700" dirty="0"/>
              <a:t>Not another word for tactics</a:t>
            </a:r>
          </a:p>
          <a:p>
            <a:pPr lvl="1">
              <a:buClr>
                <a:schemeClr val="tx1"/>
              </a:buClr>
            </a:pPr>
            <a:r>
              <a:rPr lang="en-AU" altLang="en-US" sz="2700" dirty="0"/>
              <a:t>Based on careful analysis of internal resources and external environments</a:t>
            </a:r>
          </a:p>
          <a:p>
            <a:pPr lvl="1">
              <a:buClr>
                <a:schemeClr val="tx1"/>
              </a:buClr>
            </a:pPr>
            <a:r>
              <a:rPr lang="en-AU" altLang="en-US" sz="2700" dirty="0"/>
              <a:t>Essential to survival</a:t>
            </a:r>
          </a:p>
          <a:p>
            <a:pPr lvl="1">
              <a:buClr>
                <a:schemeClr val="tx1"/>
              </a:buClr>
            </a:pPr>
            <a:endParaRPr lang="en-AU" altLang="en-US" sz="2700" dirty="0"/>
          </a:p>
          <a:p>
            <a:pPr>
              <a:buFontTx/>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83971">
                                            <p:txEl>
                                              <p:pRg st="0" end="0"/>
                                            </p:txEl>
                                          </p:spTgt>
                                        </p:tgtEl>
                                        <p:attrNameLst>
                                          <p:attrName>style.visibility</p:attrName>
                                        </p:attrNameLst>
                                      </p:cBhvr>
                                      <p:to>
                                        <p:strVal val="visible"/>
                                      </p:to>
                                    </p:set>
                                    <p:anim to="" calcmode="lin" valueType="num">
                                      <p:cBhvr>
                                        <p:cTn id="7" dur="1" fill="hold"/>
                                        <p:tgtEl>
                                          <p:spTgt spid="83971">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83971">
                                            <p:txEl>
                                              <p:pRg st="1" end="1"/>
                                            </p:txEl>
                                          </p:spTgt>
                                        </p:tgtEl>
                                        <p:attrNameLst>
                                          <p:attrName>style.visibility</p:attrName>
                                        </p:attrNameLst>
                                      </p:cBhvr>
                                      <p:to>
                                        <p:strVal val="visible"/>
                                      </p:to>
                                    </p:set>
                                    <p:anim to="" calcmode="lin" valueType="num">
                                      <p:cBhvr>
                                        <p:cTn id="12" dur="1" fill="hold"/>
                                        <p:tgtEl>
                                          <p:spTgt spid="83971">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83971">
                                            <p:txEl>
                                              <p:pRg st="2" end="2"/>
                                            </p:txEl>
                                          </p:spTgt>
                                        </p:tgtEl>
                                        <p:attrNameLst>
                                          <p:attrName>style.visibility</p:attrName>
                                        </p:attrNameLst>
                                      </p:cBhvr>
                                      <p:to>
                                        <p:strVal val="visible"/>
                                      </p:to>
                                    </p:set>
                                    <p:anim to="" calcmode="lin" valueType="num">
                                      <p:cBhvr>
                                        <p:cTn id="15" dur="1" fill="hold"/>
                                        <p:tgtEl>
                                          <p:spTgt spid="83971">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499"/>
                                          </p:stCondLst>
                                        </p:cTn>
                                        <p:tgtEl>
                                          <p:spTgt spid="83971">
                                            <p:txEl>
                                              <p:pRg st="3" end="3"/>
                                            </p:txEl>
                                          </p:spTgt>
                                        </p:tgtEl>
                                        <p:attrNameLst>
                                          <p:attrName>style.visibility</p:attrName>
                                        </p:attrNameLst>
                                      </p:cBhvr>
                                      <p:to>
                                        <p:strVal val="visible"/>
                                      </p:to>
                                    </p:set>
                                    <p:anim to="" calcmode="lin" valueType="num">
                                      <p:cBhvr>
                                        <p:cTn id="18" dur="1" fill="hold"/>
                                        <p:tgtEl>
                                          <p:spTgt spid="83971">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499"/>
                                          </p:stCondLst>
                                        </p:cTn>
                                        <p:tgtEl>
                                          <p:spTgt spid="83971">
                                            <p:txEl>
                                              <p:pRg st="4" end="4"/>
                                            </p:txEl>
                                          </p:spTgt>
                                        </p:tgtEl>
                                        <p:attrNameLst>
                                          <p:attrName>style.visibility</p:attrName>
                                        </p:attrNameLst>
                                      </p:cBhvr>
                                      <p:to>
                                        <p:strVal val="visible"/>
                                      </p:to>
                                    </p:set>
                                    <p:anim to="" calcmode="lin" valueType="num">
                                      <p:cBhvr>
                                        <p:cTn id="21" dur="1" fill="hold"/>
                                        <p:tgtEl>
                                          <p:spTgt spid="83971">
                                            <p:txEl>
                                              <p:pRg st="4" end="4"/>
                                            </p:txEl>
                                          </p:spTgt>
                                        </p:tgtEl>
                                        <p:attrNameLst>
                                          <p:attrName/>
                                        </p:attrNameLst>
                                      </p:cBhvr>
                                    </p:anim>
                                  </p:childTnLst>
                                </p:cTn>
                              </p:par>
                              <p:par>
                                <p:cTn id="22" presetID="24" presetClass="entr" presetSubtype="0" fill="hold" grpId="0" nodeType="withEffect">
                                  <p:stCondLst>
                                    <p:cond delay="0"/>
                                  </p:stCondLst>
                                  <p:childTnLst>
                                    <p:set>
                                      <p:cBhvr>
                                        <p:cTn id="23" dur="1" fill="hold">
                                          <p:stCondLst>
                                            <p:cond delay="499"/>
                                          </p:stCondLst>
                                        </p:cTn>
                                        <p:tgtEl>
                                          <p:spTgt spid="83971">
                                            <p:txEl>
                                              <p:pRg st="5" end="5"/>
                                            </p:txEl>
                                          </p:spTgt>
                                        </p:tgtEl>
                                        <p:attrNameLst>
                                          <p:attrName>style.visibility</p:attrName>
                                        </p:attrNameLst>
                                      </p:cBhvr>
                                      <p:to>
                                        <p:strVal val="visible"/>
                                      </p:to>
                                    </p:set>
                                    <p:anim to="" calcmode="lin" valueType="num">
                                      <p:cBhvr>
                                        <p:cTn id="24" dur="1" fill="hold"/>
                                        <p:tgtEl>
                                          <p:spTgt spid="83971">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7BD256-F864-49D2-BCDC-1A55032C558B}"/>
              </a:ext>
            </a:extLst>
          </p:cNvPr>
          <p:cNvSpPr>
            <a:spLocks noGrp="1"/>
          </p:cNvSpPr>
          <p:nvPr>
            <p:ph type="title"/>
          </p:nvPr>
        </p:nvSpPr>
        <p:spPr/>
        <p:txBody>
          <a:bodyPr>
            <a:normAutofit fontScale="90000"/>
          </a:bodyPr>
          <a:lstStyle/>
          <a:p>
            <a:r>
              <a:rPr lang="en-GB" dirty="0">
                <a:solidFill>
                  <a:srgbClr val="FF0000"/>
                </a:solidFill>
              </a:rPr>
              <a:t>The role of strategic marketing planning </a:t>
            </a:r>
            <a:br>
              <a:rPr lang="en-GB" dirty="0">
                <a:solidFill>
                  <a:srgbClr val="FF0000"/>
                </a:solidFill>
              </a:rPr>
            </a:br>
            <a:br>
              <a:rPr lang="en-GB" dirty="0">
                <a:solidFill>
                  <a:srgbClr val="FF0000"/>
                </a:solidFill>
              </a:rPr>
            </a:br>
            <a:endParaRPr lang="en-GB" dirty="0">
              <a:solidFill>
                <a:srgbClr val="FF0000"/>
              </a:solidFill>
            </a:endParaRPr>
          </a:p>
        </p:txBody>
      </p:sp>
      <p:pic>
        <p:nvPicPr>
          <p:cNvPr id="4" name="Content Placeholder 3">
            <a:extLst>
              <a:ext uri="{FF2B5EF4-FFF2-40B4-BE49-F238E27FC236}">
                <a16:creationId xmlns:a16="http://schemas.microsoft.com/office/drawing/2014/main" id="{880D90DC-12FF-4A01-9CD8-40BEBD78CBA8}"/>
              </a:ext>
            </a:extLst>
          </p:cNvPr>
          <p:cNvPicPr>
            <a:picLocks noGrp="1" noChangeAspect="1"/>
          </p:cNvPicPr>
          <p:nvPr>
            <p:ph sz="half" idx="2"/>
          </p:nvPr>
        </p:nvPicPr>
        <p:blipFill>
          <a:blip r:embed="rId2"/>
          <a:stretch>
            <a:fillRect/>
          </a:stretch>
        </p:blipFill>
        <p:spPr>
          <a:xfrm>
            <a:off x="7152109" y="803274"/>
            <a:ext cx="4200103" cy="5330825"/>
          </a:xfrm>
          <a:prstGeom prst="rect">
            <a:avLst/>
          </a:prstGeom>
        </p:spPr>
      </p:pic>
      <p:pic>
        <p:nvPicPr>
          <p:cNvPr id="9" name="Picture 8">
            <a:extLst>
              <a:ext uri="{FF2B5EF4-FFF2-40B4-BE49-F238E27FC236}">
                <a16:creationId xmlns:a16="http://schemas.microsoft.com/office/drawing/2014/main" id="{6624E6B7-1045-4EF9-BD27-DB820E5546A0}"/>
              </a:ext>
            </a:extLst>
          </p:cNvPr>
          <p:cNvPicPr>
            <a:picLocks noChangeAspect="1"/>
          </p:cNvPicPr>
          <p:nvPr/>
        </p:nvPicPr>
        <p:blipFill>
          <a:blip r:embed="rId3"/>
          <a:stretch>
            <a:fillRect/>
          </a:stretch>
        </p:blipFill>
        <p:spPr>
          <a:xfrm>
            <a:off x="1453697" y="2447518"/>
            <a:ext cx="2542252" cy="591363"/>
          </a:xfrm>
          <a:prstGeom prst="rect">
            <a:avLst/>
          </a:prstGeom>
        </p:spPr>
      </p:pic>
    </p:spTree>
    <p:extLst>
      <p:ext uri="{BB962C8B-B14F-4D97-AF65-F5344CB8AC3E}">
        <p14:creationId xmlns:p14="http://schemas.microsoft.com/office/powerpoint/2010/main" val="3065915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5ED4BB7-A8C4-4A76-9E1E-EDBF0CC62294}"/>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Event marketing research</a:t>
            </a:r>
          </a:p>
        </p:txBody>
      </p:sp>
      <p:sp>
        <p:nvSpPr>
          <p:cNvPr id="90115" name="Rectangle 3">
            <a:extLst>
              <a:ext uri="{FF2B5EF4-FFF2-40B4-BE49-F238E27FC236}">
                <a16:creationId xmlns:a16="http://schemas.microsoft.com/office/drawing/2014/main" id="{1A743D61-94E9-473E-B304-5F5853716423}"/>
              </a:ext>
            </a:extLst>
          </p:cNvPr>
          <p:cNvSpPr>
            <a:spLocks noGrp="1" noChangeArrowheads="1"/>
          </p:cNvSpPr>
          <p:nvPr>
            <p:ph idx="1"/>
          </p:nvPr>
        </p:nvSpPr>
        <p:spPr>
          <a:xfrm>
            <a:off x="1638300" y="1557338"/>
            <a:ext cx="9317039" cy="4322762"/>
          </a:xfrm>
        </p:spPr>
        <p:txBody>
          <a:bodyPr/>
          <a:lstStyle/>
          <a:p>
            <a:pPr>
              <a:buClr>
                <a:schemeClr val="tx1"/>
              </a:buClr>
              <a:buFontTx/>
              <a:buNone/>
            </a:pPr>
            <a:r>
              <a:rPr lang="en-AU" altLang="en-US" sz="2700" b="1" dirty="0"/>
              <a:t>Analysing event environments</a:t>
            </a:r>
          </a:p>
          <a:p>
            <a:pPr>
              <a:buClr>
                <a:schemeClr val="tx1"/>
              </a:buClr>
            </a:pPr>
            <a:r>
              <a:rPr lang="en-AU" altLang="en-US" sz="2700" dirty="0"/>
              <a:t>Marketing internal resource analysis</a:t>
            </a:r>
          </a:p>
          <a:p>
            <a:pPr lvl="1">
              <a:buClr>
                <a:schemeClr val="tx1"/>
              </a:buClr>
            </a:pPr>
            <a:r>
              <a:rPr lang="en-AU" altLang="en-US" sz="2700" dirty="0"/>
              <a:t>Human resources</a:t>
            </a:r>
          </a:p>
          <a:p>
            <a:pPr lvl="1">
              <a:buClr>
                <a:schemeClr val="tx1"/>
              </a:buClr>
            </a:pPr>
            <a:r>
              <a:rPr lang="en-AU" altLang="en-US" sz="2700" dirty="0"/>
              <a:t>Physical resources</a:t>
            </a:r>
          </a:p>
          <a:p>
            <a:pPr lvl="1">
              <a:buClr>
                <a:schemeClr val="tx1"/>
              </a:buClr>
            </a:pPr>
            <a:r>
              <a:rPr lang="en-AU" altLang="en-US" sz="2700" dirty="0"/>
              <a:t>Financial resources</a:t>
            </a:r>
          </a:p>
          <a:p>
            <a:pPr>
              <a:buClr>
                <a:schemeClr val="tx1"/>
              </a:buClr>
            </a:pPr>
            <a:r>
              <a:rPr lang="en-AU" altLang="en-US" sz="2700" dirty="0"/>
              <a:t>The SWOT analysis</a:t>
            </a:r>
          </a:p>
          <a:p>
            <a:pPr lvl="1">
              <a:buClr>
                <a:schemeClr val="tx1"/>
              </a:buClr>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0115">
                                            <p:txEl>
                                              <p:pRg st="0" end="0"/>
                                            </p:txEl>
                                          </p:spTgt>
                                        </p:tgtEl>
                                        <p:attrNameLst>
                                          <p:attrName>style.visibility</p:attrName>
                                        </p:attrNameLst>
                                      </p:cBhvr>
                                      <p:to>
                                        <p:strVal val="visible"/>
                                      </p:to>
                                    </p:set>
                                    <p:anim to="" calcmode="lin" valueType="num">
                                      <p:cBhvr>
                                        <p:cTn id="7" dur="1" fill="hold"/>
                                        <p:tgtEl>
                                          <p:spTgt spid="9011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0115">
                                            <p:txEl>
                                              <p:pRg st="1" end="1"/>
                                            </p:txEl>
                                          </p:spTgt>
                                        </p:tgtEl>
                                        <p:attrNameLst>
                                          <p:attrName>style.visibility</p:attrName>
                                        </p:attrNameLst>
                                      </p:cBhvr>
                                      <p:to>
                                        <p:strVal val="visible"/>
                                      </p:to>
                                    </p:set>
                                    <p:anim to="" calcmode="lin" valueType="num">
                                      <p:cBhvr>
                                        <p:cTn id="12" dur="1" fill="hold"/>
                                        <p:tgtEl>
                                          <p:spTgt spid="90115">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90115">
                                            <p:txEl>
                                              <p:pRg st="2" end="2"/>
                                            </p:txEl>
                                          </p:spTgt>
                                        </p:tgtEl>
                                        <p:attrNameLst>
                                          <p:attrName>style.visibility</p:attrName>
                                        </p:attrNameLst>
                                      </p:cBhvr>
                                      <p:to>
                                        <p:strVal val="visible"/>
                                      </p:to>
                                    </p:set>
                                    <p:anim to="" calcmode="lin" valueType="num">
                                      <p:cBhvr>
                                        <p:cTn id="15" dur="1" fill="hold"/>
                                        <p:tgtEl>
                                          <p:spTgt spid="90115">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499"/>
                                          </p:stCondLst>
                                        </p:cTn>
                                        <p:tgtEl>
                                          <p:spTgt spid="90115">
                                            <p:txEl>
                                              <p:pRg st="3" end="3"/>
                                            </p:txEl>
                                          </p:spTgt>
                                        </p:tgtEl>
                                        <p:attrNameLst>
                                          <p:attrName>style.visibility</p:attrName>
                                        </p:attrNameLst>
                                      </p:cBhvr>
                                      <p:to>
                                        <p:strVal val="visible"/>
                                      </p:to>
                                    </p:set>
                                    <p:anim to="" calcmode="lin" valueType="num">
                                      <p:cBhvr>
                                        <p:cTn id="18" dur="1" fill="hold"/>
                                        <p:tgtEl>
                                          <p:spTgt spid="90115">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499"/>
                                          </p:stCondLst>
                                        </p:cTn>
                                        <p:tgtEl>
                                          <p:spTgt spid="90115">
                                            <p:txEl>
                                              <p:pRg st="4" end="4"/>
                                            </p:txEl>
                                          </p:spTgt>
                                        </p:tgtEl>
                                        <p:attrNameLst>
                                          <p:attrName>style.visibility</p:attrName>
                                        </p:attrNameLst>
                                      </p:cBhvr>
                                      <p:to>
                                        <p:strVal val="visible"/>
                                      </p:to>
                                    </p:set>
                                    <p:anim to="" calcmode="lin" valueType="num">
                                      <p:cBhvr>
                                        <p:cTn id="21" dur="1" fill="hold"/>
                                        <p:tgtEl>
                                          <p:spTgt spid="90115">
                                            <p:txEl>
                                              <p:pRg st="4" end="4"/>
                                            </p:txEl>
                                          </p:spTgt>
                                        </p:tgtEl>
                                        <p:attrNameLst>
                                          <p:attrName/>
                                        </p:attrNameLst>
                                      </p:cBhvr>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4" presetClass="entr" presetSubtype="0" fill="hold" grpId="0" nodeType="clickEffect">
                                  <p:stCondLst>
                                    <p:cond delay="0"/>
                                  </p:stCondLst>
                                  <p:childTnLst>
                                    <p:set>
                                      <p:cBhvr>
                                        <p:cTn id="25" dur="1" fill="hold">
                                          <p:stCondLst>
                                            <p:cond delay="499"/>
                                          </p:stCondLst>
                                        </p:cTn>
                                        <p:tgtEl>
                                          <p:spTgt spid="90115">
                                            <p:txEl>
                                              <p:pRg st="5" end="5"/>
                                            </p:txEl>
                                          </p:spTgt>
                                        </p:tgtEl>
                                        <p:attrNameLst>
                                          <p:attrName>style.visibility</p:attrName>
                                        </p:attrNameLst>
                                      </p:cBhvr>
                                      <p:to>
                                        <p:strVal val="visible"/>
                                      </p:to>
                                    </p:set>
                                    <p:anim to="" calcmode="lin" valueType="num">
                                      <p:cBhvr>
                                        <p:cTn id="26" dur="1" fill="hold"/>
                                        <p:tgtEl>
                                          <p:spTgt spid="90115">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3"/>
          <p:cNvSpPr>
            <a:spLocks/>
          </p:cNvSpPr>
          <p:nvPr/>
        </p:nvSpPr>
        <p:spPr bwMode="auto">
          <a:xfrm>
            <a:off x="2438400" y="5602288"/>
            <a:ext cx="3917950" cy="461962"/>
          </a:xfrm>
          <a:prstGeom prst="rect">
            <a:avLst/>
          </a:prstGeom>
          <a:noFill/>
          <a:ln w="9525">
            <a:noFill/>
            <a:miter lim="800000"/>
            <a:headEnd/>
            <a:tailEnd/>
          </a:ln>
        </p:spPr>
        <p:txBody>
          <a:bodyPr anchor="ctr">
            <a:spAutoFit/>
          </a:bodyPr>
          <a:lstStyle/>
          <a:p>
            <a:pPr marL="1430338" indent="-1430338" defTabSz="457200">
              <a:tabLst>
                <a:tab pos="1430338" algn="l"/>
              </a:tabLst>
            </a:pPr>
            <a:r>
              <a:rPr lang="en-GB" sz="2400" b="1">
                <a:latin typeface="Calibri" pitchFamily="34" charset="0"/>
                <a:ea typeface="ＭＳ Ｐゴシック"/>
                <a:cs typeface="ＭＳ Ｐゴシック"/>
              </a:rPr>
              <a:t>Figure 7.2	</a:t>
            </a:r>
            <a:r>
              <a:rPr lang="en-US" sz="2400">
                <a:latin typeface="Calibri" pitchFamily="34" charset="0"/>
                <a:ea typeface="ＭＳ Ｐゴシック"/>
                <a:cs typeface="ＭＳ Ｐゴシック"/>
              </a:rPr>
              <a:t>SWOT analysis</a:t>
            </a:r>
            <a:endParaRPr lang="en-GB" sz="2400">
              <a:latin typeface="Calibri" pitchFamily="34" charset="0"/>
              <a:ea typeface="ＭＳ Ｐゴシック"/>
              <a:cs typeface="ＭＳ Ｐゴシック"/>
            </a:endParaRPr>
          </a:p>
        </p:txBody>
      </p:sp>
      <p:pic>
        <p:nvPicPr>
          <p:cNvPr id="15362" name="Picture 6" descr="Events fig 07"/>
          <p:cNvPicPr>
            <a:picLocks noChangeAspect="1" noChangeArrowheads="1"/>
          </p:cNvPicPr>
          <p:nvPr/>
        </p:nvPicPr>
        <p:blipFill>
          <a:blip r:embed="rId2"/>
          <a:srcRect/>
          <a:stretch>
            <a:fillRect/>
          </a:stretch>
        </p:blipFill>
        <p:spPr bwMode="auto">
          <a:xfrm>
            <a:off x="2438400" y="776288"/>
            <a:ext cx="7315200" cy="471646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3"/>
          <p:cNvSpPr>
            <a:spLocks/>
          </p:cNvSpPr>
          <p:nvPr/>
        </p:nvSpPr>
        <p:spPr bwMode="auto">
          <a:xfrm>
            <a:off x="2057401" y="5543550"/>
            <a:ext cx="7623175" cy="738188"/>
          </a:xfrm>
          <a:prstGeom prst="rect">
            <a:avLst/>
          </a:prstGeom>
          <a:noFill/>
          <a:ln w="9525">
            <a:noFill/>
            <a:miter lim="800000"/>
            <a:headEnd/>
            <a:tailEnd/>
          </a:ln>
        </p:spPr>
        <p:txBody>
          <a:bodyPr anchor="ctr">
            <a:spAutoFit/>
          </a:bodyPr>
          <a:lstStyle/>
          <a:p>
            <a:pPr marL="1430338" indent="-1430338" defTabSz="457200" eaLnBrk="0" hangingPunct="0">
              <a:tabLst>
                <a:tab pos="1430338" algn="l"/>
              </a:tabLst>
            </a:pPr>
            <a:r>
              <a:rPr lang="en-GB" sz="2400" b="1">
                <a:latin typeface="Calibri" pitchFamily="34" charset="0"/>
                <a:ea typeface="ＭＳ Ｐゴシック"/>
                <a:cs typeface="ＭＳ Ｐゴシック"/>
              </a:rPr>
              <a:t>Figure 7.1	</a:t>
            </a:r>
            <a:r>
              <a:rPr lang="en-GB" sz="2400">
                <a:latin typeface="Calibri" pitchFamily="34" charset="0"/>
                <a:ea typeface="ＭＳ Ｐゴシック"/>
                <a:cs typeface="ＭＳ Ｐゴシック"/>
              </a:rPr>
              <a:t>McDonald’s marketing planning process</a:t>
            </a:r>
            <a:br>
              <a:rPr lang="en-GB" sz="2800">
                <a:latin typeface="Calibri" pitchFamily="34" charset="0"/>
                <a:ea typeface="ＭＳ Ｐゴシック"/>
                <a:cs typeface="ＭＳ Ｐゴシック"/>
              </a:rPr>
            </a:br>
            <a:r>
              <a:rPr lang="en-US">
                <a:latin typeface="Calibri" pitchFamily="34" charset="0"/>
                <a:ea typeface="ＭＳ Ｐゴシック"/>
                <a:cs typeface="ＭＳ Ｐゴシック"/>
              </a:rPr>
              <a:t>Source: Adapted from McDonald and Wilson 2011</a:t>
            </a:r>
            <a:endParaRPr lang="en-GB">
              <a:latin typeface="Calibri" pitchFamily="34" charset="0"/>
              <a:ea typeface="ＭＳ Ｐゴシック"/>
              <a:cs typeface="ＭＳ Ｐゴシック"/>
            </a:endParaRPr>
          </a:p>
        </p:txBody>
      </p:sp>
      <p:pic>
        <p:nvPicPr>
          <p:cNvPr id="14338" name="Picture 5" descr="Events fig 07"/>
          <p:cNvPicPr>
            <a:picLocks noChangeAspect="1" noChangeArrowheads="1"/>
          </p:cNvPicPr>
          <p:nvPr/>
        </p:nvPicPr>
        <p:blipFill>
          <a:blip r:embed="rId2"/>
          <a:srcRect t="4434"/>
          <a:stretch>
            <a:fillRect/>
          </a:stretch>
        </p:blipFill>
        <p:spPr bwMode="auto">
          <a:xfrm>
            <a:off x="2057400" y="304800"/>
            <a:ext cx="8077200" cy="5113338"/>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ED61FA9-36D3-4787-BD0C-39ADFDAC95EA}"/>
              </a:ext>
            </a:extLst>
          </p:cNvPr>
          <p:cNvSpPr>
            <a:spLocks noGrp="1" noChangeArrowheads="1"/>
          </p:cNvSpPr>
          <p:nvPr>
            <p:ph type="title"/>
          </p:nvPr>
        </p:nvSpPr>
        <p:spPr>
          <a:xfrm>
            <a:off x="3216276" y="274638"/>
            <a:ext cx="6994525" cy="1143000"/>
          </a:xfrm>
        </p:spPr>
        <p:txBody>
          <a:bodyPr/>
          <a:lstStyle/>
          <a:p>
            <a:r>
              <a:rPr lang="en-AU" altLang="en-US" sz="3600" b="1">
                <a:solidFill>
                  <a:srgbClr val="FF0000"/>
                </a:solidFill>
              </a:rPr>
              <a:t>Event marketing research</a:t>
            </a:r>
          </a:p>
        </p:txBody>
      </p:sp>
      <p:sp>
        <p:nvSpPr>
          <p:cNvPr id="25603" name="Rectangle 3">
            <a:extLst>
              <a:ext uri="{FF2B5EF4-FFF2-40B4-BE49-F238E27FC236}">
                <a16:creationId xmlns:a16="http://schemas.microsoft.com/office/drawing/2014/main" id="{20D5769C-3C8C-4C9C-BAF1-C09F36F742F9}"/>
              </a:ext>
            </a:extLst>
          </p:cNvPr>
          <p:cNvSpPr>
            <a:spLocks noGrp="1" noChangeArrowheads="1"/>
          </p:cNvSpPr>
          <p:nvPr>
            <p:ph idx="1"/>
          </p:nvPr>
        </p:nvSpPr>
        <p:spPr>
          <a:xfrm>
            <a:off x="2095500" y="1773238"/>
            <a:ext cx="8177213" cy="4322762"/>
          </a:xfrm>
        </p:spPr>
        <p:txBody>
          <a:bodyPr/>
          <a:lstStyle/>
          <a:p>
            <a:pPr>
              <a:buClr>
                <a:schemeClr val="tx1"/>
              </a:buClr>
            </a:pPr>
            <a:r>
              <a:rPr lang="en-AU" altLang="en-US" sz="2700" dirty="0"/>
              <a:t>Research is usually conducted at two levels:</a:t>
            </a:r>
          </a:p>
          <a:p>
            <a:pPr lvl="1">
              <a:buClr>
                <a:schemeClr val="tx1"/>
              </a:buClr>
            </a:pPr>
            <a:r>
              <a:rPr lang="en-AU" altLang="en-US" sz="2700" dirty="0"/>
              <a:t>Macro level – to understand external forces that may affect the event and its markets</a:t>
            </a:r>
          </a:p>
          <a:p>
            <a:pPr lvl="1">
              <a:buClr>
                <a:schemeClr val="tx1"/>
              </a:buClr>
            </a:pPr>
            <a:r>
              <a:rPr lang="en-AU" altLang="en-US" sz="2700" dirty="0"/>
              <a:t>Micro level – to gain insight into the event’s resources and strategic capability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25603">
                                            <p:txEl>
                                              <p:pRg st="0" end="0"/>
                                            </p:txEl>
                                          </p:spTgt>
                                        </p:tgtEl>
                                        <p:attrNameLst>
                                          <p:attrName>style.visibility</p:attrName>
                                        </p:attrNameLst>
                                      </p:cBhvr>
                                      <p:to>
                                        <p:strVal val="visible"/>
                                      </p:to>
                                    </p:set>
                                    <p:anim to="" calcmode="lin" valueType="num">
                                      <p:cBhvr>
                                        <p:cTn id="7" dur="1" fill="hold"/>
                                        <p:tgtEl>
                                          <p:spTgt spid="25603">
                                            <p:txEl>
                                              <p:pRg st="0" end="0"/>
                                            </p:txEl>
                                          </p:spTgt>
                                        </p:tgtEl>
                                        <p:attrNameLst>
                                          <p:attrName/>
                                        </p:attrNameLst>
                                      </p:cBhvr>
                                    </p:anim>
                                  </p:childTnLst>
                                </p:cTn>
                              </p:par>
                              <p:par>
                                <p:cTn id="8" presetID="24" presetClass="entr" presetSubtype="0" fill="hold" grpId="0" nodeType="withEffect">
                                  <p:stCondLst>
                                    <p:cond delay="0"/>
                                  </p:stCondLst>
                                  <p:childTnLst>
                                    <p:set>
                                      <p:cBhvr>
                                        <p:cTn id="9" dur="1" fill="hold">
                                          <p:stCondLst>
                                            <p:cond delay="499"/>
                                          </p:stCondLst>
                                        </p:cTn>
                                        <p:tgtEl>
                                          <p:spTgt spid="25603">
                                            <p:txEl>
                                              <p:pRg st="1" end="1"/>
                                            </p:txEl>
                                          </p:spTgt>
                                        </p:tgtEl>
                                        <p:attrNameLst>
                                          <p:attrName>style.visibility</p:attrName>
                                        </p:attrNameLst>
                                      </p:cBhvr>
                                      <p:to>
                                        <p:strVal val="visible"/>
                                      </p:to>
                                    </p:set>
                                    <p:anim to="" calcmode="lin" valueType="num">
                                      <p:cBhvr>
                                        <p:cTn id="10" dur="1" fill="hold"/>
                                        <p:tgtEl>
                                          <p:spTgt spid="25603">
                                            <p:txEl>
                                              <p:pRg st="1" end="1"/>
                                            </p:txEl>
                                          </p:spTgt>
                                        </p:tgtEl>
                                        <p:attrNameLst>
                                          <p:attrName/>
                                        </p:attrNameLst>
                                      </p:cBhvr>
                                    </p:anim>
                                  </p:childTnLst>
                                </p:cTn>
                              </p:par>
                              <p:par>
                                <p:cTn id="11" presetID="24" presetClass="entr" presetSubtype="0" fill="hold" grpId="0" nodeType="withEffect">
                                  <p:stCondLst>
                                    <p:cond delay="0"/>
                                  </p:stCondLst>
                                  <p:childTnLst>
                                    <p:set>
                                      <p:cBhvr>
                                        <p:cTn id="12" dur="1" fill="hold">
                                          <p:stCondLst>
                                            <p:cond delay="499"/>
                                          </p:stCondLst>
                                        </p:cTn>
                                        <p:tgtEl>
                                          <p:spTgt spid="25603">
                                            <p:txEl>
                                              <p:pRg st="2" end="2"/>
                                            </p:txEl>
                                          </p:spTgt>
                                        </p:tgtEl>
                                        <p:attrNameLst>
                                          <p:attrName>style.visibility</p:attrName>
                                        </p:attrNameLst>
                                      </p:cBhvr>
                                      <p:to>
                                        <p:strVal val="visible"/>
                                      </p:to>
                                    </p:set>
                                    <p:anim to="" calcmode="lin" valueType="num">
                                      <p:cBhvr>
                                        <p:cTn id="13" dur="1" fill="hold"/>
                                        <p:tgtEl>
                                          <p:spTgt spid="25603">
                                            <p:txEl>
                                              <p:pRg st="2" end="2"/>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440F90B-5C80-4C13-A73B-40FEA1F13371}"/>
              </a:ext>
            </a:extLst>
          </p:cNvPr>
          <p:cNvSpPr>
            <a:spLocks noGrp="1" noChangeArrowheads="1"/>
          </p:cNvSpPr>
          <p:nvPr>
            <p:ph type="title"/>
          </p:nvPr>
        </p:nvSpPr>
        <p:spPr>
          <a:xfrm>
            <a:off x="3287713" y="115889"/>
            <a:ext cx="7162800" cy="865187"/>
          </a:xfrm>
        </p:spPr>
        <p:txBody>
          <a:bodyPr/>
          <a:lstStyle/>
          <a:p>
            <a:r>
              <a:rPr lang="en-AU" altLang="en-US" sz="3600" b="1">
                <a:solidFill>
                  <a:srgbClr val="FF0000"/>
                </a:solidFill>
              </a:rPr>
              <a:t>Event marketing research</a:t>
            </a:r>
          </a:p>
        </p:txBody>
      </p:sp>
      <p:sp>
        <p:nvSpPr>
          <p:cNvPr id="94211" name="Rectangle 3">
            <a:extLst>
              <a:ext uri="{FF2B5EF4-FFF2-40B4-BE49-F238E27FC236}">
                <a16:creationId xmlns:a16="http://schemas.microsoft.com/office/drawing/2014/main" id="{0DEF58A2-6956-4724-914C-58E4B2D64FEF}"/>
              </a:ext>
            </a:extLst>
          </p:cNvPr>
          <p:cNvSpPr>
            <a:spLocks noGrp="1" noChangeArrowheads="1"/>
          </p:cNvSpPr>
          <p:nvPr>
            <p:ph idx="1"/>
          </p:nvPr>
        </p:nvSpPr>
        <p:spPr>
          <a:xfrm>
            <a:off x="3432176" y="908050"/>
            <a:ext cx="7235825" cy="865188"/>
          </a:xfrm>
        </p:spPr>
        <p:txBody>
          <a:bodyPr/>
          <a:lstStyle/>
          <a:p>
            <a:pPr>
              <a:buClr>
                <a:schemeClr val="tx1"/>
              </a:buClr>
              <a:buFontTx/>
              <a:buNone/>
            </a:pPr>
            <a:r>
              <a:rPr lang="en-AU" altLang="en-US" sz="2000" b="1"/>
              <a:t>Event satisfaction, service quality, repeat visits</a:t>
            </a:r>
            <a:endParaRPr lang="en-AU" altLang="en-US" sz="2000"/>
          </a:p>
          <a:p>
            <a:pPr lvl="1">
              <a:buClr>
                <a:schemeClr val="tx1"/>
              </a:buClr>
              <a:buFontTx/>
              <a:buNone/>
            </a:pPr>
            <a:endParaRPr lang="en-AU" altLang="en-US" sz="2000"/>
          </a:p>
          <a:p>
            <a:pPr>
              <a:buClr>
                <a:schemeClr val="tx1"/>
              </a:buClr>
            </a:pPr>
            <a:endParaRPr lang="en-AU" altLang="en-US"/>
          </a:p>
          <a:p>
            <a:pPr lvl="1">
              <a:buClr>
                <a:schemeClr val="tx1"/>
              </a:buClr>
            </a:pPr>
            <a:endParaRPr lang="en-AU" altLang="en-US"/>
          </a:p>
        </p:txBody>
      </p:sp>
      <p:pic>
        <p:nvPicPr>
          <p:cNvPr id="20484" name="Picture 15" descr="f11-06-9781856178181">
            <a:extLst>
              <a:ext uri="{FF2B5EF4-FFF2-40B4-BE49-F238E27FC236}">
                <a16:creationId xmlns:a16="http://schemas.microsoft.com/office/drawing/2014/main" id="{28F20252-6897-4F23-9162-59EAE4A992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2038" y="1341439"/>
            <a:ext cx="3810000"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16">
            <a:extLst>
              <a:ext uri="{FF2B5EF4-FFF2-40B4-BE49-F238E27FC236}">
                <a16:creationId xmlns:a16="http://schemas.microsoft.com/office/drawing/2014/main" id="{132CDBB4-8E47-482F-98E1-D56526DB2385}"/>
              </a:ext>
            </a:extLst>
          </p:cNvPr>
          <p:cNvSpPr txBox="1">
            <a:spLocks noChangeArrowheads="1"/>
          </p:cNvSpPr>
          <p:nvPr/>
        </p:nvSpPr>
        <p:spPr bwMode="auto">
          <a:xfrm>
            <a:off x="3000375" y="5013326"/>
            <a:ext cx="74168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b="1"/>
              <a:t>Figure 11.6 </a:t>
            </a:r>
            <a:r>
              <a:rPr lang="en-US" altLang="en-US" sz="1400"/>
              <a:t>Quality - the fit between customer expectations and perceptions</a:t>
            </a:r>
            <a:endParaRPr lang="en-US" altLang="en-US" sz="1400" b="1"/>
          </a:p>
          <a:p>
            <a:pPr eaLnBrk="1" hangingPunct="1"/>
            <a:r>
              <a:rPr lang="en-US" altLang="en-US" sz="1200"/>
              <a:t>(Source: Marketing for Leisure and Tourism by Michael Morgan, Pearson Education Limited.</a:t>
            </a:r>
          </a:p>
          <a:p>
            <a:pPr eaLnBrk="1" hangingPunct="1"/>
            <a:r>
              <a:rPr lang="en-US" altLang="en-US" sz="1200"/>
              <a:t> Copyright  Pearson Hall Europe 1996)</a:t>
            </a:r>
            <a:endParaRPr lang="en-GB" altLang="en-US" sz="12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4211">
                                            <p:txEl>
                                              <p:pRg st="0" end="0"/>
                                            </p:txEl>
                                          </p:spTgt>
                                        </p:tgtEl>
                                        <p:attrNameLst>
                                          <p:attrName>style.visibility</p:attrName>
                                        </p:attrNameLst>
                                      </p:cBhvr>
                                      <p:to>
                                        <p:strVal val="visible"/>
                                      </p:to>
                                    </p:set>
                                    <p:anim to="" calcmode="lin" valueType="num">
                                      <p:cBhvr>
                                        <p:cTn id="7" dur="1" fill="hold"/>
                                        <p:tgtEl>
                                          <p:spTgt spid="94211">
                                            <p:txEl>
                                              <p:pRg st="0" end="0"/>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FA35BCD-E23E-42EF-919C-1C75C1A65D94}"/>
              </a:ext>
            </a:extLst>
          </p:cNvPr>
          <p:cNvSpPr>
            <a:spLocks noGrp="1" noChangeArrowheads="1"/>
          </p:cNvSpPr>
          <p:nvPr>
            <p:ph type="title"/>
          </p:nvPr>
        </p:nvSpPr>
        <p:spPr>
          <a:xfrm>
            <a:off x="3287713" y="0"/>
            <a:ext cx="7162800" cy="1143000"/>
          </a:xfrm>
        </p:spPr>
        <p:txBody>
          <a:bodyPr/>
          <a:lstStyle/>
          <a:p>
            <a:r>
              <a:rPr lang="en-AU" altLang="en-US" sz="3600" b="1">
                <a:solidFill>
                  <a:srgbClr val="FF0000"/>
                </a:solidFill>
              </a:rPr>
              <a:t>Event marketing research</a:t>
            </a:r>
          </a:p>
        </p:txBody>
      </p:sp>
      <p:pic>
        <p:nvPicPr>
          <p:cNvPr id="21507" name="Picture 5">
            <a:extLst>
              <a:ext uri="{FF2B5EF4-FFF2-40B4-BE49-F238E27FC236}">
                <a16:creationId xmlns:a16="http://schemas.microsoft.com/office/drawing/2014/main" id="{83ABF808-295B-4785-B18B-0C79B60005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9731" y="1268413"/>
            <a:ext cx="6669283" cy="467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A4B7C93-9BC0-4A92-9554-6A1BC744CFA0}"/>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Steps in the marketing </a:t>
            </a:r>
            <a:br>
              <a:rPr lang="en-AU" altLang="en-US" sz="3600" b="1">
                <a:solidFill>
                  <a:srgbClr val="FF0000"/>
                </a:solidFill>
              </a:rPr>
            </a:br>
            <a:r>
              <a:rPr lang="en-AU" altLang="en-US" sz="3600" b="1">
                <a:solidFill>
                  <a:srgbClr val="FF0000"/>
                </a:solidFill>
              </a:rPr>
              <a:t>planning process</a:t>
            </a:r>
          </a:p>
        </p:txBody>
      </p:sp>
      <p:sp>
        <p:nvSpPr>
          <p:cNvPr id="97283" name="Rectangle 3">
            <a:extLst>
              <a:ext uri="{FF2B5EF4-FFF2-40B4-BE49-F238E27FC236}">
                <a16:creationId xmlns:a16="http://schemas.microsoft.com/office/drawing/2014/main" id="{F2BF0DC4-5941-43CF-95CD-CF2DE62536BB}"/>
              </a:ext>
            </a:extLst>
          </p:cNvPr>
          <p:cNvSpPr>
            <a:spLocks noGrp="1" noChangeArrowheads="1"/>
          </p:cNvSpPr>
          <p:nvPr>
            <p:ph idx="1"/>
          </p:nvPr>
        </p:nvSpPr>
        <p:spPr>
          <a:xfrm>
            <a:off x="3719514" y="1484313"/>
            <a:ext cx="7235825" cy="4322762"/>
          </a:xfrm>
        </p:spPr>
        <p:txBody>
          <a:bodyPr/>
          <a:lstStyle/>
          <a:p>
            <a:pPr>
              <a:buClr>
                <a:schemeClr val="tx1"/>
              </a:buClr>
              <a:buFontTx/>
              <a:buNone/>
            </a:pPr>
            <a:r>
              <a:rPr lang="en-AU" altLang="en-US" sz="2300" b="1"/>
              <a:t>Segmenting and targeting the event </a:t>
            </a:r>
            <a:br>
              <a:rPr lang="en-AU" altLang="en-US" sz="2300" b="1"/>
            </a:br>
            <a:r>
              <a:rPr lang="en-AU" altLang="en-US" sz="2300" b="1"/>
              <a:t>market</a:t>
            </a:r>
          </a:p>
          <a:p>
            <a:pPr>
              <a:buClr>
                <a:schemeClr val="tx1"/>
              </a:buClr>
            </a:pPr>
            <a:r>
              <a:rPr lang="en-AU" altLang="en-US" sz="2300"/>
              <a:t>Geographic segmentation</a:t>
            </a:r>
          </a:p>
          <a:p>
            <a:pPr>
              <a:buClr>
                <a:schemeClr val="tx1"/>
              </a:buClr>
            </a:pPr>
            <a:r>
              <a:rPr lang="en-AU" altLang="en-US" sz="2300"/>
              <a:t>Demographic segmentation</a:t>
            </a:r>
          </a:p>
          <a:p>
            <a:pPr lvl="1">
              <a:buClr>
                <a:schemeClr val="tx1"/>
              </a:buClr>
            </a:pPr>
            <a:r>
              <a:rPr lang="en-AU" altLang="en-US" sz="2300"/>
              <a:t>Age</a:t>
            </a:r>
          </a:p>
          <a:p>
            <a:pPr lvl="1">
              <a:buClr>
                <a:schemeClr val="tx1"/>
              </a:buClr>
            </a:pPr>
            <a:r>
              <a:rPr lang="en-AU" altLang="en-US" sz="2300"/>
              <a:t>Gender</a:t>
            </a:r>
          </a:p>
          <a:p>
            <a:pPr lvl="1">
              <a:buClr>
                <a:schemeClr val="tx1"/>
              </a:buClr>
            </a:pPr>
            <a:r>
              <a:rPr lang="en-AU" altLang="en-US" sz="2300"/>
              <a:t>Occupation</a:t>
            </a:r>
          </a:p>
          <a:p>
            <a:pPr lvl="1">
              <a:buClr>
                <a:schemeClr val="tx1"/>
              </a:buClr>
            </a:pPr>
            <a:r>
              <a:rPr lang="en-AU" altLang="en-US" sz="2300"/>
              <a:t>Income</a:t>
            </a:r>
          </a:p>
          <a:p>
            <a:pPr lvl="1">
              <a:buClr>
                <a:schemeClr val="tx1"/>
              </a:buClr>
            </a:pPr>
            <a:r>
              <a:rPr lang="en-AU" altLang="en-US" sz="2300"/>
              <a:t>Education</a:t>
            </a:r>
          </a:p>
          <a:p>
            <a:pPr lvl="1">
              <a:buClr>
                <a:schemeClr val="tx1"/>
              </a:buClr>
            </a:pPr>
            <a:r>
              <a:rPr lang="en-AU" altLang="en-US" sz="2300"/>
              <a:t>Cultural group</a:t>
            </a:r>
          </a:p>
          <a:p>
            <a:pPr lvl="1">
              <a:buClr>
                <a:schemeClr val="tx1"/>
              </a:buClr>
            </a:pPr>
            <a:endParaRPr lang="en-AU" altLang="en-US" sz="2500"/>
          </a:p>
          <a:p>
            <a:pPr>
              <a:buClr>
                <a:schemeClr val="tx1"/>
              </a:buClr>
            </a:pPr>
            <a:endParaRPr lang="en-AU" altLang="en-US"/>
          </a:p>
          <a:p>
            <a:pPr lvl="1">
              <a:buClr>
                <a:schemeClr val="tx1"/>
              </a:buClr>
            </a:pPr>
            <a:endParaRPr lang="en-AU" altLang="en-US"/>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7283">
                                            <p:txEl>
                                              <p:pRg st="0" end="0"/>
                                            </p:txEl>
                                          </p:spTgt>
                                        </p:tgtEl>
                                        <p:attrNameLst>
                                          <p:attrName>style.visibility</p:attrName>
                                        </p:attrNameLst>
                                      </p:cBhvr>
                                      <p:to>
                                        <p:strVal val="visible"/>
                                      </p:to>
                                    </p:set>
                                    <p:anim to="" calcmode="lin" valueType="num">
                                      <p:cBhvr>
                                        <p:cTn id="7" dur="1" fill="hold"/>
                                        <p:tgtEl>
                                          <p:spTgt spid="9728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7283">
                                            <p:txEl>
                                              <p:pRg st="1" end="1"/>
                                            </p:txEl>
                                          </p:spTgt>
                                        </p:tgtEl>
                                        <p:attrNameLst>
                                          <p:attrName>style.visibility</p:attrName>
                                        </p:attrNameLst>
                                      </p:cBhvr>
                                      <p:to>
                                        <p:strVal val="visible"/>
                                      </p:to>
                                    </p:set>
                                    <p:anim to="" calcmode="lin" valueType="num">
                                      <p:cBhvr>
                                        <p:cTn id="12" dur="1" fill="hold"/>
                                        <p:tgtEl>
                                          <p:spTgt spid="97283">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97283">
                                            <p:txEl>
                                              <p:pRg st="2" end="2"/>
                                            </p:txEl>
                                          </p:spTgt>
                                        </p:tgtEl>
                                        <p:attrNameLst>
                                          <p:attrName>style.visibility</p:attrName>
                                        </p:attrNameLst>
                                      </p:cBhvr>
                                      <p:to>
                                        <p:strVal val="visible"/>
                                      </p:to>
                                    </p:set>
                                    <p:anim to="" calcmode="lin" valueType="num">
                                      <p:cBhvr>
                                        <p:cTn id="17" dur="1" fill="hold"/>
                                        <p:tgtEl>
                                          <p:spTgt spid="97283">
                                            <p:txEl>
                                              <p:pRg st="2" end="2"/>
                                            </p:txEl>
                                          </p:spTgt>
                                        </p:tgtEl>
                                        <p:attrNameLst>
                                          <p:attrName/>
                                        </p:attrNameLst>
                                      </p:cBhvr>
                                    </p:anim>
                                  </p:childTnLst>
                                </p:cTn>
                              </p:par>
                              <p:par>
                                <p:cTn id="18" presetID="24" presetClass="entr" presetSubtype="0" fill="hold" grpId="0" nodeType="withEffect">
                                  <p:stCondLst>
                                    <p:cond delay="0"/>
                                  </p:stCondLst>
                                  <p:childTnLst>
                                    <p:set>
                                      <p:cBhvr>
                                        <p:cTn id="19" dur="1" fill="hold">
                                          <p:stCondLst>
                                            <p:cond delay="499"/>
                                          </p:stCondLst>
                                        </p:cTn>
                                        <p:tgtEl>
                                          <p:spTgt spid="97283">
                                            <p:txEl>
                                              <p:pRg st="3" end="3"/>
                                            </p:txEl>
                                          </p:spTgt>
                                        </p:tgtEl>
                                        <p:attrNameLst>
                                          <p:attrName>style.visibility</p:attrName>
                                        </p:attrNameLst>
                                      </p:cBhvr>
                                      <p:to>
                                        <p:strVal val="visible"/>
                                      </p:to>
                                    </p:set>
                                    <p:anim to="" calcmode="lin" valueType="num">
                                      <p:cBhvr>
                                        <p:cTn id="20" dur="1" fill="hold"/>
                                        <p:tgtEl>
                                          <p:spTgt spid="97283">
                                            <p:txEl>
                                              <p:pRg st="3" end="3"/>
                                            </p:txEl>
                                          </p:spTgt>
                                        </p:tgtEl>
                                        <p:attrNameLst>
                                          <p:attrName/>
                                        </p:attrNameLst>
                                      </p:cBhvr>
                                    </p:anim>
                                  </p:childTnLst>
                                </p:cTn>
                              </p:par>
                              <p:par>
                                <p:cTn id="21" presetID="24" presetClass="entr" presetSubtype="0" fill="hold" grpId="0" nodeType="withEffect">
                                  <p:stCondLst>
                                    <p:cond delay="0"/>
                                  </p:stCondLst>
                                  <p:childTnLst>
                                    <p:set>
                                      <p:cBhvr>
                                        <p:cTn id="22" dur="1" fill="hold">
                                          <p:stCondLst>
                                            <p:cond delay="499"/>
                                          </p:stCondLst>
                                        </p:cTn>
                                        <p:tgtEl>
                                          <p:spTgt spid="97283">
                                            <p:txEl>
                                              <p:pRg st="4" end="4"/>
                                            </p:txEl>
                                          </p:spTgt>
                                        </p:tgtEl>
                                        <p:attrNameLst>
                                          <p:attrName>style.visibility</p:attrName>
                                        </p:attrNameLst>
                                      </p:cBhvr>
                                      <p:to>
                                        <p:strVal val="visible"/>
                                      </p:to>
                                    </p:set>
                                    <p:anim to="" calcmode="lin" valueType="num">
                                      <p:cBhvr>
                                        <p:cTn id="23" dur="1" fill="hold"/>
                                        <p:tgtEl>
                                          <p:spTgt spid="97283">
                                            <p:txEl>
                                              <p:pRg st="4" end="4"/>
                                            </p:txEl>
                                          </p:spTgt>
                                        </p:tgtEl>
                                        <p:attrNameLst>
                                          <p:attrName/>
                                        </p:attrNameLst>
                                      </p:cBhvr>
                                    </p:anim>
                                  </p:childTnLst>
                                </p:cTn>
                              </p:par>
                              <p:par>
                                <p:cTn id="24" presetID="24" presetClass="entr" presetSubtype="0" fill="hold" grpId="0" nodeType="withEffect">
                                  <p:stCondLst>
                                    <p:cond delay="0"/>
                                  </p:stCondLst>
                                  <p:childTnLst>
                                    <p:set>
                                      <p:cBhvr>
                                        <p:cTn id="25" dur="1" fill="hold">
                                          <p:stCondLst>
                                            <p:cond delay="499"/>
                                          </p:stCondLst>
                                        </p:cTn>
                                        <p:tgtEl>
                                          <p:spTgt spid="97283">
                                            <p:txEl>
                                              <p:pRg st="5" end="5"/>
                                            </p:txEl>
                                          </p:spTgt>
                                        </p:tgtEl>
                                        <p:attrNameLst>
                                          <p:attrName>style.visibility</p:attrName>
                                        </p:attrNameLst>
                                      </p:cBhvr>
                                      <p:to>
                                        <p:strVal val="visible"/>
                                      </p:to>
                                    </p:set>
                                    <p:anim to="" calcmode="lin" valueType="num">
                                      <p:cBhvr>
                                        <p:cTn id="26" dur="1" fill="hold"/>
                                        <p:tgtEl>
                                          <p:spTgt spid="97283">
                                            <p:txEl>
                                              <p:pRg st="5" end="5"/>
                                            </p:txEl>
                                          </p:spTgt>
                                        </p:tgtEl>
                                        <p:attrNameLst>
                                          <p:attrName/>
                                        </p:attrNameLst>
                                      </p:cBhvr>
                                    </p:anim>
                                  </p:childTnLst>
                                </p:cTn>
                              </p:par>
                              <p:par>
                                <p:cTn id="27" presetID="24" presetClass="entr" presetSubtype="0" fill="hold" grpId="0" nodeType="withEffect">
                                  <p:stCondLst>
                                    <p:cond delay="0"/>
                                  </p:stCondLst>
                                  <p:childTnLst>
                                    <p:set>
                                      <p:cBhvr>
                                        <p:cTn id="28" dur="1" fill="hold">
                                          <p:stCondLst>
                                            <p:cond delay="499"/>
                                          </p:stCondLst>
                                        </p:cTn>
                                        <p:tgtEl>
                                          <p:spTgt spid="97283">
                                            <p:txEl>
                                              <p:pRg st="6" end="6"/>
                                            </p:txEl>
                                          </p:spTgt>
                                        </p:tgtEl>
                                        <p:attrNameLst>
                                          <p:attrName>style.visibility</p:attrName>
                                        </p:attrNameLst>
                                      </p:cBhvr>
                                      <p:to>
                                        <p:strVal val="visible"/>
                                      </p:to>
                                    </p:set>
                                    <p:anim to="" calcmode="lin" valueType="num">
                                      <p:cBhvr>
                                        <p:cTn id="29" dur="1" fill="hold"/>
                                        <p:tgtEl>
                                          <p:spTgt spid="97283">
                                            <p:txEl>
                                              <p:pRg st="6" end="6"/>
                                            </p:txEl>
                                          </p:spTgt>
                                        </p:tgtEl>
                                        <p:attrNameLst>
                                          <p:attrName/>
                                        </p:attrNameLst>
                                      </p:cBhvr>
                                    </p:anim>
                                  </p:childTnLst>
                                </p:cTn>
                              </p:par>
                              <p:par>
                                <p:cTn id="30" presetID="24" presetClass="entr" presetSubtype="0" fill="hold" grpId="0" nodeType="withEffect">
                                  <p:stCondLst>
                                    <p:cond delay="0"/>
                                  </p:stCondLst>
                                  <p:childTnLst>
                                    <p:set>
                                      <p:cBhvr>
                                        <p:cTn id="31" dur="1" fill="hold">
                                          <p:stCondLst>
                                            <p:cond delay="499"/>
                                          </p:stCondLst>
                                        </p:cTn>
                                        <p:tgtEl>
                                          <p:spTgt spid="97283">
                                            <p:txEl>
                                              <p:pRg st="7" end="7"/>
                                            </p:txEl>
                                          </p:spTgt>
                                        </p:tgtEl>
                                        <p:attrNameLst>
                                          <p:attrName>style.visibility</p:attrName>
                                        </p:attrNameLst>
                                      </p:cBhvr>
                                      <p:to>
                                        <p:strVal val="visible"/>
                                      </p:to>
                                    </p:set>
                                    <p:anim to="" calcmode="lin" valueType="num">
                                      <p:cBhvr>
                                        <p:cTn id="32" dur="1" fill="hold"/>
                                        <p:tgtEl>
                                          <p:spTgt spid="97283">
                                            <p:txEl>
                                              <p:pRg st="7" end="7"/>
                                            </p:txEl>
                                          </p:spTgt>
                                        </p:tgtEl>
                                        <p:attrNameLst>
                                          <p:attrName/>
                                        </p:attrNameLst>
                                      </p:cBhvr>
                                    </p:anim>
                                  </p:childTnLst>
                                </p:cTn>
                              </p:par>
                              <p:par>
                                <p:cTn id="33" presetID="24" presetClass="entr" presetSubtype="0" fill="hold" grpId="0" nodeType="withEffect">
                                  <p:stCondLst>
                                    <p:cond delay="0"/>
                                  </p:stCondLst>
                                  <p:childTnLst>
                                    <p:set>
                                      <p:cBhvr>
                                        <p:cTn id="34" dur="1" fill="hold">
                                          <p:stCondLst>
                                            <p:cond delay="499"/>
                                          </p:stCondLst>
                                        </p:cTn>
                                        <p:tgtEl>
                                          <p:spTgt spid="97283">
                                            <p:txEl>
                                              <p:pRg st="8" end="8"/>
                                            </p:txEl>
                                          </p:spTgt>
                                        </p:tgtEl>
                                        <p:attrNameLst>
                                          <p:attrName>style.visibility</p:attrName>
                                        </p:attrNameLst>
                                      </p:cBhvr>
                                      <p:to>
                                        <p:strVal val="visible"/>
                                      </p:to>
                                    </p:set>
                                    <p:anim to="" calcmode="lin" valueType="num">
                                      <p:cBhvr>
                                        <p:cTn id="35" dur="1" fill="hold"/>
                                        <p:tgtEl>
                                          <p:spTgt spid="97283">
                                            <p:txEl>
                                              <p:pRg st="8" end="8"/>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A1FFF43-ECC1-4987-AC66-C4DE1E45AE22}"/>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Steps in the marketing </a:t>
            </a:r>
            <a:br>
              <a:rPr lang="en-AU" altLang="en-US" sz="3600" b="1">
                <a:solidFill>
                  <a:srgbClr val="FF0000"/>
                </a:solidFill>
              </a:rPr>
            </a:br>
            <a:r>
              <a:rPr lang="en-AU" altLang="en-US" sz="3600" b="1">
                <a:solidFill>
                  <a:srgbClr val="FF0000"/>
                </a:solidFill>
              </a:rPr>
              <a:t>planning process</a:t>
            </a:r>
          </a:p>
        </p:txBody>
      </p:sp>
      <p:sp>
        <p:nvSpPr>
          <p:cNvPr id="99331" name="Rectangle 3">
            <a:extLst>
              <a:ext uri="{FF2B5EF4-FFF2-40B4-BE49-F238E27FC236}">
                <a16:creationId xmlns:a16="http://schemas.microsoft.com/office/drawing/2014/main" id="{2415C31C-B866-4CCC-8703-8D0272F115F2}"/>
              </a:ext>
            </a:extLst>
          </p:cNvPr>
          <p:cNvSpPr>
            <a:spLocks noGrp="1" noChangeArrowheads="1"/>
          </p:cNvSpPr>
          <p:nvPr>
            <p:ph idx="1"/>
          </p:nvPr>
        </p:nvSpPr>
        <p:spPr>
          <a:xfrm>
            <a:off x="2197101" y="1700213"/>
            <a:ext cx="8831264" cy="4322762"/>
          </a:xfrm>
        </p:spPr>
        <p:txBody>
          <a:bodyPr/>
          <a:lstStyle/>
          <a:p>
            <a:pPr marL="354013" indent="-354013">
              <a:buClr>
                <a:schemeClr val="tx1"/>
              </a:buClr>
              <a:buNone/>
            </a:pPr>
            <a:r>
              <a:rPr lang="en-AU" altLang="en-US" sz="2700" b="1" dirty="0"/>
              <a:t>Developing event marketing objectives </a:t>
            </a:r>
          </a:p>
          <a:p>
            <a:pPr marL="354013" indent="-354013">
              <a:buClr>
                <a:schemeClr val="tx1"/>
              </a:buClr>
            </a:pPr>
            <a:r>
              <a:rPr lang="en-AU" altLang="en-US" sz="2700" dirty="0"/>
              <a:t>Profit orientated</a:t>
            </a:r>
          </a:p>
          <a:p>
            <a:pPr marL="901700" lvl="1" indent="-368300">
              <a:buClr>
                <a:schemeClr val="tx1"/>
              </a:buClr>
            </a:pPr>
            <a:r>
              <a:rPr lang="en-AU" altLang="en-US" sz="2700" dirty="0"/>
              <a:t>Maximise ROI</a:t>
            </a:r>
          </a:p>
          <a:p>
            <a:pPr marL="354013" indent="-354013">
              <a:buClr>
                <a:schemeClr val="tx1"/>
              </a:buClr>
            </a:pPr>
            <a:r>
              <a:rPr lang="en-AU" altLang="en-US" sz="2700" dirty="0"/>
              <a:t>Market orientated</a:t>
            </a:r>
          </a:p>
          <a:p>
            <a:pPr marL="901700" lvl="1" indent="-368300">
              <a:buClr>
                <a:schemeClr val="tx1"/>
              </a:buClr>
            </a:pPr>
            <a:r>
              <a:rPr lang="en-AU" altLang="en-US" sz="2700" dirty="0"/>
              <a:t>Increase market share</a:t>
            </a:r>
          </a:p>
          <a:p>
            <a:pPr marL="354013" indent="-354013">
              <a:buClr>
                <a:schemeClr val="tx1"/>
              </a:buClr>
            </a:pPr>
            <a:r>
              <a:rPr lang="en-AU" altLang="en-US" sz="2700" dirty="0"/>
              <a:t>Must be measurable</a:t>
            </a:r>
          </a:p>
          <a:p>
            <a:pPr marL="354013" indent="-354013">
              <a:buClr>
                <a:schemeClr val="tx1"/>
              </a:buClr>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9331">
                                            <p:txEl>
                                              <p:pRg st="0" end="0"/>
                                            </p:txEl>
                                          </p:spTgt>
                                        </p:tgtEl>
                                        <p:attrNameLst>
                                          <p:attrName>style.visibility</p:attrName>
                                        </p:attrNameLst>
                                      </p:cBhvr>
                                      <p:to>
                                        <p:strVal val="visible"/>
                                      </p:to>
                                    </p:set>
                                    <p:anim to="" calcmode="lin" valueType="num">
                                      <p:cBhvr>
                                        <p:cTn id="7" dur="1" fill="hold"/>
                                        <p:tgtEl>
                                          <p:spTgt spid="99331">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9331">
                                            <p:txEl>
                                              <p:pRg st="1" end="1"/>
                                            </p:txEl>
                                          </p:spTgt>
                                        </p:tgtEl>
                                        <p:attrNameLst>
                                          <p:attrName>style.visibility</p:attrName>
                                        </p:attrNameLst>
                                      </p:cBhvr>
                                      <p:to>
                                        <p:strVal val="visible"/>
                                      </p:to>
                                    </p:set>
                                    <p:anim to="" calcmode="lin" valueType="num">
                                      <p:cBhvr>
                                        <p:cTn id="12" dur="1" fill="hold"/>
                                        <p:tgtEl>
                                          <p:spTgt spid="99331">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99331">
                                            <p:txEl>
                                              <p:pRg st="2" end="2"/>
                                            </p:txEl>
                                          </p:spTgt>
                                        </p:tgtEl>
                                        <p:attrNameLst>
                                          <p:attrName>style.visibility</p:attrName>
                                        </p:attrNameLst>
                                      </p:cBhvr>
                                      <p:to>
                                        <p:strVal val="visible"/>
                                      </p:to>
                                    </p:set>
                                    <p:anim to="" calcmode="lin" valueType="num">
                                      <p:cBhvr>
                                        <p:cTn id="15" dur="1" fill="hold"/>
                                        <p:tgtEl>
                                          <p:spTgt spid="99331">
                                            <p:txEl>
                                              <p:pRg st="2" end="2"/>
                                            </p:txEl>
                                          </p:spTgt>
                                        </p:tgtEl>
                                        <p:attrNameLst>
                                          <p:attrName/>
                                        </p:attrNameLst>
                                      </p:cBhvr>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4" presetClass="entr" presetSubtype="0" fill="hold" grpId="0" nodeType="clickEffect">
                                  <p:stCondLst>
                                    <p:cond delay="0"/>
                                  </p:stCondLst>
                                  <p:childTnLst>
                                    <p:set>
                                      <p:cBhvr>
                                        <p:cTn id="19" dur="1" fill="hold">
                                          <p:stCondLst>
                                            <p:cond delay="499"/>
                                          </p:stCondLst>
                                        </p:cTn>
                                        <p:tgtEl>
                                          <p:spTgt spid="99331">
                                            <p:txEl>
                                              <p:pRg st="3" end="3"/>
                                            </p:txEl>
                                          </p:spTgt>
                                        </p:tgtEl>
                                        <p:attrNameLst>
                                          <p:attrName>style.visibility</p:attrName>
                                        </p:attrNameLst>
                                      </p:cBhvr>
                                      <p:to>
                                        <p:strVal val="visible"/>
                                      </p:to>
                                    </p:set>
                                    <p:anim to="" calcmode="lin" valueType="num">
                                      <p:cBhvr>
                                        <p:cTn id="20" dur="1" fill="hold"/>
                                        <p:tgtEl>
                                          <p:spTgt spid="99331">
                                            <p:txEl>
                                              <p:pRg st="3" end="3"/>
                                            </p:txEl>
                                          </p:spTgt>
                                        </p:tgtEl>
                                        <p:attrNameLst>
                                          <p:attrName/>
                                        </p:attrNameLst>
                                      </p:cBhvr>
                                    </p:anim>
                                  </p:childTnLst>
                                </p:cTn>
                              </p:par>
                              <p:par>
                                <p:cTn id="21" presetID="24" presetClass="entr" presetSubtype="0" fill="hold" grpId="0" nodeType="withEffect">
                                  <p:stCondLst>
                                    <p:cond delay="0"/>
                                  </p:stCondLst>
                                  <p:childTnLst>
                                    <p:set>
                                      <p:cBhvr>
                                        <p:cTn id="22" dur="1" fill="hold">
                                          <p:stCondLst>
                                            <p:cond delay="499"/>
                                          </p:stCondLst>
                                        </p:cTn>
                                        <p:tgtEl>
                                          <p:spTgt spid="99331">
                                            <p:txEl>
                                              <p:pRg st="4" end="4"/>
                                            </p:txEl>
                                          </p:spTgt>
                                        </p:tgtEl>
                                        <p:attrNameLst>
                                          <p:attrName>style.visibility</p:attrName>
                                        </p:attrNameLst>
                                      </p:cBhvr>
                                      <p:to>
                                        <p:strVal val="visible"/>
                                      </p:to>
                                    </p:set>
                                    <p:anim to="" calcmode="lin" valueType="num">
                                      <p:cBhvr>
                                        <p:cTn id="23" dur="1" fill="hold"/>
                                        <p:tgtEl>
                                          <p:spTgt spid="99331">
                                            <p:txEl>
                                              <p:pRg st="4" end="4"/>
                                            </p:txEl>
                                          </p:spTgt>
                                        </p:tgtEl>
                                        <p:attrNameLst>
                                          <p:attrName/>
                                        </p:attrNameLst>
                                      </p:cBhvr>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4" presetClass="entr" presetSubtype="0" fill="hold" grpId="0" nodeType="clickEffect">
                                  <p:stCondLst>
                                    <p:cond delay="0"/>
                                  </p:stCondLst>
                                  <p:childTnLst>
                                    <p:set>
                                      <p:cBhvr>
                                        <p:cTn id="27" dur="1" fill="hold">
                                          <p:stCondLst>
                                            <p:cond delay="499"/>
                                          </p:stCondLst>
                                        </p:cTn>
                                        <p:tgtEl>
                                          <p:spTgt spid="99331">
                                            <p:txEl>
                                              <p:pRg st="5" end="5"/>
                                            </p:txEl>
                                          </p:spTgt>
                                        </p:tgtEl>
                                        <p:attrNameLst>
                                          <p:attrName>style.visibility</p:attrName>
                                        </p:attrNameLst>
                                      </p:cBhvr>
                                      <p:to>
                                        <p:strVal val="visible"/>
                                      </p:to>
                                    </p:set>
                                    <p:anim to="" calcmode="lin" valueType="num">
                                      <p:cBhvr>
                                        <p:cTn id="28" dur="1" fill="hold"/>
                                        <p:tgtEl>
                                          <p:spTgt spid="99331">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55D9F52-9BB0-4940-BA05-E3B89275AB31}"/>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Steps in the marketing </a:t>
            </a:r>
            <a:br>
              <a:rPr lang="en-AU" altLang="en-US" sz="3600" b="1">
                <a:solidFill>
                  <a:srgbClr val="FF0000"/>
                </a:solidFill>
              </a:rPr>
            </a:br>
            <a:r>
              <a:rPr lang="en-AU" altLang="en-US" sz="3600" b="1">
                <a:solidFill>
                  <a:srgbClr val="FF0000"/>
                </a:solidFill>
              </a:rPr>
              <a:t>planning process</a:t>
            </a:r>
          </a:p>
        </p:txBody>
      </p:sp>
      <p:sp>
        <p:nvSpPr>
          <p:cNvPr id="102403" name="Rectangle 3">
            <a:extLst>
              <a:ext uri="{FF2B5EF4-FFF2-40B4-BE49-F238E27FC236}">
                <a16:creationId xmlns:a16="http://schemas.microsoft.com/office/drawing/2014/main" id="{F639C329-9D63-411E-B84D-3078F76AD2D3}"/>
              </a:ext>
            </a:extLst>
          </p:cNvPr>
          <p:cNvSpPr>
            <a:spLocks noGrp="1" noChangeArrowheads="1"/>
          </p:cNvSpPr>
          <p:nvPr>
            <p:ph idx="1"/>
          </p:nvPr>
        </p:nvSpPr>
        <p:spPr>
          <a:xfrm>
            <a:off x="3503614" y="1628776"/>
            <a:ext cx="6840537" cy="4824413"/>
          </a:xfrm>
        </p:spPr>
        <p:txBody>
          <a:bodyPr/>
          <a:lstStyle/>
          <a:p>
            <a:pPr marL="354013" indent="-354013">
              <a:lnSpc>
                <a:spcPct val="80000"/>
              </a:lnSpc>
              <a:buClr>
                <a:schemeClr val="tx1"/>
              </a:buClr>
              <a:buNone/>
            </a:pPr>
            <a:r>
              <a:rPr lang="en-AU" altLang="en-US" sz="2500" b="1"/>
              <a:t>Selecting the event’s ‘services marketing’ mix </a:t>
            </a:r>
          </a:p>
          <a:p>
            <a:pPr marL="354013" indent="-354013">
              <a:lnSpc>
                <a:spcPct val="80000"/>
              </a:lnSpc>
              <a:buClr>
                <a:schemeClr val="tx1"/>
              </a:buClr>
            </a:pPr>
            <a:r>
              <a:rPr lang="en-US" altLang="en-US" sz="2500"/>
              <a:t>The </a:t>
            </a:r>
            <a:r>
              <a:rPr lang="en-US" altLang="en-US" sz="2500" b="1" i="1"/>
              <a:t>place</a:t>
            </a:r>
            <a:r>
              <a:rPr lang="en-US" altLang="en-US" sz="2500"/>
              <a:t> (where the event is held and tickets are distributed); </a:t>
            </a:r>
            <a:r>
              <a:rPr lang="en-US" altLang="en-US" sz="2500" b="1" i="1"/>
              <a:t>physical setting</a:t>
            </a:r>
            <a:r>
              <a:rPr lang="en-US" altLang="en-US" sz="2500"/>
              <a:t> (venue layout to satisfy visitor needs) and </a:t>
            </a:r>
            <a:r>
              <a:rPr lang="en-US" altLang="en-US" sz="2500" b="1" i="1"/>
              <a:t>processes </a:t>
            </a:r>
            <a:r>
              <a:rPr lang="en-US" altLang="en-US" sz="2500"/>
              <a:t>(on-site queuing etc)</a:t>
            </a:r>
          </a:p>
          <a:p>
            <a:pPr marL="354013" indent="-354013">
              <a:lnSpc>
                <a:spcPct val="80000"/>
              </a:lnSpc>
              <a:buClr>
                <a:schemeClr val="tx1"/>
              </a:buClr>
            </a:pPr>
            <a:r>
              <a:rPr lang="en-US" altLang="en-US" sz="2500" b="1" i="1"/>
              <a:t>People</a:t>
            </a:r>
            <a:r>
              <a:rPr lang="en-US" altLang="en-US" sz="2500"/>
              <a:t> (cast, audience, hosts and guests) and </a:t>
            </a:r>
            <a:r>
              <a:rPr lang="en-US" altLang="en-US" sz="2500" b="1" i="1"/>
              <a:t>partnerships</a:t>
            </a:r>
            <a:r>
              <a:rPr lang="en-US" altLang="en-US" sz="2500"/>
              <a:t> (sponsors, media etc)</a:t>
            </a:r>
          </a:p>
          <a:p>
            <a:pPr marL="354013" indent="-354013">
              <a:lnSpc>
                <a:spcPct val="80000"/>
              </a:lnSpc>
              <a:buClr>
                <a:schemeClr val="tx1"/>
              </a:buClr>
            </a:pPr>
            <a:r>
              <a:rPr lang="en-US" altLang="en-US" sz="2500" b="1" i="1"/>
              <a:t>Price </a:t>
            </a:r>
            <a:r>
              <a:rPr lang="en-US" altLang="en-US" sz="2500"/>
              <a:t>(or exchange of value)</a:t>
            </a:r>
          </a:p>
          <a:p>
            <a:pPr marL="354013" indent="-354013">
              <a:lnSpc>
                <a:spcPct val="80000"/>
              </a:lnSpc>
              <a:buClr>
                <a:schemeClr val="tx1"/>
              </a:buClr>
            </a:pPr>
            <a:r>
              <a:rPr lang="en-US" altLang="en-US" sz="2500" b="1" i="1"/>
              <a:t>Integrated marketing communication</a:t>
            </a:r>
            <a:r>
              <a:rPr lang="en-US" altLang="en-US" sz="2500"/>
              <a:t> (the strategic mix of media and messages to address markets)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102403">
                                            <p:txEl>
                                              <p:pRg st="0" end="0"/>
                                            </p:txEl>
                                          </p:spTgt>
                                        </p:tgtEl>
                                        <p:attrNameLst>
                                          <p:attrName>style.visibility</p:attrName>
                                        </p:attrNameLst>
                                      </p:cBhvr>
                                      <p:to>
                                        <p:strVal val="visible"/>
                                      </p:to>
                                    </p:set>
                                    <p:anim to="" calcmode="lin" valueType="num">
                                      <p:cBhvr>
                                        <p:cTn id="7" dur="1" fill="hold"/>
                                        <p:tgtEl>
                                          <p:spTgt spid="102403">
                                            <p:txEl>
                                              <p:pRg st="0" end="0"/>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F286940-F72C-42D7-A76A-B2AE3ED66776}"/>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Planning event ‘product’ experiences</a:t>
            </a:r>
          </a:p>
        </p:txBody>
      </p:sp>
      <p:sp>
        <p:nvSpPr>
          <p:cNvPr id="30723" name="Rectangle 3">
            <a:extLst>
              <a:ext uri="{FF2B5EF4-FFF2-40B4-BE49-F238E27FC236}">
                <a16:creationId xmlns:a16="http://schemas.microsoft.com/office/drawing/2014/main" id="{0A16FFEA-69C5-41C4-B48D-83F014DCFCDA}"/>
              </a:ext>
            </a:extLst>
          </p:cNvPr>
          <p:cNvSpPr>
            <a:spLocks noGrp="1" noChangeArrowheads="1"/>
          </p:cNvSpPr>
          <p:nvPr>
            <p:ph idx="1"/>
          </p:nvPr>
        </p:nvSpPr>
        <p:spPr>
          <a:xfrm>
            <a:off x="3432176" y="1412875"/>
            <a:ext cx="7235825" cy="4895850"/>
          </a:xfrm>
        </p:spPr>
        <p:txBody>
          <a:bodyPr/>
          <a:lstStyle/>
          <a:p>
            <a:pPr marL="354013" indent="-354013">
              <a:spcBef>
                <a:spcPts val="300"/>
              </a:spcBef>
              <a:buClr>
                <a:schemeClr val="tx1"/>
              </a:buClr>
            </a:pPr>
            <a:r>
              <a:rPr lang="en-US" altLang="en-US" sz="2300"/>
              <a:t>Events contain three elements:</a:t>
            </a:r>
          </a:p>
          <a:p>
            <a:pPr marL="901700" lvl="1" indent="-368300">
              <a:spcBef>
                <a:spcPts val="300"/>
              </a:spcBef>
              <a:buClr>
                <a:schemeClr val="tx1"/>
              </a:buClr>
            </a:pPr>
            <a:r>
              <a:rPr lang="en-US" altLang="en-US" sz="2300"/>
              <a:t>The </a:t>
            </a:r>
            <a:r>
              <a:rPr lang="en-US" altLang="en-US" sz="2300" b="1" i="1"/>
              <a:t>core</a:t>
            </a:r>
            <a:r>
              <a:rPr lang="en-US" altLang="en-US" sz="2300"/>
              <a:t> service and benefits that the customer experiences</a:t>
            </a:r>
          </a:p>
          <a:p>
            <a:pPr marL="901700" lvl="1" indent="-368300">
              <a:spcBef>
                <a:spcPts val="300"/>
              </a:spcBef>
              <a:buClr>
                <a:schemeClr val="tx1"/>
              </a:buClr>
            </a:pPr>
            <a:r>
              <a:rPr lang="en-US" altLang="en-US" sz="2300"/>
              <a:t>The </a:t>
            </a:r>
            <a:r>
              <a:rPr lang="en-US" altLang="en-US" sz="2300" b="1" i="1"/>
              <a:t>tangible</a:t>
            </a:r>
            <a:r>
              <a:rPr lang="en-US" altLang="en-US" sz="2300"/>
              <a:t> ‘expected’ product (e.g. venue)</a:t>
            </a:r>
          </a:p>
          <a:p>
            <a:pPr marL="901700" lvl="1" indent="-368300">
              <a:spcBef>
                <a:spcPts val="300"/>
              </a:spcBef>
              <a:buClr>
                <a:schemeClr val="tx1"/>
              </a:buClr>
            </a:pPr>
            <a:r>
              <a:rPr lang="en-US" altLang="en-US" sz="2300"/>
              <a:t>The </a:t>
            </a:r>
            <a:r>
              <a:rPr lang="en-US" altLang="en-US" sz="2300" b="1" i="1"/>
              <a:t>augmented</a:t>
            </a:r>
            <a:r>
              <a:rPr lang="en-US" altLang="en-US" sz="2300"/>
              <a:t> product – what differentiates it from other events</a:t>
            </a:r>
          </a:p>
          <a:p>
            <a:pPr marL="354013" indent="-354013">
              <a:spcBef>
                <a:spcPts val="300"/>
              </a:spcBef>
              <a:buClr>
                <a:schemeClr val="tx1"/>
              </a:buClr>
            </a:pPr>
            <a:r>
              <a:rPr lang="en-US" altLang="en-US" sz="2300"/>
              <a:t>Interactions with people are also part of the product, so marketers need to:</a:t>
            </a:r>
          </a:p>
          <a:p>
            <a:pPr marL="901700" lvl="1" indent="-368300">
              <a:spcBef>
                <a:spcPts val="300"/>
              </a:spcBef>
              <a:buClr>
                <a:schemeClr val="tx1"/>
              </a:buClr>
            </a:pPr>
            <a:r>
              <a:rPr lang="en-US" altLang="en-US" sz="2300"/>
              <a:t>Ensure visitor segments within audience are compatible</a:t>
            </a:r>
          </a:p>
          <a:p>
            <a:pPr marL="901700" lvl="1" indent="-368300">
              <a:spcBef>
                <a:spcPts val="300"/>
              </a:spcBef>
              <a:buClr>
                <a:schemeClr val="tx1"/>
              </a:buClr>
            </a:pPr>
            <a:r>
              <a:rPr lang="en-US" altLang="en-US" sz="2300"/>
              <a:t>Ensure an ease of interaction at the event</a:t>
            </a:r>
          </a:p>
          <a:p>
            <a:pPr marL="901700" lvl="1" indent="-368300">
              <a:buClr>
                <a:schemeClr val="tx1"/>
              </a:buClr>
            </a:pPr>
            <a:endParaRPr lang="en-US" altLang="en-US"/>
          </a:p>
          <a:p>
            <a:pPr marL="901700" lvl="1" indent="-368300">
              <a:buClr>
                <a:schemeClr val="tx1"/>
              </a:buClr>
            </a:pPr>
            <a:endParaRPr lang="en-US" altLang="en-US" sz="2300"/>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C72E9D9-15E7-4FCA-B2E1-283C0DCC6ADD}"/>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Planning event ‘product’ experiences</a:t>
            </a:r>
          </a:p>
        </p:txBody>
      </p:sp>
      <p:sp>
        <p:nvSpPr>
          <p:cNvPr id="31747" name="Rectangle 3">
            <a:extLst>
              <a:ext uri="{FF2B5EF4-FFF2-40B4-BE49-F238E27FC236}">
                <a16:creationId xmlns:a16="http://schemas.microsoft.com/office/drawing/2014/main" id="{62F5257C-2A77-4FBA-B8C8-EBC994B8F918}"/>
              </a:ext>
            </a:extLst>
          </p:cNvPr>
          <p:cNvSpPr>
            <a:spLocks noGrp="1" noChangeArrowheads="1"/>
          </p:cNvSpPr>
          <p:nvPr>
            <p:ph idx="1"/>
          </p:nvPr>
        </p:nvSpPr>
        <p:spPr>
          <a:xfrm>
            <a:off x="2159000" y="1557338"/>
            <a:ext cx="8724901" cy="4824412"/>
          </a:xfrm>
        </p:spPr>
        <p:txBody>
          <a:bodyPr/>
          <a:lstStyle/>
          <a:p>
            <a:pPr marL="354013" indent="-354013">
              <a:buClr>
                <a:schemeClr val="tx1"/>
              </a:buClr>
              <a:buNone/>
            </a:pPr>
            <a:r>
              <a:rPr lang="en-US" altLang="en-US" sz="2700" b="1" dirty="0"/>
              <a:t>Developing the event</a:t>
            </a:r>
          </a:p>
          <a:p>
            <a:pPr marL="354013" indent="-354013">
              <a:buClr>
                <a:schemeClr val="tx1"/>
              </a:buClr>
            </a:pPr>
            <a:r>
              <a:rPr lang="en-US" altLang="en-US" sz="2700" dirty="0"/>
              <a:t>Major ‘event’ innovations</a:t>
            </a:r>
          </a:p>
          <a:p>
            <a:pPr marL="354013" indent="-354013">
              <a:buClr>
                <a:schemeClr val="tx1"/>
              </a:buClr>
            </a:pPr>
            <a:r>
              <a:rPr lang="en-US" altLang="en-US" sz="2700" dirty="0"/>
              <a:t>Major process innovations</a:t>
            </a:r>
          </a:p>
          <a:p>
            <a:pPr marL="354013" indent="-354013">
              <a:buClr>
                <a:schemeClr val="tx1"/>
              </a:buClr>
            </a:pPr>
            <a:r>
              <a:rPr lang="en-US" altLang="en-US" sz="2700" dirty="0"/>
              <a:t>Product (event) line extensions</a:t>
            </a:r>
          </a:p>
          <a:p>
            <a:pPr marL="354013" indent="-354013">
              <a:buClr>
                <a:schemeClr val="tx1"/>
              </a:buClr>
            </a:pPr>
            <a:r>
              <a:rPr lang="en-US" altLang="en-US" sz="2700" dirty="0"/>
              <a:t>Process (event delivery) extensions</a:t>
            </a:r>
          </a:p>
          <a:p>
            <a:pPr marL="354013" indent="-354013">
              <a:buClr>
                <a:schemeClr val="tx1"/>
              </a:buClr>
            </a:pPr>
            <a:r>
              <a:rPr lang="en-US" altLang="en-US" sz="2700" dirty="0"/>
              <a:t>Supplementary service innovations</a:t>
            </a:r>
          </a:p>
          <a:p>
            <a:pPr marL="354013" indent="-354013">
              <a:buClr>
                <a:schemeClr val="tx1"/>
              </a:buClr>
            </a:pPr>
            <a:r>
              <a:rPr lang="en-US" altLang="en-US" sz="2700" dirty="0"/>
              <a:t>Service improvements</a:t>
            </a:r>
          </a:p>
          <a:p>
            <a:pPr marL="354013" indent="-354013">
              <a:buClr>
                <a:schemeClr val="tx1"/>
              </a:buClr>
            </a:pPr>
            <a:r>
              <a:rPr lang="en-US" altLang="en-US" sz="2700" dirty="0"/>
              <a:t>Style changes</a:t>
            </a:r>
          </a:p>
          <a:p>
            <a:pPr marL="354013" indent="-354013">
              <a:buClr>
                <a:schemeClr val="tx1"/>
              </a:buClr>
            </a:pPr>
            <a:endParaRPr lang="en-US" altLang="en-US"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7AE9E82-43F0-4430-97FC-27FC5F9DE89C}"/>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Planning event ‘product’ experiences</a:t>
            </a:r>
          </a:p>
        </p:txBody>
      </p:sp>
      <p:sp>
        <p:nvSpPr>
          <p:cNvPr id="32771" name="Rectangle 3">
            <a:extLst>
              <a:ext uri="{FF2B5EF4-FFF2-40B4-BE49-F238E27FC236}">
                <a16:creationId xmlns:a16="http://schemas.microsoft.com/office/drawing/2014/main" id="{B02F33D2-A096-4D87-BD45-A9EB14270877}"/>
              </a:ext>
            </a:extLst>
          </p:cNvPr>
          <p:cNvSpPr>
            <a:spLocks noGrp="1" noChangeArrowheads="1"/>
          </p:cNvSpPr>
          <p:nvPr>
            <p:ph idx="1"/>
          </p:nvPr>
        </p:nvSpPr>
        <p:spPr>
          <a:xfrm>
            <a:off x="1803400" y="1700213"/>
            <a:ext cx="9080501" cy="4824412"/>
          </a:xfrm>
        </p:spPr>
        <p:txBody>
          <a:bodyPr/>
          <a:lstStyle/>
          <a:p>
            <a:pPr marL="354013" indent="-354013">
              <a:buClr>
                <a:schemeClr val="tx1"/>
              </a:buClr>
              <a:buNone/>
            </a:pPr>
            <a:r>
              <a:rPr lang="en-US" altLang="en-US" sz="2700" b="1" dirty="0"/>
              <a:t>Programming the event</a:t>
            </a:r>
          </a:p>
          <a:p>
            <a:pPr marL="354013" indent="-354013">
              <a:buClr>
                <a:schemeClr val="tx1"/>
              </a:buClr>
            </a:pPr>
            <a:r>
              <a:rPr lang="en-US" altLang="en-US" sz="2700" dirty="0"/>
              <a:t>Have a distinguishing core concept</a:t>
            </a:r>
          </a:p>
          <a:p>
            <a:pPr marL="354013" indent="-354013">
              <a:buClr>
                <a:schemeClr val="tx1"/>
              </a:buClr>
            </a:pPr>
            <a:r>
              <a:rPr lang="en-US" altLang="en-US" sz="2700" dirty="0"/>
              <a:t>Marry the event program with its site or environment</a:t>
            </a:r>
          </a:p>
          <a:p>
            <a:pPr marL="354013" indent="-354013">
              <a:buClr>
                <a:schemeClr val="tx1"/>
              </a:buClr>
            </a:pPr>
            <a:r>
              <a:rPr lang="en-US" altLang="en-US" sz="2700" dirty="0"/>
              <a:t>Note the role of directors as program ‘gatekeepers’ and talent ‘poachers’</a:t>
            </a:r>
          </a:p>
          <a:p>
            <a:pPr marL="354013" indent="-354013">
              <a:buClr>
                <a:schemeClr val="tx1"/>
              </a:buClr>
            </a:pPr>
            <a:endParaRPr lang="en-US" altLang="en-US" sz="2700"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381233C-B0D4-4790-AD8F-884328A7E16F}"/>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Planning event ‘product’ experiences</a:t>
            </a:r>
          </a:p>
        </p:txBody>
      </p:sp>
      <p:sp>
        <p:nvSpPr>
          <p:cNvPr id="33795" name="Rectangle 3">
            <a:extLst>
              <a:ext uri="{FF2B5EF4-FFF2-40B4-BE49-F238E27FC236}">
                <a16:creationId xmlns:a16="http://schemas.microsoft.com/office/drawing/2014/main" id="{D056E31B-A67D-4A18-9CFE-7D6C39DB75EF}"/>
              </a:ext>
            </a:extLst>
          </p:cNvPr>
          <p:cNvSpPr>
            <a:spLocks noGrp="1" noChangeArrowheads="1"/>
          </p:cNvSpPr>
          <p:nvPr>
            <p:ph idx="1"/>
          </p:nvPr>
        </p:nvSpPr>
        <p:spPr>
          <a:xfrm>
            <a:off x="2197100" y="1557338"/>
            <a:ext cx="8686801" cy="4824412"/>
          </a:xfrm>
        </p:spPr>
        <p:txBody>
          <a:bodyPr/>
          <a:lstStyle/>
          <a:p>
            <a:pPr marL="354013" indent="-354013">
              <a:buClr>
                <a:schemeClr val="tx1"/>
              </a:buClr>
              <a:buNone/>
            </a:pPr>
            <a:r>
              <a:rPr lang="en-US" altLang="en-US" sz="2700" b="1" dirty="0"/>
              <a:t>Programming the event (</a:t>
            </a:r>
            <a:r>
              <a:rPr lang="en-US" altLang="en-US" sz="2700" b="1" dirty="0" err="1"/>
              <a:t>cont</a:t>
            </a:r>
            <a:r>
              <a:rPr lang="en-US" altLang="en-US" sz="2700" b="1" dirty="0"/>
              <a:t>)</a:t>
            </a:r>
          </a:p>
          <a:p>
            <a:pPr marL="354013" indent="-354013">
              <a:buClr>
                <a:schemeClr val="tx1"/>
              </a:buClr>
            </a:pPr>
            <a:r>
              <a:rPr lang="en-US" altLang="en-US" sz="2700" dirty="0"/>
              <a:t>Establish criteria for program content:</a:t>
            </a:r>
          </a:p>
          <a:p>
            <a:pPr marL="901700" lvl="1" indent="-368300">
              <a:buClr>
                <a:schemeClr val="tx1"/>
              </a:buClr>
            </a:pPr>
            <a:r>
              <a:rPr lang="en-US" altLang="en-US" sz="2700" dirty="0"/>
              <a:t>Compatibility of performers or exhibits </a:t>
            </a:r>
            <a:br>
              <a:rPr lang="en-US" altLang="en-US" sz="2700" dirty="0"/>
            </a:br>
            <a:r>
              <a:rPr lang="en-US" altLang="en-US" sz="2700" dirty="0"/>
              <a:t>to the event market</a:t>
            </a:r>
          </a:p>
          <a:p>
            <a:pPr marL="901700" lvl="1" indent="-368300">
              <a:buClr>
                <a:schemeClr val="tx1"/>
              </a:buClr>
            </a:pPr>
            <a:r>
              <a:rPr lang="en-US" altLang="en-US" sz="2700" dirty="0"/>
              <a:t>Success of the performer or exhibit being considered</a:t>
            </a:r>
          </a:p>
          <a:p>
            <a:pPr marL="901700" lvl="1" indent="-368300">
              <a:buClr>
                <a:schemeClr val="tx1"/>
              </a:buClr>
            </a:pPr>
            <a:r>
              <a:rPr lang="en-US" altLang="en-US" sz="2700" dirty="0"/>
              <a:t>Ratio of innovation and tradition in the event program</a:t>
            </a:r>
          </a:p>
          <a:p>
            <a:pPr marL="354013" indent="-354013"/>
            <a:endParaRPr lang="en-AU" altLang="en-US" sz="2700" dirty="0"/>
          </a:p>
          <a:p>
            <a:pPr marL="354013" indent="-354013">
              <a:buClr>
                <a:schemeClr val="tx1"/>
              </a:buClr>
            </a:pPr>
            <a:endParaRPr lang="en-US" altLang="en-US" sz="2700"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464BC04-B876-4246-AC53-829C2F2284C0}"/>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Planning event ‘product’ experiences</a:t>
            </a:r>
          </a:p>
        </p:txBody>
      </p:sp>
      <p:sp>
        <p:nvSpPr>
          <p:cNvPr id="34819" name="Rectangle 3">
            <a:extLst>
              <a:ext uri="{FF2B5EF4-FFF2-40B4-BE49-F238E27FC236}">
                <a16:creationId xmlns:a16="http://schemas.microsoft.com/office/drawing/2014/main" id="{DD4D80C7-775C-4496-B565-A29C291D7489}"/>
              </a:ext>
            </a:extLst>
          </p:cNvPr>
          <p:cNvSpPr>
            <a:spLocks noGrp="1" noChangeArrowheads="1"/>
          </p:cNvSpPr>
          <p:nvPr>
            <p:ph idx="1"/>
          </p:nvPr>
        </p:nvSpPr>
        <p:spPr>
          <a:xfrm>
            <a:off x="1828801" y="1628776"/>
            <a:ext cx="8982076" cy="4824413"/>
          </a:xfrm>
        </p:spPr>
        <p:txBody>
          <a:bodyPr/>
          <a:lstStyle/>
          <a:p>
            <a:pPr marL="354013" indent="-354013">
              <a:buClr>
                <a:schemeClr val="tx1"/>
              </a:buClr>
              <a:buNone/>
            </a:pPr>
            <a:r>
              <a:rPr lang="en-US" altLang="en-US" sz="2700" b="1" dirty="0"/>
              <a:t>Packaging the event </a:t>
            </a:r>
          </a:p>
          <a:p>
            <a:pPr marL="354013" indent="-354013">
              <a:buClr>
                <a:schemeClr val="tx1"/>
              </a:buClr>
            </a:pPr>
            <a:r>
              <a:rPr lang="en-US" altLang="en-US" sz="2700" dirty="0"/>
              <a:t>Strategies to package different types of entertainment, food and beverage, and merchandise as a single market offer (a service bundle)</a:t>
            </a:r>
          </a:p>
          <a:p>
            <a:pPr marL="354013" indent="-354013">
              <a:buClr>
                <a:schemeClr val="tx1"/>
              </a:buClr>
            </a:pPr>
            <a:r>
              <a:rPr lang="en-US" altLang="en-US" sz="2700" dirty="0"/>
              <a:t>Strategies to package the event with accommodation, transport and other attractions in the vicinity</a:t>
            </a:r>
          </a:p>
          <a:p>
            <a:pPr marL="354013" indent="-354013"/>
            <a:endParaRPr lang="en-AU" altLang="en-US" sz="2700" dirty="0"/>
          </a:p>
          <a:p>
            <a:pPr marL="354013" indent="-354013">
              <a:buClr>
                <a:schemeClr val="tx1"/>
              </a:buClr>
            </a:pPr>
            <a:endParaRPr lang="en-US" altLang="en-US" sz="2700"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67BBD2C-5109-4A89-99D4-0630BED421CB}"/>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People and partnerships</a:t>
            </a:r>
          </a:p>
        </p:txBody>
      </p:sp>
      <p:sp>
        <p:nvSpPr>
          <p:cNvPr id="35843" name="Rectangle 3">
            <a:extLst>
              <a:ext uri="{FF2B5EF4-FFF2-40B4-BE49-F238E27FC236}">
                <a16:creationId xmlns:a16="http://schemas.microsoft.com/office/drawing/2014/main" id="{ACC907B8-F458-4C6C-8A55-F6C6B1F90DA8}"/>
              </a:ext>
            </a:extLst>
          </p:cNvPr>
          <p:cNvSpPr>
            <a:spLocks noGrp="1" noChangeArrowheads="1"/>
          </p:cNvSpPr>
          <p:nvPr>
            <p:ph idx="1"/>
          </p:nvPr>
        </p:nvSpPr>
        <p:spPr>
          <a:xfrm>
            <a:off x="1828800" y="1484313"/>
            <a:ext cx="8839201" cy="4824412"/>
          </a:xfrm>
        </p:spPr>
        <p:txBody>
          <a:bodyPr/>
          <a:lstStyle/>
          <a:p>
            <a:pPr marL="354013" indent="-354013">
              <a:buClr>
                <a:schemeClr val="tx1"/>
              </a:buClr>
            </a:pPr>
            <a:r>
              <a:rPr lang="en-US" altLang="en-US" sz="2700" dirty="0"/>
              <a:t>Sense of </a:t>
            </a:r>
            <a:r>
              <a:rPr lang="en-US" altLang="en-US" sz="2700" i="1" dirty="0"/>
              <a:t>sharing a common vision</a:t>
            </a:r>
            <a:r>
              <a:rPr lang="en-US" altLang="en-US" sz="2700" dirty="0"/>
              <a:t> pervades the team of staff, volunteers and sponsors behind successful events</a:t>
            </a:r>
          </a:p>
          <a:p>
            <a:pPr marL="354013" indent="-354013">
              <a:buClr>
                <a:schemeClr val="tx1"/>
              </a:buClr>
            </a:pPr>
            <a:r>
              <a:rPr lang="en-US" altLang="en-US" sz="2700" dirty="0"/>
              <a:t>Principles of </a:t>
            </a:r>
            <a:r>
              <a:rPr lang="en-US" altLang="en-US" sz="2700" i="1" dirty="0"/>
              <a:t>relationship marketing</a:t>
            </a:r>
            <a:r>
              <a:rPr lang="en-US" altLang="en-US" sz="2700" dirty="0"/>
              <a:t> and management may be applied with a range of event or festival stakeholders</a:t>
            </a:r>
          </a:p>
          <a:p>
            <a:pPr marL="354013" indent="-354013">
              <a:buClr>
                <a:schemeClr val="tx1"/>
              </a:buClr>
            </a:pPr>
            <a:r>
              <a:rPr lang="en-US" altLang="en-US" sz="2700" dirty="0"/>
              <a:t>The people element in marketing events extends to </a:t>
            </a:r>
            <a:r>
              <a:rPr lang="en-US" altLang="en-US" sz="2700" i="1" dirty="0"/>
              <a:t>building relationships with the residents</a:t>
            </a:r>
            <a:r>
              <a:rPr lang="en-US" altLang="en-US" sz="2700" dirty="0"/>
              <a:t> where an event is staged</a:t>
            </a:r>
            <a:endParaRPr lang="en-AU" altLang="en-US" sz="2700" dirty="0"/>
          </a:p>
          <a:p>
            <a:pPr marL="354013" indent="-354013">
              <a:buClr>
                <a:schemeClr val="tx1"/>
              </a:buClr>
            </a:pPr>
            <a:endParaRPr lang="en-US" altLang="en-US" sz="2300" dirty="0"/>
          </a:p>
          <a:p>
            <a:pPr marL="901700" lvl="1" indent="-368300">
              <a:buClr>
                <a:schemeClr val="tx1"/>
              </a:buClr>
            </a:pPr>
            <a:endParaRPr lang="en-US" altLang="en-US" sz="2000" dirty="0"/>
          </a:p>
          <a:p>
            <a:pPr marL="901700" lvl="1" indent="-368300">
              <a:buClr>
                <a:schemeClr val="tx1"/>
              </a:buClr>
            </a:pPr>
            <a:endParaRPr lang="en-US" altLang="en-US" sz="2100" dirty="0"/>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E3BC3508-8F15-47D4-9029-49E2E7ACE629}"/>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6867" name="Rectangle 3">
            <a:extLst>
              <a:ext uri="{FF2B5EF4-FFF2-40B4-BE49-F238E27FC236}">
                <a16:creationId xmlns:a16="http://schemas.microsoft.com/office/drawing/2014/main" id="{277694B3-653F-43DD-8A9E-6E366891D88B}"/>
              </a:ext>
            </a:extLst>
          </p:cNvPr>
          <p:cNvSpPr>
            <a:spLocks noGrp="1" noChangeArrowheads="1"/>
          </p:cNvSpPr>
          <p:nvPr>
            <p:ph idx="1"/>
          </p:nvPr>
        </p:nvSpPr>
        <p:spPr>
          <a:xfrm>
            <a:off x="1536700" y="1341438"/>
            <a:ext cx="9131301" cy="4824412"/>
          </a:xfrm>
        </p:spPr>
        <p:txBody>
          <a:bodyPr/>
          <a:lstStyle/>
          <a:p>
            <a:pPr marL="354013" indent="-354013">
              <a:spcBef>
                <a:spcPct val="100000"/>
              </a:spcBef>
              <a:buClr>
                <a:schemeClr val="tx1"/>
              </a:buClr>
            </a:pPr>
            <a:r>
              <a:rPr lang="en-AU" altLang="en-US" sz="2700" dirty="0"/>
              <a:t>Non-cash costs for consumer</a:t>
            </a:r>
          </a:p>
          <a:p>
            <a:pPr marL="901700" lvl="1" indent="-368300">
              <a:buClr>
                <a:schemeClr val="tx1"/>
              </a:buClr>
            </a:pPr>
            <a:r>
              <a:rPr lang="en-AU" altLang="en-US" sz="2500" b="1" dirty="0"/>
              <a:t>Time </a:t>
            </a:r>
            <a:r>
              <a:rPr lang="en-AU" altLang="en-US" sz="2500" dirty="0">
                <a:cs typeface="Times New Roman" panose="02020603050405020304" pitchFamily="18" charset="0"/>
              </a:rPr>
              <a:t>– </a:t>
            </a:r>
            <a:r>
              <a:rPr lang="en-AU" altLang="en-US" sz="2500" dirty="0"/>
              <a:t>opportunity to do other things with that leisure time</a:t>
            </a:r>
          </a:p>
          <a:p>
            <a:pPr marL="901700" lvl="1" indent="-368300">
              <a:buClr>
                <a:schemeClr val="tx1"/>
              </a:buClr>
            </a:pPr>
            <a:r>
              <a:rPr lang="en-AU" altLang="en-US" sz="2500" b="1" dirty="0"/>
              <a:t>Psychic </a:t>
            </a:r>
            <a:r>
              <a:rPr lang="en-AU" altLang="en-US" sz="2500" dirty="0"/>
              <a:t>costs </a:t>
            </a:r>
            <a:r>
              <a:rPr lang="en-AU" altLang="en-US" sz="2500" dirty="0">
                <a:cs typeface="Times New Roman" panose="02020603050405020304" pitchFamily="18" charset="0"/>
              </a:rPr>
              <a:t>–</a:t>
            </a:r>
            <a:r>
              <a:rPr lang="en-AU" altLang="en-US" sz="2500" dirty="0"/>
              <a:t> social and emotional costs of attendance, mental effort to engage in the social interaction required</a:t>
            </a:r>
          </a:p>
          <a:p>
            <a:pPr marL="901700" lvl="1" indent="-368300">
              <a:buClr>
                <a:schemeClr val="tx1"/>
              </a:buClr>
            </a:pPr>
            <a:r>
              <a:rPr lang="en-AU" altLang="en-US" sz="2500" b="1" dirty="0"/>
              <a:t>Physical efforts</a:t>
            </a:r>
            <a:r>
              <a:rPr lang="en-AU" altLang="en-US" sz="2500" dirty="0"/>
              <a:t> </a:t>
            </a:r>
            <a:r>
              <a:rPr lang="en-AU" altLang="en-US" sz="2500" dirty="0">
                <a:cs typeface="Times New Roman" panose="02020603050405020304" pitchFamily="18" charset="0"/>
              </a:rPr>
              <a:t>–</a:t>
            </a:r>
            <a:r>
              <a:rPr lang="en-AU" altLang="en-US" sz="2500" dirty="0"/>
              <a:t> effort to travel to and then consume the leisure experience </a:t>
            </a:r>
          </a:p>
          <a:p>
            <a:pPr marL="901700" lvl="1" indent="-368300">
              <a:buClr>
                <a:schemeClr val="tx1"/>
              </a:buClr>
            </a:pPr>
            <a:r>
              <a:rPr lang="en-AU" altLang="en-US" sz="2500" b="1" dirty="0"/>
              <a:t>Sensory </a:t>
            </a:r>
            <a:r>
              <a:rPr lang="en-AU" altLang="en-US" sz="2500" dirty="0"/>
              <a:t>costs </a:t>
            </a:r>
            <a:r>
              <a:rPr lang="en-AU" altLang="en-US" sz="2500" dirty="0">
                <a:cs typeface="Times New Roman" panose="02020603050405020304" pitchFamily="18" charset="0"/>
              </a:rPr>
              <a:t>–</a:t>
            </a:r>
            <a:r>
              <a:rPr lang="en-AU" altLang="en-US" sz="2500" dirty="0"/>
              <a:t> unpleasant environment, unnecessary loud noise</a:t>
            </a:r>
          </a:p>
          <a:p>
            <a:pPr marL="354013" indent="-354013">
              <a:buClr>
                <a:schemeClr val="tx1"/>
              </a:buClr>
            </a:pPr>
            <a:endParaRPr lang="en-US" altLang="en-US" sz="2500" dirty="0"/>
          </a:p>
          <a:p>
            <a:pPr marL="901700" lvl="1" indent="-368300">
              <a:buClr>
                <a:schemeClr val="tx1"/>
              </a:buClr>
            </a:pPr>
            <a:endParaRPr lang="en-US" altLang="en-US" sz="2000" dirty="0"/>
          </a:p>
          <a:p>
            <a:pPr marL="901700" lvl="1" indent="-368300">
              <a:buClr>
                <a:schemeClr val="tx1"/>
              </a:buClr>
            </a:pPr>
            <a:endParaRPr lang="en-US" altLang="en-US" sz="2100" dirty="0"/>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4A09BCFB-F76A-490B-9F36-3F77EE807101}"/>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7891" name="Rectangle 3">
            <a:extLst>
              <a:ext uri="{FF2B5EF4-FFF2-40B4-BE49-F238E27FC236}">
                <a16:creationId xmlns:a16="http://schemas.microsoft.com/office/drawing/2014/main" id="{99095D2D-F67A-4C9F-904B-FFD87D55FC4F}"/>
              </a:ext>
            </a:extLst>
          </p:cNvPr>
          <p:cNvSpPr>
            <a:spLocks noGrp="1" noChangeArrowheads="1"/>
          </p:cNvSpPr>
          <p:nvPr>
            <p:ph idx="1"/>
          </p:nvPr>
        </p:nvSpPr>
        <p:spPr>
          <a:xfrm>
            <a:off x="2006600" y="1773238"/>
            <a:ext cx="8193088" cy="4824412"/>
          </a:xfrm>
        </p:spPr>
        <p:txBody>
          <a:bodyPr/>
          <a:lstStyle/>
          <a:p>
            <a:pPr marL="354013" indent="-354013">
              <a:buClr>
                <a:schemeClr val="tx1"/>
              </a:buClr>
            </a:pPr>
            <a:r>
              <a:rPr lang="en-US" altLang="en-US" sz="2700" dirty="0"/>
              <a:t>‘Net value’ = the sum of all perceived benefits minus the sum of all perceived costs</a:t>
            </a:r>
          </a:p>
          <a:p>
            <a:pPr marL="354013" indent="-354013">
              <a:buClr>
                <a:schemeClr val="tx1"/>
              </a:buClr>
            </a:pPr>
            <a:r>
              <a:rPr lang="en-US" altLang="en-US" sz="2700" dirty="0"/>
              <a:t>The greater the positive difference between the two, the greater the net value to the consumer</a:t>
            </a:r>
          </a:p>
          <a:p>
            <a:pPr marL="354013" indent="-354013">
              <a:buClr>
                <a:schemeClr val="tx1"/>
              </a:buClr>
            </a:pPr>
            <a:endParaRPr lang="en-US" altLang="en-US" sz="2700" dirty="0"/>
          </a:p>
          <a:p>
            <a:pPr marL="901700" lvl="1" indent="-368300">
              <a:buClr>
                <a:schemeClr val="tx1"/>
              </a:buClr>
            </a:pPr>
            <a:endParaRPr lang="en-US" altLang="en-US" sz="2700" dirty="0">
              <a:solidFill>
                <a:srgbClr val="CC0066"/>
              </a:solidFill>
            </a:endParaRPr>
          </a:p>
          <a:p>
            <a:pPr marL="901700" lvl="1" indent="-368300">
              <a:buClr>
                <a:schemeClr val="tx1"/>
              </a:buClr>
            </a:pPr>
            <a:endParaRPr lang="en-US" altLang="en-US" sz="2500" dirty="0"/>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D195ABB2-1986-4ACB-AC71-0BBD7C6B43B7}"/>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8915" name="Rectangle 3">
            <a:extLst>
              <a:ext uri="{FF2B5EF4-FFF2-40B4-BE49-F238E27FC236}">
                <a16:creationId xmlns:a16="http://schemas.microsoft.com/office/drawing/2014/main" id="{699EA0F4-6C2A-4063-8B7F-C0A8B5827D59}"/>
              </a:ext>
            </a:extLst>
          </p:cNvPr>
          <p:cNvSpPr>
            <a:spLocks noGrp="1" noChangeArrowheads="1"/>
          </p:cNvSpPr>
          <p:nvPr>
            <p:ph idx="1"/>
          </p:nvPr>
        </p:nvSpPr>
        <p:spPr>
          <a:xfrm>
            <a:off x="1651000" y="1484313"/>
            <a:ext cx="8693150" cy="4824412"/>
          </a:xfrm>
        </p:spPr>
        <p:txBody>
          <a:bodyPr/>
          <a:lstStyle/>
          <a:p>
            <a:pPr marL="533400" indent="-533400">
              <a:buClr>
                <a:schemeClr val="tx1"/>
              </a:buClr>
            </a:pPr>
            <a:r>
              <a:rPr lang="en-US" altLang="en-US" sz="2500" dirty="0"/>
              <a:t>Event managers should account for two cost categories when setting the price strategy for the event:</a:t>
            </a:r>
          </a:p>
          <a:p>
            <a:pPr marL="990600" lvl="1" indent="-457200">
              <a:buClr>
                <a:schemeClr val="tx1"/>
              </a:buClr>
              <a:buFontTx/>
              <a:buAutoNum type="arabicPeriod"/>
            </a:pPr>
            <a:r>
              <a:rPr lang="en-US" altLang="en-US" sz="2500" b="1" dirty="0"/>
              <a:t>Fixed</a:t>
            </a:r>
            <a:r>
              <a:rPr lang="en-US" altLang="en-US" sz="2500" dirty="0"/>
              <a:t> </a:t>
            </a:r>
            <a:r>
              <a:rPr lang="en-US" altLang="en-US" sz="2500" b="1" dirty="0"/>
              <a:t>costs</a:t>
            </a:r>
            <a:r>
              <a:rPr lang="en-US" altLang="en-US" sz="2500" dirty="0"/>
              <a:t> (those that do not vary with volume of visitors, i.e. venue rental, power costs)</a:t>
            </a:r>
          </a:p>
          <a:p>
            <a:pPr marL="990600" lvl="1" indent="-457200">
              <a:buClr>
                <a:schemeClr val="tx1"/>
              </a:buClr>
              <a:buFontTx/>
              <a:buAutoNum type="arabicPeriod"/>
            </a:pPr>
            <a:r>
              <a:rPr lang="en-US" altLang="en-US" sz="2500" b="1" dirty="0"/>
              <a:t>Variable costs</a:t>
            </a:r>
            <a:r>
              <a:rPr lang="en-US" altLang="en-US" sz="2500" dirty="0"/>
              <a:t> (those that do vary with volume of visitors, i.e. catering costs, staffing costs)</a:t>
            </a:r>
          </a:p>
          <a:p>
            <a:pPr marL="990600" lvl="1" indent="-457200">
              <a:buClr>
                <a:schemeClr val="tx1"/>
              </a:buClr>
            </a:pPr>
            <a:endParaRPr lang="en-US" altLang="en-US" dirty="0">
              <a:solidFill>
                <a:srgbClr val="CC0066"/>
              </a:solidFill>
            </a:endParaRPr>
          </a:p>
          <a:p>
            <a:pPr marL="990600" lvl="1" indent="-457200">
              <a:buClr>
                <a:schemeClr val="tx1"/>
              </a:buClr>
            </a:pPr>
            <a:endParaRPr lang="en-US" altLang="en-US" sz="2500" dirty="0"/>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C28771D4-14C6-41FF-ADF2-A33024D1D599}"/>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9939" name="Rectangle 3">
            <a:extLst>
              <a:ext uri="{FF2B5EF4-FFF2-40B4-BE49-F238E27FC236}">
                <a16:creationId xmlns:a16="http://schemas.microsoft.com/office/drawing/2014/main" id="{20AECD4C-6B88-4D95-88C4-59670FF564D7}"/>
              </a:ext>
            </a:extLst>
          </p:cNvPr>
          <p:cNvSpPr>
            <a:spLocks noGrp="1" noChangeArrowheads="1"/>
          </p:cNvSpPr>
          <p:nvPr>
            <p:ph idx="1"/>
          </p:nvPr>
        </p:nvSpPr>
        <p:spPr>
          <a:xfrm>
            <a:off x="1511300" y="1484313"/>
            <a:ext cx="9156701" cy="4824412"/>
          </a:xfrm>
        </p:spPr>
        <p:txBody>
          <a:bodyPr/>
          <a:lstStyle/>
          <a:p>
            <a:pPr marL="609600" indent="-609600">
              <a:buClr>
                <a:schemeClr val="tx1"/>
              </a:buClr>
            </a:pPr>
            <a:r>
              <a:rPr lang="en-US" altLang="en-US" sz="2300" dirty="0"/>
              <a:t>Event managers should also consider competitive leisure experiences when establishing a pricing strategy</a:t>
            </a:r>
          </a:p>
          <a:p>
            <a:pPr marL="609600" indent="-609600">
              <a:buClr>
                <a:schemeClr val="tx1"/>
              </a:buClr>
            </a:pPr>
            <a:r>
              <a:rPr lang="en-US" altLang="en-US" sz="2300" dirty="0"/>
              <a:t>For similar experiences, there are three choices:</a:t>
            </a:r>
          </a:p>
          <a:p>
            <a:pPr marL="1066800" lvl="1" indent="-533400">
              <a:buClr>
                <a:schemeClr val="tx1"/>
              </a:buClr>
              <a:buFontTx/>
              <a:buAutoNum type="arabicPeriod"/>
            </a:pPr>
            <a:r>
              <a:rPr lang="en-US" altLang="en-US" sz="2300" dirty="0"/>
              <a:t>Match the price</a:t>
            </a:r>
          </a:p>
          <a:p>
            <a:pPr marL="1066800" lvl="1" indent="-533400">
              <a:buClr>
                <a:schemeClr val="tx1"/>
              </a:buClr>
              <a:buFontTx/>
              <a:buAutoNum type="arabicPeriod"/>
            </a:pPr>
            <a:r>
              <a:rPr lang="en-US" altLang="en-US" sz="2300" dirty="0"/>
              <a:t>Adopt a cost leadership strategy – charge the same plus 25%</a:t>
            </a:r>
          </a:p>
          <a:p>
            <a:pPr marL="1066800" lvl="1" indent="-533400">
              <a:buClr>
                <a:schemeClr val="tx1"/>
              </a:buClr>
              <a:buFontTx/>
              <a:buAutoNum type="arabicPeriod"/>
            </a:pPr>
            <a:r>
              <a:rPr lang="en-US" altLang="en-US" sz="2300" dirty="0"/>
              <a:t>Adopt a differentiation strategy – increase the price but use marketing to promote the value of the event </a:t>
            </a:r>
          </a:p>
          <a:p>
            <a:pPr marL="1066800" lvl="1" indent="-533400">
              <a:buClr>
                <a:schemeClr val="tx1"/>
              </a:buClr>
            </a:pPr>
            <a:endParaRPr lang="en-US" altLang="en-US" dirty="0">
              <a:solidFill>
                <a:srgbClr val="CC0066"/>
              </a:solidFill>
            </a:endParaRPr>
          </a:p>
          <a:p>
            <a:pPr marL="1066800" lvl="1" indent="-533400">
              <a:buClr>
                <a:schemeClr val="tx1"/>
              </a:buClr>
            </a:pPr>
            <a:endParaRPr lang="en-US" altLang="en-US" sz="2900" dirty="0"/>
          </a:p>
        </p:txBody>
      </p:sp>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FA06C92-BC35-46EB-B8D0-AE68C11E4A33}"/>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40963" name="Rectangle 3">
            <a:extLst>
              <a:ext uri="{FF2B5EF4-FFF2-40B4-BE49-F238E27FC236}">
                <a16:creationId xmlns:a16="http://schemas.microsoft.com/office/drawing/2014/main" id="{34C46751-3230-4C75-ABD1-A52DB7533DD9}"/>
              </a:ext>
            </a:extLst>
          </p:cNvPr>
          <p:cNvSpPr>
            <a:spLocks noGrp="1" noChangeArrowheads="1"/>
          </p:cNvSpPr>
          <p:nvPr>
            <p:ph idx="1"/>
          </p:nvPr>
        </p:nvSpPr>
        <p:spPr>
          <a:xfrm>
            <a:off x="1270000" y="1484313"/>
            <a:ext cx="9398001" cy="4824412"/>
          </a:xfrm>
        </p:spPr>
        <p:txBody>
          <a:bodyPr/>
          <a:lstStyle/>
          <a:p>
            <a:pPr marL="609600" indent="-609600">
              <a:buClr>
                <a:schemeClr val="tx1"/>
              </a:buClr>
            </a:pPr>
            <a:r>
              <a:rPr lang="en-US" altLang="en-US" sz="2700" dirty="0"/>
              <a:t>Pricing strategies can be:</a:t>
            </a:r>
          </a:p>
          <a:p>
            <a:pPr marL="1066800" lvl="1" indent="-533400">
              <a:buClr>
                <a:schemeClr val="tx1"/>
              </a:buClr>
            </a:pPr>
            <a:r>
              <a:rPr lang="en-US" altLang="en-US" sz="2700" dirty="0"/>
              <a:t>Revenue orientated: </a:t>
            </a:r>
            <a:r>
              <a:rPr lang="en-US" altLang="en-US" sz="2700" dirty="0" err="1"/>
              <a:t>maximises</a:t>
            </a:r>
            <a:r>
              <a:rPr lang="en-US" altLang="en-US" sz="2700" dirty="0"/>
              <a:t> revenue by charging the highest price</a:t>
            </a:r>
          </a:p>
          <a:p>
            <a:pPr marL="1066800" lvl="1" indent="-533400">
              <a:buClr>
                <a:schemeClr val="tx1"/>
              </a:buClr>
            </a:pPr>
            <a:r>
              <a:rPr lang="en-US" altLang="en-US" sz="2700" dirty="0"/>
              <a:t>Operations orientated: balances supply and demand by adjusting price in relation to low or high demand periods  </a:t>
            </a:r>
          </a:p>
          <a:p>
            <a:pPr marL="1066800" lvl="1" indent="-533400">
              <a:buClr>
                <a:schemeClr val="tx1"/>
              </a:buClr>
            </a:pPr>
            <a:r>
              <a:rPr lang="en-US" altLang="en-US" sz="2700" dirty="0"/>
              <a:t>Market based: uses differential pricing, may be linked to alternate event packages</a:t>
            </a:r>
          </a:p>
          <a:p>
            <a:pPr marL="1066800" lvl="1" indent="-533400">
              <a:buClr>
                <a:schemeClr val="tx1"/>
              </a:buClr>
            </a:pPr>
            <a:endParaRPr lang="en-US" altLang="en-US" sz="2700" dirty="0">
              <a:solidFill>
                <a:srgbClr val="CC0066"/>
              </a:solidFill>
            </a:endParaRPr>
          </a:p>
          <a:p>
            <a:pPr marL="1066800" lvl="1" indent="-533400">
              <a:buClr>
                <a:schemeClr val="tx1"/>
              </a:buClr>
            </a:pPr>
            <a:endParaRPr lang="en-US" altLang="en-US" sz="2900" dirty="0"/>
          </a:p>
        </p:txBody>
      </p:sp>
    </p:spTree>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90C0B16-9E88-4068-A63B-86EE0FD23750}"/>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Event ‘place’, physical setting and processes</a:t>
            </a:r>
          </a:p>
        </p:txBody>
      </p:sp>
      <p:sp>
        <p:nvSpPr>
          <p:cNvPr id="41987" name="Rectangle 3">
            <a:extLst>
              <a:ext uri="{FF2B5EF4-FFF2-40B4-BE49-F238E27FC236}">
                <a16:creationId xmlns:a16="http://schemas.microsoft.com/office/drawing/2014/main" id="{4D0C0562-04A2-4AF1-B52F-6F0DF2A67C14}"/>
              </a:ext>
            </a:extLst>
          </p:cNvPr>
          <p:cNvSpPr>
            <a:spLocks noGrp="1" noChangeArrowheads="1"/>
          </p:cNvSpPr>
          <p:nvPr>
            <p:ph idx="1"/>
          </p:nvPr>
        </p:nvSpPr>
        <p:spPr>
          <a:xfrm>
            <a:off x="1739900" y="1628776"/>
            <a:ext cx="8604251" cy="4824413"/>
          </a:xfrm>
        </p:spPr>
        <p:txBody>
          <a:bodyPr/>
          <a:lstStyle/>
          <a:p>
            <a:pPr marL="354013" indent="-354013">
              <a:spcBef>
                <a:spcPct val="0"/>
              </a:spcBef>
            </a:pPr>
            <a:r>
              <a:rPr lang="en-US" altLang="en-US" sz="2700" b="1" i="1" dirty="0"/>
              <a:t>‘Place’</a:t>
            </a:r>
            <a:r>
              <a:rPr lang="en-US" altLang="en-US" sz="2700" dirty="0"/>
              <a:t> refers to both the site(s) where the event takes place (the venue) and</a:t>
            </a:r>
            <a:r>
              <a:rPr lang="en-US" altLang="en-US" sz="2700" i="1" dirty="0"/>
              <a:t> </a:t>
            </a:r>
            <a:r>
              <a:rPr lang="en-US" altLang="en-US" sz="2700" dirty="0"/>
              <a:t>the place(s) where event goers can purchase tickets (ticket outlets)</a:t>
            </a:r>
          </a:p>
          <a:p>
            <a:pPr marL="354013" indent="-354013">
              <a:spcBef>
                <a:spcPct val="0"/>
              </a:spcBef>
            </a:pPr>
            <a:r>
              <a:rPr lang="en-US" altLang="en-US" sz="2700" dirty="0"/>
              <a:t>The physical setting is crucial for consumer satisfaction</a:t>
            </a:r>
          </a:p>
          <a:p>
            <a:pPr marL="354013" indent="-354013">
              <a:spcBef>
                <a:spcPct val="0"/>
              </a:spcBef>
            </a:pPr>
            <a:r>
              <a:rPr lang="en-US" altLang="en-US" sz="2700" dirty="0"/>
              <a:t>Processes of service delivery is also an important element of the marketing mix</a:t>
            </a:r>
          </a:p>
          <a:p>
            <a:pPr marL="901700" lvl="1" indent="-368300">
              <a:buClr>
                <a:schemeClr val="tx1"/>
              </a:buClr>
            </a:pPr>
            <a:endParaRPr lang="en-US" altLang="en-US" sz="2700" dirty="0"/>
          </a:p>
          <a:p>
            <a:pPr marL="901700" lvl="1" indent="-368300">
              <a:buClr>
                <a:schemeClr val="tx1"/>
              </a:buClr>
            </a:pPr>
            <a:endParaRPr lang="en-US" altLang="en-US" sz="2500" dirty="0"/>
          </a:p>
        </p:txBody>
      </p:sp>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D5FDEEF-42C9-4537-9AC6-E3AC2BA0813B}"/>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Event ‘place’, physical setting and processes</a:t>
            </a:r>
          </a:p>
        </p:txBody>
      </p:sp>
      <p:sp>
        <p:nvSpPr>
          <p:cNvPr id="43011" name="Rectangle 3">
            <a:extLst>
              <a:ext uri="{FF2B5EF4-FFF2-40B4-BE49-F238E27FC236}">
                <a16:creationId xmlns:a16="http://schemas.microsoft.com/office/drawing/2014/main" id="{60D151F9-3722-4A7E-AEA0-CFE69FD1014D}"/>
              </a:ext>
            </a:extLst>
          </p:cNvPr>
          <p:cNvSpPr>
            <a:spLocks noGrp="1" noChangeArrowheads="1"/>
          </p:cNvSpPr>
          <p:nvPr>
            <p:ph idx="1"/>
          </p:nvPr>
        </p:nvSpPr>
        <p:spPr>
          <a:xfrm>
            <a:off x="1333500" y="1484313"/>
            <a:ext cx="9334501" cy="4824412"/>
          </a:xfrm>
        </p:spPr>
        <p:txBody>
          <a:bodyPr/>
          <a:lstStyle/>
          <a:p>
            <a:pPr marL="354013" indent="-354013">
              <a:buClr>
                <a:schemeClr val="tx1"/>
              </a:buClr>
            </a:pPr>
            <a:r>
              <a:rPr lang="en-US" altLang="en-US" sz="2700" dirty="0"/>
              <a:t>Ticketing distribution is a marketing element in itself, but it is also a process of interaction with consumers that deserves careful planning</a:t>
            </a:r>
          </a:p>
          <a:p>
            <a:pPr marL="901700" lvl="1" indent="-368300">
              <a:buClr>
                <a:schemeClr val="tx1"/>
              </a:buClr>
            </a:pPr>
            <a:r>
              <a:rPr lang="en-US" altLang="en-US" sz="2500" dirty="0"/>
              <a:t>Ticketing agency</a:t>
            </a:r>
          </a:p>
          <a:p>
            <a:pPr marL="901700" lvl="1" indent="-368300">
              <a:buClr>
                <a:schemeClr val="tx1"/>
              </a:buClr>
            </a:pPr>
            <a:r>
              <a:rPr lang="en-US" altLang="en-US" sz="2500" dirty="0"/>
              <a:t>Internet</a:t>
            </a:r>
          </a:p>
          <a:p>
            <a:pPr marL="354013" indent="-354013">
              <a:buClr>
                <a:schemeClr val="tx1"/>
              </a:buClr>
            </a:pPr>
            <a:r>
              <a:rPr lang="en-US" altLang="en-US" sz="2700" dirty="0"/>
              <a:t>Other operational processes like security checks, entry/exit procedures, the ability to readily access ATMs or toilets can also ‘make or break’ market satisfaction</a:t>
            </a:r>
          </a:p>
          <a:p>
            <a:pPr marL="901700" lvl="1" indent="-368300">
              <a:buClr>
                <a:schemeClr val="tx1"/>
              </a:buClr>
            </a:pPr>
            <a:endParaRPr lang="en-US" altLang="en-US" sz="2700" dirty="0"/>
          </a:p>
        </p:txBody>
      </p:sp>
    </p:spTree>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2400147-2A05-452F-A60D-AD7DCFDB8FF3}"/>
              </a:ext>
            </a:extLst>
          </p:cNvPr>
          <p:cNvSpPr>
            <a:spLocks noGrp="1" noChangeArrowheads="1"/>
          </p:cNvSpPr>
          <p:nvPr>
            <p:ph type="title"/>
          </p:nvPr>
        </p:nvSpPr>
        <p:spPr>
          <a:xfrm>
            <a:off x="3143250" y="260350"/>
            <a:ext cx="7162800" cy="1143000"/>
          </a:xfrm>
        </p:spPr>
        <p:txBody>
          <a:bodyPr/>
          <a:lstStyle/>
          <a:p>
            <a:r>
              <a:rPr lang="en-AU" altLang="en-US" sz="3600" b="1">
                <a:solidFill>
                  <a:srgbClr val="FF0000"/>
                </a:solidFill>
              </a:rPr>
              <a:t>The marketing plan</a:t>
            </a:r>
          </a:p>
        </p:txBody>
      </p:sp>
      <p:pic>
        <p:nvPicPr>
          <p:cNvPr id="44035" name="Picture 14" descr="f11-11-9781856178181">
            <a:extLst>
              <a:ext uri="{FF2B5EF4-FFF2-40B4-BE49-F238E27FC236}">
                <a16:creationId xmlns:a16="http://schemas.microsoft.com/office/drawing/2014/main" id="{8BFEF7E6-DCA7-4A74-96CB-16DD76DCFE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9301" y="1341439"/>
            <a:ext cx="5426076" cy="508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F1BC85CD-C184-4344-9C74-347AFB229C63}"/>
              </a:ext>
            </a:extLst>
          </p:cNvPr>
          <p:cNvSpPr>
            <a:spLocks noGrp="1"/>
          </p:cNvSpPr>
          <p:nvPr>
            <p:ph type="title"/>
          </p:nvPr>
        </p:nvSpPr>
        <p:spPr>
          <a:xfrm>
            <a:off x="3216276" y="274638"/>
            <a:ext cx="6994525" cy="1143000"/>
          </a:xfrm>
        </p:spPr>
        <p:txBody>
          <a:bodyPr/>
          <a:lstStyle/>
          <a:p>
            <a:r>
              <a:rPr lang="en-GB" altLang="en-US" sz="3600" b="1">
                <a:solidFill>
                  <a:srgbClr val="FF0000"/>
                </a:solidFill>
              </a:rPr>
              <a:t>Summary</a:t>
            </a:r>
          </a:p>
        </p:txBody>
      </p:sp>
      <p:sp>
        <p:nvSpPr>
          <p:cNvPr id="45059" name="Content Placeholder 2">
            <a:extLst>
              <a:ext uri="{FF2B5EF4-FFF2-40B4-BE49-F238E27FC236}">
                <a16:creationId xmlns:a16="http://schemas.microsoft.com/office/drawing/2014/main" id="{FB7FE2FB-D4EB-49A3-BDE9-F27A69100A1F}"/>
              </a:ext>
            </a:extLst>
          </p:cNvPr>
          <p:cNvSpPr>
            <a:spLocks noGrp="1"/>
          </p:cNvSpPr>
          <p:nvPr>
            <p:ph idx="1"/>
          </p:nvPr>
        </p:nvSpPr>
        <p:spPr>
          <a:xfrm>
            <a:off x="2273300" y="1700214"/>
            <a:ext cx="8070850" cy="4103687"/>
          </a:xfrm>
        </p:spPr>
        <p:txBody>
          <a:bodyPr/>
          <a:lstStyle/>
          <a:p>
            <a:r>
              <a:rPr lang="en-US" altLang="en-US" sz="2300" dirty="0"/>
              <a:t>A common misconception of many in the festival and event area is that marketing means nothing more than ‘event promotion’.</a:t>
            </a:r>
          </a:p>
          <a:p>
            <a:r>
              <a:rPr lang="en-GB" altLang="en-US" sz="2300" dirty="0"/>
              <a:t>Marketing is </a:t>
            </a:r>
            <a:r>
              <a:rPr lang="en-US" altLang="en-US" sz="2300" dirty="0"/>
              <a:t>a structured and coherent way of thinking about managing an event or festival to achieve objectives </a:t>
            </a:r>
          </a:p>
          <a:p>
            <a:r>
              <a:rPr lang="en-US" altLang="en-US" sz="2300" dirty="0"/>
              <a:t>Related to market/stakeholder awareness, event attendance, satisfaction and either profits or increased understanding of a cause.</a:t>
            </a:r>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F4B90B45-7852-4EDF-932F-32EDFAAF2E45}"/>
              </a:ext>
            </a:extLst>
          </p:cNvPr>
          <p:cNvSpPr>
            <a:spLocks noGrp="1"/>
          </p:cNvSpPr>
          <p:nvPr>
            <p:ph type="title"/>
          </p:nvPr>
        </p:nvSpPr>
        <p:spPr>
          <a:xfrm>
            <a:off x="3216276" y="274638"/>
            <a:ext cx="6994525" cy="1143000"/>
          </a:xfrm>
        </p:spPr>
        <p:txBody>
          <a:bodyPr/>
          <a:lstStyle/>
          <a:p>
            <a:r>
              <a:rPr lang="en-GB" altLang="en-US" sz="3600" b="1">
                <a:solidFill>
                  <a:srgbClr val="FF0000"/>
                </a:solidFill>
              </a:rPr>
              <a:t>Summary</a:t>
            </a:r>
          </a:p>
        </p:txBody>
      </p:sp>
      <p:sp>
        <p:nvSpPr>
          <p:cNvPr id="46083" name="Content Placeholder 2">
            <a:extLst>
              <a:ext uri="{FF2B5EF4-FFF2-40B4-BE49-F238E27FC236}">
                <a16:creationId xmlns:a16="http://schemas.microsoft.com/office/drawing/2014/main" id="{1568CA17-DC65-4AFA-9F9F-7BDAEC5BE8B0}"/>
              </a:ext>
            </a:extLst>
          </p:cNvPr>
          <p:cNvSpPr>
            <a:spLocks noGrp="1"/>
          </p:cNvSpPr>
          <p:nvPr>
            <p:ph idx="1"/>
          </p:nvPr>
        </p:nvSpPr>
        <p:spPr>
          <a:xfrm>
            <a:off x="1765300" y="1341439"/>
            <a:ext cx="8723313" cy="4103687"/>
          </a:xfrm>
        </p:spPr>
        <p:txBody>
          <a:bodyPr/>
          <a:lstStyle/>
          <a:p>
            <a:pPr>
              <a:spcBef>
                <a:spcPts val="300"/>
              </a:spcBef>
              <a:buFont typeface="Arial" charset="0"/>
              <a:buChar char="•"/>
              <a:defRPr/>
            </a:pPr>
            <a:r>
              <a:rPr lang="en-US" sz="2250" dirty="0"/>
              <a:t>Core of event marketing is the focus on existing and potential </a:t>
            </a:r>
            <a:r>
              <a:rPr lang="en-GB" sz="2250" dirty="0"/>
              <a:t>consumers – event attendees.</a:t>
            </a:r>
          </a:p>
          <a:p>
            <a:pPr>
              <a:spcBef>
                <a:spcPts val="300"/>
              </a:spcBef>
              <a:buFont typeface="Arial" charset="0"/>
              <a:buChar char="•"/>
              <a:defRPr/>
            </a:pPr>
            <a:r>
              <a:rPr lang="en-GB" sz="2250" dirty="0"/>
              <a:t>Successful marketing flows from </a:t>
            </a:r>
            <a:r>
              <a:rPr lang="en-US" sz="2250" dirty="0"/>
              <a:t>a complete understanding of these consumers e who they are, where they live and the leisure needs they seek to satisfy.</a:t>
            </a:r>
          </a:p>
          <a:p>
            <a:pPr>
              <a:spcBef>
                <a:spcPts val="300"/>
              </a:spcBef>
              <a:buFont typeface="Arial" charset="0"/>
              <a:buChar char="•"/>
              <a:defRPr/>
            </a:pPr>
            <a:r>
              <a:rPr lang="en-GB" sz="2250" dirty="0"/>
              <a:t>Organisers can develop </a:t>
            </a:r>
            <a:r>
              <a:rPr lang="en-US" sz="2250" dirty="0"/>
              <a:t>strategies and tactics that span the event product (including its programming and packaging), its place (venues, the physical setting and ticket outlets), its delivery processes, its people and partnerships, and integrated marketing </a:t>
            </a:r>
            <a:r>
              <a:rPr lang="en-GB" sz="2250" dirty="0"/>
              <a:t>communication.</a:t>
            </a:r>
          </a:p>
          <a:p>
            <a:pPr>
              <a:buFont typeface="Arial" charset="0"/>
              <a:buChar char="•"/>
              <a:defRPr/>
            </a:pPr>
            <a:endParaRPr lang="en-GB" dirty="0"/>
          </a:p>
        </p:txBody>
      </p:sp>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58CEA5-10C2-4920-962C-DB6CD65A7F4A}"/>
              </a:ext>
            </a:extLst>
          </p:cNvPr>
          <p:cNvSpPr>
            <a:spLocks noGrp="1"/>
          </p:cNvSpPr>
          <p:nvPr>
            <p:ph type="title"/>
          </p:nvPr>
        </p:nvSpPr>
        <p:spPr>
          <a:xfrm>
            <a:off x="3216276" y="274638"/>
            <a:ext cx="6994525" cy="1143000"/>
          </a:xfrm>
        </p:spPr>
        <p:txBody>
          <a:bodyPr/>
          <a:lstStyle/>
          <a:p>
            <a:r>
              <a:rPr lang="en-GB" altLang="en-US" sz="3600" b="1">
                <a:solidFill>
                  <a:srgbClr val="FF0000"/>
                </a:solidFill>
              </a:rPr>
              <a:t>References</a:t>
            </a:r>
          </a:p>
        </p:txBody>
      </p:sp>
      <p:sp>
        <p:nvSpPr>
          <p:cNvPr id="47107" name="Content Placeholder 2">
            <a:extLst>
              <a:ext uri="{FF2B5EF4-FFF2-40B4-BE49-F238E27FC236}">
                <a16:creationId xmlns:a16="http://schemas.microsoft.com/office/drawing/2014/main" id="{E83FDE13-8E77-44BC-A766-CDFAF690A99C}"/>
              </a:ext>
            </a:extLst>
          </p:cNvPr>
          <p:cNvSpPr>
            <a:spLocks noGrp="1"/>
          </p:cNvSpPr>
          <p:nvPr>
            <p:ph idx="1"/>
          </p:nvPr>
        </p:nvSpPr>
        <p:spPr>
          <a:xfrm>
            <a:off x="1117600" y="1412875"/>
            <a:ext cx="9285289" cy="4103688"/>
          </a:xfrm>
        </p:spPr>
        <p:txBody>
          <a:bodyPr/>
          <a:lstStyle/>
          <a:p>
            <a:r>
              <a:rPr lang="en-US" altLang="en-US" sz="2000" dirty="0"/>
              <a:t>Ansoff, I. (1957). Strategies for diversification. Harvard Business Review, September-</a:t>
            </a:r>
            <a:r>
              <a:rPr lang="en-GB" altLang="en-US" sz="2000" dirty="0"/>
              <a:t>October, 113-124.</a:t>
            </a:r>
            <a:endParaRPr lang="en-US" altLang="en-US" sz="2000" dirty="0"/>
          </a:p>
          <a:p>
            <a:r>
              <a:rPr lang="en-GB" altLang="en-US" sz="2000" dirty="0"/>
              <a:t>CACI (2006). Acorn: The Smarter Consumer Classification: User Guide. London, CACI</a:t>
            </a:r>
          </a:p>
          <a:p>
            <a:r>
              <a:rPr lang="en-GB" altLang="en-US" sz="2000" dirty="0"/>
              <a:t>Limited.</a:t>
            </a:r>
            <a:r>
              <a:rPr lang="en-US" altLang="en-US" sz="2000" dirty="0"/>
              <a:t>Morgan, M. (1996). Marketing for Leisure and Tourism. London, Prentice-Hall.</a:t>
            </a:r>
          </a:p>
          <a:p>
            <a:r>
              <a:rPr lang="en-US" altLang="en-US" sz="2000" dirty="0"/>
              <a:t>Office for National Statistics (ONS) (2005). The National Statistics Socio-economic Classification User Manual. London, Office for National Statistics. (Internet) Available from </a:t>
            </a:r>
            <a:r>
              <a:rPr lang="en-GB" altLang="en-US" sz="2000" dirty="0"/>
              <a:t>&lt;http://www.statistics.gov.uk/methods_quality/ns_sec/downloads/NS-SEC_User_2005.</a:t>
            </a:r>
            <a:r>
              <a:rPr lang="en-US" altLang="en-US" sz="2000" dirty="0"/>
              <a:t>pdf&gt; (accessed 12 November 2009).</a:t>
            </a:r>
            <a:endParaRPr lang="en-GB" altLang="en-US" sz="2000" dirty="0"/>
          </a:p>
        </p:txBody>
      </p:sp>
    </p:spTree>
  </p:cSld>
  <p:clrMapOvr>
    <a:masterClrMapping/>
  </p:clrMapOvr>
  <p:transition>
    <p:wipe dir="r"/>
  </p:transition>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1543</Words>
  <Application>Microsoft Office PowerPoint</Application>
  <PresentationFormat>Widescreen</PresentationFormat>
  <Paragraphs>176</Paragraphs>
  <Slides>34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Myriad Pro</vt:lpstr>
      <vt:lpstr>Arial</vt:lpstr>
      <vt:lpstr>Calibri</vt:lpstr>
      <vt:lpstr>UWTSD</vt:lpstr>
      <vt:lpstr>Event Marketing </vt:lpstr>
      <vt:lpstr>Learning Objectives</vt:lpstr>
      <vt:lpstr>Learning Objectives</vt:lpstr>
      <vt:lpstr>What is marketing?</vt:lpstr>
      <vt:lpstr>What is marketing?</vt:lpstr>
      <vt:lpstr>What is marketing? </vt:lpstr>
      <vt:lpstr>What is marketing? </vt:lpstr>
      <vt:lpstr>The role of strategic marketing planning   </vt:lpstr>
      <vt:lpstr>Event marketing research</vt:lpstr>
      <vt:lpstr>PowerPoint Presentation</vt:lpstr>
      <vt:lpstr>PowerPoint Presentation</vt:lpstr>
      <vt:lpstr>Event marketing research</vt:lpstr>
      <vt:lpstr>Event marketing research</vt:lpstr>
      <vt:lpstr>Event marketing research</vt:lpstr>
      <vt:lpstr>Steps in the marketing  planning process</vt:lpstr>
      <vt:lpstr>Steps in the marketing  planning process</vt:lpstr>
      <vt:lpstr>Steps in the marketing  planning process</vt:lpstr>
      <vt:lpstr>Planning event ‘product’ experiences</vt:lpstr>
      <vt:lpstr>Planning event ‘product’ experiences</vt:lpstr>
      <vt:lpstr>Planning event ‘product’ experiences</vt:lpstr>
      <vt:lpstr>Planning event ‘product’ experiences</vt:lpstr>
      <vt:lpstr>Planning event ‘product’ experiences</vt:lpstr>
      <vt:lpstr>People and partnerships</vt:lpstr>
      <vt:lpstr>Pricing</vt:lpstr>
      <vt:lpstr>Pricing</vt:lpstr>
      <vt:lpstr>Pricing</vt:lpstr>
      <vt:lpstr>Pricing</vt:lpstr>
      <vt:lpstr>Pricing</vt:lpstr>
      <vt:lpstr>Event ‘place’, physical setting and processes</vt:lpstr>
      <vt:lpstr>Event ‘place’, physical setting and processes</vt:lpstr>
      <vt:lpstr>The marketing plan</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Marketing</dc:title>
  <dc:creator>Helen Evans</dc:creator>
  <cp:lastModifiedBy>Helen Evans (Institute of Management and Health)</cp:lastModifiedBy>
  <cp:revision>6</cp:revision>
  <cp:lastPrinted>2019-11-05T13:22:35Z</cp:lastPrinted>
  <dcterms:created xsi:type="dcterms:W3CDTF">2019-11-05T12:29:48Z</dcterms:created>
  <dcterms:modified xsi:type="dcterms:W3CDTF">2023-10-23T13:02:34Z</dcterms:modified>
</cp:coreProperties>
</file>