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746"/>
    <p:restoredTop sz="94679"/>
  </p:normalViewPr>
  <p:slideViewPr>
    <p:cSldViewPr snapToGrid="0" snapToObjects="1">
      <p:cViewPr varScale="1">
        <p:scale>
          <a:sx n="216" d="100"/>
          <a:sy n="216" d="100"/>
        </p:scale>
        <p:origin x="9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5313CA0-CA09-CA44-BA93-8309F18E3D35}" type="datetimeFigureOut">
              <a:rPr lang="en-US" smtClean="0"/>
              <a:t>12/12/16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61287F-CF78-8447-A62E-90380E2FEB13}" type="slidenum">
              <a:rPr lang="en-US" smtClean="0"/>
              <a:t>‹#›</a:t>
            </a:fld>
            <a:endParaRPr lang="en-US"/>
          </a:p>
        </p:txBody>
      </p:sp>
    </p:spTree>
    <p:extLst>
      <p:ext uri="{BB962C8B-B14F-4D97-AF65-F5344CB8AC3E}">
        <p14:creationId xmlns:p14="http://schemas.microsoft.com/office/powerpoint/2010/main" val="1300786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5313CA0-CA09-CA44-BA93-8309F18E3D35}" type="datetimeFigureOut">
              <a:rPr lang="en-US" smtClean="0"/>
              <a:t>12/12/16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61287F-CF78-8447-A62E-90380E2FEB13}" type="slidenum">
              <a:rPr lang="en-US" smtClean="0"/>
              <a:t>‹#›</a:t>
            </a:fld>
            <a:endParaRPr lang="en-US"/>
          </a:p>
        </p:txBody>
      </p:sp>
    </p:spTree>
    <p:extLst>
      <p:ext uri="{BB962C8B-B14F-4D97-AF65-F5344CB8AC3E}">
        <p14:creationId xmlns:p14="http://schemas.microsoft.com/office/powerpoint/2010/main" val="939952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5313CA0-CA09-CA44-BA93-8309F18E3D35}" type="datetimeFigureOut">
              <a:rPr lang="en-US" smtClean="0"/>
              <a:t>12/12/16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61287F-CF78-8447-A62E-90380E2FEB13}" type="slidenum">
              <a:rPr lang="en-US" smtClean="0"/>
              <a:t>‹#›</a:t>
            </a:fld>
            <a:endParaRPr lang="en-US"/>
          </a:p>
        </p:txBody>
      </p:sp>
    </p:spTree>
    <p:extLst>
      <p:ext uri="{BB962C8B-B14F-4D97-AF65-F5344CB8AC3E}">
        <p14:creationId xmlns:p14="http://schemas.microsoft.com/office/powerpoint/2010/main" val="887388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5313CA0-CA09-CA44-BA93-8309F18E3D35}" type="datetimeFigureOut">
              <a:rPr lang="en-US" smtClean="0"/>
              <a:t>12/12/16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61287F-CF78-8447-A62E-90380E2FEB13}" type="slidenum">
              <a:rPr lang="en-US" smtClean="0"/>
              <a:t>‹#›</a:t>
            </a:fld>
            <a:endParaRPr lang="en-US"/>
          </a:p>
        </p:txBody>
      </p:sp>
    </p:spTree>
    <p:extLst>
      <p:ext uri="{BB962C8B-B14F-4D97-AF65-F5344CB8AC3E}">
        <p14:creationId xmlns:p14="http://schemas.microsoft.com/office/powerpoint/2010/main" val="67347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5313CA0-CA09-CA44-BA93-8309F18E3D35}" type="datetimeFigureOut">
              <a:rPr lang="en-US" smtClean="0"/>
              <a:t>12/12/16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B61287F-CF78-8447-A62E-90380E2FEB13}" type="slidenum">
              <a:rPr lang="en-US" smtClean="0"/>
              <a:t>‹#›</a:t>
            </a:fld>
            <a:endParaRPr lang="en-US"/>
          </a:p>
        </p:txBody>
      </p:sp>
    </p:spTree>
    <p:extLst>
      <p:ext uri="{BB962C8B-B14F-4D97-AF65-F5344CB8AC3E}">
        <p14:creationId xmlns:p14="http://schemas.microsoft.com/office/powerpoint/2010/main" val="184424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5313CA0-CA09-CA44-BA93-8309F18E3D35}" type="datetimeFigureOut">
              <a:rPr lang="en-US" smtClean="0"/>
              <a:t>12/12/16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B61287F-CF78-8447-A62E-90380E2FEB13}" type="slidenum">
              <a:rPr lang="en-US" smtClean="0"/>
              <a:t>‹#›</a:t>
            </a:fld>
            <a:endParaRPr lang="en-US"/>
          </a:p>
        </p:txBody>
      </p:sp>
    </p:spTree>
    <p:extLst>
      <p:ext uri="{BB962C8B-B14F-4D97-AF65-F5344CB8AC3E}">
        <p14:creationId xmlns:p14="http://schemas.microsoft.com/office/powerpoint/2010/main" val="803030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313CA0-CA09-CA44-BA93-8309F18E3D35}" type="datetimeFigureOut">
              <a:rPr lang="en-US" smtClean="0"/>
              <a:t>12/12/16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B61287F-CF78-8447-A62E-90380E2FEB13}" type="slidenum">
              <a:rPr lang="en-US" smtClean="0"/>
              <a:t>‹#›</a:t>
            </a:fld>
            <a:endParaRPr lang="en-US"/>
          </a:p>
        </p:txBody>
      </p:sp>
    </p:spTree>
    <p:extLst>
      <p:ext uri="{BB962C8B-B14F-4D97-AF65-F5344CB8AC3E}">
        <p14:creationId xmlns:p14="http://schemas.microsoft.com/office/powerpoint/2010/main" val="1741552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313CA0-CA09-CA44-BA93-8309F18E3D35}" type="datetimeFigureOut">
              <a:rPr lang="en-US" smtClean="0"/>
              <a:t>12/12/16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61287F-CF78-8447-A62E-90380E2FEB13}" type="slidenum">
              <a:rPr lang="en-US" smtClean="0"/>
              <a:t>‹#›</a:t>
            </a:fld>
            <a:endParaRPr lang="en-US"/>
          </a:p>
        </p:txBody>
      </p:sp>
    </p:spTree>
    <p:extLst>
      <p:ext uri="{BB962C8B-B14F-4D97-AF65-F5344CB8AC3E}">
        <p14:creationId xmlns:p14="http://schemas.microsoft.com/office/powerpoint/2010/main" val="64758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313CA0-CA09-CA44-BA93-8309F18E3D35}" type="datetimeFigureOut">
              <a:rPr lang="en-US" smtClean="0"/>
              <a:t>12/12/16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61287F-CF78-8447-A62E-90380E2FEB13}" type="slidenum">
              <a:rPr lang="en-US" smtClean="0"/>
              <a:t>‹#›</a:t>
            </a:fld>
            <a:endParaRPr lang="en-US"/>
          </a:p>
        </p:txBody>
      </p:sp>
    </p:spTree>
    <p:extLst>
      <p:ext uri="{BB962C8B-B14F-4D97-AF65-F5344CB8AC3E}">
        <p14:creationId xmlns:p14="http://schemas.microsoft.com/office/powerpoint/2010/main" val="1774274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5313CA0-CA09-CA44-BA93-8309F18E3D35}" type="datetimeFigureOut">
              <a:rPr lang="en-US" smtClean="0"/>
              <a:t>12/12/16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61287F-CF78-8447-A62E-90380E2FEB13}" type="slidenum">
              <a:rPr lang="en-US" smtClean="0"/>
              <a:t>‹#›</a:t>
            </a:fld>
            <a:endParaRPr lang="en-US"/>
          </a:p>
        </p:txBody>
      </p:sp>
    </p:spTree>
    <p:extLst>
      <p:ext uri="{BB962C8B-B14F-4D97-AF65-F5344CB8AC3E}">
        <p14:creationId xmlns:p14="http://schemas.microsoft.com/office/powerpoint/2010/main" val="281246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5313CA0-CA09-CA44-BA93-8309F18E3D35}" type="datetimeFigureOut">
              <a:rPr lang="en-US" smtClean="0"/>
              <a:t>12/12/16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61287F-CF78-8447-A62E-90380E2FEB13}" type="slidenum">
              <a:rPr lang="en-US" smtClean="0"/>
              <a:t>‹#›</a:t>
            </a:fld>
            <a:endParaRPr lang="en-US"/>
          </a:p>
        </p:txBody>
      </p:sp>
    </p:spTree>
    <p:extLst>
      <p:ext uri="{BB962C8B-B14F-4D97-AF65-F5344CB8AC3E}">
        <p14:creationId xmlns:p14="http://schemas.microsoft.com/office/powerpoint/2010/main" val="29746045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313CA0-CA09-CA44-BA93-8309F18E3D35}" type="datetimeFigureOut">
              <a:rPr lang="en-US" smtClean="0"/>
              <a:t>12/12/16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61287F-CF78-8447-A62E-90380E2FEB13}" type="slidenum">
              <a:rPr lang="en-US" smtClean="0"/>
              <a:t>‹#›</a:t>
            </a:fld>
            <a:endParaRPr lang="en-US"/>
          </a:p>
        </p:txBody>
      </p:sp>
    </p:spTree>
    <p:extLst>
      <p:ext uri="{BB962C8B-B14F-4D97-AF65-F5344CB8AC3E}">
        <p14:creationId xmlns:p14="http://schemas.microsoft.com/office/powerpoint/2010/main" val="20631029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tif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tiff"/><Relationship Id="rId3" Type="http://schemas.openxmlformats.org/officeDocument/2006/relationships/image" Target="../media/image6.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tiff"/></Relationships>
</file>

<file path=ppt/slides/_rels/slide15.xml.rels><?xml version="1.0" encoding="UTF-8" standalone="yes"?>
<Relationships xmlns="http://schemas.openxmlformats.org/package/2006/relationships"><Relationship Id="rId3" Type="http://schemas.openxmlformats.org/officeDocument/2006/relationships/image" Target="../media/image9.tiff"/><Relationship Id="rId4" Type="http://schemas.openxmlformats.org/officeDocument/2006/relationships/image" Target="../media/image10.tiff"/><Relationship Id="rId1" Type="http://schemas.openxmlformats.org/officeDocument/2006/relationships/slideLayout" Target="../slideLayouts/slideLayout7.xml"/><Relationship Id="rId2" Type="http://schemas.openxmlformats.org/officeDocument/2006/relationships/image" Target="../media/image8.tiff"/></Relationships>
</file>

<file path=ppt/slides/_rels/slide16.xml.rels><?xml version="1.0" encoding="UTF-8" standalone="yes"?>
<Relationships xmlns="http://schemas.openxmlformats.org/package/2006/relationships"><Relationship Id="rId3" Type="http://schemas.openxmlformats.org/officeDocument/2006/relationships/image" Target="../media/image12.tiff"/><Relationship Id="rId4" Type="http://schemas.openxmlformats.org/officeDocument/2006/relationships/image" Target="../media/image13.tiff"/><Relationship Id="rId1" Type="http://schemas.openxmlformats.org/officeDocument/2006/relationships/slideLayout" Target="../slideLayouts/slideLayout7.xml"/><Relationship Id="rId2" Type="http://schemas.openxmlformats.org/officeDocument/2006/relationships/image" Target="../media/image11.tif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01156"/>
            <a:ext cx="9144000" cy="1893693"/>
          </a:xfrm>
        </p:spPr>
        <p:txBody>
          <a:bodyPr/>
          <a:lstStyle/>
          <a:p>
            <a:r>
              <a:rPr lang="en-US" dirty="0" smtClean="0"/>
              <a:t>Outdoor Tourism and Ethics</a:t>
            </a:r>
            <a:endParaRPr lang="en-US" dirty="0"/>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2"/>
          <a:stretch>
            <a:fillRect/>
          </a:stretch>
        </p:blipFill>
        <p:spPr>
          <a:xfrm>
            <a:off x="2974218" y="3073411"/>
            <a:ext cx="5825719" cy="3276000"/>
          </a:xfrm>
          <a:prstGeom prst="rect">
            <a:avLst/>
          </a:prstGeom>
        </p:spPr>
      </p:pic>
    </p:spTree>
    <p:extLst>
      <p:ext uri="{BB962C8B-B14F-4D97-AF65-F5344CB8AC3E}">
        <p14:creationId xmlns:p14="http://schemas.microsoft.com/office/powerpoint/2010/main" val="75920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6031" y="339047"/>
            <a:ext cx="11517331" cy="1569660"/>
          </a:xfrm>
          <a:prstGeom prst="rect">
            <a:avLst/>
          </a:prstGeom>
          <a:noFill/>
        </p:spPr>
        <p:txBody>
          <a:bodyPr wrap="square" rtlCol="0">
            <a:spAutoFit/>
          </a:bodyPr>
          <a:lstStyle/>
          <a:p>
            <a:r>
              <a:rPr lang="en-US" sz="2400" dirty="0">
                <a:latin typeface="Arial" charset="0"/>
                <a:ea typeface="Arial" charset="0"/>
                <a:cs typeface="Arial" charset="0"/>
              </a:rPr>
              <a:t>Outdoor tourism is particularly well suited to short breaks, repeat visits and extending the year-round tourism offer. It can also represent high-spend, high-value activities, and it fits well with health and well-being agendas. </a:t>
            </a:r>
            <a:endParaRPr lang="en-US" sz="2400" dirty="0" smtClean="0">
              <a:latin typeface="Arial" charset="0"/>
              <a:ea typeface="Arial" charset="0"/>
              <a:cs typeface="Arial" charset="0"/>
            </a:endParaRPr>
          </a:p>
          <a:p>
            <a:endParaRPr lang="en-US" sz="2400" dirty="0">
              <a:latin typeface="Arial" charset="0"/>
              <a:ea typeface="Arial" charset="0"/>
              <a:cs typeface="Arial" charset="0"/>
            </a:endParaRPr>
          </a:p>
        </p:txBody>
      </p:sp>
      <p:pic>
        <p:nvPicPr>
          <p:cNvPr id="5" name="Picture 4"/>
          <p:cNvPicPr>
            <a:picLocks noChangeAspect="1"/>
          </p:cNvPicPr>
          <p:nvPr/>
        </p:nvPicPr>
        <p:blipFill>
          <a:blip r:embed="rId2"/>
          <a:stretch>
            <a:fillRect/>
          </a:stretch>
        </p:blipFill>
        <p:spPr>
          <a:xfrm>
            <a:off x="1747451" y="1995273"/>
            <a:ext cx="8153400" cy="4584700"/>
          </a:xfrm>
          <a:prstGeom prst="rect">
            <a:avLst/>
          </a:prstGeom>
        </p:spPr>
      </p:pic>
    </p:spTree>
    <p:extLst>
      <p:ext uri="{BB962C8B-B14F-4D97-AF65-F5344CB8AC3E}">
        <p14:creationId xmlns:p14="http://schemas.microsoft.com/office/powerpoint/2010/main" val="384876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8225" y="431515"/>
            <a:ext cx="11589249" cy="3693319"/>
          </a:xfrm>
          <a:prstGeom prst="rect">
            <a:avLst/>
          </a:prstGeom>
          <a:noFill/>
        </p:spPr>
        <p:txBody>
          <a:bodyPr wrap="square" rtlCol="0">
            <a:spAutoFit/>
          </a:bodyPr>
          <a:lstStyle/>
          <a:p>
            <a:r>
              <a:rPr lang="en-US" sz="2400" dirty="0">
                <a:latin typeface="Arial" charset="0"/>
                <a:ea typeface="Arial" charset="0"/>
                <a:cs typeface="Arial" charset="0"/>
              </a:rPr>
              <a:t>Recent investment in Wales has included nearly £16 million of public funding being awarded to boost outdoor and adventure activities, mostly coming from European funding, with local councils and other creating </a:t>
            </a:r>
            <a:r>
              <a:rPr lang="en-US" sz="2400" dirty="0" err="1">
                <a:latin typeface="Arial" charset="0"/>
                <a:ea typeface="Arial" charset="0"/>
                <a:cs typeface="Arial" charset="0"/>
              </a:rPr>
              <a:t>centres</a:t>
            </a:r>
            <a:r>
              <a:rPr lang="en-US" sz="2400" dirty="0">
                <a:latin typeface="Arial" charset="0"/>
                <a:ea typeface="Arial" charset="0"/>
                <a:cs typeface="Arial" charset="0"/>
              </a:rPr>
              <a:t> of excellence for different activities. In north Wales, more than £6m has been spent improving cycling facilities and activities </a:t>
            </a:r>
            <a:r>
              <a:rPr lang="en-US" sz="2400" dirty="0" err="1">
                <a:latin typeface="Arial" charset="0"/>
                <a:ea typeface="Arial" charset="0"/>
                <a:cs typeface="Arial" charset="0"/>
              </a:rPr>
              <a:t>capitalising</a:t>
            </a:r>
            <a:r>
              <a:rPr lang="en-US" sz="2400" dirty="0">
                <a:latin typeface="Arial" charset="0"/>
                <a:ea typeface="Arial" charset="0"/>
                <a:cs typeface="Arial" charset="0"/>
              </a:rPr>
              <a:t> upon the area's outstanding natural beauty. The projects include a North Wales Cycling Activity Tourism Centre of Excellence, which includes a £2.2m plan to improve facilities across Denbighshire and </a:t>
            </a:r>
            <a:r>
              <a:rPr lang="en-US" sz="2400" dirty="0" err="1">
                <a:latin typeface="Arial" charset="0"/>
                <a:ea typeface="Arial" charset="0"/>
                <a:cs typeface="Arial" charset="0"/>
              </a:rPr>
              <a:t>Conwy</a:t>
            </a:r>
            <a:r>
              <a:rPr lang="en-US" sz="2400" dirty="0">
                <a:latin typeface="Arial" charset="0"/>
                <a:ea typeface="Arial" charset="0"/>
                <a:cs typeface="Arial" charset="0"/>
              </a:rPr>
              <a:t>. Four </a:t>
            </a:r>
            <a:r>
              <a:rPr lang="en-US" sz="2400" dirty="0" err="1">
                <a:latin typeface="Arial" charset="0"/>
                <a:ea typeface="Arial" charset="0"/>
                <a:cs typeface="Arial" charset="0"/>
              </a:rPr>
              <a:t>centres</a:t>
            </a:r>
            <a:r>
              <a:rPr lang="en-US" sz="2400" dirty="0">
                <a:latin typeface="Arial" charset="0"/>
                <a:ea typeface="Arial" charset="0"/>
                <a:cs typeface="Arial" charset="0"/>
              </a:rPr>
              <a:t> in southern </a:t>
            </a:r>
            <a:r>
              <a:rPr lang="en-US" sz="2400" dirty="0" err="1">
                <a:latin typeface="Arial" charset="0"/>
                <a:ea typeface="Arial" charset="0"/>
                <a:cs typeface="Arial" charset="0"/>
              </a:rPr>
              <a:t>Meirionnydd</a:t>
            </a:r>
            <a:r>
              <a:rPr lang="en-US" sz="2400" dirty="0">
                <a:latin typeface="Arial" charset="0"/>
                <a:ea typeface="Arial" charset="0"/>
                <a:cs typeface="Arial" charset="0"/>
              </a:rPr>
              <a:t> have been linked together under the heading </a:t>
            </a:r>
            <a:r>
              <a:rPr lang="en-US" sz="2400" dirty="0" err="1">
                <a:latin typeface="Arial" charset="0"/>
                <a:ea typeface="Arial" charset="0"/>
                <a:cs typeface="Arial" charset="0"/>
              </a:rPr>
              <a:t>Snowdonia</a:t>
            </a:r>
            <a:r>
              <a:rPr lang="en-US" sz="2400" dirty="0">
                <a:latin typeface="Arial" charset="0"/>
                <a:ea typeface="Arial" charset="0"/>
                <a:cs typeface="Arial" charset="0"/>
              </a:rPr>
              <a:t> – one big adventure and a new Sailing Academy and Events Centre built in </a:t>
            </a:r>
            <a:r>
              <a:rPr lang="en-US" sz="2400" dirty="0" err="1">
                <a:latin typeface="Arial" charset="0"/>
                <a:ea typeface="Arial" charset="0"/>
                <a:cs typeface="Arial" charset="0"/>
              </a:rPr>
              <a:t>Pwllheli</a:t>
            </a:r>
            <a:r>
              <a:rPr lang="en-US" sz="2400" dirty="0">
                <a:latin typeface="Arial" charset="0"/>
                <a:ea typeface="Arial" charset="0"/>
                <a:cs typeface="Arial" charset="0"/>
              </a:rPr>
              <a:t>.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397178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7128" y="431515"/>
            <a:ext cx="11578975" cy="5170646"/>
          </a:xfrm>
          <a:prstGeom prst="rect">
            <a:avLst/>
          </a:prstGeom>
          <a:noFill/>
        </p:spPr>
        <p:txBody>
          <a:bodyPr wrap="square" rtlCol="0">
            <a:spAutoFit/>
          </a:bodyPr>
          <a:lstStyle/>
          <a:p>
            <a:r>
              <a:rPr lang="en-US" sz="2400" dirty="0">
                <a:latin typeface="Arial" charset="0"/>
                <a:ea typeface="Arial" charset="0"/>
                <a:cs typeface="Arial" charset="0"/>
              </a:rPr>
              <a:t>Outdoor tourism can also be an element of rural tourism, cultural tourism and ecotourism. It can also be a part of social tourism, which is the provision of tourism and leisure opportunities to those on low income. Traditionally, in many areas, outdoor tourism providers have initially been attracted by the nature and challenge of the local environment and may have moved from more urban areas. Indigenous outdoor businesses in rural areas have therefore been infrequent and have been established to address this, both in terms of employment and increasing levels of participation. The Outdoor Partnership in North West Wales has as its vision: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i="1" dirty="0">
                <a:latin typeface="Arial" charset="0"/>
                <a:ea typeface="Arial" charset="0"/>
                <a:cs typeface="Arial" charset="0"/>
              </a:rPr>
              <a:t>“To achieve an active, healthy and inclusive Wales, where outdoor recreation provides a common platform for participation, fun, achievement and employment, which binds local communities, creates sustainable use and understanding of the environment.”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007404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0418" y="359596"/>
            <a:ext cx="11568701" cy="3046988"/>
          </a:xfrm>
          <a:prstGeom prst="rect">
            <a:avLst/>
          </a:prstGeom>
          <a:noFill/>
        </p:spPr>
        <p:txBody>
          <a:bodyPr wrap="square" rtlCol="0">
            <a:spAutoFit/>
          </a:bodyPr>
          <a:lstStyle/>
          <a:p>
            <a:r>
              <a:rPr lang="en-US" sz="2400" b="1" dirty="0">
                <a:latin typeface="Arial" charset="0"/>
                <a:ea typeface="Arial" charset="0"/>
                <a:cs typeface="Arial" charset="0"/>
              </a:rPr>
              <a:t>Introducing equality </a:t>
            </a:r>
            <a:endParaRPr lang="en-US" sz="2400" b="1"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a:latin typeface="Arial" charset="0"/>
                <a:ea typeface="Arial" charset="0"/>
                <a:cs typeface="Arial" charset="0"/>
              </a:rPr>
              <a:t>Equality involves tackling discrimination. In Ireland the grounds of discrimination are gender, marital status, family status, age, disability, sexual orientation, membership of the </a:t>
            </a:r>
            <a:r>
              <a:rPr lang="en-US" sz="2400" dirty="0" err="1">
                <a:latin typeface="Arial" charset="0"/>
                <a:ea typeface="Arial" charset="0"/>
                <a:cs typeface="Arial" charset="0"/>
              </a:rPr>
              <a:t>Traveller</a:t>
            </a:r>
            <a:r>
              <a:rPr lang="en-US" sz="2400" dirty="0">
                <a:latin typeface="Arial" charset="0"/>
                <a:ea typeface="Arial" charset="0"/>
                <a:cs typeface="Arial" charset="0"/>
              </a:rPr>
              <a:t> community, race, and religious belief. In Wales they are age, disability, faith, gender, human rights, language, race, sexual orientation, transgender. </a:t>
            </a:r>
            <a:endParaRPr lang="en-US" sz="2400" dirty="0" smtClean="0">
              <a:latin typeface="Arial" charset="0"/>
              <a:ea typeface="Arial" charset="0"/>
              <a:cs typeface="Arial" charset="0"/>
            </a:endParaRPr>
          </a:p>
          <a:p>
            <a:endParaRPr lang="en-US" sz="2400" dirty="0">
              <a:latin typeface="Arial" charset="0"/>
              <a:ea typeface="Arial" charset="0"/>
              <a:cs typeface="Arial" charset="0"/>
            </a:endParaRPr>
          </a:p>
        </p:txBody>
      </p:sp>
      <p:pic>
        <p:nvPicPr>
          <p:cNvPr id="3" name="Picture 2"/>
          <p:cNvPicPr>
            <a:picLocks noChangeAspect="1"/>
          </p:cNvPicPr>
          <p:nvPr/>
        </p:nvPicPr>
        <p:blipFill>
          <a:blip r:embed="rId2"/>
          <a:stretch>
            <a:fillRect/>
          </a:stretch>
        </p:blipFill>
        <p:spPr>
          <a:xfrm>
            <a:off x="2775400" y="2913608"/>
            <a:ext cx="5292000" cy="3528000"/>
          </a:xfrm>
          <a:prstGeom prst="rect">
            <a:avLst/>
          </a:prstGeom>
        </p:spPr>
      </p:pic>
    </p:spTree>
    <p:extLst>
      <p:ext uri="{BB962C8B-B14F-4D97-AF65-F5344CB8AC3E}">
        <p14:creationId xmlns:p14="http://schemas.microsoft.com/office/powerpoint/2010/main" val="680644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7128" y="328773"/>
            <a:ext cx="11671443" cy="3693319"/>
          </a:xfrm>
          <a:prstGeom prst="rect">
            <a:avLst/>
          </a:prstGeom>
          <a:noFill/>
        </p:spPr>
        <p:txBody>
          <a:bodyPr wrap="square" rtlCol="0">
            <a:spAutoFit/>
          </a:bodyPr>
          <a:lstStyle/>
          <a:p>
            <a:r>
              <a:rPr lang="en-US" sz="2400" i="1" dirty="0">
                <a:latin typeface="Arial" charset="0"/>
                <a:ea typeface="Arial" charset="0"/>
                <a:cs typeface="Arial" charset="0"/>
              </a:rPr>
              <a:t>To ensure inclusion from all segments of society partners will provide the following services: </a:t>
            </a:r>
            <a:endParaRPr lang="en-US" sz="2400" i="1" dirty="0" smtClean="0">
              <a:latin typeface="Arial" charset="0"/>
              <a:ea typeface="Arial" charset="0"/>
              <a:cs typeface="Arial" charset="0"/>
            </a:endParaRPr>
          </a:p>
          <a:p>
            <a:endParaRPr lang="en-US" sz="2400" dirty="0" smtClean="0">
              <a:latin typeface="Arial" charset="0"/>
              <a:ea typeface="Arial" charset="0"/>
              <a:cs typeface="Arial" charset="0"/>
            </a:endParaRPr>
          </a:p>
          <a:p>
            <a:pPr marL="342900" indent="-342900">
              <a:buFont typeface="Arial" charset="0"/>
              <a:buChar char="•"/>
            </a:pPr>
            <a:r>
              <a:rPr lang="en-US" sz="2400" i="1" dirty="0">
                <a:latin typeface="Arial" charset="0"/>
                <a:ea typeface="Arial" charset="0"/>
                <a:cs typeface="Arial" charset="0"/>
              </a:rPr>
              <a:t>Sign language interpretation for the deaf </a:t>
            </a:r>
            <a:endParaRPr lang="en-US" sz="2400" dirty="0">
              <a:latin typeface="Arial" charset="0"/>
              <a:ea typeface="Arial" charset="0"/>
              <a:cs typeface="Arial" charset="0"/>
            </a:endParaRPr>
          </a:p>
          <a:p>
            <a:pPr marL="342900" indent="-342900">
              <a:buFont typeface="Arial" charset="0"/>
              <a:buChar char="•"/>
            </a:pPr>
            <a:r>
              <a:rPr lang="en-US" sz="2400" i="1" dirty="0">
                <a:latin typeface="Arial" charset="0"/>
                <a:ea typeface="Arial" charset="0"/>
                <a:cs typeface="Arial" charset="0"/>
              </a:rPr>
              <a:t>It will be bi-lingual service with access to all equipment e.g. hearing, braille </a:t>
            </a:r>
            <a:endParaRPr lang="en-US" sz="2400" dirty="0">
              <a:latin typeface="Arial" charset="0"/>
              <a:ea typeface="Arial" charset="0"/>
              <a:cs typeface="Arial" charset="0"/>
            </a:endParaRPr>
          </a:p>
          <a:p>
            <a:pPr marL="342900" indent="-342900">
              <a:buFont typeface="Arial" charset="0"/>
              <a:buChar char="•"/>
            </a:pPr>
            <a:r>
              <a:rPr lang="en-US" sz="2400" i="1" dirty="0">
                <a:latin typeface="Arial" charset="0"/>
                <a:ea typeface="Arial" charset="0"/>
                <a:cs typeface="Arial" charset="0"/>
              </a:rPr>
              <a:t>Use of loop systems within large meetings for people with hearing aids </a:t>
            </a:r>
            <a:endParaRPr lang="en-US" sz="2400" dirty="0">
              <a:latin typeface="Arial" charset="0"/>
              <a:ea typeface="Arial" charset="0"/>
              <a:cs typeface="Arial" charset="0"/>
            </a:endParaRPr>
          </a:p>
          <a:p>
            <a:pPr marL="342900" indent="-342900">
              <a:buFont typeface="Arial" charset="0"/>
              <a:buChar char="•"/>
            </a:pPr>
            <a:r>
              <a:rPr lang="en-US" sz="2400" i="1" dirty="0">
                <a:latin typeface="Arial" charset="0"/>
                <a:ea typeface="Arial" charset="0"/>
                <a:cs typeface="Arial" charset="0"/>
              </a:rPr>
              <a:t>Use of easy-to-read documents for people with learning difficulties, literacy </a:t>
            </a:r>
            <a:endParaRPr lang="en-US" sz="2400" dirty="0">
              <a:latin typeface="Arial" charset="0"/>
              <a:ea typeface="Arial" charset="0"/>
              <a:cs typeface="Arial" charset="0"/>
            </a:endParaRPr>
          </a:p>
          <a:p>
            <a:pPr marL="342900" indent="-342900">
              <a:buFont typeface="Arial" charset="0"/>
              <a:buChar char="•"/>
            </a:pPr>
            <a:r>
              <a:rPr lang="en-US" sz="2400" i="1" dirty="0">
                <a:latin typeface="Arial" charset="0"/>
                <a:ea typeface="Arial" charset="0"/>
                <a:cs typeface="Arial" charset="0"/>
              </a:rPr>
              <a:t>issues, and those who do not have English as their first language </a:t>
            </a:r>
            <a:endParaRPr lang="en-US" sz="2400" dirty="0">
              <a:latin typeface="Arial" charset="0"/>
              <a:ea typeface="Arial" charset="0"/>
              <a:cs typeface="Arial" charset="0"/>
            </a:endParaRPr>
          </a:p>
          <a:p>
            <a:pPr marL="342900" indent="-342900">
              <a:buFont typeface="Arial" charset="0"/>
              <a:buChar char="•"/>
            </a:pPr>
            <a:r>
              <a:rPr lang="en-US" sz="2400" i="1" dirty="0">
                <a:latin typeface="Arial" charset="0"/>
                <a:ea typeface="Arial" charset="0"/>
                <a:cs typeface="Arial" charset="0"/>
              </a:rPr>
              <a:t>Use of mobility aids (ramps, buildings with wheelchair access) </a:t>
            </a:r>
            <a:endParaRPr lang="en-US" sz="2400" dirty="0">
              <a:latin typeface="Arial" charset="0"/>
              <a:ea typeface="Arial" charset="0"/>
              <a:cs typeface="Arial" charset="0"/>
            </a:endParaRPr>
          </a:p>
          <a:p>
            <a:endParaRPr lang="en-US" dirty="0"/>
          </a:p>
        </p:txBody>
      </p:sp>
    </p:spTree>
    <p:extLst>
      <p:ext uri="{BB962C8B-B14F-4D97-AF65-F5344CB8AC3E}">
        <p14:creationId xmlns:p14="http://schemas.microsoft.com/office/powerpoint/2010/main" val="2088694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6031" y="410966"/>
            <a:ext cx="11640621" cy="4524315"/>
          </a:xfrm>
          <a:prstGeom prst="rect">
            <a:avLst/>
          </a:prstGeom>
          <a:noFill/>
        </p:spPr>
        <p:txBody>
          <a:bodyPr wrap="square" rtlCol="0">
            <a:spAutoFit/>
          </a:bodyPr>
          <a:lstStyle/>
          <a:p>
            <a:r>
              <a:rPr lang="en-US" sz="2400" b="1" dirty="0">
                <a:latin typeface="Arial" charset="0"/>
                <a:ea typeface="Arial" charset="0"/>
                <a:cs typeface="Arial" charset="0"/>
              </a:rPr>
              <a:t>The transformative potential of outdoor activity </a:t>
            </a:r>
            <a:endParaRPr lang="en-US" sz="2400" b="1"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a:latin typeface="Arial" charset="0"/>
                <a:ea typeface="Arial" charset="0"/>
                <a:cs typeface="Arial" charset="0"/>
              </a:rPr>
              <a:t>In addition to the obvious health benefits of taking exercise and the associated increased wellbeing of the individual, outdoor activity can also be a valuable social activity and a means of de-stressing and rebalancing one’s lifestyle, it can also be recreational in the literal sense of recreating and refreshing a person’s connection with one’s self. Romantic writers such as Rousseau and Thoreau have written extensively of the merits of engaging with nature and wilderness activity and more recent writers such as Amory </a:t>
            </a:r>
            <a:r>
              <a:rPr lang="en-US" sz="2400" dirty="0" err="1">
                <a:latin typeface="Arial" charset="0"/>
                <a:ea typeface="Arial" charset="0"/>
                <a:cs typeface="Arial" charset="0"/>
              </a:rPr>
              <a:t>Lovins</a:t>
            </a:r>
            <a:r>
              <a:rPr lang="en-US" sz="2400" dirty="0">
                <a:latin typeface="Arial" charset="0"/>
                <a:ea typeface="Arial" charset="0"/>
                <a:cs typeface="Arial" charset="0"/>
              </a:rPr>
              <a:t> (who wrote </a:t>
            </a:r>
            <a:r>
              <a:rPr lang="en-US" sz="2400" i="1" dirty="0" err="1">
                <a:latin typeface="Arial" charset="0"/>
                <a:ea typeface="Arial" charset="0"/>
                <a:cs typeface="Arial" charset="0"/>
              </a:rPr>
              <a:t>Eryri</a:t>
            </a:r>
            <a:r>
              <a:rPr lang="en-US" sz="2400" i="1" dirty="0">
                <a:latin typeface="Arial" charset="0"/>
                <a:ea typeface="Arial" charset="0"/>
                <a:cs typeface="Arial" charset="0"/>
              </a:rPr>
              <a:t> Mountains of Longing</a:t>
            </a:r>
            <a:r>
              <a:rPr lang="en-US" sz="2400" b="1" i="1" dirty="0">
                <a:latin typeface="Arial" charset="0"/>
                <a:ea typeface="Arial" charset="0"/>
                <a:cs typeface="Arial" charset="0"/>
              </a:rPr>
              <a:t>), </a:t>
            </a:r>
            <a:r>
              <a:rPr lang="en-US" sz="2400" dirty="0">
                <a:latin typeface="Arial" charset="0"/>
                <a:ea typeface="Arial" charset="0"/>
                <a:cs typeface="Arial" charset="0"/>
              </a:rPr>
              <a:t>Welsh and Irish poets such as TH Parry Williams and RS Thomas, WB Yeats and Seamus Heaney, have all drawn inspiration from the great outdoors. </a:t>
            </a:r>
            <a:endParaRPr lang="en-US" sz="2400" dirty="0" smtClean="0">
              <a:latin typeface="Arial" charset="0"/>
              <a:ea typeface="Arial" charset="0"/>
              <a:cs typeface="Arial" charset="0"/>
            </a:endParaRPr>
          </a:p>
          <a:p>
            <a:endParaRPr lang="en-US" sz="2400" dirty="0">
              <a:latin typeface="Arial" charset="0"/>
              <a:ea typeface="Arial" charset="0"/>
              <a:cs typeface="Arial" charset="0"/>
            </a:endParaRPr>
          </a:p>
        </p:txBody>
      </p:sp>
    </p:spTree>
    <p:extLst>
      <p:ext uri="{BB962C8B-B14F-4D97-AF65-F5344CB8AC3E}">
        <p14:creationId xmlns:p14="http://schemas.microsoft.com/office/powerpoint/2010/main" val="1826148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8225" y="369870"/>
            <a:ext cx="11558427" cy="5170646"/>
          </a:xfrm>
          <a:prstGeom prst="rect">
            <a:avLst/>
          </a:prstGeom>
          <a:noFill/>
        </p:spPr>
        <p:txBody>
          <a:bodyPr wrap="square" rtlCol="0">
            <a:spAutoFit/>
          </a:bodyPr>
          <a:lstStyle/>
          <a:p>
            <a:r>
              <a:rPr lang="en-US" sz="2400" dirty="0">
                <a:latin typeface="Arial" charset="0"/>
                <a:ea typeface="Arial" charset="0"/>
                <a:cs typeface="Arial" charset="0"/>
              </a:rPr>
              <a:t>Outdoor activity can take people out of themselves, in terms of their usual lifestyle and the environment they normally inhabit. This can be particularly effective for those who might otherwise live a sedentary urban life or in poor environmental and social surroundings.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a:latin typeface="Arial" charset="0"/>
                <a:ea typeface="Arial" charset="0"/>
                <a:cs typeface="Arial" charset="0"/>
              </a:rPr>
              <a:t>Taking young offenders or potential offenders from a tough urban housing estate can help provide different perspectives and prospects from the ones they are otherwise subjected to and this can be an effective way of opening new doors and opportunities. </a:t>
            </a:r>
            <a:endParaRPr lang="en-US" sz="2400" dirty="0" smtClean="0">
              <a:latin typeface="Arial" charset="0"/>
              <a:ea typeface="Arial" charset="0"/>
              <a:cs typeface="Arial" charset="0"/>
            </a:endParaRPr>
          </a:p>
          <a:p>
            <a:endParaRPr lang="en-US" sz="2400" dirty="0">
              <a:latin typeface="Arial" charset="0"/>
              <a:ea typeface="Arial" charset="0"/>
              <a:cs typeface="Arial" charset="0"/>
            </a:endParaRPr>
          </a:p>
          <a:p>
            <a:r>
              <a:rPr lang="en-US" sz="2400" dirty="0" smtClean="0">
                <a:latin typeface="Arial" charset="0"/>
                <a:ea typeface="Arial" charset="0"/>
                <a:cs typeface="Arial" charset="0"/>
              </a:rPr>
              <a:t>Other </a:t>
            </a:r>
            <a:r>
              <a:rPr lang="en-US" sz="2400" dirty="0">
                <a:latin typeface="Arial" charset="0"/>
                <a:ea typeface="Arial" charset="0"/>
                <a:cs typeface="Arial" charset="0"/>
              </a:rPr>
              <a:t>groups not strongly associated with outdoor activity, such as ethnic minorities, young mothers or older sedentary residents, can also benefit from such experiences.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242346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0144" y="400692"/>
            <a:ext cx="11548153" cy="5909310"/>
          </a:xfrm>
          <a:prstGeom prst="rect">
            <a:avLst/>
          </a:prstGeom>
          <a:noFill/>
        </p:spPr>
        <p:txBody>
          <a:bodyPr wrap="square" rtlCol="0">
            <a:spAutoFit/>
          </a:bodyPr>
          <a:lstStyle/>
          <a:p>
            <a:r>
              <a:rPr lang="en-US" sz="2400" b="1" dirty="0">
                <a:latin typeface="Arial" charset="0"/>
                <a:ea typeface="Arial" charset="0"/>
                <a:cs typeface="Arial" charset="0"/>
              </a:rPr>
              <a:t>The economic potential of outdoor tourism for the project areas and the benefits of embracing equality issues </a:t>
            </a:r>
            <a:endParaRPr lang="en-US" sz="2400" b="1"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Not </a:t>
            </a:r>
            <a:r>
              <a:rPr lang="en-US" sz="2400" dirty="0">
                <a:latin typeface="Arial" charset="0"/>
                <a:ea typeface="Arial" charset="0"/>
                <a:cs typeface="Arial" charset="0"/>
              </a:rPr>
              <a:t>only are there strong social reasons for equality and inclusion, the economic benefits can also be considerable. According to the </a:t>
            </a:r>
            <a:r>
              <a:rPr lang="en-US" sz="2400" dirty="0" err="1">
                <a:latin typeface="Arial" charset="0"/>
                <a:ea typeface="Arial" charset="0"/>
                <a:cs typeface="Arial" charset="0"/>
              </a:rPr>
              <a:t>Eryri</a:t>
            </a:r>
            <a:r>
              <a:rPr lang="en-US" sz="2400" dirty="0">
                <a:latin typeface="Arial" charset="0"/>
                <a:ea typeface="Arial" charset="0"/>
                <a:cs typeface="Arial" charset="0"/>
              </a:rPr>
              <a:t> Centre of Excellence </a:t>
            </a:r>
            <a:r>
              <a:rPr lang="en-US" sz="2400" i="1" dirty="0">
                <a:latin typeface="Arial" charset="0"/>
                <a:ea typeface="Arial" charset="0"/>
                <a:cs typeface="Arial" charset="0"/>
              </a:rPr>
              <a:t>one big adventure </a:t>
            </a:r>
            <a:r>
              <a:rPr lang="en-US" sz="2400" dirty="0">
                <a:latin typeface="Arial" charset="0"/>
                <a:ea typeface="Arial" charset="0"/>
                <a:cs typeface="Arial" charset="0"/>
              </a:rPr>
              <a:t>initiative, the development of </a:t>
            </a:r>
            <a:r>
              <a:rPr lang="en-US" sz="2400" dirty="0" err="1">
                <a:latin typeface="Arial" charset="0"/>
                <a:ea typeface="Arial" charset="0"/>
                <a:cs typeface="Arial" charset="0"/>
              </a:rPr>
              <a:t>Meirionnydd’s</a:t>
            </a:r>
            <a:r>
              <a:rPr lang="en-US" sz="2400" dirty="0">
                <a:latin typeface="Arial" charset="0"/>
                <a:ea typeface="Arial" charset="0"/>
                <a:cs typeface="Arial" charset="0"/>
              </a:rPr>
              <a:t> outdoor adventure sector has the potential to spread economic and social opportunities to surrounding businesses and communities through enhanced facilities and business opportunities. </a:t>
            </a:r>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It </a:t>
            </a:r>
            <a:r>
              <a:rPr lang="en-US" sz="2400" dirty="0">
                <a:latin typeface="Arial" charset="0"/>
                <a:ea typeface="Arial" charset="0"/>
                <a:cs typeface="Arial" charset="0"/>
              </a:rPr>
              <a:t>can provide direct and indirect employment opportunities, offering the chance for local employment generation (in many rural areas, residents have often tended not to engage with the outdoor sector as much as enthusiastic incomers and trained professionals</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 It can </a:t>
            </a:r>
            <a:r>
              <a:rPr lang="en-US" sz="2400" dirty="0">
                <a:latin typeface="Arial" charset="0"/>
                <a:ea typeface="Arial" charset="0"/>
                <a:cs typeface="Arial" charset="0"/>
              </a:rPr>
              <a:t>add to a business’s bottom line by expanding the customer base, extending the season and adding new activities.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488714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7676" y="267128"/>
            <a:ext cx="11445412" cy="3693319"/>
          </a:xfrm>
          <a:prstGeom prst="rect">
            <a:avLst/>
          </a:prstGeom>
          <a:noFill/>
        </p:spPr>
        <p:txBody>
          <a:bodyPr wrap="square" rtlCol="0">
            <a:spAutoFit/>
          </a:bodyPr>
          <a:lstStyle/>
          <a:p>
            <a:r>
              <a:rPr lang="en-US" sz="2400" b="1" dirty="0">
                <a:latin typeface="Arial" charset="0"/>
                <a:ea typeface="Arial" charset="0"/>
                <a:cs typeface="Arial" charset="0"/>
              </a:rPr>
              <a:t>Equality in Outdoor Tourism – identifying the issues and matching them to the types of activity </a:t>
            </a:r>
            <a:endParaRPr lang="en-US" sz="2400" b="1"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a:latin typeface="Arial" charset="0"/>
                <a:ea typeface="Arial" charset="0"/>
                <a:cs typeface="Arial" charset="0"/>
              </a:rPr>
              <a:t>One of the first challenges of outdoor tourism is that of perception, its association with fit, skilled, risk-taking individuals, often alpha male in character and from a privileged background. </a:t>
            </a:r>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Traditional </a:t>
            </a:r>
            <a:r>
              <a:rPr lang="en-US" sz="2400" dirty="0">
                <a:latin typeface="Arial" charset="0"/>
                <a:ea typeface="Arial" charset="0"/>
                <a:cs typeface="Arial" charset="0"/>
              </a:rPr>
              <a:t>marketing material, imagery and rhetoric, have tended to reinforce this image, something which is now being addressed by bodies such as </a:t>
            </a:r>
            <a:r>
              <a:rPr lang="en-US" sz="2400" dirty="0" err="1">
                <a:latin typeface="Arial" charset="0"/>
                <a:ea typeface="Arial" charset="0"/>
                <a:cs typeface="Arial" charset="0"/>
              </a:rPr>
              <a:t>Gwynedd</a:t>
            </a:r>
            <a:r>
              <a:rPr lang="en-US" sz="2400" dirty="0">
                <a:latin typeface="Arial" charset="0"/>
                <a:ea typeface="Arial" charset="0"/>
                <a:cs typeface="Arial" charset="0"/>
              </a:rPr>
              <a:t> Council and Tourism Partnership North Wales.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498058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7402" y="380144"/>
            <a:ext cx="11507056" cy="5170646"/>
          </a:xfrm>
          <a:prstGeom prst="rect">
            <a:avLst/>
          </a:prstGeom>
          <a:noFill/>
        </p:spPr>
        <p:txBody>
          <a:bodyPr wrap="square" rtlCol="0">
            <a:spAutoFit/>
          </a:bodyPr>
          <a:lstStyle/>
          <a:p>
            <a:r>
              <a:rPr lang="en-US" sz="2400" b="1" dirty="0" smtClean="0">
                <a:latin typeface="Arial" charset="0"/>
                <a:ea typeface="Arial" charset="0"/>
                <a:cs typeface="Arial" charset="0"/>
              </a:rPr>
              <a:t>Tourist Market Participants</a:t>
            </a:r>
          </a:p>
          <a:p>
            <a:endParaRPr lang="en-US" sz="2400" b="1" dirty="0">
              <a:latin typeface="Arial" charset="0"/>
              <a:ea typeface="Arial" charset="0"/>
              <a:cs typeface="Arial" charset="0"/>
            </a:endParaRPr>
          </a:p>
          <a:p>
            <a:r>
              <a:rPr lang="en-US" sz="2400" b="1" dirty="0" smtClean="0">
                <a:latin typeface="Arial" charset="0"/>
                <a:ea typeface="Arial" charset="0"/>
                <a:cs typeface="Arial" charset="0"/>
              </a:rPr>
              <a:t>Samplers</a:t>
            </a:r>
          </a:p>
          <a:p>
            <a:r>
              <a:rPr lang="en-US" sz="2400" b="1" dirty="0" smtClean="0">
                <a:latin typeface="Arial" charset="0"/>
                <a:ea typeface="Arial" charset="0"/>
                <a:cs typeface="Arial" charset="0"/>
              </a:rPr>
              <a:t>Learners</a:t>
            </a:r>
          </a:p>
          <a:p>
            <a:r>
              <a:rPr lang="en-US" sz="2400" b="1" dirty="0" err="1" smtClean="0">
                <a:latin typeface="Arial" charset="0"/>
                <a:ea typeface="Arial" charset="0"/>
                <a:cs typeface="Arial" charset="0"/>
              </a:rPr>
              <a:t>Ethusiasts</a:t>
            </a:r>
            <a:endParaRPr lang="en-US" sz="2400" b="1" dirty="0" smtClean="0">
              <a:latin typeface="Arial" charset="0"/>
              <a:ea typeface="Arial" charset="0"/>
              <a:cs typeface="Arial" charset="0"/>
            </a:endParaRPr>
          </a:p>
          <a:p>
            <a:r>
              <a:rPr lang="en-US" sz="2400" b="1" dirty="0" smtClean="0">
                <a:latin typeface="Arial" charset="0"/>
                <a:ea typeface="Arial" charset="0"/>
                <a:cs typeface="Arial" charset="0"/>
              </a:rPr>
              <a:t>Dabblers</a:t>
            </a:r>
          </a:p>
          <a:p>
            <a:r>
              <a:rPr lang="en-US" sz="2400" b="1" dirty="0" smtClean="0">
                <a:latin typeface="Arial" charset="0"/>
                <a:ea typeface="Arial" charset="0"/>
                <a:cs typeface="Arial" charset="0"/>
              </a:rPr>
              <a:t>Corporate Groups</a:t>
            </a:r>
          </a:p>
          <a:p>
            <a:r>
              <a:rPr lang="en-US" sz="2400" b="1" dirty="0" smtClean="0">
                <a:latin typeface="Arial" charset="0"/>
                <a:ea typeface="Arial" charset="0"/>
                <a:cs typeface="Arial" charset="0"/>
              </a:rPr>
              <a:t>Education and Youth Groups</a:t>
            </a:r>
          </a:p>
          <a:p>
            <a:r>
              <a:rPr lang="en-US" sz="2400" b="1" dirty="0" smtClean="0">
                <a:latin typeface="Arial" charset="0"/>
                <a:ea typeface="Arial" charset="0"/>
                <a:cs typeface="Arial" charset="0"/>
              </a:rPr>
              <a:t>Special Occasion Buyers</a:t>
            </a:r>
          </a:p>
          <a:p>
            <a:r>
              <a:rPr lang="en-US" sz="2400" b="1" dirty="0" smtClean="0">
                <a:latin typeface="Arial" charset="0"/>
                <a:ea typeface="Arial" charset="0"/>
                <a:cs typeface="Arial" charset="0"/>
              </a:rPr>
              <a:t>Activity Clubs</a:t>
            </a:r>
          </a:p>
          <a:p>
            <a:endParaRPr lang="en-US" b="1" dirty="0"/>
          </a:p>
          <a:p>
            <a:endParaRPr lang="en-US" b="1" dirty="0" smtClean="0"/>
          </a:p>
          <a:p>
            <a:endParaRPr lang="en-US" b="1" dirty="0"/>
          </a:p>
          <a:p>
            <a:endParaRPr lang="en-US" b="1" dirty="0" smtClean="0"/>
          </a:p>
          <a:p>
            <a:endParaRPr lang="en-US" b="1" dirty="0"/>
          </a:p>
        </p:txBody>
      </p:sp>
      <p:pic>
        <p:nvPicPr>
          <p:cNvPr id="3" name="Picture 2"/>
          <p:cNvPicPr>
            <a:picLocks noChangeAspect="1"/>
          </p:cNvPicPr>
          <p:nvPr/>
        </p:nvPicPr>
        <p:blipFill>
          <a:blip r:embed="rId2"/>
          <a:stretch>
            <a:fillRect/>
          </a:stretch>
        </p:blipFill>
        <p:spPr>
          <a:xfrm>
            <a:off x="5915790" y="1685420"/>
            <a:ext cx="5091422" cy="3240000"/>
          </a:xfrm>
          <a:prstGeom prst="rect">
            <a:avLst/>
          </a:prstGeom>
        </p:spPr>
      </p:pic>
    </p:spTree>
    <p:extLst>
      <p:ext uri="{BB962C8B-B14F-4D97-AF65-F5344CB8AC3E}">
        <p14:creationId xmlns:p14="http://schemas.microsoft.com/office/powerpoint/2010/main" val="2133235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8225" y="318499"/>
            <a:ext cx="11383766" cy="6463308"/>
          </a:xfrm>
          <a:prstGeom prst="rect">
            <a:avLst/>
          </a:prstGeom>
          <a:noFill/>
        </p:spPr>
        <p:txBody>
          <a:bodyPr wrap="square" rtlCol="0">
            <a:spAutoFit/>
          </a:bodyPr>
          <a:lstStyle/>
          <a:p>
            <a:r>
              <a:rPr lang="en-US" dirty="0"/>
              <a:t>According to research and market intelligence information available at the time, he found the following key characteristics for the UK adventure tourism market: </a:t>
            </a:r>
            <a:endParaRPr lang="en-US" dirty="0" smtClean="0">
              <a:effectLst/>
            </a:endParaRPr>
          </a:p>
          <a:p>
            <a:pPr marL="742950" lvl="1" indent="-285750">
              <a:buFont typeface="Arial" charset="0"/>
              <a:buChar char="•"/>
            </a:pPr>
            <a:r>
              <a:rPr lang="en-US" sz="2000" dirty="0">
                <a:latin typeface="Arial" charset="0"/>
                <a:ea typeface="Arial" charset="0"/>
                <a:cs typeface="Arial" charset="0"/>
              </a:rPr>
              <a:t>The age profile of adventure tourists is much younger than for all holiday visitors. The 16-34 age group accounts for 55-60% of holiday trips for most adventure activities (compared to 37% for all holidays). The 35-55 age group does, however, participate in adventure activities, and there is evidence of growth in the over 50s market. </a:t>
            </a:r>
          </a:p>
          <a:p>
            <a:pPr marL="742950" lvl="1" indent="-285750">
              <a:buFont typeface="Arial" charset="0"/>
              <a:buChar char="•"/>
            </a:pPr>
            <a:r>
              <a:rPr lang="en-US" sz="2000" dirty="0">
                <a:latin typeface="Arial" charset="0"/>
                <a:ea typeface="Arial" charset="0"/>
                <a:cs typeface="Arial" charset="0"/>
              </a:rPr>
              <a:t>The majority of UK adventure holidays are taken on an independent basis, rather than a packaged basis. </a:t>
            </a:r>
          </a:p>
          <a:p>
            <a:pPr marL="742950" lvl="1" indent="-285750">
              <a:buFont typeface="Arial" charset="0"/>
              <a:buChar char="•"/>
            </a:pPr>
            <a:r>
              <a:rPr lang="en-US" sz="2000" dirty="0">
                <a:latin typeface="Arial" charset="0"/>
                <a:ea typeface="Arial" charset="0"/>
                <a:cs typeface="Arial" charset="0"/>
              </a:rPr>
              <a:t>Independent participation in adventure activities tends to be by individuals and small groups of (usually male) friends. Couples also participate, and the family market can be significant for some activities. </a:t>
            </a:r>
          </a:p>
          <a:p>
            <a:pPr marL="742950" lvl="1" indent="-285750">
              <a:buFont typeface="Arial" charset="0"/>
              <a:buChar char="•"/>
            </a:pPr>
            <a:r>
              <a:rPr lang="en-US" sz="2000" dirty="0">
                <a:latin typeface="Arial" charset="0"/>
                <a:ea typeface="Arial" charset="0"/>
                <a:cs typeface="Arial" charset="0"/>
              </a:rPr>
              <a:t>Activity operators cater primarily for groups. Many operators find it difficult to cater for individuals, families and small groups because of the economics of running courses for very small numbers. </a:t>
            </a:r>
          </a:p>
          <a:p>
            <a:pPr marL="742950" lvl="1" indent="-285750">
              <a:buFont typeface="Arial" charset="0"/>
              <a:buChar char="•"/>
            </a:pPr>
            <a:r>
              <a:rPr lang="en-US" sz="2000" dirty="0">
                <a:latin typeface="Arial" charset="0"/>
                <a:ea typeface="Arial" charset="0"/>
                <a:cs typeface="Arial" charset="0"/>
              </a:rPr>
              <a:t>Adventure holiday takers are more likely to stay in commercial accommodation than UK holiday visitors in general. </a:t>
            </a:r>
          </a:p>
          <a:p>
            <a:pPr marL="742950" lvl="1" indent="-285750">
              <a:buFont typeface="Arial" charset="0"/>
              <a:buChar char="•"/>
            </a:pPr>
            <a:r>
              <a:rPr lang="en-US" sz="2000" dirty="0">
                <a:latin typeface="Arial" charset="0"/>
                <a:ea typeface="Arial" charset="0"/>
                <a:cs typeface="Arial" charset="0"/>
              </a:rPr>
              <a:t>Self-catering accommodation and camping are used significantly more by adventure holiday takers than other types of holiday visitor. </a:t>
            </a:r>
          </a:p>
          <a:p>
            <a:pPr marL="742950" lvl="1" indent="-285750">
              <a:buFont typeface="Arial" charset="0"/>
              <a:buChar char="•"/>
            </a:pPr>
            <a:r>
              <a:rPr lang="en-US" sz="2000" dirty="0">
                <a:latin typeface="Arial" charset="0"/>
                <a:ea typeface="Arial" charset="0"/>
                <a:cs typeface="Arial" charset="0"/>
              </a:rPr>
              <a:t>Watersports holidays are more seasonally peaked than holidays in general. Climbing holidays and adrenaline sports holidays, however, have a less peaked season. </a:t>
            </a:r>
          </a:p>
          <a:p>
            <a:endParaRPr lang="en-US" dirty="0"/>
          </a:p>
        </p:txBody>
      </p:sp>
    </p:spTree>
    <p:extLst>
      <p:ext uri="{BB962C8B-B14F-4D97-AF65-F5344CB8AC3E}">
        <p14:creationId xmlns:p14="http://schemas.microsoft.com/office/powerpoint/2010/main" val="1051057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9395" y="546100"/>
            <a:ext cx="4064000" cy="5753100"/>
          </a:xfrm>
          <a:prstGeom prst="rect">
            <a:avLst/>
          </a:prstGeom>
        </p:spPr>
      </p:pic>
      <p:pic>
        <p:nvPicPr>
          <p:cNvPr id="3" name="Picture 2"/>
          <p:cNvPicPr>
            <a:picLocks noChangeAspect="1"/>
          </p:cNvPicPr>
          <p:nvPr/>
        </p:nvPicPr>
        <p:blipFill>
          <a:blip r:embed="rId3"/>
          <a:stretch>
            <a:fillRect/>
          </a:stretch>
        </p:blipFill>
        <p:spPr>
          <a:xfrm>
            <a:off x="5425303" y="-117459"/>
            <a:ext cx="4821294" cy="6858000"/>
          </a:xfrm>
          <a:prstGeom prst="rect">
            <a:avLst/>
          </a:prstGeom>
        </p:spPr>
      </p:pic>
    </p:spTree>
    <p:extLst>
      <p:ext uri="{BB962C8B-B14F-4D97-AF65-F5344CB8AC3E}">
        <p14:creationId xmlns:p14="http://schemas.microsoft.com/office/powerpoint/2010/main" val="12000869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0" y="0"/>
            <a:ext cx="9137588" cy="6858000"/>
          </a:xfrm>
          <a:prstGeom prst="rect">
            <a:avLst/>
          </a:prstGeom>
        </p:spPr>
      </p:pic>
    </p:spTree>
    <p:extLst>
      <p:ext uri="{BB962C8B-B14F-4D97-AF65-F5344CB8AC3E}">
        <p14:creationId xmlns:p14="http://schemas.microsoft.com/office/powerpoint/2010/main" val="1936340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3660" y="0"/>
            <a:ext cx="6350000" cy="4089400"/>
          </a:xfrm>
          <a:prstGeom prst="rect">
            <a:avLst/>
          </a:prstGeom>
        </p:spPr>
      </p:pic>
      <p:pic>
        <p:nvPicPr>
          <p:cNvPr id="3" name="Picture 2"/>
          <p:cNvPicPr>
            <a:picLocks noChangeAspect="1"/>
          </p:cNvPicPr>
          <p:nvPr/>
        </p:nvPicPr>
        <p:blipFill>
          <a:blip r:embed="rId3"/>
          <a:stretch>
            <a:fillRect/>
          </a:stretch>
        </p:blipFill>
        <p:spPr>
          <a:xfrm>
            <a:off x="6453660" y="4089400"/>
            <a:ext cx="3289300" cy="2463800"/>
          </a:xfrm>
          <a:prstGeom prst="rect">
            <a:avLst/>
          </a:prstGeom>
        </p:spPr>
      </p:pic>
      <p:pic>
        <p:nvPicPr>
          <p:cNvPr id="4" name="Picture 3"/>
          <p:cNvPicPr>
            <a:picLocks noChangeAspect="1"/>
          </p:cNvPicPr>
          <p:nvPr/>
        </p:nvPicPr>
        <p:blipFill>
          <a:blip r:embed="rId4"/>
          <a:stretch>
            <a:fillRect/>
          </a:stretch>
        </p:blipFill>
        <p:spPr>
          <a:xfrm>
            <a:off x="7420575" y="111211"/>
            <a:ext cx="2552700" cy="3187700"/>
          </a:xfrm>
          <a:prstGeom prst="rect">
            <a:avLst/>
          </a:prstGeom>
        </p:spPr>
      </p:pic>
    </p:spTree>
    <p:extLst>
      <p:ext uri="{BB962C8B-B14F-4D97-AF65-F5344CB8AC3E}">
        <p14:creationId xmlns:p14="http://schemas.microsoft.com/office/powerpoint/2010/main" val="12377361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058586" y="0"/>
            <a:ext cx="4574074" cy="6858000"/>
          </a:xfrm>
          <a:prstGeom prst="rect">
            <a:avLst/>
          </a:prstGeom>
        </p:spPr>
      </p:pic>
      <p:pic>
        <p:nvPicPr>
          <p:cNvPr id="3" name="Picture 2"/>
          <p:cNvPicPr>
            <a:picLocks noChangeAspect="1"/>
          </p:cNvPicPr>
          <p:nvPr/>
        </p:nvPicPr>
        <p:blipFill>
          <a:blip r:embed="rId3"/>
          <a:stretch>
            <a:fillRect/>
          </a:stretch>
        </p:blipFill>
        <p:spPr>
          <a:xfrm>
            <a:off x="935681" y="368301"/>
            <a:ext cx="3289300" cy="2463800"/>
          </a:xfrm>
          <a:prstGeom prst="rect">
            <a:avLst/>
          </a:prstGeom>
        </p:spPr>
      </p:pic>
      <p:pic>
        <p:nvPicPr>
          <p:cNvPr id="4" name="Picture 3"/>
          <p:cNvPicPr>
            <a:picLocks noChangeAspect="1"/>
          </p:cNvPicPr>
          <p:nvPr/>
        </p:nvPicPr>
        <p:blipFill>
          <a:blip r:embed="rId4"/>
          <a:stretch>
            <a:fillRect/>
          </a:stretch>
        </p:blipFill>
        <p:spPr>
          <a:xfrm>
            <a:off x="1319149" y="3058018"/>
            <a:ext cx="2741595" cy="3636000"/>
          </a:xfrm>
          <a:prstGeom prst="rect">
            <a:avLst/>
          </a:prstGeom>
        </p:spPr>
      </p:pic>
    </p:spTree>
    <p:extLst>
      <p:ext uri="{BB962C8B-B14F-4D97-AF65-F5344CB8AC3E}">
        <p14:creationId xmlns:p14="http://schemas.microsoft.com/office/powerpoint/2010/main" val="2036078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78000" y="0"/>
            <a:ext cx="8636000" cy="6858000"/>
          </a:xfrm>
          <a:prstGeom prst="rect">
            <a:avLst/>
          </a:prstGeom>
        </p:spPr>
      </p:pic>
    </p:spTree>
    <p:extLst>
      <p:ext uri="{BB962C8B-B14F-4D97-AF65-F5344CB8AC3E}">
        <p14:creationId xmlns:p14="http://schemas.microsoft.com/office/powerpoint/2010/main" val="167561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37166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7182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5018864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1190</Words>
  <Application>Microsoft Macintosh PowerPoint</Application>
  <PresentationFormat>Widescreen</PresentationFormat>
  <Paragraphs>55</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Calibri</vt:lpstr>
      <vt:lpstr>Calibri Light</vt:lpstr>
      <vt:lpstr>Arial</vt:lpstr>
      <vt:lpstr>Office Theme</vt:lpstr>
      <vt:lpstr>Outdoor Tourism and Ethics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Outdoor Tourism and Ethics</dc:title>
  <dc:creator>Conway Davies</dc:creator>
  <cp:lastModifiedBy>Conway Davies</cp:lastModifiedBy>
  <cp:revision>5</cp:revision>
  <dcterms:created xsi:type="dcterms:W3CDTF">2016-12-12T09:05:55Z</dcterms:created>
  <dcterms:modified xsi:type="dcterms:W3CDTF">2016-12-12T10:02:46Z</dcterms:modified>
</cp:coreProperties>
</file>