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84" r:id="rId18"/>
    <p:sldId id="275" r:id="rId19"/>
    <p:sldId id="276" r:id="rId20"/>
    <p:sldId id="285" r:id="rId21"/>
    <p:sldId id="286" r:id="rId22"/>
    <p:sldId id="287" r:id="rId23"/>
    <p:sldId id="289" r:id="rId24"/>
    <p:sldId id="290" r:id="rId25"/>
    <p:sldId id="291" r:id="rId26"/>
    <p:sldId id="293" r:id="rId27"/>
    <p:sldId id="292" r:id="rId28"/>
    <p:sldId id="288" r:id="rId2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036"/>
    <p:restoredTop sz="94328"/>
  </p:normalViewPr>
  <p:slideViewPr>
    <p:cSldViewPr snapToGrid="0" snapToObjects="1">
      <p:cViewPr>
        <p:scale>
          <a:sx n="90" d="100"/>
          <a:sy n="90" d="100"/>
        </p:scale>
        <p:origin x="424" y="-14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9CF4379-1C48-CC40-8431-D1BB4EF75B5D}" type="datetimeFigureOut">
              <a:rPr lang="en-US" smtClean="0"/>
              <a:t>3/9/21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F9D4A42-6246-454A-BED9-17B4EC3F5844}" type="slidenum">
              <a:rPr lang="en-US" smtClean="0"/>
              <a:t>‹#›</a:t>
            </a:fld>
            <a:endParaRPr lang="en-US"/>
          </a:p>
        </p:txBody>
      </p:sp>
    </p:spTree>
    <p:extLst>
      <p:ext uri="{BB962C8B-B14F-4D97-AF65-F5344CB8AC3E}">
        <p14:creationId xmlns:p14="http://schemas.microsoft.com/office/powerpoint/2010/main" val="3507292358"/>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divisare.com/projects/322529-nowadays-office-best-of-russia-exhibition-space"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a:t>
            </a:r>
            <a:r>
              <a:rPr lang="en-US" dirty="0" err="1"/>
              <a:t>theconcordian.com</a:t>
            </a:r>
            <a:r>
              <a:rPr lang="en-US" dirty="0"/>
              <a:t>/2017/09/new-exhibition-occupies-indoor-and-outdoor-space/ </a:t>
            </a:r>
          </a:p>
        </p:txBody>
      </p:sp>
      <p:sp>
        <p:nvSpPr>
          <p:cNvPr id="4" name="Slide Number Placeholder 3"/>
          <p:cNvSpPr>
            <a:spLocks noGrp="1"/>
          </p:cNvSpPr>
          <p:nvPr>
            <p:ph type="sldNum" sz="quarter" idx="10"/>
          </p:nvPr>
        </p:nvSpPr>
        <p:spPr/>
        <p:txBody>
          <a:bodyPr/>
          <a:lstStyle/>
          <a:p>
            <a:fld id="{DF9D4A42-6246-454A-BED9-17B4EC3F5844}" type="slidenum">
              <a:rPr lang="en-US" smtClean="0"/>
              <a:t>2</a:t>
            </a:fld>
            <a:endParaRPr lang="en-US"/>
          </a:p>
        </p:txBody>
      </p:sp>
    </p:spTree>
    <p:extLst>
      <p:ext uri="{BB962C8B-B14F-4D97-AF65-F5344CB8AC3E}">
        <p14:creationId xmlns:p14="http://schemas.microsoft.com/office/powerpoint/2010/main" val="32596603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u="sng" kern="1200" dirty="0">
                <a:solidFill>
                  <a:schemeClr val="tx1"/>
                </a:solidFill>
                <a:effectLst/>
                <a:latin typeface="+mn-lt"/>
                <a:ea typeface="+mn-ea"/>
                <a:cs typeface="+mn-cs"/>
                <a:hlinkClick r:id="rId3"/>
              </a:rPr>
              <a:t>https://divisare.com/projects/322529-nowadays-office-best-of-russia-exhibition-space</a:t>
            </a:r>
            <a:r>
              <a:rPr lang="en-GB" sz="1200" kern="1200" dirty="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DF9D4A42-6246-454A-BED9-17B4EC3F5844}" type="slidenum">
              <a:rPr lang="en-US" smtClean="0"/>
              <a:t>3</a:t>
            </a:fld>
            <a:endParaRPr lang="en-US"/>
          </a:p>
        </p:txBody>
      </p:sp>
    </p:spTree>
    <p:extLst>
      <p:ext uri="{BB962C8B-B14F-4D97-AF65-F5344CB8AC3E}">
        <p14:creationId xmlns:p14="http://schemas.microsoft.com/office/powerpoint/2010/main" val="28427391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Affect theory/ Participatory/ immersive.</a:t>
            </a:r>
          </a:p>
        </p:txBody>
      </p:sp>
      <p:sp>
        <p:nvSpPr>
          <p:cNvPr id="4" name="Slide Number Placeholder 3"/>
          <p:cNvSpPr>
            <a:spLocks noGrp="1"/>
          </p:cNvSpPr>
          <p:nvPr>
            <p:ph type="sldNum" sz="quarter" idx="10"/>
          </p:nvPr>
        </p:nvSpPr>
        <p:spPr/>
        <p:txBody>
          <a:bodyPr/>
          <a:lstStyle/>
          <a:p>
            <a:fld id="{DF9D4A42-6246-454A-BED9-17B4EC3F5844}" type="slidenum">
              <a:rPr lang="en-US" smtClean="0"/>
              <a:t>7</a:t>
            </a:fld>
            <a:endParaRPr lang="en-US"/>
          </a:p>
        </p:txBody>
      </p:sp>
    </p:spTree>
    <p:extLst>
      <p:ext uri="{BB962C8B-B14F-4D97-AF65-F5344CB8AC3E}">
        <p14:creationId xmlns:p14="http://schemas.microsoft.com/office/powerpoint/2010/main" val="4686458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Questions based upon </a:t>
            </a:r>
            <a:r>
              <a:rPr lang="en-US" dirty="0" err="1"/>
              <a:t>Obrist’s</a:t>
            </a:r>
            <a:r>
              <a:rPr lang="en-US" dirty="0"/>
              <a:t> ‘Curating the Future’ </a:t>
            </a:r>
            <a:r>
              <a:rPr lang="en-US"/>
              <a:t>from ‘Ways of Curating’,</a:t>
            </a:r>
            <a:r>
              <a:rPr lang="en-US" baseline="0"/>
              <a:t> (Penguin 2015).</a:t>
            </a:r>
            <a:endParaRPr lang="en-US"/>
          </a:p>
        </p:txBody>
      </p:sp>
      <p:sp>
        <p:nvSpPr>
          <p:cNvPr id="4" name="Slide Number Placeholder 3"/>
          <p:cNvSpPr>
            <a:spLocks noGrp="1"/>
          </p:cNvSpPr>
          <p:nvPr>
            <p:ph type="sldNum" sz="quarter" idx="10"/>
          </p:nvPr>
        </p:nvSpPr>
        <p:spPr/>
        <p:txBody>
          <a:bodyPr/>
          <a:lstStyle/>
          <a:p>
            <a:fld id="{DF9D4A42-6246-454A-BED9-17B4EC3F5844}" type="slidenum">
              <a:rPr lang="en-US" smtClean="0"/>
              <a:t>16</a:t>
            </a:fld>
            <a:endParaRPr lang="en-US"/>
          </a:p>
        </p:txBody>
      </p:sp>
    </p:spTree>
    <p:extLst>
      <p:ext uri="{BB962C8B-B14F-4D97-AF65-F5344CB8AC3E}">
        <p14:creationId xmlns:p14="http://schemas.microsoft.com/office/powerpoint/2010/main" val="16568638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dirty="0" err="1"/>
              <a:t>Prentki</a:t>
            </a:r>
            <a:r>
              <a:rPr lang="en-US" sz="1200" dirty="0"/>
              <a:t>, T &amp; Preston, S. (2009) </a:t>
            </a:r>
            <a:r>
              <a:rPr lang="en-US" sz="1200" i="1" dirty="0"/>
              <a:t>The Applied Theatre Reader. </a:t>
            </a:r>
            <a:r>
              <a:rPr lang="en-US" sz="1200" dirty="0"/>
              <a:t>London: Routledge.</a:t>
            </a:r>
            <a:endParaRPr lang="en-US" dirty="0"/>
          </a:p>
          <a:p>
            <a:endParaRPr lang="en-US" dirty="0"/>
          </a:p>
        </p:txBody>
      </p:sp>
      <p:sp>
        <p:nvSpPr>
          <p:cNvPr id="4" name="Slide Number Placeholder 3"/>
          <p:cNvSpPr>
            <a:spLocks noGrp="1"/>
          </p:cNvSpPr>
          <p:nvPr>
            <p:ph type="sldNum" sz="quarter" idx="5"/>
          </p:nvPr>
        </p:nvSpPr>
        <p:spPr/>
        <p:txBody>
          <a:bodyPr/>
          <a:lstStyle/>
          <a:p>
            <a:fld id="{D9DF1078-29FA-AA4F-9D23-36C212272CB9}" type="slidenum">
              <a:rPr lang="en-US" smtClean="0"/>
              <a:t>17</a:t>
            </a:fld>
            <a:endParaRPr lang="en-US"/>
          </a:p>
        </p:txBody>
      </p:sp>
    </p:spTree>
    <p:extLst>
      <p:ext uri="{BB962C8B-B14F-4D97-AF65-F5344CB8AC3E}">
        <p14:creationId xmlns:p14="http://schemas.microsoft.com/office/powerpoint/2010/main" val="10102824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err="1"/>
              <a:t>Ridout</a:t>
            </a:r>
            <a:r>
              <a:rPr lang="en-US" dirty="0"/>
              <a:t>, N. (2009) </a:t>
            </a:r>
            <a:r>
              <a:rPr lang="en-US" i="1" dirty="0"/>
              <a:t>Theatre &amp; Ethics</a:t>
            </a:r>
            <a:r>
              <a:rPr lang="en-US" dirty="0"/>
              <a:t>. Basingstoke:</a:t>
            </a:r>
            <a:r>
              <a:rPr lang="en-US" baseline="0" dirty="0"/>
              <a:t> Palgrave MacMillan</a:t>
            </a:r>
            <a:endParaRPr lang="en-US" dirty="0"/>
          </a:p>
          <a:p>
            <a:endParaRPr lang="en-US" dirty="0"/>
          </a:p>
        </p:txBody>
      </p:sp>
      <p:sp>
        <p:nvSpPr>
          <p:cNvPr id="4" name="Slide Number Placeholder 3"/>
          <p:cNvSpPr>
            <a:spLocks noGrp="1"/>
          </p:cNvSpPr>
          <p:nvPr>
            <p:ph type="sldNum" sz="quarter" idx="10"/>
          </p:nvPr>
        </p:nvSpPr>
        <p:spPr/>
        <p:txBody>
          <a:bodyPr/>
          <a:lstStyle/>
          <a:p>
            <a:fld id="{D9DF1078-29FA-AA4F-9D23-36C212272CB9}" type="slidenum">
              <a:rPr lang="en-US" smtClean="0"/>
              <a:t>18</a:t>
            </a:fld>
            <a:endParaRPr lang="en-US"/>
          </a:p>
        </p:txBody>
      </p:sp>
    </p:spTree>
    <p:extLst>
      <p:ext uri="{BB962C8B-B14F-4D97-AF65-F5344CB8AC3E}">
        <p14:creationId xmlns:p14="http://schemas.microsoft.com/office/powerpoint/2010/main" val="19338627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Ridout</a:t>
            </a:r>
            <a:r>
              <a:rPr lang="en-US" dirty="0"/>
              <a:t>, N. (2009) </a:t>
            </a:r>
            <a:r>
              <a:rPr lang="en-US" i="1" dirty="0"/>
              <a:t>Theatre &amp; Ethics</a:t>
            </a:r>
            <a:r>
              <a:rPr lang="en-US" dirty="0"/>
              <a:t>. Basingstoke:</a:t>
            </a:r>
            <a:r>
              <a:rPr lang="en-US" baseline="0" dirty="0"/>
              <a:t> Palgrave MacMillan</a:t>
            </a:r>
            <a:endParaRPr lang="en-US" dirty="0"/>
          </a:p>
        </p:txBody>
      </p:sp>
      <p:sp>
        <p:nvSpPr>
          <p:cNvPr id="4" name="Slide Number Placeholder 3"/>
          <p:cNvSpPr>
            <a:spLocks noGrp="1"/>
          </p:cNvSpPr>
          <p:nvPr>
            <p:ph type="sldNum" sz="quarter" idx="10"/>
          </p:nvPr>
        </p:nvSpPr>
        <p:spPr/>
        <p:txBody>
          <a:bodyPr/>
          <a:lstStyle/>
          <a:p>
            <a:fld id="{D9DF1078-29FA-AA4F-9D23-36C212272CB9}" type="slidenum">
              <a:rPr lang="en-US" smtClean="0"/>
              <a:t>19</a:t>
            </a:fld>
            <a:endParaRPr lang="en-US"/>
          </a:p>
        </p:txBody>
      </p:sp>
    </p:spTree>
    <p:extLst>
      <p:ext uri="{BB962C8B-B14F-4D97-AF65-F5344CB8AC3E}">
        <p14:creationId xmlns:p14="http://schemas.microsoft.com/office/powerpoint/2010/main" val="7425416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8ECD2016-C8FB-9A48-A758-1AFED9E4765E}" type="datetimeFigureOut">
              <a:rPr lang="en-US" smtClean="0"/>
              <a:t>3/9/21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586437-5F92-E045-963A-BBB887D91B50}" type="slidenum">
              <a:rPr lang="en-US" smtClean="0"/>
              <a:t>‹#›</a:t>
            </a:fld>
            <a:endParaRPr lang="en-US"/>
          </a:p>
        </p:txBody>
      </p:sp>
    </p:spTree>
    <p:extLst>
      <p:ext uri="{BB962C8B-B14F-4D97-AF65-F5344CB8AC3E}">
        <p14:creationId xmlns:p14="http://schemas.microsoft.com/office/powerpoint/2010/main" val="37360317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8ECD2016-C8FB-9A48-A758-1AFED9E4765E}" type="datetimeFigureOut">
              <a:rPr lang="en-US" smtClean="0"/>
              <a:t>3/9/21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586437-5F92-E045-963A-BBB887D91B50}" type="slidenum">
              <a:rPr lang="en-US" smtClean="0"/>
              <a:t>‹#›</a:t>
            </a:fld>
            <a:endParaRPr lang="en-US"/>
          </a:p>
        </p:txBody>
      </p:sp>
    </p:spTree>
    <p:extLst>
      <p:ext uri="{BB962C8B-B14F-4D97-AF65-F5344CB8AC3E}">
        <p14:creationId xmlns:p14="http://schemas.microsoft.com/office/powerpoint/2010/main" val="17652405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ECD2016-C8FB-9A48-A758-1AFED9E4765E}" type="datetimeFigureOut">
              <a:rPr lang="en-US" smtClean="0"/>
              <a:t>3/9/21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586437-5F92-E045-963A-BBB887D91B50}" type="slidenum">
              <a:rPr lang="en-US" smtClean="0"/>
              <a:t>‹#›</a:t>
            </a:fld>
            <a:endParaRPr lang="en-US"/>
          </a:p>
        </p:txBody>
      </p:sp>
    </p:spTree>
    <p:extLst>
      <p:ext uri="{BB962C8B-B14F-4D97-AF65-F5344CB8AC3E}">
        <p14:creationId xmlns:p14="http://schemas.microsoft.com/office/powerpoint/2010/main" val="13295448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8ECD2016-C8FB-9A48-A758-1AFED9E4765E}" type="datetimeFigureOut">
              <a:rPr lang="en-US" smtClean="0"/>
              <a:t>3/9/21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586437-5F92-E045-963A-BBB887D91B50}" type="slidenum">
              <a:rPr lang="en-US" smtClean="0"/>
              <a:t>‹#›</a:t>
            </a:fld>
            <a:endParaRPr lang="en-US"/>
          </a:p>
        </p:txBody>
      </p:sp>
    </p:spTree>
    <p:extLst>
      <p:ext uri="{BB962C8B-B14F-4D97-AF65-F5344CB8AC3E}">
        <p14:creationId xmlns:p14="http://schemas.microsoft.com/office/powerpoint/2010/main" val="21660605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8ECD2016-C8FB-9A48-A758-1AFED9E4765E}" type="datetimeFigureOut">
              <a:rPr lang="en-US" smtClean="0"/>
              <a:t>3/9/21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9586437-5F92-E045-963A-BBB887D91B50}" type="slidenum">
              <a:rPr lang="en-US" smtClean="0"/>
              <a:t>‹#›</a:t>
            </a:fld>
            <a:endParaRPr lang="en-US"/>
          </a:p>
        </p:txBody>
      </p:sp>
    </p:spTree>
    <p:extLst>
      <p:ext uri="{BB962C8B-B14F-4D97-AF65-F5344CB8AC3E}">
        <p14:creationId xmlns:p14="http://schemas.microsoft.com/office/powerpoint/2010/main" val="14970964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8ECD2016-C8FB-9A48-A758-1AFED9E4765E}" type="datetimeFigureOut">
              <a:rPr lang="en-US" smtClean="0"/>
              <a:t>3/9/21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9586437-5F92-E045-963A-BBB887D91B50}" type="slidenum">
              <a:rPr lang="en-US" smtClean="0"/>
              <a:t>‹#›</a:t>
            </a:fld>
            <a:endParaRPr lang="en-US"/>
          </a:p>
        </p:txBody>
      </p:sp>
    </p:spTree>
    <p:extLst>
      <p:ext uri="{BB962C8B-B14F-4D97-AF65-F5344CB8AC3E}">
        <p14:creationId xmlns:p14="http://schemas.microsoft.com/office/powerpoint/2010/main" val="31786902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CD2016-C8FB-9A48-A758-1AFED9E4765E}" type="datetimeFigureOut">
              <a:rPr lang="en-US" smtClean="0"/>
              <a:t>3/9/21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9586437-5F92-E045-963A-BBB887D91B50}" type="slidenum">
              <a:rPr lang="en-US" smtClean="0"/>
              <a:t>‹#›</a:t>
            </a:fld>
            <a:endParaRPr lang="en-US"/>
          </a:p>
        </p:txBody>
      </p:sp>
    </p:spTree>
    <p:extLst>
      <p:ext uri="{BB962C8B-B14F-4D97-AF65-F5344CB8AC3E}">
        <p14:creationId xmlns:p14="http://schemas.microsoft.com/office/powerpoint/2010/main" val="31979195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8ECD2016-C8FB-9A48-A758-1AFED9E4765E}" type="datetimeFigureOut">
              <a:rPr lang="en-US" smtClean="0"/>
              <a:t>3/9/21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586437-5F92-E045-963A-BBB887D91B50}" type="slidenum">
              <a:rPr lang="en-US" smtClean="0"/>
              <a:t>‹#›</a:t>
            </a:fld>
            <a:endParaRPr lang="en-US"/>
          </a:p>
        </p:txBody>
      </p:sp>
    </p:spTree>
    <p:extLst>
      <p:ext uri="{BB962C8B-B14F-4D97-AF65-F5344CB8AC3E}">
        <p14:creationId xmlns:p14="http://schemas.microsoft.com/office/powerpoint/2010/main" val="14702485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8ECD2016-C8FB-9A48-A758-1AFED9E4765E}" type="datetimeFigureOut">
              <a:rPr lang="en-US" smtClean="0"/>
              <a:t>3/9/21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586437-5F92-E045-963A-BBB887D91B50}" type="slidenum">
              <a:rPr lang="en-US" smtClean="0"/>
              <a:t>‹#›</a:t>
            </a:fld>
            <a:endParaRPr lang="en-US"/>
          </a:p>
        </p:txBody>
      </p:sp>
    </p:spTree>
    <p:extLst>
      <p:ext uri="{BB962C8B-B14F-4D97-AF65-F5344CB8AC3E}">
        <p14:creationId xmlns:p14="http://schemas.microsoft.com/office/powerpoint/2010/main" val="24712738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8ECD2016-C8FB-9A48-A758-1AFED9E4765E}" type="datetimeFigureOut">
              <a:rPr lang="en-US" smtClean="0"/>
              <a:t>3/9/21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586437-5F92-E045-963A-BBB887D91B50}" type="slidenum">
              <a:rPr lang="en-US" smtClean="0"/>
              <a:t>‹#›</a:t>
            </a:fld>
            <a:endParaRPr lang="en-US"/>
          </a:p>
        </p:txBody>
      </p:sp>
    </p:spTree>
    <p:extLst>
      <p:ext uri="{BB962C8B-B14F-4D97-AF65-F5344CB8AC3E}">
        <p14:creationId xmlns:p14="http://schemas.microsoft.com/office/powerpoint/2010/main" val="4124245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8ECD2016-C8FB-9A48-A758-1AFED9E4765E}" type="datetimeFigureOut">
              <a:rPr lang="en-US" smtClean="0"/>
              <a:t>3/9/21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586437-5F92-E045-963A-BBB887D91B50}" type="slidenum">
              <a:rPr lang="en-US" smtClean="0"/>
              <a:t>‹#›</a:t>
            </a:fld>
            <a:endParaRPr lang="en-US"/>
          </a:p>
        </p:txBody>
      </p:sp>
    </p:spTree>
    <p:extLst>
      <p:ext uri="{BB962C8B-B14F-4D97-AF65-F5344CB8AC3E}">
        <p14:creationId xmlns:p14="http://schemas.microsoft.com/office/powerpoint/2010/main" val="21348262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CD2016-C8FB-9A48-A758-1AFED9E4765E}" type="datetimeFigureOut">
              <a:rPr lang="en-US" smtClean="0"/>
              <a:t>3/9/21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586437-5F92-E045-963A-BBB887D91B50}" type="slidenum">
              <a:rPr lang="en-US" smtClean="0"/>
              <a:t>‹#›</a:t>
            </a:fld>
            <a:endParaRPr lang="en-US"/>
          </a:p>
        </p:txBody>
      </p:sp>
    </p:spTree>
    <p:extLst>
      <p:ext uri="{BB962C8B-B14F-4D97-AF65-F5344CB8AC3E}">
        <p14:creationId xmlns:p14="http://schemas.microsoft.com/office/powerpoint/2010/main" val="16234643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architecturaldigest.com/gallery/outdoor-art-exhibitions-slideshow" TargetMode="External"/><Relationship Id="rId2" Type="http://schemas.openxmlformats.org/officeDocument/2006/relationships/hyperlink" Target="https://www.iloboyou.com/top-2019-outdoor-art-installations-in-public-spaces/" TargetMode="External"/><Relationship Id="rId1" Type="http://schemas.openxmlformats.org/officeDocument/2006/relationships/slideLayout" Target="../slideLayouts/slideLayout2.xml"/><Relationship Id="rId4" Type="http://schemas.openxmlformats.org/officeDocument/2006/relationships/hyperlink" Target="https://archinect.com/news/article/150032979/10-exhibition-spaces-from-around-the-world-for-your-friday-inspiration"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glynnvivian.co.uk/visit/take-a-virtual-tour/" TargetMode="External"/><Relationship Id="rId2" Type="http://schemas.openxmlformats.org/officeDocument/2006/relationships/hyperlink" Target="https://www.glynnvivian.co.uk/"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www.jcms-journal.com/articles/10.5334/jcms.1021213/#B20"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s://www.jcms-journal.com/articles/10.5334/jcms.1021213/#B65"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theartnewspaper.com/blog/ethical-dilemma-and-taking-a-stand-on-copyright" TargetMode="External"/><Relationship Id="rId2" Type="http://schemas.openxmlformats.org/officeDocument/2006/relationships/hyperlink" Target="https://www.jcms-journal.com/articles/10.5334/jcms.1021213/"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Ways of Perceiving</a:t>
            </a:r>
          </a:p>
        </p:txBody>
      </p:sp>
      <p:sp>
        <p:nvSpPr>
          <p:cNvPr id="3" name="Subtitle 2"/>
          <p:cNvSpPr>
            <a:spLocks noGrp="1"/>
          </p:cNvSpPr>
          <p:nvPr>
            <p:ph type="subTitle" idx="1"/>
          </p:nvPr>
        </p:nvSpPr>
        <p:spPr/>
        <p:txBody>
          <a:bodyPr/>
          <a:lstStyle/>
          <a:p>
            <a:r>
              <a:rPr lang="en-US" dirty="0"/>
              <a:t>Quick review</a:t>
            </a:r>
          </a:p>
        </p:txBody>
      </p:sp>
    </p:spTree>
    <p:extLst>
      <p:ext uri="{BB962C8B-B14F-4D97-AF65-F5344CB8AC3E}">
        <p14:creationId xmlns:p14="http://schemas.microsoft.com/office/powerpoint/2010/main" val="29641022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Shot 2021-03-02 at 08.15.23.png"/>
          <p:cNvPicPr>
            <a:picLocks noGrp="1" noChangeAspect="1"/>
          </p:cNvPicPr>
          <p:nvPr>
            <p:ph idx="1"/>
          </p:nvPr>
        </p:nvPicPr>
        <p:blipFill rotWithShape="1">
          <a:blip r:embed="rId3">
            <a:extLst>
              <a:ext uri="{28A0092B-C50C-407E-A947-70E740481C1C}">
                <a14:useLocalDpi xmlns:a14="http://schemas.microsoft.com/office/drawing/2010/main" val="0"/>
              </a:ext>
            </a:extLst>
          </a:blip>
          <a:srcRect l="4248" t="21334" r="4864" b="231"/>
          <a:stretch/>
        </p:blipFill>
        <p:spPr>
          <a:xfrm>
            <a:off x="-337686" y="885942"/>
            <a:ext cx="9481686" cy="5114003"/>
          </a:xfrm>
        </p:spPr>
      </p:pic>
    </p:spTree>
    <p:extLst>
      <p:ext uri="{BB962C8B-B14F-4D97-AF65-F5344CB8AC3E}">
        <p14:creationId xmlns:p14="http://schemas.microsoft.com/office/powerpoint/2010/main" val="26396755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Screen Shot 2021-03-02 at 07.48.12.png"/>
          <p:cNvPicPr>
            <a:picLocks noGrp="1" noChangeAspect="1"/>
          </p:cNvPicPr>
          <p:nvPr>
            <p:ph idx="1"/>
          </p:nvPr>
        </p:nvPicPr>
        <p:blipFill rotWithShape="1">
          <a:blip r:embed="rId3">
            <a:extLst>
              <a:ext uri="{28A0092B-C50C-407E-A947-70E740481C1C}">
                <a14:useLocalDpi xmlns:a14="http://schemas.microsoft.com/office/drawing/2010/main" val="0"/>
              </a:ext>
            </a:extLst>
          </a:blip>
          <a:srcRect t="24939" r="48201" b="16673"/>
          <a:stretch/>
        </p:blipFill>
        <p:spPr>
          <a:xfrm>
            <a:off x="4771529" y="834457"/>
            <a:ext cx="4372471" cy="3003191"/>
          </a:xfrm>
        </p:spPr>
      </p:pic>
      <p:pic>
        <p:nvPicPr>
          <p:cNvPr id="5" name="Picture 4" descr="Screen Shot 2021-03-02 at 07.47.55.png"/>
          <p:cNvPicPr>
            <a:picLocks noChangeAspect="1"/>
          </p:cNvPicPr>
          <p:nvPr/>
        </p:nvPicPr>
        <p:blipFill rotWithShape="1">
          <a:blip r:embed="rId4">
            <a:extLst>
              <a:ext uri="{28A0092B-C50C-407E-A947-70E740481C1C}">
                <a14:useLocalDpi xmlns:a14="http://schemas.microsoft.com/office/drawing/2010/main" val="0"/>
              </a:ext>
            </a:extLst>
          </a:blip>
          <a:srcRect t="25790" r="47818" b="16369"/>
          <a:stretch/>
        </p:blipFill>
        <p:spPr>
          <a:xfrm>
            <a:off x="0" y="3003191"/>
            <a:ext cx="4771529" cy="3305655"/>
          </a:xfrm>
          <a:prstGeom prst="rect">
            <a:avLst/>
          </a:prstGeom>
        </p:spPr>
      </p:pic>
      <p:pic>
        <p:nvPicPr>
          <p:cNvPr id="6" name="Picture 5" descr="Screen Shot 2021-03-02 at 07.47.52.png"/>
          <p:cNvPicPr>
            <a:picLocks noChangeAspect="1"/>
          </p:cNvPicPr>
          <p:nvPr/>
        </p:nvPicPr>
        <p:blipFill rotWithShape="1">
          <a:blip r:embed="rId5">
            <a:extLst>
              <a:ext uri="{28A0092B-C50C-407E-A947-70E740481C1C}">
                <a14:useLocalDpi xmlns:a14="http://schemas.microsoft.com/office/drawing/2010/main" val="0"/>
              </a:ext>
            </a:extLst>
          </a:blip>
          <a:srcRect t="26544" r="47818" b="17004"/>
          <a:stretch/>
        </p:blipFill>
        <p:spPr>
          <a:xfrm>
            <a:off x="0" y="0"/>
            <a:ext cx="4771529" cy="3226285"/>
          </a:xfrm>
          <a:prstGeom prst="rect">
            <a:avLst/>
          </a:prstGeom>
        </p:spPr>
      </p:pic>
      <p:pic>
        <p:nvPicPr>
          <p:cNvPr id="7" name="Picture 6" descr="Screen Shot 2021-03-02 at 07.47.25.png"/>
          <p:cNvPicPr>
            <a:picLocks noChangeAspect="1"/>
          </p:cNvPicPr>
          <p:nvPr/>
        </p:nvPicPr>
        <p:blipFill rotWithShape="1">
          <a:blip r:embed="rId6">
            <a:extLst>
              <a:ext uri="{28A0092B-C50C-407E-A947-70E740481C1C}">
                <a14:useLocalDpi xmlns:a14="http://schemas.microsoft.com/office/drawing/2010/main" val="0"/>
              </a:ext>
            </a:extLst>
          </a:blip>
          <a:srcRect l="1314" t="19938" r="47818" b="27213"/>
          <a:stretch/>
        </p:blipFill>
        <p:spPr>
          <a:xfrm>
            <a:off x="4771529" y="3837648"/>
            <a:ext cx="4397011" cy="2855177"/>
          </a:xfrm>
          <a:prstGeom prst="rect">
            <a:avLst/>
          </a:prstGeom>
        </p:spPr>
      </p:pic>
    </p:spTree>
    <p:extLst>
      <p:ext uri="{BB962C8B-B14F-4D97-AF65-F5344CB8AC3E}">
        <p14:creationId xmlns:p14="http://schemas.microsoft.com/office/powerpoint/2010/main" val="31571664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Module Learning Outcomes</a:t>
            </a:r>
          </a:p>
        </p:txBody>
      </p:sp>
      <p:sp>
        <p:nvSpPr>
          <p:cNvPr id="3" name="Content Placeholder 2"/>
          <p:cNvSpPr>
            <a:spLocks noGrp="1"/>
          </p:cNvSpPr>
          <p:nvPr>
            <p:ph idx="1"/>
          </p:nvPr>
        </p:nvSpPr>
        <p:spPr/>
        <p:txBody>
          <a:bodyPr>
            <a:normAutofit lnSpcReduction="10000"/>
          </a:bodyPr>
          <a:lstStyle/>
          <a:p>
            <a:r>
              <a:rPr lang="en-GB" sz="2000" dirty="0"/>
              <a:t>Upon the successful completion of this module, the student should be able to:</a:t>
            </a:r>
          </a:p>
          <a:p>
            <a:pPr lvl="0"/>
            <a:r>
              <a:rPr lang="en-GB" dirty="0"/>
              <a:t>recognise and employ a range of critical theories to the analysis of a cultural product or practice;</a:t>
            </a:r>
          </a:p>
          <a:p>
            <a:r>
              <a:rPr lang="en-GB" dirty="0"/>
              <a:t>communicate a response to different approaches to understanding elements of cultural endeavour which makes reference to academic sources and employs appropriate citation and referencing conventions.</a:t>
            </a:r>
            <a:r>
              <a:rPr lang="en-GB" dirty="0">
                <a:effectLst/>
              </a:rPr>
              <a:t> </a:t>
            </a:r>
            <a:endParaRPr lang="en-US" dirty="0"/>
          </a:p>
        </p:txBody>
      </p:sp>
    </p:spTree>
    <p:extLst>
      <p:ext uri="{BB962C8B-B14F-4D97-AF65-F5344CB8AC3E}">
        <p14:creationId xmlns:p14="http://schemas.microsoft.com/office/powerpoint/2010/main" val="15146602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Assignment </a:t>
            </a:r>
          </a:p>
        </p:txBody>
      </p:sp>
      <p:sp>
        <p:nvSpPr>
          <p:cNvPr id="3" name="Content Placeholder 2"/>
          <p:cNvSpPr>
            <a:spLocks noGrp="1"/>
          </p:cNvSpPr>
          <p:nvPr>
            <p:ph idx="1"/>
          </p:nvPr>
        </p:nvSpPr>
        <p:spPr/>
        <p:txBody>
          <a:bodyPr>
            <a:normAutofit fontScale="92500" lnSpcReduction="10000"/>
          </a:bodyPr>
          <a:lstStyle/>
          <a:p>
            <a:r>
              <a:rPr lang="en-GB" dirty="0"/>
              <a:t>You will work on an imagined display space which will be explored through your own interests and discipline, so it might be an exhibition, festival, performance, etc. </a:t>
            </a:r>
          </a:p>
          <a:p>
            <a:r>
              <a:rPr lang="en-GB" dirty="0"/>
              <a:t>This task will involve research practices and approaches applied to deconstruct art and design histories. </a:t>
            </a:r>
          </a:p>
          <a:p>
            <a:r>
              <a:rPr lang="en-GB" dirty="0"/>
              <a:t>Students will be assessed for an exploratory written piece, including maps, diagrams and images, of 1500 words.</a:t>
            </a:r>
          </a:p>
          <a:p>
            <a:endParaRPr lang="en-US" dirty="0"/>
          </a:p>
        </p:txBody>
      </p:sp>
    </p:spTree>
    <p:extLst>
      <p:ext uri="{BB962C8B-B14F-4D97-AF65-F5344CB8AC3E}">
        <p14:creationId xmlns:p14="http://schemas.microsoft.com/office/powerpoint/2010/main" val="4939140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story so far</a:t>
            </a:r>
            <a:r>
              <a:rPr lang="mr-IN" dirty="0"/>
              <a:t>…</a:t>
            </a:r>
            <a:endParaRPr lang="en-US" dirty="0"/>
          </a:p>
        </p:txBody>
      </p:sp>
      <p:sp>
        <p:nvSpPr>
          <p:cNvPr id="3" name="Content Placeholder 2"/>
          <p:cNvSpPr>
            <a:spLocks noGrp="1"/>
          </p:cNvSpPr>
          <p:nvPr>
            <p:ph idx="1"/>
          </p:nvPr>
        </p:nvSpPr>
        <p:spPr/>
        <p:txBody>
          <a:bodyPr/>
          <a:lstStyle/>
          <a:p>
            <a:r>
              <a:rPr lang="en-US" dirty="0"/>
              <a:t>Critical theories: </a:t>
            </a:r>
          </a:p>
          <a:p>
            <a:r>
              <a:rPr lang="en-US" dirty="0"/>
              <a:t>deconstruction, </a:t>
            </a:r>
            <a:r>
              <a:rPr lang="en-US" dirty="0" err="1"/>
              <a:t>diologism</a:t>
            </a:r>
            <a:r>
              <a:rPr lang="en-US" dirty="0"/>
              <a:t>, nation, subjectivity and your own manifesto, semiotics, </a:t>
            </a:r>
            <a:r>
              <a:rPr lang="en-US" dirty="0" err="1"/>
              <a:t>curation</a:t>
            </a:r>
            <a:r>
              <a:rPr lang="en-US" dirty="0"/>
              <a:t>, dramaturgy, emancipation of the spectator, and the cultural significance, social awareness,  political aspiration, economic impact, personal investment and philosophical analysis of practice. </a:t>
            </a:r>
          </a:p>
        </p:txBody>
      </p:sp>
    </p:spTree>
    <p:extLst>
      <p:ext uri="{BB962C8B-B14F-4D97-AF65-F5344CB8AC3E}">
        <p14:creationId xmlns:p14="http://schemas.microsoft.com/office/powerpoint/2010/main" val="41479132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story so far</a:t>
            </a:r>
            <a:r>
              <a:rPr lang="mr-IN" dirty="0"/>
              <a:t>…</a:t>
            </a:r>
            <a:endParaRPr lang="en-US" dirty="0"/>
          </a:p>
        </p:txBody>
      </p:sp>
      <p:sp>
        <p:nvSpPr>
          <p:cNvPr id="3" name="Content Placeholder 2"/>
          <p:cNvSpPr>
            <a:spLocks noGrp="1"/>
          </p:cNvSpPr>
          <p:nvPr>
            <p:ph idx="1"/>
          </p:nvPr>
        </p:nvSpPr>
        <p:spPr/>
        <p:txBody>
          <a:bodyPr>
            <a:normAutofit fontScale="92500" lnSpcReduction="10000"/>
          </a:bodyPr>
          <a:lstStyle/>
          <a:p>
            <a:r>
              <a:rPr lang="en-US" dirty="0"/>
              <a:t>Cultural endeavor: </a:t>
            </a:r>
          </a:p>
          <a:p>
            <a:r>
              <a:rPr lang="en-US" dirty="0"/>
              <a:t>Creating meaning related to our own perception of ‘culture’, considering and respecting creative practice in relation to the period of creation and period of exhibition from the</a:t>
            </a:r>
            <a:r>
              <a:rPr lang="mr-IN" dirty="0"/>
              <a:t>…</a:t>
            </a:r>
            <a:r>
              <a:rPr lang="en-GB" dirty="0"/>
              <a:t>social, political, philosophical, personal, economic and cultural relevance of the process of creating and exhibiting work. </a:t>
            </a:r>
          </a:p>
          <a:p>
            <a:r>
              <a:rPr lang="en-GB" dirty="0"/>
              <a:t>The influencing and adaptation of meaning through participation. </a:t>
            </a:r>
            <a:endParaRPr lang="en-US" dirty="0"/>
          </a:p>
        </p:txBody>
      </p:sp>
    </p:spTree>
    <p:extLst>
      <p:ext uri="{BB962C8B-B14F-4D97-AF65-F5344CB8AC3E}">
        <p14:creationId xmlns:p14="http://schemas.microsoft.com/office/powerpoint/2010/main" val="5033733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Who/what/where/when/how?</a:t>
            </a:r>
          </a:p>
        </p:txBody>
      </p:sp>
      <p:sp>
        <p:nvSpPr>
          <p:cNvPr id="3" name="Content Placeholder 2"/>
          <p:cNvSpPr>
            <a:spLocks noGrp="1"/>
          </p:cNvSpPr>
          <p:nvPr>
            <p:ph idx="1"/>
          </p:nvPr>
        </p:nvSpPr>
        <p:spPr/>
        <p:txBody>
          <a:bodyPr>
            <a:normAutofit lnSpcReduction="10000"/>
          </a:bodyPr>
          <a:lstStyle/>
          <a:p>
            <a:r>
              <a:rPr lang="en-US" dirty="0"/>
              <a:t>Who?</a:t>
            </a:r>
          </a:p>
          <a:p>
            <a:r>
              <a:rPr lang="en-US" dirty="0"/>
              <a:t>You need to create a written plan of an exhibition of art work to portray an idea, theme, statement of beliefs.</a:t>
            </a:r>
          </a:p>
          <a:p>
            <a:r>
              <a:rPr lang="en-US" dirty="0"/>
              <a:t>This can be ‘through your own interests and discipline’.</a:t>
            </a:r>
          </a:p>
          <a:p>
            <a:r>
              <a:rPr lang="en-US" dirty="0"/>
              <a:t>I suggest that you discuss 5 ‘pieces’ within the context of your exhibition </a:t>
            </a:r>
            <a:r>
              <a:rPr lang="mr-IN" dirty="0"/>
              <a:t>–</a:t>
            </a:r>
            <a:r>
              <a:rPr lang="en-US" dirty="0"/>
              <a:t> but that you can refer to more if you choose.</a:t>
            </a:r>
          </a:p>
        </p:txBody>
      </p:sp>
    </p:spTree>
    <p:extLst>
      <p:ext uri="{BB962C8B-B14F-4D97-AF65-F5344CB8AC3E}">
        <p14:creationId xmlns:p14="http://schemas.microsoft.com/office/powerpoint/2010/main" val="10867559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Who/what/where/when/how?</a:t>
            </a:r>
          </a:p>
        </p:txBody>
      </p:sp>
      <p:sp>
        <p:nvSpPr>
          <p:cNvPr id="3" name="Content Placeholder 2"/>
          <p:cNvSpPr>
            <a:spLocks noGrp="1"/>
          </p:cNvSpPr>
          <p:nvPr>
            <p:ph idx="1"/>
          </p:nvPr>
        </p:nvSpPr>
        <p:spPr/>
        <p:txBody>
          <a:bodyPr>
            <a:normAutofit fontScale="85000" lnSpcReduction="10000"/>
          </a:bodyPr>
          <a:lstStyle/>
          <a:p>
            <a:r>
              <a:rPr lang="en-US" dirty="0"/>
              <a:t>What?</a:t>
            </a:r>
          </a:p>
          <a:p>
            <a:r>
              <a:rPr lang="en-US" i="1" dirty="0"/>
              <a:t>You need to create a written plan of an exhibition of art work to portray an idea, theme, statement of beliefs.</a:t>
            </a:r>
          </a:p>
          <a:p>
            <a:r>
              <a:rPr lang="en-US" i="1" dirty="0"/>
              <a:t>This can be ‘through your own interests and discipline’.</a:t>
            </a:r>
          </a:p>
          <a:p>
            <a:r>
              <a:rPr lang="en-US" dirty="0"/>
              <a:t>This is a way of developing a critical and discourse driven way of perceiving how artwork is displayed/shared/shown/received.</a:t>
            </a:r>
          </a:p>
          <a:p>
            <a:r>
              <a:rPr lang="en-US" dirty="0"/>
              <a:t>You need to consider ‘how’ your exhibition communicates your message to/with/despite your intended audience.</a:t>
            </a:r>
          </a:p>
          <a:p>
            <a:endParaRPr lang="en-US" dirty="0"/>
          </a:p>
        </p:txBody>
      </p:sp>
    </p:spTree>
    <p:extLst>
      <p:ext uri="{BB962C8B-B14F-4D97-AF65-F5344CB8AC3E}">
        <p14:creationId xmlns:p14="http://schemas.microsoft.com/office/powerpoint/2010/main" val="5578773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Who/what/where/when/how?</a:t>
            </a:r>
          </a:p>
        </p:txBody>
      </p:sp>
      <p:sp>
        <p:nvSpPr>
          <p:cNvPr id="3" name="Content Placeholder 2"/>
          <p:cNvSpPr>
            <a:spLocks noGrp="1"/>
          </p:cNvSpPr>
          <p:nvPr>
            <p:ph idx="1"/>
          </p:nvPr>
        </p:nvSpPr>
        <p:spPr/>
        <p:txBody>
          <a:bodyPr/>
          <a:lstStyle/>
          <a:p>
            <a:r>
              <a:rPr lang="en-US" dirty="0"/>
              <a:t>Where?</a:t>
            </a:r>
          </a:p>
          <a:p>
            <a:r>
              <a:rPr lang="en-US" dirty="0"/>
              <a:t>You can use any space as a gallery.</a:t>
            </a:r>
          </a:p>
          <a:p>
            <a:r>
              <a:rPr lang="en-US" dirty="0"/>
              <a:t>This can be imagined or real </a:t>
            </a:r>
            <a:r>
              <a:rPr lang="mr-IN" dirty="0"/>
              <a:t>–</a:t>
            </a:r>
            <a:r>
              <a:rPr lang="en-US" dirty="0"/>
              <a:t> the moon or the Tate </a:t>
            </a:r>
            <a:r>
              <a:rPr lang="mr-IN" dirty="0"/>
              <a:t>–</a:t>
            </a:r>
            <a:r>
              <a:rPr lang="en-US" dirty="0"/>
              <a:t> but you should explain why you are choosing the location as your platform.</a:t>
            </a:r>
          </a:p>
          <a:p>
            <a:r>
              <a:rPr lang="en-US" dirty="0"/>
              <a:t>Consider the impact of the location on your intended audience. </a:t>
            </a:r>
          </a:p>
        </p:txBody>
      </p:sp>
    </p:spTree>
    <p:extLst>
      <p:ext uri="{BB962C8B-B14F-4D97-AF65-F5344CB8AC3E}">
        <p14:creationId xmlns:p14="http://schemas.microsoft.com/office/powerpoint/2010/main" val="34854969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Who/what/where/when/how?</a:t>
            </a:r>
          </a:p>
        </p:txBody>
      </p:sp>
      <p:sp>
        <p:nvSpPr>
          <p:cNvPr id="3" name="Content Placeholder 2"/>
          <p:cNvSpPr>
            <a:spLocks noGrp="1"/>
          </p:cNvSpPr>
          <p:nvPr>
            <p:ph idx="1"/>
          </p:nvPr>
        </p:nvSpPr>
        <p:spPr/>
        <p:txBody>
          <a:bodyPr/>
          <a:lstStyle/>
          <a:p>
            <a:r>
              <a:rPr lang="en-US" dirty="0"/>
              <a:t>When?</a:t>
            </a:r>
          </a:p>
          <a:p>
            <a:r>
              <a:rPr lang="en-US" dirty="0"/>
              <a:t>There are two answers here:</a:t>
            </a:r>
          </a:p>
          <a:p>
            <a:r>
              <a:rPr lang="en-US" dirty="0"/>
              <a:t>1- by 12pm on the 4</a:t>
            </a:r>
            <a:r>
              <a:rPr lang="en-US" baseline="30000" dirty="0"/>
              <a:t>th</a:t>
            </a:r>
            <a:r>
              <a:rPr lang="en-US" dirty="0"/>
              <a:t> of May</a:t>
            </a:r>
          </a:p>
          <a:p>
            <a:endParaRPr lang="en-US" dirty="0"/>
          </a:p>
          <a:p>
            <a:r>
              <a:rPr lang="en-US" dirty="0"/>
              <a:t>2- ‘anytime’ </a:t>
            </a:r>
            <a:r>
              <a:rPr lang="mr-IN" dirty="0"/>
              <a:t>–</a:t>
            </a:r>
            <a:r>
              <a:rPr lang="en-US" dirty="0"/>
              <a:t> you can locate your exhibition today or in another time period </a:t>
            </a:r>
            <a:r>
              <a:rPr lang="mr-IN" dirty="0"/>
              <a:t>–</a:t>
            </a:r>
            <a:r>
              <a:rPr lang="en-US" dirty="0"/>
              <a:t> so long as you explain why you have chosen to do this in a research led manner. </a:t>
            </a:r>
          </a:p>
        </p:txBody>
      </p:sp>
    </p:spTree>
    <p:extLst>
      <p:ext uri="{BB962C8B-B14F-4D97-AF65-F5344CB8AC3E}">
        <p14:creationId xmlns:p14="http://schemas.microsoft.com/office/powerpoint/2010/main" val="5555109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Who/what/where/when/how?</a:t>
            </a:r>
          </a:p>
        </p:txBody>
      </p:sp>
      <p:sp>
        <p:nvSpPr>
          <p:cNvPr id="3" name="Content Placeholder 2"/>
          <p:cNvSpPr>
            <a:spLocks noGrp="1"/>
          </p:cNvSpPr>
          <p:nvPr>
            <p:ph idx="1"/>
          </p:nvPr>
        </p:nvSpPr>
        <p:spPr/>
        <p:txBody>
          <a:bodyPr>
            <a:normAutofit fontScale="85000" lnSpcReduction="20000"/>
          </a:bodyPr>
          <a:lstStyle/>
          <a:p>
            <a:r>
              <a:rPr lang="en-US" dirty="0"/>
              <a:t>How?</a:t>
            </a:r>
          </a:p>
          <a:p>
            <a:r>
              <a:rPr lang="en-US" dirty="0"/>
              <a:t>Be imaginative.</a:t>
            </a:r>
          </a:p>
          <a:p>
            <a:r>
              <a:rPr lang="en-US" dirty="0"/>
              <a:t>Be authentic.</a:t>
            </a:r>
          </a:p>
          <a:p>
            <a:r>
              <a:rPr lang="en-US" dirty="0"/>
              <a:t>Be you.</a:t>
            </a:r>
          </a:p>
          <a:p>
            <a:endParaRPr lang="en-US" dirty="0"/>
          </a:p>
          <a:p>
            <a:r>
              <a:rPr lang="en-US" dirty="0"/>
              <a:t>This is a task that emancipates you from real time and cost constraints </a:t>
            </a:r>
            <a:r>
              <a:rPr lang="mr-IN" dirty="0"/>
              <a:t>–</a:t>
            </a:r>
            <a:r>
              <a:rPr lang="en-US" dirty="0"/>
              <a:t> not quite a ‘thought experiment’ but an exploration of your ideas about art, and your opportunity to show what critical lenses </a:t>
            </a:r>
            <a:r>
              <a:rPr lang="mr-IN" dirty="0"/>
              <a:t>–</a:t>
            </a:r>
            <a:r>
              <a:rPr lang="en-US" dirty="0"/>
              <a:t> the influential factors and discourses - you consider to be important to your practice. </a:t>
            </a:r>
          </a:p>
        </p:txBody>
      </p:sp>
    </p:spTree>
    <p:extLst>
      <p:ext uri="{BB962C8B-B14F-4D97-AF65-F5344CB8AC3E}">
        <p14:creationId xmlns:p14="http://schemas.microsoft.com/office/powerpoint/2010/main" val="18653881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Some beautiful examples of real exhibitions</a:t>
            </a:r>
          </a:p>
        </p:txBody>
      </p:sp>
      <p:sp>
        <p:nvSpPr>
          <p:cNvPr id="3" name="Content Placeholder 2"/>
          <p:cNvSpPr>
            <a:spLocks noGrp="1"/>
          </p:cNvSpPr>
          <p:nvPr>
            <p:ph idx="1"/>
          </p:nvPr>
        </p:nvSpPr>
        <p:spPr/>
        <p:txBody>
          <a:bodyPr>
            <a:normAutofit lnSpcReduction="10000"/>
          </a:bodyPr>
          <a:lstStyle/>
          <a:p>
            <a:r>
              <a:rPr lang="en-US" dirty="0">
                <a:hlinkClick r:id="rId2"/>
              </a:rPr>
              <a:t>https://www.iloboyou.com/top-2019-outdoor-art-installations-in-public-spaces/</a:t>
            </a:r>
            <a:r>
              <a:rPr lang="en-US" dirty="0"/>
              <a:t> </a:t>
            </a:r>
          </a:p>
          <a:p>
            <a:endParaRPr lang="en-US" dirty="0"/>
          </a:p>
          <a:p>
            <a:r>
              <a:rPr lang="en-US" dirty="0">
                <a:hlinkClick r:id="rId3"/>
              </a:rPr>
              <a:t>https://www.architecturaldigest.com/gallery/outdoor-art-exhibitions-slideshow</a:t>
            </a:r>
            <a:r>
              <a:rPr lang="en-US" dirty="0"/>
              <a:t> </a:t>
            </a:r>
          </a:p>
          <a:p>
            <a:endParaRPr lang="en-US" dirty="0"/>
          </a:p>
          <a:p>
            <a:r>
              <a:rPr lang="en-US" dirty="0">
                <a:hlinkClick r:id="rId4"/>
              </a:rPr>
              <a:t>https://archinect.com/news/article/150032979/10-exhibition-spaces-from-around-the-world-for-your-friday-inspiration</a:t>
            </a:r>
            <a:r>
              <a:rPr lang="en-US" dirty="0"/>
              <a:t> </a:t>
            </a:r>
          </a:p>
        </p:txBody>
      </p:sp>
    </p:spTree>
    <p:extLst>
      <p:ext uri="{BB962C8B-B14F-4D97-AF65-F5344CB8AC3E}">
        <p14:creationId xmlns:p14="http://schemas.microsoft.com/office/powerpoint/2010/main" val="31810131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Exhibitions ‘today’</a:t>
            </a:r>
          </a:p>
        </p:txBody>
      </p:sp>
      <p:sp>
        <p:nvSpPr>
          <p:cNvPr id="3" name="Content Placeholder 2"/>
          <p:cNvSpPr>
            <a:spLocks noGrp="1"/>
          </p:cNvSpPr>
          <p:nvPr>
            <p:ph idx="1"/>
          </p:nvPr>
        </p:nvSpPr>
        <p:spPr/>
        <p:txBody>
          <a:bodyPr>
            <a:normAutofit/>
          </a:bodyPr>
          <a:lstStyle/>
          <a:p>
            <a:r>
              <a:rPr lang="en-US" dirty="0"/>
              <a:t>I have mentioned the Glynn Vivian several times, so here it is:</a:t>
            </a:r>
          </a:p>
          <a:p>
            <a:r>
              <a:rPr lang="en-US" sz="2400" dirty="0">
                <a:hlinkClick r:id="rId2"/>
              </a:rPr>
              <a:t>https://www.glynnvivian.co.uk/</a:t>
            </a:r>
            <a:r>
              <a:rPr lang="en-US" sz="2400" dirty="0"/>
              <a:t> </a:t>
            </a:r>
          </a:p>
          <a:p>
            <a:endParaRPr lang="en-US" dirty="0"/>
          </a:p>
          <a:p>
            <a:r>
              <a:rPr lang="en-US" dirty="0"/>
              <a:t>Take this tour and discuss what influential factors you </a:t>
            </a:r>
            <a:r>
              <a:rPr lang="en-US" dirty="0" err="1"/>
              <a:t>recognise</a:t>
            </a:r>
            <a:r>
              <a:rPr lang="en-US" dirty="0"/>
              <a:t> in / from and through the exhibition:</a:t>
            </a:r>
          </a:p>
          <a:p>
            <a:r>
              <a:rPr lang="en-US" sz="2400" dirty="0">
                <a:hlinkClick r:id="rId3"/>
              </a:rPr>
              <a:t>https://www.glynnvivian.co.uk/visit/take-a-virtual-tour/</a:t>
            </a:r>
            <a:r>
              <a:rPr lang="en-US" sz="2400" dirty="0"/>
              <a:t> </a:t>
            </a:r>
          </a:p>
        </p:txBody>
      </p:sp>
    </p:spTree>
    <p:extLst>
      <p:ext uri="{BB962C8B-B14F-4D97-AF65-F5344CB8AC3E}">
        <p14:creationId xmlns:p14="http://schemas.microsoft.com/office/powerpoint/2010/main" val="15356378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Question</a:t>
            </a:r>
          </a:p>
        </p:txBody>
      </p:sp>
      <p:sp>
        <p:nvSpPr>
          <p:cNvPr id="3" name="Content Placeholder 2"/>
          <p:cNvSpPr>
            <a:spLocks noGrp="1"/>
          </p:cNvSpPr>
          <p:nvPr>
            <p:ph idx="1"/>
          </p:nvPr>
        </p:nvSpPr>
        <p:spPr/>
        <p:txBody>
          <a:bodyPr/>
          <a:lstStyle/>
          <a:p>
            <a:endParaRPr lang="en-US" dirty="0"/>
          </a:p>
          <a:p>
            <a:endParaRPr lang="en-US" dirty="0"/>
          </a:p>
          <a:p>
            <a:endParaRPr lang="en-US" dirty="0"/>
          </a:p>
          <a:p>
            <a:pPr marL="0" indent="0">
              <a:buNone/>
            </a:pPr>
            <a:r>
              <a:rPr lang="en-US" dirty="0"/>
              <a:t>			Is </a:t>
            </a:r>
            <a:r>
              <a:rPr lang="en-US" dirty="0" err="1"/>
              <a:t>Instagram</a:t>
            </a:r>
            <a:r>
              <a:rPr lang="en-US" dirty="0"/>
              <a:t> a gallery? Discuss.</a:t>
            </a:r>
          </a:p>
        </p:txBody>
      </p:sp>
    </p:spTree>
    <p:extLst>
      <p:ext uri="{BB962C8B-B14F-4D97-AF65-F5344CB8AC3E}">
        <p14:creationId xmlns:p14="http://schemas.microsoft.com/office/powerpoint/2010/main" val="9852893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More questions</a:t>
            </a:r>
          </a:p>
        </p:txBody>
      </p:sp>
      <p:sp>
        <p:nvSpPr>
          <p:cNvPr id="3" name="Content Placeholder 2"/>
          <p:cNvSpPr>
            <a:spLocks noGrp="1"/>
          </p:cNvSpPr>
          <p:nvPr>
            <p:ph idx="1"/>
          </p:nvPr>
        </p:nvSpPr>
        <p:spPr/>
        <p:txBody>
          <a:bodyPr/>
          <a:lstStyle/>
          <a:p>
            <a:r>
              <a:rPr lang="en-US" dirty="0"/>
              <a:t>What does access to art mean to you?</a:t>
            </a:r>
          </a:p>
          <a:p>
            <a:r>
              <a:rPr lang="en-US" dirty="0"/>
              <a:t>Is art and access to art a democratic topic?</a:t>
            </a:r>
          </a:p>
          <a:p>
            <a:r>
              <a:rPr lang="en-US" dirty="0"/>
              <a:t>How can digital art, digital representation and digital democracy change the impact of your exhibition?</a:t>
            </a:r>
          </a:p>
          <a:p>
            <a:r>
              <a:rPr lang="en-US" dirty="0"/>
              <a:t>What tools do you have to curate your exhibition? Intellectual, digital, physical.</a:t>
            </a:r>
          </a:p>
          <a:p>
            <a:r>
              <a:rPr lang="en-US" dirty="0"/>
              <a:t>What change can your exhibition illicit?</a:t>
            </a:r>
          </a:p>
        </p:txBody>
      </p:sp>
    </p:spTree>
    <p:extLst>
      <p:ext uri="{BB962C8B-B14F-4D97-AF65-F5344CB8AC3E}">
        <p14:creationId xmlns:p14="http://schemas.microsoft.com/office/powerpoint/2010/main" val="42048184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BE3112-5A4C-1E42-8D98-7AF68950674C}"/>
              </a:ext>
            </a:extLst>
          </p:cNvPr>
          <p:cNvSpPr>
            <a:spLocks noGrp="1"/>
          </p:cNvSpPr>
          <p:nvPr>
            <p:ph type="title"/>
          </p:nvPr>
        </p:nvSpPr>
        <p:spPr/>
        <p:txBody>
          <a:bodyPr/>
          <a:lstStyle/>
          <a:p>
            <a:r>
              <a:rPr lang="en-US" dirty="0"/>
              <a:t>Applied Theatre</a:t>
            </a:r>
          </a:p>
        </p:txBody>
      </p:sp>
      <p:sp>
        <p:nvSpPr>
          <p:cNvPr id="3" name="Content Placeholder 2">
            <a:extLst>
              <a:ext uri="{FF2B5EF4-FFF2-40B4-BE49-F238E27FC236}">
                <a16:creationId xmlns:a16="http://schemas.microsoft.com/office/drawing/2014/main" id="{E19E2B50-4C5E-1E44-891E-6D1E1C882F68}"/>
              </a:ext>
            </a:extLst>
          </p:cNvPr>
          <p:cNvSpPr>
            <a:spLocks noGrp="1"/>
          </p:cNvSpPr>
          <p:nvPr>
            <p:ph idx="1"/>
          </p:nvPr>
        </p:nvSpPr>
        <p:spPr/>
        <p:txBody>
          <a:bodyPr>
            <a:normAutofit fontScale="92500"/>
          </a:bodyPr>
          <a:lstStyle/>
          <a:p>
            <a:r>
              <a:rPr lang="en-US" dirty="0"/>
              <a:t>Theatre ‘For’ – e.g. touring theatre for young people</a:t>
            </a:r>
          </a:p>
          <a:p>
            <a:r>
              <a:rPr lang="en-US" dirty="0"/>
              <a:t>Theatre ‘With’ – e.g. process based / workshop – involving participants in devising. Might not result in a presentation to a wider audience.</a:t>
            </a:r>
          </a:p>
          <a:p>
            <a:r>
              <a:rPr lang="en-US" dirty="0"/>
              <a:t>Theatre ‘By’ – e.g. a community make and perform theatre themselves. Community direct, plan, perform the event themselves.</a:t>
            </a:r>
          </a:p>
          <a:p>
            <a:r>
              <a:rPr lang="en-US" sz="2200" dirty="0"/>
              <a:t>(</a:t>
            </a:r>
            <a:r>
              <a:rPr lang="en-US" sz="2200" dirty="0" err="1"/>
              <a:t>Prentki</a:t>
            </a:r>
            <a:r>
              <a:rPr lang="en-US" sz="2200" dirty="0"/>
              <a:t> &amp; Preston, 2009:10-11)</a:t>
            </a:r>
          </a:p>
          <a:p>
            <a:endParaRPr lang="en-US" dirty="0"/>
          </a:p>
        </p:txBody>
      </p:sp>
    </p:spTree>
    <p:extLst>
      <p:ext uri="{BB962C8B-B14F-4D97-AF65-F5344CB8AC3E}">
        <p14:creationId xmlns:p14="http://schemas.microsoft.com/office/powerpoint/2010/main" val="34829302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‘Theatre &amp; Ethics’ </a:t>
            </a:r>
          </a:p>
        </p:txBody>
      </p:sp>
      <p:sp>
        <p:nvSpPr>
          <p:cNvPr id="3" name="Content Placeholder 2"/>
          <p:cNvSpPr>
            <a:spLocks noGrp="1"/>
          </p:cNvSpPr>
          <p:nvPr>
            <p:ph idx="1"/>
          </p:nvPr>
        </p:nvSpPr>
        <p:spPr/>
        <p:txBody>
          <a:bodyPr/>
          <a:lstStyle/>
          <a:p>
            <a:r>
              <a:rPr lang="en-US" dirty="0"/>
              <a:t>Can work that is satisfying be ethical or are we agreeing with ourselves? </a:t>
            </a:r>
          </a:p>
          <a:p>
            <a:r>
              <a:rPr lang="en-US" dirty="0" err="1"/>
              <a:t>Ridout</a:t>
            </a:r>
            <a:r>
              <a:rPr lang="en-US" dirty="0"/>
              <a:t> considers whether new truly ethical theatre </a:t>
            </a:r>
            <a:r>
              <a:rPr lang="mr-IN" dirty="0"/>
              <a:t>–</a:t>
            </a:r>
            <a:r>
              <a:rPr lang="en-US" dirty="0"/>
              <a:t> theatre that ‘would confront its spectators with something radically other, something that could not be assimilated by their existing understanding of the ethical’ - would be inherently un-ethical. (2009:67)</a:t>
            </a:r>
          </a:p>
        </p:txBody>
      </p:sp>
    </p:spTree>
    <p:extLst>
      <p:ext uri="{BB962C8B-B14F-4D97-AF65-F5344CB8AC3E}">
        <p14:creationId xmlns:p14="http://schemas.microsoft.com/office/powerpoint/2010/main" val="15491035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‘Theatre &amp; Ethics’ </a:t>
            </a:r>
          </a:p>
        </p:txBody>
      </p:sp>
      <p:sp>
        <p:nvSpPr>
          <p:cNvPr id="3" name="Content Placeholder 2"/>
          <p:cNvSpPr>
            <a:spLocks noGrp="1"/>
          </p:cNvSpPr>
          <p:nvPr>
            <p:ph idx="1"/>
          </p:nvPr>
        </p:nvSpPr>
        <p:spPr/>
        <p:txBody>
          <a:bodyPr/>
          <a:lstStyle/>
          <a:p>
            <a:endParaRPr lang="en-US" dirty="0"/>
          </a:p>
          <a:p>
            <a:r>
              <a:rPr lang="en-US" dirty="0"/>
              <a:t>Theatre needs to ‘justify itself in terms of it’s contribution to an ethical life’.</a:t>
            </a:r>
          </a:p>
          <a:p>
            <a:r>
              <a:rPr lang="en-US" dirty="0"/>
              <a:t>But because theatre has the power to question relationships and norms, ‘Theatre’s greatest ethical potential may be found precisely at the moment when theatre abandons ethics.’ </a:t>
            </a:r>
            <a:r>
              <a:rPr lang="en-US" sz="2000" dirty="0"/>
              <a:t>(2009:70)</a:t>
            </a:r>
          </a:p>
          <a:p>
            <a:endParaRPr lang="en-US" dirty="0"/>
          </a:p>
          <a:p>
            <a:endParaRPr lang="en-US" dirty="0"/>
          </a:p>
        </p:txBody>
      </p:sp>
    </p:spTree>
    <p:extLst>
      <p:ext uri="{BB962C8B-B14F-4D97-AF65-F5344CB8AC3E}">
        <p14:creationId xmlns:p14="http://schemas.microsoft.com/office/powerpoint/2010/main" val="525264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52CB3A-E878-074D-9320-74D1C486CA07}"/>
              </a:ext>
            </a:extLst>
          </p:cNvPr>
          <p:cNvSpPr>
            <a:spLocks noGrp="1"/>
          </p:cNvSpPr>
          <p:nvPr>
            <p:ph type="title"/>
          </p:nvPr>
        </p:nvSpPr>
        <p:spPr/>
        <p:txBody>
          <a:bodyPr/>
          <a:lstStyle/>
          <a:p>
            <a:r>
              <a:rPr lang="en-US" dirty="0"/>
              <a:t>Gallery Ethics</a:t>
            </a:r>
          </a:p>
        </p:txBody>
      </p:sp>
      <p:sp>
        <p:nvSpPr>
          <p:cNvPr id="3" name="Content Placeholder 2">
            <a:extLst>
              <a:ext uri="{FF2B5EF4-FFF2-40B4-BE49-F238E27FC236}">
                <a16:creationId xmlns:a16="http://schemas.microsoft.com/office/drawing/2014/main" id="{02E00631-ADA3-8040-9190-190B88ECC8E8}"/>
              </a:ext>
            </a:extLst>
          </p:cNvPr>
          <p:cNvSpPr>
            <a:spLocks noGrp="1"/>
          </p:cNvSpPr>
          <p:nvPr>
            <p:ph idx="1"/>
          </p:nvPr>
        </p:nvSpPr>
        <p:spPr/>
        <p:txBody>
          <a:bodyPr>
            <a:normAutofit fontScale="92500" lnSpcReduction="10000"/>
          </a:bodyPr>
          <a:lstStyle/>
          <a:p>
            <a:r>
              <a:rPr lang="en-GB" dirty="0"/>
              <a:t>‘Which is worse: accepting donations from a family linked to the manufacture of addictive drugs, or putting on an exhibition about an alleged paedophile?’ </a:t>
            </a:r>
            <a:r>
              <a:rPr lang="en-GB" sz="2400" dirty="0"/>
              <a:t>(Grosvenor, 2019)</a:t>
            </a:r>
          </a:p>
          <a:p>
            <a:endParaRPr lang="en-GB" sz="2400" dirty="0"/>
          </a:p>
          <a:p>
            <a:r>
              <a:rPr lang="en-GB" dirty="0"/>
              <a:t>‘Values may concern an object’s creation or ownership, its original use or subsequent uses, cultural appropriation, or research; they may be aesthetic, symbolic, educational, scholarly, cultural, political, or economic.’ </a:t>
            </a:r>
            <a:r>
              <a:rPr lang="en-GB" sz="2200" dirty="0"/>
              <a:t>(Gazi, ND)</a:t>
            </a:r>
          </a:p>
          <a:p>
            <a:endParaRPr lang="en-US" sz="2400" dirty="0"/>
          </a:p>
        </p:txBody>
      </p:sp>
    </p:spTree>
    <p:extLst>
      <p:ext uri="{BB962C8B-B14F-4D97-AF65-F5344CB8AC3E}">
        <p14:creationId xmlns:p14="http://schemas.microsoft.com/office/powerpoint/2010/main" val="2150119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52CB3A-E878-074D-9320-74D1C486CA07}"/>
              </a:ext>
            </a:extLst>
          </p:cNvPr>
          <p:cNvSpPr>
            <a:spLocks noGrp="1"/>
          </p:cNvSpPr>
          <p:nvPr>
            <p:ph type="title"/>
          </p:nvPr>
        </p:nvSpPr>
        <p:spPr/>
        <p:txBody>
          <a:bodyPr/>
          <a:lstStyle/>
          <a:p>
            <a:r>
              <a:rPr lang="en-US" dirty="0"/>
              <a:t>Gallery Ethics</a:t>
            </a:r>
          </a:p>
        </p:txBody>
      </p:sp>
      <p:sp>
        <p:nvSpPr>
          <p:cNvPr id="3" name="Content Placeholder 2">
            <a:extLst>
              <a:ext uri="{FF2B5EF4-FFF2-40B4-BE49-F238E27FC236}">
                <a16:creationId xmlns:a16="http://schemas.microsoft.com/office/drawing/2014/main" id="{02E00631-ADA3-8040-9190-190B88ECC8E8}"/>
              </a:ext>
            </a:extLst>
          </p:cNvPr>
          <p:cNvSpPr>
            <a:spLocks noGrp="1"/>
          </p:cNvSpPr>
          <p:nvPr>
            <p:ph idx="1"/>
          </p:nvPr>
        </p:nvSpPr>
        <p:spPr/>
        <p:txBody>
          <a:bodyPr>
            <a:normAutofit fontScale="92500" lnSpcReduction="10000"/>
          </a:bodyPr>
          <a:lstStyle/>
          <a:p>
            <a:r>
              <a:rPr lang="en-US" dirty="0"/>
              <a:t>‘Ethics are not carved in stone - at different times and different places in different cultures people go about sensitive issues in different ways, and different moral values apply. If, then, the notion of ‘value’ is culturally specific, no particular system of ethics may be said to be absolutely right or wrong. Indeed, it has been suggested that ethical questions should primarily be understood as conflicts in cultural values’ (</a:t>
            </a:r>
            <a:r>
              <a:rPr lang="en-GB" b="1" u="sng" dirty="0">
                <a:hlinkClick r:id="rId2"/>
              </a:rPr>
              <a:t>Goldstein and Kintigh 1990). </a:t>
            </a:r>
            <a:r>
              <a:rPr lang="en-GB" b="1" u="sng" dirty="0"/>
              <a:t>  </a:t>
            </a:r>
            <a:r>
              <a:rPr lang="en-GB" sz="2200" dirty="0"/>
              <a:t>(in Gazi, </a:t>
            </a:r>
            <a:r>
              <a:rPr lang="en-GB" sz="2200" dirty="0" err="1"/>
              <a:t>nd</a:t>
            </a:r>
            <a:r>
              <a:rPr lang="en-GB" sz="2200" dirty="0"/>
              <a:t>)</a:t>
            </a:r>
          </a:p>
          <a:p>
            <a:endParaRPr lang="en-US" dirty="0"/>
          </a:p>
        </p:txBody>
      </p:sp>
    </p:spTree>
    <p:extLst>
      <p:ext uri="{BB962C8B-B14F-4D97-AF65-F5344CB8AC3E}">
        <p14:creationId xmlns:p14="http://schemas.microsoft.com/office/powerpoint/2010/main" val="1753414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52CB3A-E878-074D-9320-74D1C486CA07}"/>
              </a:ext>
            </a:extLst>
          </p:cNvPr>
          <p:cNvSpPr>
            <a:spLocks noGrp="1"/>
          </p:cNvSpPr>
          <p:nvPr>
            <p:ph type="title"/>
          </p:nvPr>
        </p:nvSpPr>
        <p:spPr/>
        <p:txBody>
          <a:bodyPr/>
          <a:lstStyle/>
          <a:p>
            <a:r>
              <a:rPr lang="en-US" dirty="0"/>
              <a:t>Ethics in Gazi’s article</a:t>
            </a:r>
          </a:p>
        </p:txBody>
      </p:sp>
      <p:sp>
        <p:nvSpPr>
          <p:cNvPr id="3" name="Content Placeholder 2">
            <a:extLst>
              <a:ext uri="{FF2B5EF4-FFF2-40B4-BE49-F238E27FC236}">
                <a16:creationId xmlns:a16="http://schemas.microsoft.com/office/drawing/2014/main" id="{02E00631-ADA3-8040-9190-190B88ECC8E8}"/>
              </a:ext>
            </a:extLst>
          </p:cNvPr>
          <p:cNvSpPr>
            <a:spLocks noGrp="1"/>
          </p:cNvSpPr>
          <p:nvPr>
            <p:ph idx="1"/>
          </p:nvPr>
        </p:nvSpPr>
        <p:spPr/>
        <p:txBody>
          <a:bodyPr/>
          <a:lstStyle/>
          <a:p>
            <a:r>
              <a:rPr lang="en-GB" dirty="0"/>
              <a:t>‘Decisions about what to include and what to exclude, what is valued and what is not, the means of presentation, language, and so on, all lead to presentational styles which may shape the public’s perception in unintended ways.’</a:t>
            </a:r>
          </a:p>
          <a:p>
            <a:endParaRPr lang="en-US" dirty="0"/>
          </a:p>
        </p:txBody>
      </p:sp>
    </p:spTree>
    <p:extLst>
      <p:ext uri="{BB962C8B-B14F-4D97-AF65-F5344CB8AC3E}">
        <p14:creationId xmlns:p14="http://schemas.microsoft.com/office/powerpoint/2010/main" val="36246617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66C26-3609-9D42-BA81-00F7378D36CE}"/>
              </a:ext>
            </a:extLst>
          </p:cNvPr>
          <p:cNvSpPr>
            <a:spLocks noGrp="1"/>
          </p:cNvSpPr>
          <p:nvPr>
            <p:ph type="title"/>
          </p:nvPr>
        </p:nvSpPr>
        <p:spPr/>
        <p:txBody>
          <a:bodyPr/>
          <a:lstStyle/>
          <a:p>
            <a:r>
              <a:rPr lang="en-US" dirty="0"/>
              <a:t>Ethics in Gazi’s article</a:t>
            </a:r>
          </a:p>
        </p:txBody>
      </p:sp>
      <p:sp>
        <p:nvSpPr>
          <p:cNvPr id="3" name="Content Placeholder 2">
            <a:extLst>
              <a:ext uri="{FF2B5EF4-FFF2-40B4-BE49-F238E27FC236}">
                <a16:creationId xmlns:a16="http://schemas.microsoft.com/office/drawing/2014/main" id="{5372AF63-0365-0148-AF7C-34D6F3B93CAC}"/>
              </a:ext>
            </a:extLst>
          </p:cNvPr>
          <p:cNvSpPr>
            <a:spLocks noGrp="1"/>
          </p:cNvSpPr>
          <p:nvPr>
            <p:ph idx="1"/>
          </p:nvPr>
        </p:nvSpPr>
        <p:spPr/>
        <p:txBody>
          <a:bodyPr/>
          <a:lstStyle/>
          <a:p>
            <a:r>
              <a:rPr lang="en-GB" dirty="0"/>
              <a:t>’Even within the same culture ethics change as the needs and values of society, and museums, change. What was acceptable or ‘right’ in the past is not anymore, and today’s ethical standards may not apply in the future. How, then, can museums deal with ethical issues on a global scale?’ (Gazi)</a:t>
            </a:r>
          </a:p>
          <a:p>
            <a:endParaRPr lang="en-US" dirty="0"/>
          </a:p>
        </p:txBody>
      </p:sp>
    </p:spTree>
    <p:extLst>
      <p:ext uri="{BB962C8B-B14F-4D97-AF65-F5344CB8AC3E}">
        <p14:creationId xmlns:p14="http://schemas.microsoft.com/office/powerpoint/2010/main" val="39851733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42AD9-FD81-774D-B528-EA9388EA2F1F}"/>
              </a:ext>
            </a:extLst>
          </p:cNvPr>
          <p:cNvSpPr>
            <a:spLocks noGrp="1"/>
          </p:cNvSpPr>
          <p:nvPr>
            <p:ph type="title"/>
          </p:nvPr>
        </p:nvSpPr>
        <p:spPr/>
        <p:txBody>
          <a:bodyPr/>
          <a:lstStyle/>
          <a:p>
            <a:r>
              <a:rPr lang="en-US" dirty="0"/>
              <a:t>Ethics in Gazi’s article</a:t>
            </a:r>
          </a:p>
        </p:txBody>
      </p:sp>
      <p:sp>
        <p:nvSpPr>
          <p:cNvPr id="3" name="Content Placeholder 2">
            <a:extLst>
              <a:ext uri="{FF2B5EF4-FFF2-40B4-BE49-F238E27FC236}">
                <a16:creationId xmlns:a16="http://schemas.microsoft.com/office/drawing/2014/main" id="{78B83248-78F3-2349-BFCB-B9699911699C}"/>
              </a:ext>
            </a:extLst>
          </p:cNvPr>
          <p:cNvSpPr>
            <a:spLocks noGrp="1"/>
          </p:cNvSpPr>
          <p:nvPr>
            <p:ph idx="1"/>
          </p:nvPr>
        </p:nvSpPr>
        <p:spPr/>
        <p:txBody>
          <a:bodyPr/>
          <a:lstStyle/>
          <a:p>
            <a:r>
              <a:rPr lang="en-GB" dirty="0"/>
              <a:t>‘When objects are put on public display some of the values associated with them are opted for over others and this often leads to heated debates among the various parties involved (museums, curators, citizens, indigenous peoples, governments or nations, collectors, art dealers and so on’; cf. </a:t>
            </a:r>
            <a:r>
              <a:rPr lang="en-GB" b="1" u="sng" dirty="0">
                <a:hlinkClick r:id="rId2"/>
              </a:rPr>
              <a:t>Warren 1999: 1) </a:t>
            </a:r>
            <a:r>
              <a:rPr lang="en-GB" sz="2400" dirty="0"/>
              <a:t>(in Gazi)</a:t>
            </a:r>
          </a:p>
          <a:p>
            <a:endParaRPr lang="en-US" dirty="0"/>
          </a:p>
        </p:txBody>
      </p:sp>
    </p:spTree>
    <p:extLst>
      <p:ext uri="{BB962C8B-B14F-4D97-AF65-F5344CB8AC3E}">
        <p14:creationId xmlns:p14="http://schemas.microsoft.com/office/powerpoint/2010/main" val="15895193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0EF4D-7AB3-7744-84CF-EFB7CE019880}"/>
              </a:ext>
            </a:extLst>
          </p:cNvPr>
          <p:cNvSpPr>
            <a:spLocks noGrp="1"/>
          </p:cNvSpPr>
          <p:nvPr>
            <p:ph type="title"/>
          </p:nvPr>
        </p:nvSpPr>
        <p:spPr/>
        <p:txBody>
          <a:bodyPr>
            <a:normAutofit/>
          </a:bodyPr>
          <a:lstStyle/>
          <a:p>
            <a:r>
              <a:rPr lang="en-GB" dirty="0"/>
              <a:t>Gallery Ethics in Grosvenor, 2019</a:t>
            </a:r>
            <a:endParaRPr lang="en-US" dirty="0"/>
          </a:p>
        </p:txBody>
      </p:sp>
      <p:sp>
        <p:nvSpPr>
          <p:cNvPr id="3" name="Content Placeholder 2">
            <a:extLst>
              <a:ext uri="{FF2B5EF4-FFF2-40B4-BE49-F238E27FC236}">
                <a16:creationId xmlns:a16="http://schemas.microsoft.com/office/drawing/2014/main" id="{188EB2E2-E60C-CC43-9165-3C2CF51836F4}"/>
              </a:ext>
            </a:extLst>
          </p:cNvPr>
          <p:cNvSpPr>
            <a:spLocks noGrp="1"/>
          </p:cNvSpPr>
          <p:nvPr>
            <p:ph idx="1"/>
          </p:nvPr>
        </p:nvSpPr>
        <p:spPr/>
        <p:txBody>
          <a:bodyPr>
            <a:normAutofit fontScale="92500" lnSpcReduction="20000"/>
          </a:bodyPr>
          <a:lstStyle/>
          <a:p>
            <a:r>
              <a:rPr lang="en-GB" dirty="0"/>
              <a:t>‘Which is worse: accepting donations from a family linked to the manufacture of addictive drugs, or putting on an exhibition about an alleged paedophile? It’s an unenviable ethical dilemma, but one which the National Portrait Gallery (NPG) in London has managed to become uncomfortably intimate with over the past year. It didn’t take the NPG and the Sackler Trust long to decide that, amid the opioid crisis in the US, it would be politic not to proceed with a planned £1m donation…’</a:t>
            </a:r>
            <a:endParaRPr lang="en-US" dirty="0"/>
          </a:p>
        </p:txBody>
      </p:sp>
    </p:spTree>
    <p:extLst>
      <p:ext uri="{BB962C8B-B14F-4D97-AF65-F5344CB8AC3E}">
        <p14:creationId xmlns:p14="http://schemas.microsoft.com/office/powerpoint/2010/main" val="25377497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0EF4D-7AB3-7744-84CF-EFB7CE019880}"/>
              </a:ext>
            </a:extLst>
          </p:cNvPr>
          <p:cNvSpPr>
            <a:spLocks noGrp="1"/>
          </p:cNvSpPr>
          <p:nvPr>
            <p:ph type="title"/>
          </p:nvPr>
        </p:nvSpPr>
        <p:spPr/>
        <p:txBody>
          <a:bodyPr>
            <a:normAutofit/>
          </a:bodyPr>
          <a:lstStyle/>
          <a:p>
            <a:r>
              <a:rPr lang="en-GB" dirty="0"/>
              <a:t>Gallery Ethics in Grosvenor, 2019</a:t>
            </a:r>
            <a:endParaRPr lang="en-US" dirty="0"/>
          </a:p>
        </p:txBody>
      </p:sp>
      <p:sp>
        <p:nvSpPr>
          <p:cNvPr id="3" name="Content Placeholder 2">
            <a:extLst>
              <a:ext uri="{FF2B5EF4-FFF2-40B4-BE49-F238E27FC236}">
                <a16:creationId xmlns:a16="http://schemas.microsoft.com/office/drawing/2014/main" id="{188EB2E2-E60C-CC43-9165-3C2CF51836F4}"/>
              </a:ext>
            </a:extLst>
          </p:cNvPr>
          <p:cNvSpPr>
            <a:spLocks noGrp="1"/>
          </p:cNvSpPr>
          <p:nvPr>
            <p:ph idx="1"/>
          </p:nvPr>
        </p:nvSpPr>
        <p:spPr/>
        <p:txBody>
          <a:bodyPr>
            <a:normAutofit lnSpcReduction="10000"/>
          </a:bodyPr>
          <a:lstStyle/>
          <a:p>
            <a:r>
              <a:rPr lang="en-GB" dirty="0"/>
              <a:t>‘..But the gallery had little hesitation in exhibiting </a:t>
            </a:r>
            <a:r>
              <a:rPr lang="en-GB" i="1" dirty="0"/>
              <a:t>Michael Jackson: On the Wall</a:t>
            </a:r>
            <a:r>
              <a:rPr lang="en-GB" dirty="0"/>
              <a:t> last year, despite the well-known allegations concerning the singer’s alleged sexual interest in children. Nicholas Cullinan, the NPG’s director (and the show’s curator), claimed it was a blockbuster but visitor numbers say otherwise—just over 82,000 bought tickets, compared with 136,000 for the NPG’s </a:t>
            </a:r>
            <a:r>
              <a:rPr lang="en-GB" i="1" dirty="0"/>
              <a:t>Cézanne Portraits</a:t>
            </a:r>
            <a:r>
              <a:rPr lang="en-GB" dirty="0"/>
              <a:t>. (Grosvenor, 2019)</a:t>
            </a:r>
          </a:p>
          <a:p>
            <a:endParaRPr lang="en-US" dirty="0"/>
          </a:p>
        </p:txBody>
      </p:sp>
    </p:spTree>
    <p:extLst>
      <p:ext uri="{BB962C8B-B14F-4D97-AF65-F5344CB8AC3E}">
        <p14:creationId xmlns:p14="http://schemas.microsoft.com/office/powerpoint/2010/main" val="28594087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2A08A6-5451-2746-A251-36EDE262F021}"/>
              </a:ext>
            </a:extLst>
          </p:cNvPr>
          <p:cNvSpPr>
            <a:spLocks noGrp="1"/>
          </p:cNvSpPr>
          <p:nvPr>
            <p:ph type="title"/>
          </p:nvPr>
        </p:nvSpPr>
        <p:spPr/>
        <p:txBody>
          <a:bodyPr/>
          <a:lstStyle/>
          <a:p>
            <a:r>
              <a:rPr lang="en-GB" dirty="0"/>
              <a:t>Gallery Ethics in Grosvenor, 2019</a:t>
            </a:r>
            <a:endParaRPr lang="en-US" dirty="0"/>
          </a:p>
        </p:txBody>
      </p:sp>
      <p:sp>
        <p:nvSpPr>
          <p:cNvPr id="3" name="Content Placeholder 2">
            <a:extLst>
              <a:ext uri="{FF2B5EF4-FFF2-40B4-BE49-F238E27FC236}">
                <a16:creationId xmlns:a16="http://schemas.microsoft.com/office/drawing/2014/main" id="{D5A98C02-93AD-A748-85C3-719931396F6B}"/>
              </a:ext>
            </a:extLst>
          </p:cNvPr>
          <p:cNvSpPr>
            <a:spLocks noGrp="1"/>
          </p:cNvSpPr>
          <p:nvPr>
            <p:ph idx="1"/>
          </p:nvPr>
        </p:nvSpPr>
        <p:spPr/>
        <p:txBody>
          <a:bodyPr>
            <a:normAutofit lnSpcReduction="10000"/>
          </a:bodyPr>
          <a:lstStyle/>
          <a:p>
            <a:r>
              <a:rPr lang="en-GB" dirty="0"/>
              <a:t>‘You could even buy Jackson hats in the gift shop. Assessing Jackson’s impact on art might have been a valid curatorial exercise had it been done “warts and all”.’ </a:t>
            </a:r>
            <a:r>
              <a:rPr lang="en-GB" sz="2400" dirty="0"/>
              <a:t>(Grosvenor, 2019)</a:t>
            </a:r>
          </a:p>
          <a:p>
            <a:endParaRPr lang="en-GB" sz="2400" dirty="0"/>
          </a:p>
          <a:p>
            <a:endParaRPr lang="en-GB" sz="2400" dirty="0"/>
          </a:p>
          <a:p>
            <a:r>
              <a:rPr lang="en-GB" sz="2400" dirty="0"/>
              <a:t>Point?</a:t>
            </a:r>
          </a:p>
          <a:p>
            <a:r>
              <a:rPr lang="en-GB" sz="2400" dirty="0"/>
              <a:t>Chose carefully what you put on your walls and don’t be afraid to take things down if you uncover details that oppose your politic.</a:t>
            </a:r>
          </a:p>
          <a:p>
            <a:endParaRPr lang="en-US" dirty="0"/>
          </a:p>
        </p:txBody>
      </p:sp>
    </p:spTree>
    <p:extLst>
      <p:ext uri="{BB962C8B-B14F-4D97-AF65-F5344CB8AC3E}">
        <p14:creationId xmlns:p14="http://schemas.microsoft.com/office/powerpoint/2010/main" val="22517864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52CB3A-E878-074D-9320-74D1C486CA07}"/>
              </a:ext>
            </a:extLst>
          </p:cNvPr>
          <p:cNvSpPr>
            <a:spLocks noGrp="1"/>
          </p:cNvSpPr>
          <p:nvPr>
            <p:ph type="title"/>
          </p:nvPr>
        </p:nvSpPr>
        <p:spPr/>
        <p:txBody>
          <a:bodyPr/>
          <a:lstStyle/>
          <a:p>
            <a:r>
              <a:rPr lang="en-US" dirty="0"/>
              <a:t>Bibliography</a:t>
            </a:r>
          </a:p>
        </p:txBody>
      </p:sp>
      <p:sp>
        <p:nvSpPr>
          <p:cNvPr id="3" name="Content Placeholder 2">
            <a:extLst>
              <a:ext uri="{FF2B5EF4-FFF2-40B4-BE49-F238E27FC236}">
                <a16:creationId xmlns:a16="http://schemas.microsoft.com/office/drawing/2014/main" id="{02E00631-ADA3-8040-9190-190B88ECC8E8}"/>
              </a:ext>
            </a:extLst>
          </p:cNvPr>
          <p:cNvSpPr>
            <a:spLocks noGrp="1"/>
          </p:cNvSpPr>
          <p:nvPr>
            <p:ph idx="1"/>
          </p:nvPr>
        </p:nvSpPr>
        <p:spPr/>
        <p:txBody>
          <a:bodyPr>
            <a:normAutofit fontScale="77500" lnSpcReduction="20000"/>
          </a:bodyPr>
          <a:lstStyle/>
          <a:p>
            <a:r>
              <a:rPr lang="en-GB" dirty="0"/>
              <a:t>Gazi, A. (</a:t>
            </a:r>
            <a:r>
              <a:rPr lang="en-GB" dirty="0" err="1"/>
              <a:t>nd</a:t>
            </a:r>
            <a:r>
              <a:rPr lang="en-GB" dirty="0"/>
              <a:t>) ‘Exhibition Ethics - An Overview of Major Issues’ </a:t>
            </a:r>
            <a:r>
              <a:rPr lang="en-GB" i="1" dirty="0"/>
              <a:t>Journal of Museum and Conservation Studies</a:t>
            </a:r>
            <a:r>
              <a:rPr lang="en-GB" dirty="0"/>
              <a:t>. (Online) Available at:</a:t>
            </a:r>
          </a:p>
          <a:p>
            <a:r>
              <a:rPr lang="en-US" sz="2400" u="sng" dirty="0">
                <a:hlinkClick r:id="rId2"/>
              </a:rPr>
              <a:t>https://www.jcms-journal.com/articles/10.5334/jcms.1021213/</a:t>
            </a:r>
            <a:r>
              <a:rPr lang="en-US" sz="2400" dirty="0"/>
              <a:t> </a:t>
            </a:r>
            <a:endParaRPr lang="en-GB" sz="2400" dirty="0"/>
          </a:p>
          <a:p>
            <a:r>
              <a:rPr lang="en-GB" sz="2500" dirty="0"/>
              <a:t>Accessed 06/03/21</a:t>
            </a:r>
          </a:p>
          <a:p>
            <a:r>
              <a:rPr lang="en-GB" dirty="0"/>
              <a:t>Grosvenor, B. (2019) ‘The National Portrait Gallery’s Ethical Dilemma’ </a:t>
            </a:r>
            <a:r>
              <a:rPr lang="en-GB" i="1" dirty="0"/>
              <a:t>The Art Newspaper. </a:t>
            </a:r>
            <a:r>
              <a:rPr lang="en-GB" sz="2400" dirty="0"/>
              <a:t>(Online) Available at:</a:t>
            </a:r>
            <a:endParaRPr lang="en-GB" sz="2400" u="sng" dirty="0">
              <a:hlinkClick r:id="rId3"/>
            </a:endParaRPr>
          </a:p>
          <a:p>
            <a:r>
              <a:rPr lang="en-GB" sz="2400" u="sng" dirty="0">
                <a:hlinkClick r:id="rId3"/>
              </a:rPr>
              <a:t>https://www.theartnewspaper.com/blog/ethical-dilemma-and-taking-a-stand-on-copyright</a:t>
            </a:r>
            <a:r>
              <a:rPr lang="en-GB" sz="2400" dirty="0"/>
              <a:t> </a:t>
            </a:r>
          </a:p>
          <a:p>
            <a:r>
              <a:rPr lang="en-GB" sz="2400" dirty="0"/>
              <a:t>Accessed 06/03/21</a:t>
            </a:r>
          </a:p>
          <a:p>
            <a:endParaRPr lang="en-GB" sz="2400" dirty="0"/>
          </a:p>
          <a:p>
            <a:r>
              <a:rPr lang="en-US" sz="2400" dirty="0" err="1"/>
              <a:t>Prentki</a:t>
            </a:r>
            <a:r>
              <a:rPr lang="en-US" sz="2400" dirty="0"/>
              <a:t>, T &amp; Preston, S. (2009) </a:t>
            </a:r>
            <a:r>
              <a:rPr lang="en-US" sz="2400" i="1" dirty="0"/>
              <a:t>The Applied Theatre Reader. </a:t>
            </a:r>
            <a:r>
              <a:rPr lang="en-US" sz="2400" dirty="0"/>
              <a:t>London: Routledge.</a:t>
            </a:r>
          </a:p>
          <a:p>
            <a:endParaRPr lang="en-GB" sz="2400" dirty="0"/>
          </a:p>
          <a:p>
            <a:r>
              <a:rPr lang="en-US" sz="2400" dirty="0" err="1"/>
              <a:t>Ridout</a:t>
            </a:r>
            <a:r>
              <a:rPr lang="en-US" sz="2400" dirty="0"/>
              <a:t>, N. (2009) </a:t>
            </a:r>
            <a:r>
              <a:rPr lang="en-US" sz="2400" i="1" dirty="0"/>
              <a:t>Theatre &amp; Ethics</a:t>
            </a:r>
            <a:r>
              <a:rPr lang="en-US" sz="2400" dirty="0"/>
              <a:t>. Basingstoke: Palgrave MacMillan</a:t>
            </a:r>
          </a:p>
          <a:p>
            <a:endParaRPr lang="en-US" sz="2400" dirty="0"/>
          </a:p>
          <a:p>
            <a:endParaRPr lang="en-US" sz="2400" dirty="0"/>
          </a:p>
          <a:p>
            <a:endParaRPr lang="en-GB" dirty="0"/>
          </a:p>
          <a:p>
            <a:endParaRPr lang="en-US" dirty="0"/>
          </a:p>
        </p:txBody>
      </p:sp>
    </p:spTree>
    <p:extLst>
      <p:ext uri="{BB962C8B-B14F-4D97-AF65-F5344CB8AC3E}">
        <p14:creationId xmlns:p14="http://schemas.microsoft.com/office/powerpoint/2010/main" val="29680257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473</TotalTime>
  <Words>1820</Words>
  <Application>Microsoft Macintosh PowerPoint</Application>
  <PresentationFormat>On-screen Show (4:3)</PresentationFormat>
  <Paragraphs>130</Paragraphs>
  <Slides>28</Slides>
  <Notes>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28</vt:i4>
      </vt:variant>
    </vt:vector>
  </HeadingPairs>
  <TitlesOfParts>
    <vt:vector size="31" baseType="lpstr">
      <vt:lpstr>Arial</vt:lpstr>
      <vt:lpstr>Calibri</vt:lpstr>
      <vt:lpstr>Office Theme</vt:lpstr>
      <vt:lpstr>Ways of Perceiving</vt:lpstr>
      <vt:lpstr>PowerPoint Presentation</vt:lpstr>
      <vt:lpstr>PowerPoint Presentation</vt:lpstr>
      <vt:lpstr>Module Learning Outcomes</vt:lpstr>
      <vt:lpstr>Assignment </vt:lpstr>
      <vt:lpstr>The story so far…</vt:lpstr>
      <vt:lpstr>The story so far…</vt:lpstr>
      <vt:lpstr>Who/what/where/when/how?</vt:lpstr>
      <vt:lpstr>Who/what/where/when/how?</vt:lpstr>
      <vt:lpstr>Who/what/where/when/how?</vt:lpstr>
      <vt:lpstr>Who/what/where/when/how?</vt:lpstr>
      <vt:lpstr>Who/what/where/when/how?</vt:lpstr>
      <vt:lpstr>Some beautiful examples of real exhibitions</vt:lpstr>
      <vt:lpstr>Exhibitions ‘today’</vt:lpstr>
      <vt:lpstr>Question</vt:lpstr>
      <vt:lpstr>More questions</vt:lpstr>
      <vt:lpstr>Applied Theatre</vt:lpstr>
      <vt:lpstr>‘Theatre &amp; Ethics’ </vt:lpstr>
      <vt:lpstr>‘Theatre &amp; Ethics’ </vt:lpstr>
      <vt:lpstr>Gallery Ethics</vt:lpstr>
      <vt:lpstr>Gallery Ethics</vt:lpstr>
      <vt:lpstr>Ethics in Gazi’s article</vt:lpstr>
      <vt:lpstr>Ethics in Gazi’s article</vt:lpstr>
      <vt:lpstr>Ethics in Gazi’s article</vt:lpstr>
      <vt:lpstr>Gallery Ethics in Grosvenor, 2019</vt:lpstr>
      <vt:lpstr>Gallery Ethics in Grosvenor, 2019</vt:lpstr>
      <vt:lpstr>Gallery Ethics in Grosvenor, 2019</vt:lpstr>
      <vt:lpstr>Bibliography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Jonathan</dc:creator>
  <cp:lastModifiedBy>Jonathan Pugh</cp:lastModifiedBy>
  <cp:revision>20</cp:revision>
  <dcterms:created xsi:type="dcterms:W3CDTF">2021-03-02T07:45:41Z</dcterms:created>
  <dcterms:modified xsi:type="dcterms:W3CDTF">2021-03-09T13:45:08Z</dcterms:modified>
</cp:coreProperties>
</file>