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08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94560-09C2-4014-9380-2236C1F4A8CA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3D43DD-DF33-4A90-9D71-48FCF8649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85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73025BE-08C3-4861-904D-45DAEE8CE7B5}" type="slidenum">
              <a:rPr kumimoji="0" lang="en-GB" altLang="en-US" smtClean="0"/>
              <a:pPr eaLnBrk="1" hangingPunct="1">
                <a:spcBef>
                  <a:spcPct val="0"/>
                </a:spcBef>
              </a:pPr>
              <a:t>4</a:t>
            </a:fld>
            <a:endParaRPr kumimoji="0" lang="en-GB" alt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4630B26-F8D3-45CC-946E-236CB17AF7FD}" type="slidenum">
              <a:rPr kumimoji="0" lang="en-GB" altLang="en-US" smtClean="0"/>
              <a:pPr eaLnBrk="1" hangingPunct="1">
                <a:spcBef>
                  <a:spcPct val="0"/>
                </a:spcBef>
              </a:pPr>
              <a:t>7</a:t>
            </a:fld>
            <a:endParaRPr kumimoji="0" lang="en-GB" alt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9D2F3D-05F6-4530-934D-DF5B3E806D4C}" type="slidenum">
              <a:rPr kumimoji="0"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kumimoji="0" lang="en-GB" alt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30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41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08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47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164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304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885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44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055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19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25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E3006-EAAA-41D8-8301-35C3AD3241CF}" type="datetimeFigureOut">
              <a:rPr lang="en-GB" smtClean="0"/>
              <a:t>22/09/2022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732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Managing and conducting your research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Determining the area or research and research question.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Reading, reading and reading other research 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Research question and research population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Determining research method, Determining exact methods of information collecting.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Collecting your information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Analysing your information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Reporting your information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Deducting practical and applied outcome from your study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Writing the research paper.</a:t>
            </a:r>
          </a:p>
        </p:txBody>
      </p:sp>
    </p:spTree>
    <p:extLst>
      <p:ext uri="{BB962C8B-B14F-4D97-AF65-F5344CB8AC3E}">
        <p14:creationId xmlns:p14="http://schemas.microsoft.com/office/powerpoint/2010/main" val="358133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Generating research ideas</a:t>
            </a:r>
            <a:endParaRPr lang="en-US" alt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dirty="0" smtClean="0">
                <a:solidFill>
                  <a:srgbClr val="7030A0"/>
                </a:solidFill>
                <a:ea typeface="ＭＳ Ｐゴシック" pitchFamily="34" charset="-128"/>
              </a:rPr>
              <a:t>Where should /could this come from?</a:t>
            </a:r>
          </a:p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ea typeface="ＭＳ Ｐゴシック" pitchFamily="34" charset="-128"/>
              </a:rPr>
              <a:t>Y</a:t>
            </a:r>
            <a:r>
              <a:rPr lang="en-GB" altLang="en-US" dirty="0" smtClean="0">
                <a:ea typeface="ＭＳ Ｐゴシック" pitchFamily="34" charset="-128"/>
              </a:rPr>
              <a:t>our interests</a:t>
            </a: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ea typeface="ＭＳ Ｐゴシック" pitchFamily="34" charset="-128"/>
              </a:rPr>
              <a:t>Public literature</a:t>
            </a: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ea typeface="ＭＳ Ｐゴシック" pitchFamily="34" charset="-128"/>
              </a:rPr>
              <a:t>Research</a:t>
            </a: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ea typeface="ＭＳ Ｐゴシック" pitchFamily="34" charset="-128"/>
              </a:rPr>
              <a:t>Specific topic and issues</a:t>
            </a:r>
            <a:endParaRPr lang="en-US" altLang="en-US" dirty="0">
              <a:ea typeface="ＭＳ Ｐゴシック" pitchFamily="34" charset="-128"/>
            </a:endParaRP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ea typeface="ＭＳ Ｐゴシック" pitchFamily="34" charset="-128"/>
              </a:rPr>
              <a:t>Directed by outside bodies / </a:t>
            </a:r>
            <a:r>
              <a:rPr lang="en-US" altLang="en-US" dirty="0" err="1" smtClean="0">
                <a:ea typeface="ＭＳ Ｐゴシック" pitchFamily="34" charset="-128"/>
              </a:rPr>
              <a:t>organisations</a:t>
            </a:r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5623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ea typeface="+mj-ea"/>
              </a:rPr>
              <a:t>Introduction </a:t>
            </a:r>
            <a:r>
              <a:rPr lang="en-GB" sz="4000" dirty="0" smtClean="0">
                <a:ea typeface="+mj-ea"/>
              </a:rPr>
              <a:t>for </a:t>
            </a:r>
            <a:r>
              <a:rPr lang="en-GB" sz="4000" dirty="0">
                <a:ea typeface="+mj-ea"/>
              </a:rPr>
              <a:t>proposed study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700213"/>
            <a:ext cx="8229600" cy="47529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7030A0"/>
                </a:solidFill>
              </a:rPr>
              <a:t>Where your question has come from &amp; Why?</a:t>
            </a:r>
          </a:p>
          <a:p>
            <a:pPr eaLnBrk="1" hangingPunct="1">
              <a:buFont typeface="Arial" charset="0"/>
              <a:buNone/>
            </a:pPr>
            <a:endParaRPr lang="en-GB" alt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FF0000"/>
                </a:solidFill>
              </a:rPr>
              <a:t>Use relevant and appropriate evidence / literature to justify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0070C0"/>
                </a:solidFill>
              </a:rPr>
              <a:t>What do you hope to fine out?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/>
              <a:t>How is this information useful?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</p:txBody>
      </p:sp>
      <p:sp>
        <p:nvSpPr>
          <p:cNvPr id="4" name="Down Arrow 3"/>
          <p:cNvSpPr/>
          <p:nvPr/>
        </p:nvSpPr>
        <p:spPr>
          <a:xfrm>
            <a:off x="4211638" y="2205038"/>
            <a:ext cx="431800" cy="71913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211638" y="4005263"/>
            <a:ext cx="431800" cy="71913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211638" y="5157788"/>
            <a:ext cx="431800" cy="71913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Rationale</a:t>
            </a:r>
            <a:endParaRPr lang="en-US" altLang="en-US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41438"/>
            <a:ext cx="8229600" cy="5040312"/>
          </a:xfrm>
        </p:spPr>
        <p:txBody>
          <a:bodyPr/>
          <a:lstStyle/>
          <a:p>
            <a:pPr eaLnBrk="1" hangingPunct="1"/>
            <a:r>
              <a:rPr lang="en-GB" altLang="en-US" smtClean="0"/>
              <a:t>Is it clear why your project needs to be carried out? </a:t>
            </a:r>
          </a:p>
          <a:p>
            <a:pPr eaLnBrk="1" hangingPunct="1"/>
            <a:r>
              <a:rPr lang="en-GB" altLang="en-US" smtClean="0"/>
              <a:t>Is it evident why it is important / will add to current research?</a:t>
            </a:r>
          </a:p>
          <a:p>
            <a:pPr eaLnBrk="1" hangingPunct="1"/>
            <a:r>
              <a:rPr lang="en-GB" altLang="en-US" smtClean="0"/>
              <a:t>Who will the results of each study be useful for?</a:t>
            </a:r>
          </a:p>
          <a:p>
            <a:pPr eaLnBrk="1" hangingPunct="1"/>
            <a:r>
              <a:rPr lang="en-GB" altLang="en-US" smtClean="0"/>
              <a:t>Can you think of anyone else who has not been considered that the results may be useful for?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543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12738" y="3333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ea typeface="+mj-ea"/>
              </a:rPr>
              <a:t>Clear identification of the aims of the </a:t>
            </a:r>
            <a:r>
              <a:rPr lang="en-GB" sz="4000" dirty="0" smtClean="0">
                <a:ea typeface="+mj-ea"/>
              </a:rPr>
              <a:t>study</a:t>
            </a:r>
            <a:r>
              <a:rPr lang="en-GB" sz="4000" dirty="0">
                <a:ea typeface="+mj-ea"/>
              </a:rPr>
              <a:t/>
            </a:r>
            <a:br>
              <a:rPr lang="en-GB" sz="4000" dirty="0">
                <a:ea typeface="+mj-ea"/>
              </a:rPr>
            </a:br>
            <a:endParaRPr lang="en-GB" sz="4000" dirty="0">
              <a:ea typeface="+mj-ea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arenBoth"/>
              <a:defRPr/>
            </a:pPr>
            <a:r>
              <a:rPr lang="en-GB" altLang="en-US" dirty="0" smtClean="0">
                <a:ea typeface="ＭＳ Ｐゴシック" pitchFamily="34" charset="-128"/>
              </a:rPr>
              <a:t>        What is your exact question?</a:t>
            </a:r>
          </a:p>
          <a:p>
            <a:pPr lvl="1" eaLnBrk="1" hangingPunct="1">
              <a:defRPr/>
            </a:pPr>
            <a:r>
              <a:rPr lang="en-GB" altLang="en-US" sz="2000" dirty="0" smtClean="0">
                <a:ea typeface="ＭＳ Ｐゴシック" pitchFamily="34" charset="-128"/>
              </a:rPr>
              <a:t>Do you have very specific aims?</a:t>
            </a:r>
          </a:p>
          <a:p>
            <a:pPr lvl="1" eaLnBrk="1" hangingPunct="1">
              <a:defRPr/>
            </a:pPr>
            <a:r>
              <a:rPr lang="en-GB" altLang="en-US" sz="2000" dirty="0" smtClean="0">
                <a:ea typeface="ＭＳ Ｐゴシック" pitchFamily="34" charset="-128"/>
              </a:rPr>
              <a:t>The clearer your aims are, the easier the research will be.</a:t>
            </a:r>
          </a:p>
          <a:p>
            <a:pPr lvl="1" eaLnBrk="1" hangingPunct="1">
              <a:defRPr/>
            </a:pPr>
            <a:endParaRPr lang="en-GB" altLang="en-US" sz="2000" dirty="0" smtClean="0">
              <a:ea typeface="ＭＳ Ｐゴシック" pitchFamily="34" charset="-128"/>
            </a:endParaRPr>
          </a:p>
          <a:p>
            <a:pPr marL="514350" indent="-514350" eaLnBrk="1" hangingPunct="1">
              <a:buFont typeface="Arial" charset="0"/>
              <a:buAutoNum type="arabicParenBoth" startAt="2"/>
              <a:defRPr/>
            </a:pPr>
            <a:r>
              <a:rPr lang="en-GB" altLang="en-US" dirty="0" smtClean="0">
                <a:ea typeface="ＭＳ Ｐゴシック" pitchFamily="34" charset="-128"/>
              </a:rPr>
              <a:t>        What do you hope to find out?</a:t>
            </a:r>
          </a:p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 smtClean="0">
                <a:ea typeface="ＭＳ Ｐゴシック" pitchFamily="34" charset="-128"/>
              </a:rPr>
              <a:t>(3) 	Hypothesis (quantitative research)</a:t>
            </a:r>
          </a:p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</p:txBody>
      </p:sp>
      <p:sp>
        <p:nvSpPr>
          <p:cNvPr id="2" name="Down Arrow 1"/>
          <p:cNvSpPr/>
          <p:nvPr/>
        </p:nvSpPr>
        <p:spPr>
          <a:xfrm>
            <a:off x="3708400" y="4076700"/>
            <a:ext cx="719138" cy="79216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41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8569325" cy="1143000"/>
          </a:xfrm>
        </p:spPr>
        <p:txBody>
          <a:bodyPr/>
          <a:lstStyle/>
          <a:p>
            <a:pPr eaLnBrk="1" hangingPunct="1"/>
            <a:r>
              <a:rPr lang="en-GB" altLang="en-US" sz="3200" smtClean="0"/>
              <a:t>Outline of proposed methodology for the study - providing a strong rationale for the choices made.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12775" y="908050"/>
            <a:ext cx="8153400" cy="51879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 smtClean="0">
                <a:solidFill>
                  <a:srgbClr val="0070C0"/>
                </a:solidFill>
                <a:ea typeface="ＭＳ Ｐゴシック" pitchFamily="34" charset="-128"/>
              </a:rPr>
              <a:t>Participants – who?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 smtClean="0">
                <a:solidFill>
                  <a:srgbClr val="B10F49"/>
                </a:solidFill>
                <a:ea typeface="ＭＳ Ｐゴシック" pitchFamily="34" charset="-128"/>
              </a:rPr>
              <a:t>Procedures – how?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 smtClean="0">
                <a:solidFill>
                  <a:srgbClr val="00B050"/>
                </a:solidFill>
                <a:ea typeface="ＭＳ Ｐゴシック" pitchFamily="34" charset="-128"/>
              </a:rPr>
              <a:t>Design – what?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b="1" u="sng" dirty="0">
              <a:solidFill>
                <a:srgbClr val="00B050"/>
              </a:solidFill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b="1" dirty="0" smtClean="0">
                <a:solidFill>
                  <a:srgbClr val="00B050"/>
                </a:solidFill>
                <a:ea typeface="ＭＳ Ｐゴシック" pitchFamily="34" charset="-128"/>
              </a:rPr>
              <a:t>				</a:t>
            </a:r>
            <a:endParaRPr lang="en-GB" altLang="en-US" b="1" u="sng" dirty="0" smtClean="0">
              <a:ea typeface="ＭＳ Ｐゴシック" pitchFamily="34" charset="-128"/>
            </a:endParaRPr>
          </a:p>
        </p:txBody>
      </p:sp>
      <p:sp>
        <p:nvSpPr>
          <p:cNvPr id="28676" name="TextBox 1"/>
          <p:cNvSpPr txBox="1">
            <a:spLocks noChangeArrowheads="1"/>
          </p:cNvSpPr>
          <p:nvPr/>
        </p:nvSpPr>
        <p:spPr bwMode="auto">
          <a:xfrm>
            <a:off x="5940425" y="2722563"/>
            <a:ext cx="295275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400" b="1">
                <a:solidFill>
                  <a:srgbClr val="FF0000"/>
                </a:solidFill>
                <a:latin typeface="Arial" charset="0"/>
              </a:rPr>
              <a:t>Ethics?</a:t>
            </a:r>
            <a:endParaRPr lang="en-GB" altLang="en-US" sz="4400">
              <a:solidFill>
                <a:srgbClr val="FF0000"/>
              </a:solidFill>
              <a:latin typeface="Arial" charset="0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4500563" y="2398713"/>
            <a:ext cx="1439862" cy="6477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356100" y="3198813"/>
            <a:ext cx="1581150" cy="857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4497388" y="3492500"/>
            <a:ext cx="1439862" cy="8001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797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Participants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895850"/>
          </a:xfrm>
        </p:spPr>
        <p:txBody>
          <a:bodyPr/>
          <a:lstStyle/>
          <a:p>
            <a:pPr eaLnBrk="1" hangingPunct="1"/>
            <a:r>
              <a:rPr lang="en-GB" altLang="en-US" smtClean="0"/>
              <a:t>Examine the proposed participant sample for your project. </a:t>
            </a:r>
          </a:p>
          <a:p>
            <a:pPr eaLnBrk="1" hangingPunct="1"/>
            <a:r>
              <a:rPr lang="en-GB" altLang="en-US" smtClean="0"/>
              <a:t>For your project, consider the following…</a:t>
            </a:r>
          </a:p>
          <a:p>
            <a:pPr lvl="1" eaLnBrk="1" hangingPunct="1"/>
            <a:r>
              <a:rPr lang="en-GB" altLang="en-US" smtClean="0"/>
              <a:t>Is it realistic?</a:t>
            </a:r>
          </a:p>
          <a:p>
            <a:pPr lvl="1" eaLnBrk="1" hangingPunct="1"/>
            <a:r>
              <a:rPr lang="en-GB" altLang="en-US" smtClean="0"/>
              <a:t>Is the number appropriate?</a:t>
            </a:r>
          </a:p>
          <a:p>
            <a:pPr lvl="1" eaLnBrk="1" hangingPunct="1"/>
            <a:r>
              <a:rPr lang="en-GB" altLang="en-US" smtClean="0"/>
              <a:t>Is it appropriate for the proposed study? </a:t>
            </a:r>
          </a:p>
          <a:p>
            <a:pPr lvl="1" eaLnBrk="1" hangingPunct="1"/>
            <a:r>
              <a:rPr lang="en-GB" altLang="en-US" smtClean="0"/>
              <a:t>Are there any potential problems with the sample that you need to be aware of?</a:t>
            </a:r>
          </a:p>
        </p:txBody>
      </p:sp>
    </p:spTree>
    <p:extLst>
      <p:ext uri="{BB962C8B-B14F-4D97-AF65-F5344CB8AC3E}">
        <p14:creationId xmlns:p14="http://schemas.microsoft.com/office/powerpoint/2010/main" val="167960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Procedures and Design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Look at the method for your proposed project</a:t>
            </a:r>
            <a:r>
              <a:rPr lang="en-GB" dirty="0" smtClean="0">
                <a:ea typeface="+mn-ea"/>
              </a:rPr>
              <a:t>.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Is this appropriate to answer the question</a:t>
            </a:r>
            <a:r>
              <a:rPr lang="en-GB" dirty="0" smtClean="0">
                <a:ea typeface="+mn-ea"/>
              </a:rPr>
              <a:t>?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Would any different methods be better to answer the question</a:t>
            </a:r>
            <a:r>
              <a:rPr lang="en-GB" dirty="0" smtClean="0">
                <a:ea typeface="+mn-ea"/>
              </a:rPr>
              <a:t>?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Is it possible / realistic to add any further methods to gather information.</a:t>
            </a:r>
          </a:p>
        </p:txBody>
      </p:sp>
    </p:spTree>
    <p:extLst>
      <p:ext uri="{BB962C8B-B14F-4D97-AF65-F5344CB8AC3E}">
        <p14:creationId xmlns:p14="http://schemas.microsoft.com/office/powerpoint/2010/main" val="236944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ea typeface="+mj-ea"/>
              </a:rPr>
              <a:t>Identification of data analysis methods to be used. </a:t>
            </a:r>
            <a:br>
              <a:rPr lang="en-GB" sz="4000" dirty="0">
                <a:ea typeface="+mj-ea"/>
              </a:rPr>
            </a:br>
            <a:endParaRPr lang="en-GB" sz="4000" dirty="0">
              <a:ea typeface="+mj-ea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549275" y="1600200"/>
            <a:ext cx="8042275" cy="470852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sz="2800" dirty="0">
                <a:ea typeface="+mn-ea"/>
              </a:rPr>
              <a:t>Statistical analysis? 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Questionnaires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Laboratory data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Observational checklists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charset="0"/>
              <a:buNone/>
              <a:defRPr/>
            </a:pPr>
            <a:endParaRPr lang="en-GB" sz="2400" dirty="0">
              <a:ea typeface="+mn-ea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sz="2800" dirty="0">
                <a:ea typeface="+mn-ea"/>
              </a:rPr>
              <a:t>Parametric / non parametric (scale answers / frequency of yes or no answers)?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sz="2800" dirty="0">
              <a:ea typeface="+mn-ea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sz="2800" dirty="0">
                <a:ea typeface="+mn-ea"/>
              </a:rPr>
              <a:t>Analysis of qualitative data?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Interviews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Open ended questionnaires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endParaRPr lang="en-GB" sz="2400" dirty="0">
              <a:solidFill>
                <a:schemeClr val="tx1">
                  <a:lumMod val="65000"/>
                  <a:lumOff val="35000"/>
                </a:schemeClr>
              </a:solidFill>
              <a:ea typeface="+mn-ea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sz="2800" dirty="0">
              <a:solidFill>
                <a:schemeClr val="tx1">
                  <a:lumMod val="65000"/>
                  <a:lumOff val="35000"/>
                </a:schemeClr>
              </a:solidFill>
              <a:ea typeface="+mn-ea"/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53975" y="29718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chemeClr val="tx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35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Presenting Data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 smtClean="0"/>
              <a:t>Clearly identify key results and present in appropriate format;</a:t>
            </a:r>
          </a:p>
          <a:p>
            <a:pPr eaLnBrk="1" hangingPunct="1"/>
            <a:endParaRPr lang="en-US" altLang="en-US" dirty="0" smtClean="0"/>
          </a:p>
          <a:p>
            <a:pPr lvl="1" eaLnBrk="1" hangingPunct="1"/>
            <a:r>
              <a:rPr lang="en-US" altLang="en-US" dirty="0" smtClean="0"/>
              <a:t>Written</a:t>
            </a:r>
          </a:p>
          <a:p>
            <a:pPr lvl="1" eaLnBrk="1" hangingPunct="1"/>
            <a:r>
              <a:rPr lang="en-US" altLang="en-US" dirty="0" smtClean="0"/>
              <a:t>Statistical</a:t>
            </a:r>
          </a:p>
          <a:p>
            <a:pPr lvl="1" eaLnBrk="1" hangingPunct="1"/>
            <a:r>
              <a:rPr lang="en-US" altLang="en-US" dirty="0" smtClean="0"/>
              <a:t>Tabular</a:t>
            </a:r>
          </a:p>
          <a:p>
            <a:pPr lvl="1" eaLnBrk="1" hangingPunct="1"/>
            <a:r>
              <a:rPr lang="en-US" altLang="en-US" dirty="0" smtClean="0"/>
              <a:t>Graphical</a:t>
            </a:r>
          </a:p>
          <a:p>
            <a:pPr lvl="1" eaLnBrk="1" hangingPunct="1"/>
            <a:r>
              <a:rPr lang="en-US" altLang="en-US" dirty="0"/>
              <a:t>A</a:t>
            </a:r>
            <a:r>
              <a:rPr lang="en-US" altLang="en-US" dirty="0" smtClean="0"/>
              <a:t>ppendices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1402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Discussion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Answer the research question and hypothesis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Relate the theory to results to explain the data collected.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Derive new / novel interpretations based on the evidence collected</a:t>
            </a:r>
          </a:p>
        </p:txBody>
      </p:sp>
    </p:spTree>
    <p:extLst>
      <p:ext uri="{BB962C8B-B14F-4D97-AF65-F5344CB8AC3E}">
        <p14:creationId xmlns:p14="http://schemas.microsoft.com/office/powerpoint/2010/main" val="236028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Conclusions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Summary of key findings and key interpretations.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Include main implications of the data</a:t>
            </a:r>
          </a:p>
        </p:txBody>
      </p:sp>
    </p:spTree>
    <p:extLst>
      <p:ext uri="{BB962C8B-B14F-4D97-AF65-F5344CB8AC3E}">
        <p14:creationId xmlns:p14="http://schemas.microsoft.com/office/powerpoint/2010/main" val="413266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Advice to Remember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 smtClean="0"/>
              <a:t>Keep your question simple.</a:t>
            </a:r>
          </a:p>
          <a:p>
            <a:pPr marL="0" indent="0" algn="ctr" eaLnBrk="1" hangingPunct="1">
              <a:buNone/>
            </a:pPr>
            <a:endParaRPr lang="en-US" altLang="en-US" dirty="0" smtClean="0"/>
          </a:p>
          <a:p>
            <a:pPr marL="0" indent="0" algn="ctr" eaLnBrk="1" hangingPunct="1">
              <a:buNone/>
            </a:pPr>
            <a:r>
              <a:rPr lang="en-US" altLang="en-US" dirty="0" smtClean="0"/>
              <a:t>The basics are easy but requires attention to detail!</a:t>
            </a:r>
          </a:p>
          <a:p>
            <a:pPr marL="0" indent="0" algn="ctr" eaLnBrk="1" hangingPunct="1">
              <a:buNone/>
            </a:pPr>
            <a:endParaRPr lang="en-US" altLang="en-US" dirty="0" smtClean="0"/>
          </a:p>
          <a:p>
            <a:pPr marL="0" indent="0" algn="ctr" eaLnBrk="1" hangingPunct="1">
              <a:buNone/>
            </a:pPr>
            <a:r>
              <a:rPr lang="en-US" altLang="en-US" dirty="0" smtClean="0"/>
              <a:t>Getting it wrong makes your research meaningless.</a:t>
            </a:r>
          </a:p>
        </p:txBody>
      </p:sp>
    </p:spTree>
    <p:extLst>
      <p:ext uri="{BB962C8B-B14F-4D97-AF65-F5344CB8AC3E}">
        <p14:creationId xmlns:p14="http://schemas.microsoft.com/office/powerpoint/2010/main" val="3540751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495</Words>
  <Application>Microsoft Office PowerPoint</Application>
  <PresentationFormat>On-screen Show (4:3)</PresentationFormat>
  <Paragraphs>104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MS PGothic</vt:lpstr>
      <vt:lpstr>MS PGothic</vt:lpstr>
      <vt:lpstr>Times New Roman</vt:lpstr>
      <vt:lpstr>Wingdings</vt:lpstr>
      <vt:lpstr>Wingdings 2</vt:lpstr>
      <vt:lpstr>Office Theme</vt:lpstr>
      <vt:lpstr>Managing and conducting your research</vt:lpstr>
      <vt:lpstr>Generating research ideas</vt:lpstr>
      <vt:lpstr>Introduction for proposed study </vt:lpstr>
      <vt:lpstr>Rationale</vt:lpstr>
      <vt:lpstr>Clear identification of the aims of the study </vt:lpstr>
      <vt:lpstr>Outline of proposed methodology for the study - providing a strong rationale for the choices made. </vt:lpstr>
      <vt:lpstr>Participants</vt:lpstr>
      <vt:lpstr>Procedures and Design</vt:lpstr>
      <vt:lpstr>Identification of data analysis methods to be used.  </vt:lpstr>
      <vt:lpstr>Presenting Data</vt:lpstr>
      <vt:lpstr>Discussion</vt:lpstr>
      <vt:lpstr>Conclusions</vt:lpstr>
      <vt:lpstr>Advice to Remember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4</cp:revision>
  <dcterms:created xsi:type="dcterms:W3CDTF">2017-10-08T15:39:25Z</dcterms:created>
  <dcterms:modified xsi:type="dcterms:W3CDTF">2022-09-22T13:59:02Z</dcterms:modified>
</cp:coreProperties>
</file>