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6" r:id="rId2"/>
    <p:sldId id="257" r:id="rId3"/>
    <p:sldId id="258" r:id="rId4"/>
    <p:sldId id="259" r:id="rId5"/>
    <p:sldId id="260" r:id="rId6"/>
    <p:sldId id="261" r:id="rId7"/>
    <p:sldId id="263" r:id="rId8"/>
    <p:sldId id="272" r:id="rId9"/>
    <p:sldId id="262" r:id="rId10"/>
    <p:sldId id="264" r:id="rId11"/>
    <p:sldId id="273" r:id="rId12"/>
    <p:sldId id="274" r:id="rId13"/>
    <p:sldId id="275" r:id="rId14"/>
    <p:sldId id="266" r:id="rId15"/>
    <p:sldId id="271" r:id="rId16"/>
    <p:sldId id="267" r:id="rId17"/>
    <p:sldId id="268"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3496" autoAdjust="0"/>
  </p:normalViewPr>
  <p:slideViewPr>
    <p:cSldViewPr snapToGrid="0" showGuides="1">
      <p:cViewPr varScale="1">
        <p:scale>
          <a:sx n="104" d="100"/>
          <a:sy n="104" d="100"/>
        </p:scale>
        <p:origin x="792" y="1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Apps (1806320)" userId="e0f0b15e-9708-4605-86b2-631caaa0e8a1" providerId="ADAL" clId="{2A02956A-647F-4321-846D-24E3C6C9EAD6}"/>
    <pc:docChg chg="undo custSel modSld">
      <pc:chgData name="Alexander Apps (1806320)" userId="e0f0b15e-9708-4605-86b2-631caaa0e8a1" providerId="ADAL" clId="{2A02956A-647F-4321-846D-24E3C6C9EAD6}" dt="2018-12-21T23:48:40.944" v="5784" actId="2711"/>
      <pc:docMkLst>
        <pc:docMk/>
      </pc:docMkLst>
      <pc:sldChg chg="modNotesTx">
        <pc:chgData name="Alexander Apps (1806320)" userId="e0f0b15e-9708-4605-86b2-631caaa0e8a1" providerId="ADAL" clId="{2A02956A-647F-4321-846D-24E3C6C9EAD6}" dt="2018-12-21T22:32:21.906" v="1440" actId="20577"/>
        <pc:sldMkLst>
          <pc:docMk/>
          <pc:sldMk cId="4100034176" sldId="260"/>
        </pc:sldMkLst>
      </pc:sldChg>
      <pc:sldChg chg="modNotesTx">
        <pc:chgData name="Alexander Apps (1806320)" userId="e0f0b15e-9708-4605-86b2-631caaa0e8a1" providerId="ADAL" clId="{2A02956A-647F-4321-846D-24E3C6C9EAD6}" dt="2018-12-21T22:38:12.538" v="1800" actId="20577"/>
        <pc:sldMkLst>
          <pc:docMk/>
          <pc:sldMk cId="2327721246" sldId="262"/>
        </pc:sldMkLst>
      </pc:sldChg>
      <pc:sldChg chg="modNotesTx">
        <pc:chgData name="Alexander Apps (1806320)" userId="e0f0b15e-9708-4605-86b2-631caaa0e8a1" providerId="ADAL" clId="{2A02956A-647F-4321-846D-24E3C6C9EAD6}" dt="2018-12-21T23:03:50.986" v="3895" actId="20577"/>
        <pc:sldMkLst>
          <pc:docMk/>
          <pc:sldMk cId="2793206772" sldId="264"/>
        </pc:sldMkLst>
      </pc:sldChg>
      <pc:sldChg chg="modNotesTx">
        <pc:chgData name="Alexander Apps (1806320)" userId="e0f0b15e-9708-4605-86b2-631caaa0e8a1" providerId="ADAL" clId="{2A02956A-647F-4321-846D-24E3C6C9EAD6}" dt="2018-12-21T23:44:50.884" v="5771" actId="20577"/>
        <pc:sldMkLst>
          <pc:docMk/>
          <pc:sldMk cId="2299461789" sldId="267"/>
        </pc:sldMkLst>
      </pc:sldChg>
      <pc:sldChg chg="modNotesTx">
        <pc:chgData name="Alexander Apps (1806320)" userId="e0f0b15e-9708-4605-86b2-631caaa0e8a1" providerId="ADAL" clId="{2A02956A-647F-4321-846D-24E3C6C9EAD6}" dt="2018-12-21T21:58:28.561" v="464" actId="20577"/>
        <pc:sldMkLst>
          <pc:docMk/>
          <pc:sldMk cId="3762094218" sldId="268"/>
        </pc:sldMkLst>
      </pc:sldChg>
      <pc:sldChg chg="modSp modNotesTx">
        <pc:chgData name="Alexander Apps (1806320)" userId="e0f0b15e-9708-4605-86b2-631caaa0e8a1" providerId="ADAL" clId="{2A02956A-647F-4321-846D-24E3C6C9EAD6}" dt="2018-12-21T22:07:24.192" v="1097" actId="20577"/>
        <pc:sldMkLst>
          <pc:docMk/>
          <pc:sldMk cId="1776765655" sldId="269"/>
        </pc:sldMkLst>
        <pc:spChg chg="mod">
          <ac:chgData name="Alexander Apps (1806320)" userId="e0f0b15e-9708-4605-86b2-631caaa0e8a1" providerId="ADAL" clId="{2A02956A-647F-4321-846D-24E3C6C9EAD6}" dt="2018-12-21T22:03:25.191" v="804" actId="20577"/>
          <ac:spMkLst>
            <pc:docMk/>
            <pc:sldMk cId="1776765655" sldId="269"/>
            <ac:spMk id="10" creationId="{8A621757-1B37-4585-B56B-E20F688DEE9E}"/>
          </ac:spMkLst>
        </pc:spChg>
      </pc:sldChg>
      <pc:sldChg chg="addSp delSp modSp">
        <pc:chgData name="Alexander Apps (1806320)" userId="e0f0b15e-9708-4605-86b2-631caaa0e8a1" providerId="ADAL" clId="{2A02956A-647F-4321-846D-24E3C6C9EAD6}" dt="2018-12-21T23:48:40.944" v="5784" actId="2711"/>
        <pc:sldMkLst>
          <pc:docMk/>
          <pc:sldMk cId="3570200479" sldId="270"/>
        </pc:sldMkLst>
        <pc:spChg chg="add del">
          <ac:chgData name="Alexander Apps (1806320)" userId="e0f0b15e-9708-4605-86b2-631caaa0e8a1" providerId="ADAL" clId="{2A02956A-647F-4321-846D-24E3C6C9EAD6}" dt="2018-12-21T23:46:19.361" v="5773"/>
          <ac:spMkLst>
            <pc:docMk/>
            <pc:sldMk cId="3570200479" sldId="270"/>
            <ac:spMk id="3" creationId="{43A91510-36BF-489A-837A-62A1350C2F84}"/>
          </ac:spMkLst>
        </pc:spChg>
        <pc:spChg chg="mod">
          <ac:chgData name="Alexander Apps (1806320)" userId="e0f0b15e-9708-4605-86b2-631caaa0e8a1" providerId="ADAL" clId="{2A02956A-647F-4321-846D-24E3C6C9EAD6}" dt="2018-12-21T23:48:40.944" v="5784" actId="2711"/>
          <ac:spMkLst>
            <pc:docMk/>
            <pc:sldMk cId="3570200479" sldId="270"/>
            <ac:spMk id="4" creationId="{5AA282F9-0FA7-4BE3-8285-E9A8276D0304}"/>
          </ac:spMkLst>
        </pc:spChg>
        <pc:spChg chg="add del">
          <ac:chgData name="Alexander Apps (1806320)" userId="e0f0b15e-9708-4605-86b2-631caaa0e8a1" providerId="ADAL" clId="{2A02956A-647F-4321-846D-24E3C6C9EAD6}" dt="2018-12-21T23:46:37.131" v="5776"/>
          <ac:spMkLst>
            <pc:docMk/>
            <pc:sldMk cId="3570200479" sldId="270"/>
            <ac:spMk id="5" creationId="{F67128C8-C9F5-4409-9855-2BE16267A226}"/>
          </ac:spMkLst>
        </pc:spChg>
      </pc:sldChg>
      <pc:sldChg chg="modNotesTx">
        <pc:chgData name="Alexander Apps (1806320)" userId="e0f0b15e-9708-4605-86b2-631caaa0e8a1" providerId="ADAL" clId="{2A02956A-647F-4321-846D-24E3C6C9EAD6}" dt="2018-12-21T22:35:10.209" v="1658" actId="20577"/>
        <pc:sldMkLst>
          <pc:docMk/>
          <pc:sldMk cId="3995524190" sldId="272"/>
        </pc:sldMkLst>
      </pc:sldChg>
      <pc:sldChg chg="modNotesTx">
        <pc:chgData name="Alexander Apps (1806320)" userId="e0f0b15e-9708-4605-86b2-631caaa0e8a1" providerId="ADAL" clId="{2A02956A-647F-4321-846D-24E3C6C9EAD6}" dt="2018-12-21T23:07:22.979" v="4144" actId="20577"/>
        <pc:sldMkLst>
          <pc:docMk/>
          <pc:sldMk cId="1451939154" sldId="273"/>
        </pc:sldMkLst>
      </pc:sldChg>
      <pc:sldChg chg="modSp modNotesTx">
        <pc:chgData name="Alexander Apps (1806320)" userId="e0f0b15e-9708-4605-86b2-631caaa0e8a1" providerId="ADAL" clId="{2A02956A-647F-4321-846D-24E3C6C9EAD6}" dt="2018-12-21T22:40:24.905" v="2003" actId="20577"/>
        <pc:sldMkLst>
          <pc:docMk/>
          <pc:sldMk cId="2800621823" sldId="274"/>
        </pc:sldMkLst>
        <pc:spChg chg="mod">
          <ac:chgData name="Alexander Apps (1806320)" userId="e0f0b15e-9708-4605-86b2-631caaa0e8a1" providerId="ADAL" clId="{2A02956A-647F-4321-846D-24E3C6C9EAD6}" dt="2018-12-21T22:09:21.331" v="1117" actId="313"/>
          <ac:spMkLst>
            <pc:docMk/>
            <pc:sldMk cId="2800621823" sldId="274"/>
            <ac:spMk id="12" creationId="{3433D3AD-B125-42CF-9660-20DD2C603B72}"/>
          </ac:spMkLst>
        </pc:spChg>
      </pc:sldChg>
      <pc:sldChg chg="modNotesTx">
        <pc:chgData name="Alexander Apps (1806320)" userId="e0f0b15e-9708-4605-86b2-631caaa0e8a1" providerId="ADAL" clId="{2A02956A-647F-4321-846D-24E3C6C9EAD6}" dt="2018-12-21T22:39:01.121" v="1832" actId="20577"/>
        <pc:sldMkLst>
          <pc:docMk/>
          <pc:sldMk cId="194442285" sldId="275"/>
        </pc:sldMkLst>
      </pc:sldChg>
    </pc:docChg>
  </pc:docChgLst>
  <pc:docChgLst>
    <pc:chgData name="Alexander Apps (1806320)" userId="e0f0b15e-9708-4605-86b2-631caaa0e8a1" providerId="ADAL" clId="{313D496C-5FB2-401A-9E41-9CE1F6E0624A}"/>
    <pc:docChg chg="custSel modSld">
      <pc:chgData name="Alexander Apps (1806320)" userId="e0f0b15e-9708-4605-86b2-631caaa0e8a1" providerId="ADAL" clId="{313D496C-5FB2-401A-9E41-9CE1F6E0624A}" dt="2018-12-21T21:17:52.741" v="953" actId="20577"/>
      <pc:docMkLst>
        <pc:docMk/>
      </pc:docMkLst>
      <pc:sldChg chg="modNotesTx">
        <pc:chgData name="Alexander Apps (1806320)" userId="e0f0b15e-9708-4605-86b2-631caaa0e8a1" providerId="ADAL" clId="{313D496C-5FB2-401A-9E41-9CE1F6E0624A}" dt="2018-12-21T21:16:20.198" v="947" actId="20577"/>
        <pc:sldMkLst>
          <pc:docMk/>
          <pc:sldMk cId="572041532" sldId="259"/>
        </pc:sldMkLst>
      </pc:sldChg>
      <pc:sldChg chg="modNotesTx">
        <pc:chgData name="Alexander Apps (1806320)" userId="e0f0b15e-9708-4605-86b2-631caaa0e8a1" providerId="ADAL" clId="{313D496C-5FB2-401A-9E41-9CE1F6E0624A}" dt="2018-12-21T21:16:36.549" v="952" actId="20577"/>
        <pc:sldMkLst>
          <pc:docMk/>
          <pc:sldMk cId="4100034176" sldId="260"/>
        </pc:sldMkLst>
      </pc:sldChg>
      <pc:sldChg chg="modNotesTx">
        <pc:chgData name="Alexander Apps (1806320)" userId="e0f0b15e-9708-4605-86b2-631caaa0e8a1" providerId="ADAL" clId="{313D496C-5FB2-401A-9E41-9CE1F6E0624A}" dt="2018-12-21T21:09:19.246" v="927" actId="20577"/>
        <pc:sldMkLst>
          <pc:docMk/>
          <pc:sldMk cId="2495987992" sldId="261"/>
        </pc:sldMkLst>
      </pc:sldChg>
      <pc:sldChg chg="modNotesTx">
        <pc:chgData name="Alexander Apps (1806320)" userId="e0f0b15e-9708-4605-86b2-631caaa0e8a1" providerId="ADAL" clId="{313D496C-5FB2-401A-9E41-9CE1F6E0624A}" dt="2018-12-21T21:10:20.407" v="933" actId="313"/>
        <pc:sldMkLst>
          <pc:docMk/>
          <pc:sldMk cId="2327721246" sldId="262"/>
        </pc:sldMkLst>
      </pc:sldChg>
      <pc:sldChg chg="modNotesTx">
        <pc:chgData name="Alexander Apps (1806320)" userId="e0f0b15e-9708-4605-86b2-631caaa0e8a1" providerId="ADAL" clId="{313D496C-5FB2-401A-9E41-9CE1F6E0624A}" dt="2018-12-21T21:17:52.741" v="953" actId="20577"/>
        <pc:sldMkLst>
          <pc:docMk/>
          <pc:sldMk cId="2793206772" sldId="264"/>
        </pc:sldMkLst>
      </pc:sldChg>
      <pc:sldChg chg="modTransition modNotesTx">
        <pc:chgData name="Alexander Apps (1806320)" userId="e0f0b15e-9708-4605-86b2-631caaa0e8a1" providerId="ADAL" clId="{313D496C-5FB2-401A-9E41-9CE1F6E0624A}" dt="2018-12-21T20:53:04.125" v="849" actId="20577"/>
        <pc:sldMkLst>
          <pc:docMk/>
          <pc:sldMk cId="1644146237" sldId="266"/>
        </pc:sldMkLst>
      </pc:sldChg>
      <pc:sldChg chg="modTransition modNotesTx">
        <pc:chgData name="Alexander Apps (1806320)" userId="e0f0b15e-9708-4605-86b2-631caaa0e8a1" providerId="ADAL" clId="{313D496C-5FB2-401A-9E41-9CE1F6E0624A}" dt="2018-12-21T20:53:42.017" v="893" actId="313"/>
        <pc:sldMkLst>
          <pc:docMk/>
          <pc:sldMk cId="2299461789" sldId="267"/>
        </pc:sldMkLst>
      </pc:sldChg>
      <pc:sldChg chg="modTransition modNotesTx">
        <pc:chgData name="Alexander Apps (1806320)" userId="e0f0b15e-9708-4605-86b2-631caaa0e8a1" providerId="ADAL" clId="{313D496C-5FB2-401A-9E41-9CE1F6E0624A}" dt="2018-12-21T20:54:06.309" v="897" actId="20577"/>
        <pc:sldMkLst>
          <pc:docMk/>
          <pc:sldMk cId="3762094218" sldId="268"/>
        </pc:sldMkLst>
      </pc:sldChg>
      <pc:sldChg chg="modTransition">
        <pc:chgData name="Alexander Apps (1806320)" userId="e0f0b15e-9708-4605-86b2-631caaa0e8a1" providerId="ADAL" clId="{313D496C-5FB2-401A-9E41-9CE1F6E0624A}" dt="2018-12-21T20:46:05.895" v="782"/>
        <pc:sldMkLst>
          <pc:docMk/>
          <pc:sldMk cId="1776765655" sldId="269"/>
        </pc:sldMkLst>
      </pc:sldChg>
      <pc:sldChg chg="modTransition">
        <pc:chgData name="Alexander Apps (1806320)" userId="e0f0b15e-9708-4605-86b2-631caaa0e8a1" providerId="ADAL" clId="{313D496C-5FB2-401A-9E41-9CE1F6E0624A}" dt="2018-12-21T20:46:07.623" v="783"/>
        <pc:sldMkLst>
          <pc:docMk/>
          <pc:sldMk cId="3570200479" sldId="270"/>
        </pc:sldMkLst>
      </pc:sldChg>
      <pc:sldChg chg="modTransition modNotesTx">
        <pc:chgData name="Alexander Apps (1806320)" userId="e0f0b15e-9708-4605-86b2-631caaa0e8a1" providerId="ADAL" clId="{313D496C-5FB2-401A-9E41-9CE1F6E0624A}" dt="2018-12-21T20:53:14.717" v="851" actId="20577"/>
        <pc:sldMkLst>
          <pc:docMk/>
          <pc:sldMk cId="1336718939" sldId="271"/>
        </pc:sldMkLst>
      </pc:sldChg>
      <pc:sldChg chg="modNotesTx">
        <pc:chgData name="Alexander Apps (1806320)" userId="e0f0b15e-9708-4605-86b2-631caaa0e8a1" providerId="ADAL" clId="{313D496C-5FB2-401A-9E41-9CE1F6E0624A}" dt="2018-12-21T21:09:28.245" v="928" actId="20577"/>
        <pc:sldMkLst>
          <pc:docMk/>
          <pc:sldMk cId="3995524190" sldId="272"/>
        </pc:sldMkLst>
      </pc:sldChg>
      <pc:sldChg chg="addSp modSp modNotesTx">
        <pc:chgData name="Alexander Apps (1806320)" userId="e0f0b15e-9708-4605-86b2-631caaa0e8a1" providerId="ADAL" clId="{313D496C-5FB2-401A-9E41-9CE1F6E0624A}" dt="2018-12-21T21:14:40.878" v="945" actId="20577"/>
        <pc:sldMkLst>
          <pc:docMk/>
          <pc:sldMk cId="1451939154" sldId="273"/>
        </pc:sldMkLst>
        <pc:spChg chg="add mod">
          <ac:chgData name="Alexander Apps (1806320)" userId="e0f0b15e-9708-4605-86b2-631caaa0e8a1" providerId="ADAL" clId="{313D496C-5FB2-401A-9E41-9CE1F6E0624A}" dt="2018-12-21T20:48:28.216" v="801" actId="208"/>
          <ac:spMkLst>
            <pc:docMk/>
            <pc:sldMk cId="1451939154" sldId="273"/>
            <ac:spMk id="2" creationId="{962C98F4-01B6-4B18-B71D-BD5AE18E0241}"/>
          </ac:spMkLst>
        </pc:spChg>
        <pc:spChg chg="mod ord">
          <ac:chgData name="Alexander Apps (1806320)" userId="e0f0b15e-9708-4605-86b2-631caaa0e8a1" providerId="ADAL" clId="{313D496C-5FB2-401A-9E41-9CE1F6E0624A}" dt="2018-12-21T20:48:43.111" v="803" actId="1076"/>
          <ac:spMkLst>
            <pc:docMk/>
            <pc:sldMk cId="1451939154" sldId="273"/>
            <ac:spMk id="6" creationId="{D5CDEDD8-752F-49AA-B571-D7CD8877C936}"/>
          </ac:spMkLst>
        </pc:spChg>
        <pc:spChg chg="mod">
          <ac:chgData name="Alexander Apps (1806320)" userId="e0f0b15e-9708-4605-86b2-631caaa0e8a1" providerId="ADAL" clId="{313D496C-5FB2-401A-9E41-9CE1F6E0624A}" dt="2018-12-21T20:51:50.227" v="835" actId="207"/>
          <ac:spMkLst>
            <pc:docMk/>
            <pc:sldMk cId="1451939154" sldId="273"/>
            <ac:spMk id="7" creationId="{7A569EDD-FCC1-4DE2-AD15-320255932491}"/>
          </ac:spMkLst>
        </pc:spChg>
        <pc:picChg chg="mod">
          <ac:chgData name="Alexander Apps (1806320)" userId="e0f0b15e-9708-4605-86b2-631caaa0e8a1" providerId="ADAL" clId="{313D496C-5FB2-401A-9E41-9CE1F6E0624A}" dt="2018-12-21T20:47:54.589" v="797" actId="1076"/>
          <ac:picMkLst>
            <pc:docMk/>
            <pc:sldMk cId="1451939154" sldId="273"/>
            <ac:picMk id="4" creationId="{82127588-0BE6-431A-BF1E-E94E371983D7}"/>
          </ac:picMkLst>
        </pc:picChg>
      </pc:sldChg>
      <pc:sldChg chg="modTransition">
        <pc:chgData name="Alexander Apps (1806320)" userId="e0f0b15e-9708-4605-86b2-631caaa0e8a1" providerId="ADAL" clId="{313D496C-5FB2-401A-9E41-9CE1F6E0624A}" dt="2018-12-21T20:45:51.952" v="776"/>
        <pc:sldMkLst>
          <pc:docMk/>
          <pc:sldMk cId="2800621823" sldId="274"/>
        </pc:sldMkLst>
      </pc:sldChg>
      <pc:sldChg chg="modTransition">
        <pc:chgData name="Alexander Apps (1806320)" userId="e0f0b15e-9708-4605-86b2-631caaa0e8a1" providerId="ADAL" clId="{313D496C-5FB2-401A-9E41-9CE1F6E0624A}" dt="2018-12-21T20:45:53.991" v="777"/>
        <pc:sldMkLst>
          <pc:docMk/>
          <pc:sldMk cId="194442285"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0A0CBC-CD6E-4B32-A8ED-7FAB5134F3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CD49D03-CF57-4CD3-B0E3-1768D730DCF2}">
      <dgm:prSet phldrT="[Text]"/>
      <dgm:spPr>
        <a:solidFill>
          <a:srgbClr val="FF0000">
            <a:alpha val="10000"/>
          </a:srgbClr>
        </a:solidFill>
        <a:ln>
          <a:solidFill>
            <a:srgbClr val="FFFF00"/>
          </a:solidFill>
        </a:ln>
      </dgm:spPr>
      <dgm:t>
        <a:bodyPr/>
        <a:lstStyle/>
        <a:p>
          <a:r>
            <a:rPr lang="en-GB" dirty="0">
              <a:solidFill>
                <a:srgbClr val="FFFF00"/>
              </a:solidFill>
            </a:rPr>
            <a:t>Management Style</a:t>
          </a:r>
        </a:p>
      </dgm:t>
    </dgm:pt>
    <dgm:pt modelId="{45AAF114-39B0-45AD-97C7-34666DD1E073}" type="parTrans" cxnId="{1AE9A679-D797-4217-B7F0-A89753A19063}">
      <dgm:prSet/>
      <dgm:spPr/>
      <dgm:t>
        <a:bodyPr/>
        <a:lstStyle/>
        <a:p>
          <a:endParaRPr lang="en-GB"/>
        </a:p>
      </dgm:t>
    </dgm:pt>
    <dgm:pt modelId="{53B20F10-39E0-4F25-A3AB-C7297191059C}" type="sibTrans" cxnId="{1AE9A679-D797-4217-B7F0-A89753A19063}">
      <dgm:prSet/>
      <dgm:spPr/>
      <dgm:t>
        <a:bodyPr/>
        <a:lstStyle/>
        <a:p>
          <a:endParaRPr lang="en-GB"/>
        </a:p>
      </dgm:t>
    </dgm:pt>
    <dgm:pt modelId="{70FC09BD-8734-4698-BFCB-0E1A36724AD0}">
      <dgm:prSet phldrT="[Text]"/>
      <dgm:spPr>
        <a:solidFill>
          <a:srgbClr val="FFFF00">
            <a:alpha val="10000"/>
          </a:srgbClr>
        </a:solidFill>
        <a:ln>
          <a:solidFill>
            <a:srgbClr val="FF0000"/>
          </a:solidFill>
        </a:ln>
      </dgm:spPr>
      <dgm:t>
        <a:bodyPr/>
        <a:lstStyle/>
        <a:p>
          <a:r>
            <a:rPr lang="en-GB" dirty="0">
              <a:solidFill>
                <a:srgbClr val="FF0000"/>
              </a:solidFill>
            </a:rPr>
            <a:t>Strategic </a:t>
          </a:r>
        </a:p>
        <a:p>
          <a:r>
            <a:rPr lang="en-GB" dirty="0">
              <a:solidFill>
                <a:srgbClr val="FF0000"/>
              </a:solidFill>
            </a:rPr>
            <a:t>Approach</a:t>
          </a:r>
        </a:p>
      </dgm:t>
    </dgm:pt>
    <dgm:pt modelId="{8B31694A-655E-4078-B2AC-1745F621D4E9}" type="parTrans" cxnId="{0E151C50-13EC-4CD4-A5B6-6ACBD1DD3F61}">
      <dgm:prSet/>
      <dgm:spPr/>
      <dgm:t>
        <a:bodyPr/>
        <a:lstStyle/>
        <a:p>
          <a:endParaRPr lang="en-GB"/>
        </a:p>
      </dgm:t>
    </dgm:pt>
    <dgm:pt modelId="{235529F2-7150-41E1-B8C3-F986C248D350}" type="sibTrans" cxnId="{0E151C50-13EC-4CD4-A5B6-6ACBD1DD3F61}">
      <dgm:prSet/>
      <dgm:spPr/>
      <dgm:t>
        <a:bodyPr/>
        <a:lstStyle/>
        <a:p>
          <a:endParaRPr lang="en-GB"/>
        </a:p>
      </dgm:t>
    </dgm:pt>
    <dgm:pt modelId="{F800CD7F-E1D3-4367-A790-93810481526D}">
      <dgm:prSet phldrT="[Text]"/>
      <dgm:spPr>
        <a:solidFill>
          <a:srgbClr val="FFFF00">
            <a:alpha val="10000"/>
          </a:srgbClr>
        </a:solidFill>
        <a:ln>
          <a:solidFill>
            <a:srgbClr val="FF0000"/>
          </a:solidFill>
        </a:ln>
      </dgm:spPr>
      <dgm:t>
        <a:bodyPr/>
        <a:lstStyle/>
        <a:p>
          <a:r>
            <a:rPr lang="en-GB" dirty="0">
              <a:solidFill>
                <a:srgbClr val="FF0000"/>
              </a:solidFill>
            </a:rPr>
            <a:t>Groups and Teams</a:t>
          </a:r>
        </a:p>
      </dgm:t>
    </dgm:pt>
    <dgm:pt modelId="{C98FE1BE-1656-46D1-92FB-47C4171D38C7}" type="parTrans" cxnId="{E38EF850-F57F-4B93-B213-A83FEDDAF8EE}">
      <dgm:prSet/>
      <dgm:spPr/>
      <dgm:t>
        <a:bodyPr/>
        <a:lstStyle/>
        <a:p>
          <a:endParaRPr lang="en-GB"/>
        </a:p>
      </dgm:t>
    </dgm:pt>
    <dgm:pt modelId="{087EAB2D-E5DC-46F4-AEFC-23E2626A950D}" type="sibTrans" cxnId="{E38EF850-F57F-4B93-B213-A83FEDDAF8EE}">
      <dgm:prSet/>
      <dgm:spPr/>
      <dgm:t>
        <a:bodyPr/>
        <a:lstStyle/>
        <a:p>
          <a:endParaRPr lang="en-GB"/>
        </a:p>
      </dgm:t>
    </dgm:pt>
    <dgm:pt modelId="{18F8B601-54B1-46F2-A89D-57EC88BAF6FB}">
      <dgm:prSet phldrT="[Text]"/>
      <dgm:spPr>
        <a:solidFill>
          <a:srgbClr val="FF0000">
            <a:alpha val="10000"/>
          </a:srgbClr>
        </a:solidFill>
        <a:ln>
          <a:solidFill>
            <a:srgbClr val="FFFF00"/>
          </a:solidFill>
        </a:ln>
      </dgm:spPr>
      <dgm:t>
        <a:bodyPr/>
        <a:lstStyle/>
        <a:p>
          <a:r>
            <a:rPr lang="en-GB" dirty="0">
              <a:solidFill>
                <a:srgbClr val="FFFF00"/>
              </a:solidFill>
            </a:rPr>
            <a:t>Corporate Social Responsibility</a:t>
          </a:r>
        </a:p>
      </dgm:t>
    </dgm:pt>
    <dgm:pt modelId="{B91C6033-BB1C-4410-AE39-B9BA0357EA3B}" type="parTrans" cxnId="{86B66635-2168-4BFA-A9DC-2136F1DE3F3E}">
      <dgm:prSet/>
      <dgm:spPr/>
      <dgm:t>
        <a:bodyPr/>
        <a:lstStyle/>
        <a:p>
          <a:endParaRPr lang="en-GB"/>
        </a:p>
      </dgm:t>
    </dgm:pt>
    <dgm:pt modelId="{9E23487B-CF88-4F5F-8CAB-336CA52DE4E9}" type="sibTrans" cxnId="{86B66635-2168-4BFA-A9DC-2136F1DE3F3E}">
      <dgm:prSet/>
      <dgm:spPr/>
      <dgm:t>
        <a:bodyPr/>
        <a:lstStyle/>
        <a:p>
          <a:endParaRPr lang="en-GB"/>
        </a:p>
      </dgm:t>
    </dgm:pt>
    <dgm:pt modelId="{F76DF73D-9C21-44F7-A503-29730CA5A770}" type="pres">
      <dgm:prSet presAssocID="{8A0A0CBC-CD6E-4B32-A8ED-7FAB5134F381}" presName="diagram" presStyleCnt="0">
        <dgm:presLayoutVars>
          <dgm:dir/>
          <dgm:resizeHandles val="exact"/>
        </dgm:presLayoutVars>
      </dgm:prSet>
      <dgm:spPr/>
    </dgm:pt>
    <dgm:pt modelId="{EA2ADE3D-991E-4EE5-B977-7E732E959717}" type="pres">
      <dgm:prSet presAssocID="{8CD49D03-CF57-4CD3-B0E3-1768D730DCF2}" presName="node" presStyleLbl="node1" presStyleIdx="0" presStyleCnt="4">
        <dgm:presLayoutVars>
          <dgm:bulletEnabled val="1"/>
        </dgm:presLayoutVars>
      </dgm:prSet>
      <dgm:spPr/>
    </dgm:pt>
    <dgm:pt modelId="{9DE9E66D-7479-4E89-B5BA-D9A17D825B94}" type="pres">
      <dgm:prSet presAssocID="{53B20F10-39E0-4F25-A3AB-C7297191059C}" presName="sibTrans" presStyleCnt="0"/>
      <dgm:spPr/>
    </dgm:pt>
    <dgm:pt modelId="{A212ADCB-2618-4228-851C-F678A00D7452}" type="pres">
      <dgm:prSet presAssocID="{70FC09BD-8734-4698-BFCB-0E1A36724AD0}" presName="node" presStyleLbl="node1" presStyleIdx="1" presStyleCnt="4">
        <dgm:presLayoutVars>
          <dgm:bulletEnabled val="1"/>
        </dgm:presLayoutVars>
      </dgm:prSet>
      <dgm:spPr/>
    </dgm:pt>
    <dgm:pt modelId="{A2DD47F8-5CEB-4C0E-9569-BC5FCC6E9C25}" type="pres">
      <dgm:prSet presAssocID="{235529F2-7150-41E1-B8C3-F986C248D350}" presName="sibTrans" presStyleCnt="0"/>
      <dgm:spPr/>
    </dgm:pt>
    <dgm:pt modelId="{E4ECF2CD-A11C-4A3C-9FB3-BE1E5842827D}" type="pres">
      <dgm:prSet presAssocID="{F800CD7F-E1D3-4367-A790-93810481526D}" presName="node" presStyleLbl="node1" presStyleIdx="2" presStyleCnt="4">
        <dgm:presLayoutVars>
          <dgm:bulletEnabled val="1"/>
        </dgm:presLayoutVars>
      </dgm:prSet>
      <dgm:spPr/>
    </dgm:pt>
    <dgm:pt modelId="{362FD64B-FDAF-434E-B5B0-7BFFD0A20850}" type="pres">
      <dgm:prSet presAssocID="{087EAB2D-E5DC-46F4-AEFC-23E2626A950D}" presName="sibTrans" presStyleCnt="0"/>
      <dgm:spPr/>
    </dgm:pt>
    <dgm:pt modelId="{FD81B4E7-BDA0-4EB6-A9A9-E81DDF60245D}" type="pres">
      <dgm:prSet presAssocID="{18F8B601-54B1-46F2-A89D-57EC88BAF6FB}" presName="node" presStyleLbl="node1" presStyleIdx="3" presStyleCnt="4">
        <dgm:presLayoutVars>
          <dgm:bulletEnabled val="1"/>
        </dgm:presLayoutVars>
      </dgm:prSet>
      <dgm:spPr/>
    </dgm:pt>
  </dgm:ptLst>
  <dgm:cxnLst>
    <dgm:cxn modelId="{0B9E2328-5AE6-48BB-A873-5AEF68BCFB78}" type="presOf" srcId="{8CD49D03-CF57-4CD3-B0E3-1768D730DCF2}" destId="{EA2ADE3D-991E-4EE5-B977-7E732E959717}" srcOrd="0" destOrd="0" presId="urn:microsoft.com/office/officeart/2005/8/layout/default"/>
    <dgm:cxn modelId="{86B66635-2168-4BFA-A9DC-2136F1DE3F3E}" srcId="{8A0A0CBC-CD6E-4B32-A8ED-7FAB5134F381}" destId="{18F8B601-54B1-46F2-A89D-57EC88BAF6FB}" srcOrd="3" destOrd="0" parTransId="{B91C6033-BB1C-4410-AE39-B9BA0357EA3B}" sibTransId="{9E23487B-CF88-4F5F-8CAB-336CA52DE4E9}"/>
    <dgm:cxn modelId="{0E151C50-13EC-4CD4-A5B6-6ACBD1DD3F61}" srcId="{8A0A0CBC-CD6E-4B32-A8ED-7FAB5134F381}" destId="{70FC09BD-8734-4698-BFCB-0E1A36724AD0}" srcOrd="1" destOrd="0" parTransId="{8B31694A-655E-4078-B2AC-1745F621D4E9}" sibTransId="{235529F2-7150-41E1-B8C3-F986C248D350}"/>
    <dgm:cxn modelId="{E38EF850-F57F-4B93-B213-A83FEDDAF8EE}" srcId="{8A0A0CBC-CD6E-4B32-A8ED-7FAB5134F381}" destId="{F800CD7F-E1D3-4367-A790-93810481526D}" srcOrd="2" destOrd="0" parTransId="{C98FE1BE-1656-46D1-92FB-47C4171D38C7}" sibTransId="{087EAB2D-E5DC-46F4-AEFC-23E2626A950D}"/>
    <dgm:cxn modelId="{1AE9A679-D797-4217-B7F0-A89753A19063}" srcId="{8A0A0CBC-CD6E-4B32-A8ED-7FAB5134F381}" destId="{8CD49D03-CF57-4CD3-B0E3-1768D730DCF2}" srcOrd="0" destOrd="0" parTransId="{45AAF114-39B0-45AD-97C7-34666DD1E073}" sibTransId="{53B20F10-39E0-4F25-A3AB-C7297191059C}"/>
    <dgm:cxn modelId="{65E82897-01E9-4191-9D75-F416C683C2D5}" type="presOf" srcId="{18F8B601-54B1-46F2-A89D-57EC88BAF6FB}" destId="{FD81B4E7-BDA0-4EB6-A9A9-E81DDF60245D}" srcOrd="0" destOrd="0" presId="urn:microsoft.com/office/officeart/2005/8/layout/default"/>
    <dgm:cxn modelId="{61F4BBE6-600B-4E5D-A801-AFC0E5F5FE9E}" type="presOf" srcId="{70FC09BD-8734-4698-BFCB-0E1A36724AD0}" destId="{A212ADCB-2618-4228-851C-F678A00D7452}" srcOrd="0" destOrd="0" presId="urn:microsoft.com/office/officeart/2005/8/layout/default"/>
    <dgm:cxn modelId="{06ABE9E9-E209-44CD-AA19-867FF4AF626B}" type="presOf" srcId="{F800CD7F-E1D3-4367-A790-93810481526D}" destId="{E4ECF2CD-A11C-4A3C-9FB3-BE1E5842827D}" srcOrd="0" destOrd="0" presId="urn:microsoft.com/office/officeart/2005/8/layout/default"/>
    <dgm:cxn modelId="{140921FC-580E-4AEE-BA1C-C176F54A860A}" type="presOf" srcId="{8A0A0CBC-CD6E-4B32-A8ED-7FAB5134F381}" destId="{F76DF73D-9C21-44F7-A503-29730CA5A770}" srcOrd="0" destOrd="0" presId="urn:microsoft.com/office/officeart/2005/8/layout/default"/>
    <dgm:cxn modelId="{89B901FA-ECD7-47EF-8F23-F82CA58B66DB}" type="presParOf" srcId="{F76DF73D-9C21-44F7-A503-29730CA5A770}" destId="{EA2ADE3D-991E-4EE5-B977-7E732E959717}" srcOrd="0" destOrd="0" presId="urn:microsoft.com/office/officeart/2005/8/layout/default"/>
    <dgm:cxn modelId="{DFACBE9C-5D15-4B3E-8B86-A0D4E76FF108}" type="presParOf" srcId="{F76DF73D-9C21-44F7-A503-29730CA5A770}" destId="{9DE9E66D-7479-4E89-B5BA-D9A17D825B94}" srcOrd="1" destOrd="0" presId="urn:microsoft.com/office/officeart/2005/8/layout/default"/>
    <dgm:cxn modelId="{19163603-0905-4C76-9DE2-9E632AD4DB43}" type="presParOf" srcId="{F76DF73D-9C21-44F7-A503-29730CA5A770}" destId="{A212ADCB-2618-4228-851C-F678A00D7452}" srcOrd="2" destOrd="0" presId="urn:microsoft.com/office/officeart/2005/8/layout/default"/>
    <dgm:cxn modelId="{50EFBD7D-AE79-401D-829F-F3827FB8CD12}" type="presParOf" srcId="{F76DF73D-9C21-44F7-A503-29730CA5A770}" destId="{A2DD47F8-5CEB-4C0E-9569-BC5FCC6E9C25}" srcOrd="3" destOrd="0" presId="urn:microsoft.com/office/officeart/2005/8/layout/default"/>
    <dgm:cxn modelId="{F377D9E0-A83E-454E-836A-51D8A92D9063}" type="presParOf" srcId="{F76DF73D-9C21-44F7-A503-29730CA5A770}" destId="{E4ECF2CD-A11C-4A3C-9FB3-BE1E5842827D}" srcOrd="4" destOrd="0" presId="urn:microsoft.com/office/officeart/2005/8/layout/default"/>
    <dgm:cxn modelId="{3F85AC67-B7A3-4A29-82EA-E6E9A89D6710}" type="presParOf" srcId="{F76DF73D-9C21-44F7-A503-29730CA5A770}" destId="{362FD64B-FDAF-434E-B5B0-7BFFD0A20850}" srcOrd="5" destOrd="0" presId="urn:microsoft.com/office/officeart/2005/8/layout/default"/>
    <dgm:cxn modelId="{6C7E13B4-3A7C-4806-A080-876DE72F7998}" type="presParOf" srcId="{F76DF73D-9C21-44F7-A503-29730CA5A770}" destId="{FD81B4E7-BDA0-4EB6-A9A9-E81DDF60245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042E93-E1D1-40B0-B164-B7568A1B42A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C51718AB-6357-4798-BDAA-77F702EDCD27}">
      <dgm:prSet phldrT="[Text]"/>
      <dgm:spPr>
        <a:solidFill>
          <a:srgbClr val="FFFF00">
            <a:alpha val="75000"/>
          </a:srgbClr>
        </a:solidFill>
        <a:ln>
          <a:solidFill>
            <a:srgbClr val="FF0000"/>
          </a:solidFill>
        </a:ln>
      </dgm:spPr>
      <dgm:t>
        <a:bodyPr/>
        <a:lstStyle/>
        <a:p>
          <a:r>
            <a:rPr lang="en-GB" dirty="0">
              <a:solidFill>
                <a:srgbClr val="FF0000"/>
              </a:solidFill>
            </a:rPr>
            <a:t>Economic</a:t>
          </a:r>
        </a:p>
      </dgm:t>
    </dgm:pt>
    <dgm:pt modelId="{B9CE3461-4BF1-4E1E-B0F1-D9DB1972C6C3}" type="sibTrans" cxnId="{B19C9D84-B895-49F2-9AA4-59806FF50FC0}">
      <dgm:prSet/>
      <dgm:spPr/>
      <dgm:t>
        <a:bodyPr/>
        <a:lstStyle/>
        <a:p>
          <a:endParaRPr lang="en-GB"/>
        </a:p>
      </dgm:t>
    </dgm:pt>
    <dgm:pt modelId="{87496773-8F2E-4D4E-B0D1-49A06532283F}" type="parTrans" cxnId="{B19C9D84-B895-49F2-9AA4-59806FF50FC0}">
      <dgm:prSet/>
      <dgm:spPr/>
      <dgm:t>
        <a:bodyPr/>
        <a:lstStyle/>
        <a:p>
          <a:endParaRPr lang="en-GB"/>
        </a:p>
      </dgm:t>
    </dgm:pt>
    <dgm:pt modelId="{F6E638F9-14E7-41A9-ACA1-F47C334D7AF8}">
      <dgm:prSet phldrT="[Text]"/>
      <dgm:spPr>
        <a:solidFill>
          <a:srgbClr val="FF0000">
            <a:alpha val="75000"/>
          </a:srgbClr>
        </a:solidFill>
        <a:ln>
          <a:solidFill>
            <a:srgbClr val="FFFF00"/>
          </a:solidFill>
        </a:ln>
      </dgm:spPr>
      <dgm:t>
        <a:bodyPr/>
        <a:lstStyle/>
        <a:p>
          <a:r>
            <a:rPr lang="en-GB" dirty="0">
              <a:solidFill>
                <a:srgbClr val="FFFF00"/>
              </a:solidFill>
            </a:rPr>
            <a:t>Social</a:t>
          </a:r>
        </a:p>
      </dgm:t>
    </dgm:pt>
    <dgm:pt modelId="{D91289FD-4B86-4F13-99F6-95C09805113A}" type="sibTrans" cxnId="{EB101C65-CFC4-4B06-B422-2749A92F98F7}">
      <dgm:prSet/>
      <dgm:spPr/>
      <dgm:t>
        <a:bodyPr/>
        <a:lstStyle/>
        <a:p>
          <a:endParaRPr lang="en-GB"/>
        </a:p>
      </dgm:t>
    </dgm:pt>
    <dgm:pt modelId="{06C36A22-EBDE-478F-933F-3097D57FA431}" type="parTrans" cxnId="{EB101C65-CFC4-4B06-B422-2749A92F98F7}">
      <dgm:prSet/>
      <dgm:spPr/>
      <dgm:t>
        <a:bodyPr/>
        <a:lstStyle/>
        <a:p>
          <a:endParaRPr lang="en-GB"/>
        </a:p>
      </dgm:t>
    </dgm:pt>
    <dgm:pt modelId="{2C6E437E-A83D-4C88-9480-A3B678AD41ED}">
      <dgm:prSet phldrT="[Text]"/>
      <dgm:spPr>
        <a:solidFill>
          <a:srgbClr val="FF0000">
            <a:alpha val="75000"/>
          </a:srgbClr>
        </a:solidFill>
        <a:ln>
          <a:solidFill>
            <a:srgbClr val="FFFF00"/>
          </a:solidFill>
        </a:ln>
      </dgm:spPr>
      <dgm:t>
        <a:bodyPr/>
        <a:lstStyle/>
        <a:p>
          <a:r>
            <a:rPr lang="en-GB" dirty="0">
              <a:solidFill>
                <a:srgbClr val="FFFF00"/>
              </a:solidFill>
            </a:rPr>
            <a:t>Political</a:t>
          </a:r>
        </a:p>
        <a:p>
          <a:endParaRPr lang="en-GB" dirty="0">
            <a:solidFill>
              <a:srgbClr val="FFFF00"/>
            </a:solidFill>
          </a:endParaRPr>
        </a:p>
      </dgm:t>
    </dgm:pt>
    <dgm:pt modelId="{3B307A8B-2BD9-4A68-B2B3-C0E33AC7D984}" type="sibTrans" cxnId="{7E40D70A-09A8-4905-B6B5-5856F1E090C6}">
      <dgm:prSet/>
      <dgm:spPr/>
      <dgm:t>
        <a:bodyPr/>
        <a:lstStyle/>
        <a:p>
          <a:endParaRPr lang="en-GB"/>
        </a:p>
      </dgm:t>
    </dgm:pt>
    <dgm:pt modelId="{3961F735-5F85-4993-8F52-91FA8EA3112C}" type="parTrans" cxnId="{7E40D70A-09A8-4905-B6B5-5856F1E090C6}">
      <dgm:prSet/>
      <dgm:spPr/>
      <dgm:t>
        <a:bodyPr/>
        <a:lstStyle/>
        <a:p>
          <a:endParaRPr lang="en-GB"/>
        </a:p>
      </dgm:t>
    </dgm:pt>
    <dgm:pt modelId="{C2E02B41-8D73-4325-8C9C-13813E918AFC}">
      <dgm:prSet phldrT="[Text]"/>
      <dgm:spPr>
        <a:solidFill>
          <a:srgbClr val="FFFF00">
            <a:alpha val="25000"/>
          </a:srgbClr>
        </a:solidFill>
        <a:ln>
          <a:solidFill>
            <a:srgbClr val="FF0000"/>
          </a:solidFill>
        </a:ln>
      </dgm:spPr>
      <dgm:t>
        <a:bodyPr/>
        <a:lstStyle/>
        <a:p>
          <a:r>
            <a:rPr lang="en-GB" dirty="0">
              <a:solidFill>
                <a:srgbClr val="FF0000"/>
              </a:solidFill>
            </a:rPr>
            <a:t>Legal</a:t>
          </a:r>
        </a:p>
      </dgm:t>
    </dgm:pt>
    <dgm:pt modelId="{F928ADAC-D164-43A8-BA12-60C630CE2DB5}" type="sibTrans" cxnId="{EAD1F37C-E917-4709-9B67-CBFCDF568226}">
      <dgm:prSet/>
      <dgm:spPr/>
      <dgm:t>
        <a:bodyPr/>
        <a:lstStyle/>
        <a:p>
          <a:endParaRPr lang="en-GB"/>
        </a:p>
      </dgm:t>
    </dgm:pt>
    <dgm:pt modelId="{B219A711-EDFB-4CA1-A1A4-75FE851A331C}" type="parTrans" cxnId="{EAD1F37C-E917-4709-9B67-CBFCDF568226}">
      <dgm:prSet/>
      <dgm:spPr/>
      <dgm:t>
        <a:bodyPr/>
        <a:lstStyle/>
        <a:p>
          <a:endParaRPr lang="en-GB"/>
        </a:p>
      </dgm:t>
    </dgm:pt>
    <dgm:pt modelId="{B1C2314A-361F-4C35-9DFC-765A15D52A81}">
      <dgm:prSet phldrT="[Text]"/>
      <dgm:spPr>
        <a:solidFill>
          <a:srgbClr val="FFFF00">
            <a:alpha val="25000"/>
          </a:srgbClr>
        </a:solidFill>
        <a:ln>
          <a:solidFill>
            <a:srgbClr val="FF0000"/>
          </a:solidFill>
        </a:ln>
      </dgm:spPr>
      <dgm:t>
        <a:bodyPr/>
        <a:lstStyle/>
        <a:p>
          <a:r>
            <a:rPr lang="en-GB" dirty="0">
              <a:solidFill>
                <a:srgbClr val="FF0000"/>
              </a:solidFill>
            </a:rPr>
            <a:t>Technological</a:t>
          </a:r>
        </a:p>
      </dgm:t>
    </dgm:pt>
    <dgm:pt modelId="{0088D800-C2C4-4263-9F0C-790D673D351F}" type="sibTrans" cxnId="{A9EE1E31-621C-4411-92E6-1678BD565A07}">
      <dgm:prSet/>
      <dgm:spPr/>
      <dgm:t>
        <a:bodyPr/>
        <a:lstStyle/>
        <a:p>
          <a:endParaRPr lang="en-GB"/>
        </a:p>
      </dgm:t>
    </dgm:pt>
    <dgm:pt modelId="{8E33E2D4-9063-4ACB-BE49-F1D883FEA02A}" type="parTrans" cxnId="{A9EE1E31-621C-4411-92E6-1678BD565A07}">
      <dgm:prSet/>
      <dgm:spPr/>
      <dgm:t>
        <a:bodyPr/>
        <a:lstStyle/>
        <a:p>
          <a:endParaRPr lang="en-GB"/>
        </a:p>
      </dgm:t>
    </dgm:pt>
    <dgm:pt modelId="{0C90DFB1-174A-4DE9-B310-050A216B9A44}">
      <dgm:prSet phldrT="[Text]">
        <dgm:style>
          <a:lnRef idx="0">
            <a:scrgbClr r="0" g="0" b="0"/>
          </a:lnRef>
          <a:fillRef idx="0">
            <a:scrgbClr r="0" g="0" b="0"/>
          </a:fillRef>
          <a:effectRef idx="0">
            <a:scrgbClr r="0" g="0" b="0"/>
          </a:effectRef>
          <a:fontRef idx="minor">
            <a:schemeClr val="dk1"/>
          </a:fontRef>
        </dgm:style>
      </dgm:prSet>
      <dgm:spPr>
        <a:solidFill>
          <a:srgbClr val="FFFF00">
            <a:alpha val="75000"/>
          </a:srgbClr>
        </a:solidFill>
        <a:ln>
          <a:solidFill>
            <a:srgbClr val="FF0000"/>
          </a:solidFill>
        </a:ln>
      </dgm:spPr>
      <dgm:t>
        <a:bodyPr/>
        <a:lstStyle/>
        <a:p>
          <a:r>
            <a:rPr lang="en-GB" dirty="0">
              <a:solidFill>
                <a:srgbClr val="FF0000"/>
              </a:solidFill>
            </a:rPr>
            <a:t>PESTEL</a:t>
          </a:r>
        </a:p>
      </dgm:t>
    </dgm:pt>
    <dgm:pt modelId="{D7AE86E6-0E4A-41C9-8696-9CA1201938EB}" type="sibTrans" cxnId="{C7976E6A-795B-42DB-B537-84F581D51232}">
      <dgm:prSet/>
      <dgm:spPr/>
      <dgm:t>
        <a:bodyPr/>
        <a:lstStyle/>
        <a:p>
          <a:endParaRPr lang="en-GB"/>
        </a:p>
      </dgm:t>
    </dgm:pt>
    <dgm:pt modelId="{BBB9D707-7207-4F15-9D9C-AA5158D99B72}" type="parTrans" cxnId="{C7976E6A-795B-42DB-B537-84F581D51232}">
      <dgm:prSet/>
      <dgm:spPr/>
      <dgm:t>
        <a:bodyPr/>
        <a:lstStyle/>
        <a:p>
          <a:endParaRPr lang="en-GB"/>
        </a:p>
      </dgm:t>
    </dgm:pt>
    <dgm:pt modelId="{3A3D0C60-C374-4F18-A343-17F1869C2AAF}">
      <dgm:prSet phldrT="[Text]"/>
      <dgm:spPr>
        <a:solidFill>
          <a:srgbClr val="FF0000">
            <a:alpha val="25000"/>
          </a:srgbClr>
        </a:solidFill>
        <a:ln>
          <a:solidFill>
            <a:srgbClr val="FFFF00"/>
          </a:solidFill>
        </a:ln>
      </dgm:spPr>
      <dgm:t>
        <a:bodyPr/>
        <a:lstStyle/>
        <a:p>
          <a:r>
            <a:rPr lang="en-GB" dirty="0">
              <a:solidFill>
                <a:srgbClr val="FFFF00"/>
              </a:solidFill>
            </a:rPr>
            <a:t>Environmental</a:t>
          </a:r>
        </a:p>
      </dgm:t>
    </dgm:pt>
    <dgm:pt modelId="{C13509A8-7846-447A-BBD5-3FEC50CB46D0}" type="sibTrans" cxnId="{D8E8168C-51AC-47A5-AFDE-E2FA0103BBA8}">
      <dgm:prSet/>
      <dgm:spPr/>
      <dgm:t>
        <a:bodyPr/>
        <a:lstStyle/>
        <a:p>
          <a:endParaRPr lang="en-GB"/>
        </a:p>
      </dgm:t>
    </dgm:pt>
    <dgm:pt modelId="{0938CB36-822D-4BE1-82B0-BEB4EFA41000}" type="parTrans" cxnId="{D8E8168C-51AC-47A5-AFDE-E2FA0103BBA8}">
      <dgm:prSet/>
      <dgm:spPr/>
      <dgm:t>
        <a:bodyPr/>
        <a:lstStyle/>
        <a:p>
          <a:endParaRPr lang="en-GB"/>
        </a:p>
      </dgm:t>
    </dgm:pt>
    <dgm:pt modelId="{8BB4FCC8-B13F-4313-BB03-1158476CB1D5}" type="pres">
      <dgm:prSet presAssocID="{8E042E93-E1D1-40B0-B164-B7568A1B42A2}" presName="Name0" presStyleCnt="0">
        <dgm:presLayoutVars>
          <dgm:chMax val="1"/>
          <dgm:chPref val="1"/>
          <dgm:dir/>
          <dgm:animOne val="branch"/>
          <dgm:animLvl val="lvl"/>
        </dgm:presLayoutVars>
      </dgm:prSet>
      <dgm:spPr/>
    </dgm:pt>
    <dgm:pt modelId="{C3066A55-4034-406C-8ED0-B8BE9C8D808C}" type="pres">
      <dgm:prSet presAssocID="{0C90DFB1-174A-4DE9-B310-050A216B9A44}" presName="Parent" presStyleLbl="node0" presStyleIdx="0" presStyleCnt="1">
        <dgm:presLayoutVars>
          <dgm:chMax val="6"/>
          <dgm:chPref val="6"/>
        </dgm:presLayoutVars>
      </dgm:prSet>
      <dgm:spPr/>
    </dgm:pt>
    <dgm:pt modelId="{10CF69B8-7C68-4EBB-84E4-357042698BF7}" type="pres">
      <dgm:prSet presAssocID="{C51718AB-6357-4798-BDAA-77F702EDCD27}" presName="Accent1" presStyleCnt="0"/>
      <dgm:spPr/>
    </dgm:pt>
    <dgm:pt modelId="{584DF27B-0E05-4BD4-82D4-3ABCDD2B1234}" type="pres">
      <dgm:prSet presAssocID="{C51718AB-6357-4798-BDAA-77F702EDCD27}" presName="Accent" presStyleLbl="bgShp" presStyleIdx="0" presStyleCnt="6"/>
      <dgm:spPr/>
    </dgm:pt>
    <dgm:pt modelId="{ADA971A0-13AC-4E38-80D1-AA4DC6BE8868}" type="pres">
      <dgm:prSet presAssocID="{C51718AB-6357-4798-BDAA-77F702EDCD27}" presName="Child1" presStyleLbl="node1" presStyleIdx="0" presStyleCnt="6">
        <dgm:presLayoutVars>
          <dgm:chMax val="0"/>
          <dgm:chPref val="0"/>
          <dgm:bulletEnabled val="1"/>
        </dgm:presLayoutVars>
      </dgm:prSet>
      <dgm:spPr/>
    </dgm:pt>
    <dgm:pt modelId="{379C098A-9DA6-4ECE-8762-357A4251B1B2}" type="pres">
      <dgm:prSet presAssocID="{F6E638F9-14E7-41A9-ACA1-F47C334D7AF8}" presName="Accent2" presStyleCnt="0"/>
      <dgm:spPr/>
    </dgm:pt>
    <dgm:pt modelId="{8DB1395F-219F-4F04-9E2B-9CF8887DBC30}" type="pres">
      <dgm:prSet presAssocID="{F6E638F9-14E7-41A9-ACA1-F47C334D7AF8}" presName="Accent" presStyleLbl="bgShp" presStyleIdx="1" presStyleCnt="6"/>
      <dgm:spPr/>
    </dgm:pt>
    <dgm:pt modelId="{1FBCE551-D8CD-49AB-9B56-83E1225A8E91}" type="pres">
      <dgm:prSet presAssocID="{F6E638F9-14E7-41A9-ACA1-F47C334D7AF8}" presName="Child2" presStyleLbl="node1" presStyleIdx="1" presStyleCnt="6">
        <dgm:presLayoutVars>
          <dgm:chMax val="0"/>
          <dgm:chPref val="0"/>
          <dgm:bulletEnabled val="1"/>
        </dgm:presLayoutVars>
      </dgm:prSet>
      <dgm:spPr/>
    </dgm:pt>
    <dgm:pt modelId="{26107576-C4D5-4A82-A104-468DB71BEE3E}" type="pres">
      <dgm:prSet presAssocID="{B1C2314A-361F-4C35-9DFC-765A15D52A81}" presName="Accent3" presStyleCnt="0"/>
      <dgm:spPr/>
    </dgm:pt>
    <dgm:pt modelId="{D0B1D6BD-58F3-469F-8F1D-A496BF984008}" type="pres">
      <dgm:prSet presAssocID="{B1C2314A-361F-4C35-9DFC-765A15D52A81}" presName="Accent" presStyleLbl="bgShp" presStyleIdx="2" presStyleCnt="6"/>
      <dgm:spPr/>
    </dgm:pt>
    <dgm:pt modelId="{C44919D9-AA60-41AA-B2F3-134B8BB25BF3}" type="pres">
      <dgm:prSet presAssocID="{B1C2314A-361F-4C35-9DFC-765A15D52A81}" presName="Child3" presStyleLbl="node1" presStyleIdx="2" presStyleCnt="6">
        <dgm:presLayoutVars>
          <dgm:chMax val="0"/>
          <dgm:chPref val="0"/>
          <dgm:bulletEnabled val="1"/>
        </dgm:presLayoutVars>
      </dgm:prSet>
      <dgm:spPr/>
    </dgm:pt>
    <dgm:pt modelId="{CD02B0A2-48C8-42F9-8BE4-1D76ABA12B75}" type="pres">
      <dgm:prSet presAssocID="{3A3D0C60-C374-4F18-A343-17F1869C2AAF}" presName="Accent4" presStyleCnt="0"/>
      <dgm:spPr/>
    </dgm:pt>
    <dgm:pt modelId="{B92CB532-5961-4DD6-B340-8EBDA0BC7E87}" type="pres">
      <dgm:prSet presAssocID="{3A3D0C60-C374-4F18-A343-17F1869C2AAF}" presName="Accent" presStyleLbl="bgShp" presStyleIdx="3" presStyleCnt="6"/>
      <dgm:spPr/>
    </dgm:pt>
    <dgm:pt modelId="{7ED2C700-EA1B-440A-AE53-BEC51C0C55F1}" type="pres">
      <dgm:prSet presAssocID="{3A3D0C60-C374-4F18-A343-17F1869C2AAF}" presName="Child4" presStyleLbl="node1" presStyleIdx="3" presStyleCnt="6">
        <dgm:presLayoutVars>
          <dgm:chMax val="0"/>
          <dgm:chPref val="0"/>
          <dgm:bulletEnabled val="1"/>
        </dgm:presLayoutVars>
      </dgm:prSet>
      <dgm:spPr/>
    </dgm:pt>
    <dgm:pt modelId="{83841904-F267-4BB6-90E3-D9919F4655C9}" type="pres">
      <dgm:prSet presAssocID="{C2E02B41-8D73-4325-8C9C-13813E918AFC}" presName="Accent5" presStyleCnt="0"/>
      <dgm:spPr/>
    </dgm:pt>
    <dgm:pt modelId="{EBC881FA-5A8C-4C21-B69F-2E0F2A32C9E3}" type="pres">
      <dgm:prSet presAssocID="{C2E02B41-8D73-4325-8C9C-13813E918AFC}" presName="Accent" presStyleLbl="bgShp" presStyleIdx="4" presStyleCnt="6"/>
      <dgm:spPr/>
    </dgm:pt>
    <dgm:pt modelId="{2C5E9865-A3C2-4C3E-8678-32E3922370E3}" type="pres">
      <dgm:prSet presAssocID="{C2E02B41-8D73-4325-8C9C-13813E918AFC}" presName="Child5" presStyleLbl="node1" presStyleIdx="4" presStyleCnt="6">
        <dgm:presLayoutVars>
          <dgm:chMax val="0"/>
          <dgm:chPref val="0"/>
          <dgm:bulletEnabled val="1"/>
        </dgm:presLayoutVars>
      </dgm:prSet>
      <dgm:spPr/>
    </dgm:pt>
    <dgm:pt modelId="{143DCBA6-CB89-46AF-BE39-5773F6E963EB}" type="pres">
      <dgm:prSet presAssocID="{2C6E437E-A83D-4C88-9480-A3B678AD41ED}" presName="Accent6" presStyleCnt="0"/>
      <dgm:spPr/>
    </dgm:pt>
    <dgm:pt modelId="{92B32BF4-B21B-4B3A-86AC-78575EFAF6E7}" type="pres">
      <dgm:prSet presAssocID="{2C6E437E-A83D-4C88-9480-A3B678AD41ED}" presName="Accent" presStyleLbl="bgShp" presStyleIdx="5" presStyleCnt="6"/>
      <dgm:spPr/>
    </dgm:pt>
    <dgm:pt modelId="{6F7FAAB9-5C52-4C1A-A79F-C6A48578DA49}" type="pres">
      <dgm:prSet presAssocID="{2C6E437E-A83D-4C88-9480-A3B678AD41ED}" presName="Child6" presStyleLbl="node1" presStyleIdx="5" presStyleCnt="6" custLinFactNeighborX="-523">
        <dgm:presLayoutVars>
          <dgm:chMax val="0"/>
          <dgm:chPref val="0"/>
          <dgm:bulletEnabled val="1"/>
        </dgm:presLayoutVars>
      </dgm:prSet>
      <dgm:spPr/>
    </dgm:pt>
  </dgm:ptLst>
  <dgm:cxnLst>
    <dgm:cxn modelId="{7E40D70A-09A8-4905-B6B5-5856F1E090C6}" srcId="{0C90DFB1-174A-4DE9-B310-050A216B9A44}" destId="{2C6E437E-A83D-4C88-9480-A3B678AD41ED}" srcOrd="5" destOrd="0" parTransId="{3961F735-5F85-4993-8F52-91FA8EA3112C}" sibTransId="{3B307A8B-2BD9-4A68-B2B3-C0E33AC7D984}"/>
    <dgm:cxn modelId="{F2621F26-D6C4-48F6-88DA-E958E3549DC3}" type="presOf" srcId="{2C6E437E-A83D-4C88-9480-A3B678AD41ED}" destId="{6F7FAAB9-5C52-4C1A-A79F-C6A48578DA49}" srcOrd="0" destOrd="0" presId="urn:microsoft.com/office/officeart/2011/layout/HexagonRadial"/>
    <dgm:cxn modelId="{A9EE1E31-621C-4411-92E6-1678BD565A07}" srcId="{0C90DFB1-174A-4DE9-B310-050A216B9A44}" destId="{B1C2314A-361F-4C35-9DFC-765A15D52A81}" srcOrd="2" destOrd="0" parTransId="{8E33E2D4-9063-4ACB-BE49-F1D883FEA02A}" sibTransId="{0088D800-C2C4-4263-9F0C-790D673D351F}"/>
    <dgm:cxn modelId="{B2CBAC40-1391-4E41-9206-35ED07185EBB}" type="presOf" srcId="{0C90DFB1-174A-4DE9-B310-050A216B9A44}" destId="{C3066A55-4034-406C-8ED0-B8BE9C8D808C}" srcOrd="0" destOrd="0" presId="urn:microsoft.com/office/officeart/2011/layout/HexagonRadial"/>
    <dgm:cxn modelId="{EB101C65-CFC4-4B06-B422-2749A92F98F7}" srcId="{0C90DFB1-174A-4DE9-B310-050A216B9A44}" destId="{F6E638F9-14E7-41A9-ACA1-F47C334D7AF8}" srcOrd="1" destOrd="0" parTransId="{06C36A22-EBDE-478F-933F-3097D57FA431}" sibTransId="{D91289FD-4B86-4F13-99F6-95C09805113A}"/>
    <dgm:cxn modelId="{C7976E6A-795B-42DB-B537-84F581D51232}" srcId="{8E042E93-E1D1-40B0-B164-B7568A1B42A2}" destId="{0C90DFB1-174A-4DE9-B310-050A216B9A44}" srcOrd="0" destOrd="0" parTransId="{BBB9D707-7207-4F15-9D9C-AA5158D99B72}" sibTransId="{D7AE86E6-0E4A-41C9-8696-9CA1201938EB}"/>
    <dgm:cxn modelId="{77D9404C-2567-4CE2-AD3F-57C826A3FD74}" type="presOf" srcId="{3A3D0C60-C374-4F18-A343-17F1869C2AAF}" destId="{7ED2C700-EA1B-440A-AE53-BEC51C0C55F1}" srcOrd="0" destOrd="0" presId="urn:microsoft.com/office/officeart/2011/layout/HexagonRadial"/>
    <dgm:cxn modelId="{EAD1F37C-E917-4709-9B67-CBFCDF568226}" srcId="{0C90DFB1-174A-4DE9-B310-050A216B9A44}" destId="{C2E02B41-8D73-4325-8C9C-13813E918AFC}" srcOrd="4" destOrd="0" parTransId="{B219A711-EDFB-4CA1-A1A4-75FE851A331C}" sibTransId="{F928ADAC-D164-43A8-BA12-60C630CE2DB5}"/>
    <dgm:cxn modelId="{F380FB7E-6483-4FCA-8DED-29842B3893EE}" type="presOf" srcId="{C2E02B41-8D73-4325-8C9C-13813E918AFC}" destId="{2C5E9865-A3C2-4C3E-8678-32E3922370E3}" srcOrd="0" destOrd="0" presId="urn:microsoft.com/office/officeart/2011/layout/HexagonRadial"/>
    <dgm:cxn modelId="{0B591180-4DA8-4F0F-AD8B-BBC10F2F9C91}" type="presOf" srcId="{F6E638F9-14E7-41A9-ACA1-F47C334D7AF8}" destId="{1FBCE551-D8CD-49AB-9B56-83E1225A8E91}" srcOrd="0" destOrd="0" presId="urn:microsoft.com/office/officeart/2011/layout/HexagonRadial"/>
    <dgm:cxn modelId="{B19C9D84-B895-49F2-9AA4-59806FF50FC0}" srcId="{0C90DFB1-174A-4DE9-B310-050A216B9A44}" destId="{C51718AB-6357-4798-BDAA-77F702EDCD27}" srcOrd="0" destOrd="0" parTransId="{87496773-8F2E-4D4E-B0D1-49A06532283F}" sibTransId="{B9CE3461-4BF1-4E1E-B0F1-D9DB1972C6C3}"/>
    <dgm:cxn modelId="{10CA4C8A-9443-4CEC-BA68-7D603087D644}" type="presOf" srcId="{8E042E93-E1D1-40B0-B164-B7568A1B42A2}" destId="{8BB4FCC8-B13F-4313-BB03-1158476CB1D5}" srcOrd="0" destOrd="0" presId="urn:microsoft.com/office/officeart/2011/layout/HexagonRadial"/>
    <dgm:cxn modelId="{D8E8168C-51AC-47A5-AFDE-E2FA0103BBA8}" srcId="{0C90DFB1-174A-4DE9-B310-050A216B9A44}" destId="{3A3D0C60-C374-4F18-A343-17F1869C2AAF}" srcOrd="3" destOrd="0" parTransId="{0938CB36-822D-4BE1-82B0-BEB4EFA41000}" sibTransId="{C13509A8-7846-447A-BBD5-3FEC50CB46D0}"/>
    <dgm:cxn modelId="{859AC2C3-C098-4609-8F8A-08BC461AF694}" type="presOf" srcId="{C51718AB-6357-4798-BDAA-77F702EDCD27}" destId="{ADA971A0-13AC-4E38-80D1-AA4DC6BE8868}" srcOrd="0" destOrd="0" presId="urn:microsoft.com/office/officeart/2011/layout/HexagonRadial"/>
    <dgm:cxn modelId="{B2DA1BCC-C274-4F2B-B8DA-68669C0BAA1C}" type="presOf" srcId="{B1C2314A-361F-4C35-9DFC-765A15D52A81}" destId="{C44919D9-AA60-41AA-B2F3-134B8BB25BF3}" srcOrd="0" destOrd="0" presId="urn:microsoft.com/office/officeart/2011/layout/HexagonRadial"/>
    <dgm:cxn modelId="{654109EE-BD69-469E-BC49-B907AE2ACA43}" type="presParOf" srcId="{8BB4FCC8-B13F-4313-BB03-1158476CB1D5}" destId="{C3066A55-4034-406C-8ED0-B8BE9C8D808C}" srcOrd="0" destOrd="0" presId="urn:microsoft.com/office/officeart/2011/layout/HexagonRadial"/>
    <dgm:cxn modelId="{E4235285-D6FF-4024-BB35-A4CBBA911360}" type="presParOf" srcId="{8BB4FCC8-B13F-4313-BB03-1158476CB1D5}" destId="{10CF69B8-7C68-4EBB-84E4-357042698BF7}" srcOrd="1" destOrd="0" presId="urn:microsoft.com/office/officeart/2011/layout/HexagonRadial"/>
    <dgm:cxn modelId="{A5429864-D7A3-441B-A72F-3A5CB860A43C}" type="presParOf" srcId="{10CF69B8-7C68-4EBB-84E4-357042698BF7}" destId="{584DF27B-0E05-4BD4-82D4-3ABCDD2B1234}" srcOrd="0" destOrd="0" presId="urn:microsoft.com/office/officeart/2011/layout/HexagonRadial"/>
    <dgm:cxn modelId="{68DA7640-5B00-4B00-9F34-9E88477408A3}" type="presParOf" srcId="{8BB4FCC8-B13F-4313-BB03-1158476CB1D5}" destId="{ADA971A0-13AC-4E38-80D1-AA4DC6BE8868}" srcOrd="2" destOrd="0" presId="urn:microsoft.com/office/officeart/2011/layout/HexagonRadial"/>
    <dgm:cxn modelId="{3663F5BF-CCD4-461D-998A-EAD75CD4EA8F}" type="presParOf" srcId="{8BB4FCC8-B13F-4313-BB03-1158476CB1D5}" destId="{379C098A-9DA6-4ECE-8762-357A4251B1B2}" srcOrd="3" destOrd="0" presId="urn:microsoft.com/office/officeart/2011/layout/HexagonRadial"/>
    <dgm:cxn modelId="{8FDDA3EE-4F03-4048-841B-077B9E9FC401}" type="presParOf" srcId="{379C098A-9DA6-4ECE-8762-357A4251B1B2}" destId="{8DB1395F-219F-4F04-9E2B-9CF8887DBC30}" srcOrd="0" destOrd="0" presId="urn:microsoft.com/office/officeart/2011/layout/HexagonRadial"/>
    <dgm:cxn modelId="{63ECF069-E370-4134-BD62-D6548F93353F}" type="presParOf" srcId="{8BB4FCC8-B13F-4313-BB03-1158476CB1D5}" destId="{1FBCE551-D8CD-49AB-9B56-83E1225A8E91}" srcOrd="4" destOrd="0" presId="urn:microsoft.com/office/officeart/2011/layout/HexagonRadial"/>
    <dgm:cxn modelId="{429F6CA5-6634-40C4-960A-4BC2AA88272A}" type="presParOf" srcId="{8BB4FCC8-B13F-4313-BB03-1158476CB1D5}" destId="{26107576-C4D5-4A82-A104-468DB71BEE3E}" srcOrd="5" destOrd="0" presId="urn:microsoft.com/office/officeart/2011/layout/HexagonRadial"/>
    <dgm:cxn modelId="{DDDB575D-4906-46E2-A221-17BF6F882B5B}" type="presParOf" srcId="{26107576-C4D5-4A82-A104-468DB71BEE3E}" destId="{D0B1D6BD-58F3-469F-8F1D-A496BF984008}" srcOrd="0" destOrd="0" presId="urn:microsoft.com/office/officeart/2011/layout/HexagonRadial"/>
    <dgm:cxn modelId="{55E7C29D-FEF0-4CD4-9A37-B41B2E15319C}" type="presParOf" srcId="{8BB4FCC8-B13F-4313-BB03-1158476CB1D5}" destId="{C44919D9-AA60-41AA-B2F3-134B8BB25BF3}" srcOrd="6" destOrd="0" presId="urn:microsoft.com/office/officeart/2011/layout/HexagonRadial"/>
    <dgm:cxn modelId="{13465A1E-194A-4CB0-80A5-7CA98EB0A390}" type="presParOf" srcId="{8BB4FCC8-B13F-4313-BB03-1158476CB1D5}" destId="{CD02B0A2-48C8-42F9-8BE4-1D76ABA12B75}" srcOrd="7" destOrd="0" presId="urn:microsoft.com/office/officeart/2011/layout/HexagonRadial"/>
    <dgm:cxn modelId="{969E4669-B99E-4053-BA33-702D9CB5A06F}" type="presParOf" srcId="{CD02B0A2-48C8-42F9-8BE4-1D76ABA12B75}" destId="{B92CB532-5961-4DD6-B340-8EBDA0BC7E87}" srcOrd="0" destOrd="0" presId="urn:microsoft.com/office/officeart/2011/layout/HexagonRadial"/>
    <dgm:cxn modelId="{539B5FA2-FD34-4D6A-8CDA-DE2D5C768FB4}" type="presParOf" srcId="{8BB4FCC8-B13F-4313-BB03-1158476CB1D5}" destId="{7ED2C700-EA1B-440A-AE53-BEC51C0C55F1}" srcOrd="8" destOrd="0" presId="urn:microsoft.com/office/officeart/2011/layout/HexagonRadial"/>
    <dgm:cxn modelId="{A7679693-5EFC-440D-B3EF-9CC7AA27998D}" type="presParOf" srcId="{8BB4FCC8-B13F-4313-BB03-1158476CB1D5}" destId="{83841904-F267-4BB6-90E3-D9919F4655C9}" srcOrd="9" destOrd="0" presId="urn:microsoft.com/office/officeart/2011/layout/HexagonRadial"/>
    <dgm:cxn modelId="{135F60AD-BAF1-4B29-928B-FA9A19DD510E}" type="presParOf" srcId="{83841904-F267-4BB6-90E3-D9919F4655C9}" destId="{EBC881FA-5A8C-4C21-B69F-2E0F2A32C9E3}" srcOrd="0" destOrd="0" presId="urn:microsoft.com/office/officeart/2011/layout/HexagonRadial"/>
    <dgm:cxn modelId="{318FDC3C-1506-4201-86A1-38116E2346AD}" type="presParOf" srcId="{8BB4FCC8-B13F-4313-BB03-1158476CB1D5}" destId="{2C5E9865-A3C2-4C3E-8678-32E3922370E3}" srcOrd="10" destOrd="0" presId="urn:microsoft.com/office/officeart/2011/layout/HexagonRadial"/>
    <dgm:cxn modelId="{686208D7-AADB-471E-8832-C676CBE34010}" type="presParOf" srcId="{8BB4FCC8-B13F-4313-BB03-1158476CB1D5}" destId="{143DCBA6-CB89-46AF-BE39-5773F6E963EB}" srcOrd="11" destOrd="0" presId="urn:microsoft.com/office/officeart/2011/layout/HexagonRadial"/>
    <dgm:cxn modelId="{49207CED-2E98-4EBE-A220-F7C10FC28E73}" type="presParOf" srcId="{143DCBA6-CB89-46AF-BE39-5773F6E963EB}" destId="{92B32BF4-B21B-4B3A-86AC-78575EFAF6E7}" srcOrd="0" destOrd="0" presId="urn:microsoft.com/office/officeart/2011/layout/HexagonRadial"/>
    <dgm:cxn modelId="{4AA92168-49EB-48FF-BB0F-3A1A078EAB6A}" type="presParOf" srcId="{8BB4FCC8-B13F-4313-BB03-1158476CB1D5}" destId="{6F7FAAB9-5C52-4C1A-A79F-C6A48578DA49}"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42E93-E1D1-40B0-B164-B7568A1B42A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C51718AB-6357-4798-BDAA-77F702EDCD27}">
      <dgm:prSet phldrT="[Text]"/>
      <dgm:spPr>
        <a:solidFill>
          <a:srgbClr val="FFFF00">
            <a:alpha val="25000"/>
          </a:srgbClr>
        </a:solidFill>
        <a:ln>
          <a:solidFill>
            <a:srgbClr val="FF0000"/>
          </a:solidFill>
        </a:ln>
      </dgm:spPr>
      <dgm:t>
        <a:bodyPr/>
        <a:lstStyle/>
        <a:p>
          <a:r>
            <a:rPr lang="en-GB" dirty="0">
              <a:solidFill>
                <a:srgbClr val="FF0000"/>
              </a:solidFill>
            </a:rPr>
            <a:t>Economic</a:t>
          </a:r>
        </a:p>
      </dgm:t>
    </dgm:pt>
    <dgm:pt modelId="{B9CE3461-4BF1-4E1E-B0F1-D9DB1972C6C3}" type="sibTrans" cxnId="{B19C9D84-B895-49F2-9AA4-59806FF50FC0}">
      <dgm:prSet/>
      <dgm:spPr/>
      <dgm:t>
        <a:bodyPr/>
        <a:lstStyle/>
        <a:p>
          <a:endParaRPr lang="en-GB"/>
        </a:p>
      </dgm:t>
    </dgm:pt>
    <dgm:pt modelId="{87496773-8F2E-4D4E-B0D1-49A06532283F}" type="parTrans" cxnId="{B19C9D84-B895-49F2-9AA4-59806FF50FC0}">
      <dgm:prSet/>
      <dgm:spPr/>
      <dgm:t>
        <a:bodyPr/>
        <a:lstStyle/>
        <a:p>
          <a:endParaRPr lang="en-GB"/>
        </a:p>
      </dgm:t>
    </dgm:pt>
    <dgm:pt modelId="{F6E638F9-14E7-41A9-ACA1-F47C334D7AF8}">
      <dgm:prSet phldrT="[Text]"/>
      <dgm:spPr>
        <a:solidFill>
          <a:srgbClr val="FF0000">
            <a:alpha val="25000"/>
          </a:srgbClr>
        </a:solidFill>
        <a:ln>
          <a:solidFill>
            <a:srgbClr val="FFFF00"/>
          </a:solidFill>
        </a:ln>
      </dgm:spPr>
      <dgm:t>
        <a:bodyPr/>
        <a:lstStyle/>
        <a:p>
          <a:r>
            <a:rPr lang="en-GB" dirty="0">
              <a:solidFill>
                <a:srgbClr val="FFFF00"/>
              </a:solidFill>
            </a:rPr>
            <a:t>Social</a:t>
          </a:r>
        </a:p>
      </dgm:t>
    </dgm:pt>
    <dgm:pt modelId="{D91289FD-4B86-4F13-99F6-95C09805113A}" type="sibTrans" cxnId="{EB101C65-CFC4-4B06-B422-2749A92F98F7}">
      <dgm:prSet/>
      <dgm:spPr/>
      <dgm:t>
        <a:bodyPr/>
        <a:lstStyle/>
        <a:p>
          <a:endParaRPr lang="en-GB"/>
        </a:p>
      </dgm:t>
    </dgm:pt>
    <dgm:pt modelId="{06C36A22-EBDE-478F-933F-3097D57FA431}" type="parTrans" cxnId="{EB101C65-CFC4-4B06-B422-2749A92F98F7}">
      <dgm:prSet/>
      <dgm:spPr/>
      <dgm:t>
        <a:bodyPr/>
        <a:lstStyle/>
        <a:p>
          <a:endParaRPr lang="en-GB"/>
        </a:p>
      </dgm:t>
    </dgm:pt>
    <dgm:pt modelId="{2C6E437E-A83D-4C88-9480-A3B678AD41ED}">
      <dgm:prSet phldrT="[Text]"/>
      <dgm:spPr>
        <a:solidFill>
          <a:srgbClr val="FF0000">
            <a:alpha val="25000"/>
          </a:srgbClr>
        </a:solidFill>
        <a:ln>
          <a:solidFill>
            <a:srgbClr val="FFFF00"/>
          </a:solidFill>
        </a:ln>
      </dgm:spPr>
      <dgm:t>
        <a:bodyPr/>
        <a:lstStyle/>
        <a:p>
          <a:r>
            <a:rPr lang="en-GB" dirty="0">
              <a:solidFill>
                <a:srgbClr val="FFFF00"/>
              </a:solidFill>
            </a:rPr>
            <a:t>Political</a:t>
          </a:r>
        </a:p>
        <a:p>
          <a:endParaRPr lang="en-GB" dirty="0">
            <a:solidFill>
              <a:srgbClr val="FFFF00"/>
            </a:solidFill>
          </a:endParaRPr>
        </a:p>
      </dgm:t>
    </dgm:pt>
    <dgm:pt modelId="{3B307A8B-2BD9-4A68-B2B3-C0E33AC7D984}" type="sibTrans" cxnId="{7E40D70A-09A8-4905-B6B5-5856F1E090C6}">
      <dgm:prSet/>
      <dgm:spPr/>
      <dgm:t>
        <a:bodyPr/>
        <a:lstStyle/>
        <a:p>
          <a:endParaRPr lang="en-GB"/>
        </a:p>
      </dgm:t>
    </dgm:pt>
    <dgm:pt modelId="{3961F735-5F85-4993-8F52-91FA8EA3112C}" type="parTrans" cxnId="{7E40D70A-09A8-4905-B6B5-5856F1E090C6}">
      <dgm:prSet/>
      <dgm:spPr/>
      <dgm:t>
        <a:bodyPr/>
        <a:lstStyle/>
        <a:p>
          <a:endParaRPr lang="en-GB"/>
        </a:p>
      </dgm:t>
    </dgm:pt>
    <dgm:pt modelId="{C2E02B41-8D73-4325-8C9C-13813E918AFC}">
      <dgm:prSet phldrT="[Text]"/>
      <dgm:spPr>
        <a:solidFill>
          <a:srgbClr val="FFFF00">
            <a:alpha val="75000"/>
          </a:srgbClr>
        </a:solidFill>
        <a:ln>
          <a:solidFill>
            <a:srgbClr val="FF0000"/>
          </a:solidFill>
        </a:ln>
      </dgm:spPr>
      <dgm:t>
        <a:bodyPr/>
        <a:lstStyle/>
        <a:p>
          <a:r>
            <a:rPr lang="en-GB" dirty="0">
              <a:solidFill>
                <a:srgbClr val="FF0000"/>
              </a:solidFill>
            </a:rPr>
            <a:t>Legal</a:t>
          </a:r>
        </a:p>
      </dgm:t>
    </dgm:pt>
    <dgm:pt modelId="{F928ADAC-D164-43A8-BA12-60C630CE2DB5}" type="sibTrans" cxnId="{EAD1F37C-E917-4709-9B67-CBFCDF568226}">
      <dgm:prSet/>
      <dgm:spPr/>
      <dgm:t>
        <a:bodyPr/>
        <a:lstStyle/>
        <a:p>
          <a:endParaRPr lang="en-GB"/>
        </a:p>
      </dgm:t>
    </dgm:pt>
    <dgm:pt modelId="{B219A711-EDFB-4CA1-A1A4-75FE851A331C}" type="parTrans" cxnId="{EAD1F37C-E917-4709-9B67-CBFCDF568226}">
      <dgm:prSet/>
      <dgm:spPr/>
      <dgm:t>
        <a:bodyPr/>
        <a:lstStyle/>
        <a:p>
          <a:endParaRPr lang="en-GB"/>
        </a:p>
      </dgm:t>
    </dgm:pt>
    <dgm:pt modelId="{B1C2314A-361F-4C35-9DFC-765A15D52A81}">
      <dgm:prSet phldrT="[Text]"/>
      <dgm:spPr>
        <a:solidFill>
          <a:srgbClr val="FFFF00">
            <a:alpha val="75000"/>
          </a:srgbClr>
        </a:solidFill>
        <a:ln>
          <a:solidFill>
            <a:srgbClr val="FF0000"/>
          </a:solidFill>
        </a:ln>
      </dgm:spPr>
      <dgm:t>
        <a:bodyPr/>
        <a:lstStyle/>
        <a:p>
          <a:r>
            <a:rPr lang="en-GB" dirty="0">
              <a:solidFill>
                <a:srgbClr val="FF0000"/>
              </a:solidFill>
            </a:rPr>
            <a:t>Technological</a:t>
          </a:r>
        </a:p>
      </dgm:t>
    </dgm:pt>
    <dgm:pt modelId="{0088D800-C2C4-4263-9F0C-790D673D351F}" type="sibTrans" cxnId="{A9EE1E31-621C-4411-92E6-1678BD565A07}">
      <dgm:prSet/>
      <dgm:spPr/>
      <dgm:t>
        <a:bodyPr/>
        <a:lstStyle/>
        <a:p>
          <a:endParaRPr lang="en-GB"/>
        </a:p>
      </dgm:t>
    </dgm:pt>
    <dgm:pt modelId="{8E33E2D4-9063-4ACB-BE49-F1D883FEA02A}" type="parTrans" cxnId="{A9EE1E31-621C-4411-92E6-1678BD565A07}">
      <dgm:prSet/>
      <dgm:spPr/>
      <dgm:t>
        <a:bodyPr/>
        <a:lstStyle/>
        <a:p>
          <a:endParaRPr lang="en-GB"/>
        </a:p>
      </dgm:t>
    </dgm:pt>
    <dgm:pt modelId="{0C90DFB1-174A-4DE9-B310-050A216B9A44}">
      <dgm:prSet phldrT="[Text]">
        <dgm:style>
          <a:lnRef idx="0">
            <a:scrgbClr r="0" g="0" b="0"/>
          </a:lnRef>
          <a:fillRef idx="0">
            <a:scrgbClr r="0" g="0" b="0"/>
          </a:fillRef>
          <a:effectRef idx="0">
            <a:scrgbClr r="0" g="0" b="0"/>
          </a:effectRef>
          <a:fontRef idx="minor">
            <a:schemeClr val="dk1"/>
          </a:fontRef>
        </dgm:style>
      </dgm:prSet>
      <dgm:spPr>
        <a:solidFill>
          <a:srgbClr val="FF0000">
            <a:alpha val="75000"/>
          </a:srgbClr>
        </a:solidFill>
        <a:ln>
          <a:solidFill>
            <a:srgbClr val="FFFF00"/>
          </a:solidFill>
        </a:ln>
      </dgm:spPr>
      <dgm:t>
        <a:bodyPr/>
        <a:lstStyle/>
        <a:p>
          <a:r>
            <a:rPr lang="en-GB" dirty="0">
              <a:solidFill>
                <a:srgbClr val="FFFF00"/>
              </a:solidFill>
            </a:rPr>
            <a:t>PESTEL</a:t>
          </a:r>
        </a:p>
      </dgm:t>
    </dgm:pt>
    <dgm:pt modelId="{D7AE86E6-0E4A-41C9-8696-9CA1201938EB}" type="sibTrans" cxnId="{C7976E6A-795B-42DB-B537-84F581D51232}">
      <dgm:prSet/>
      <dgm:spPr/>
      <dgm:t>
        <a:bodyPr/>
        <a:lstStyle/>
        <a:p>
          <a:endParaRPr lang="en-GB"/>
        </a:p>
      </dgm:t>
    </dgm:pt>
    <dgm:pt modelId="{BBB9D707-7207-4F15-9D9C-AA5158D99B72}" type="parTrans" cxnId="{C7976E6A-795B-42DB-B537-84F581D51232}">
      <dgm:prSet/>
      <dgm:spPr/>
      <dgm:t>
        <a:bodyPr/>
        <a:lstStyle/>
        <a:p>
          <a:endParaRPr lang="en-GB"/>
        </a:p>
      </dgm:t>
    </dgm:pt>
    <dgm:pt modelId="{3A3D0C60-C374-4F18-A343-17F1869C2AAF}">
      <dgm:prSet phldrT="[Text]"/>
      <dgm:spPr>
        <a:solidFill>
          <a:srgbClr val="FF0000">
            <a:alpha val="75000"/>
          </a:srgbClr>
        </a:solidFill>
        <a:ln>
          <a:solidFill>
            <a:srgbClr val="FFFF00"/>
          </a:solidFill>
        </a:ln>
      </dgm:spPr>
      <dgm:t>
        <a:bodyPr/>
        <a:lstStyle/>
        <a:p>
          <a:r>
            <a:rPr lang="en-GB" dirty="0">
              <a:solidFill>
                <a:srgbClr val="FFFF00"/>
              </a:solidFill>
            </a:rPr>
            <a:t>Environmental</a:t>
          </a:r>
        </a:p>
      </dgm:t>
    </dgm:pt>
    <dgm:pt modelId="{C13509A8-7846-447A-BBD5-3FEC50CB46D0}" type="sibTrans" cxnId="{D8E8168C-51AC-47A5-AFDE-E2FA0103BBA8}">
      <dgm:prSet/>
      <dgm:spPr/>
      <dgm:t>
        <a:bodyPr/>
        <a:lstStyle/>
        <a:p>
          <a:endParaRPr lang="en-GB"/>
        </a:p>
      </dgm:t>
    </dgm:pt>
    <dgm:pt modelId="{0938CB36-822D-4BE1-82B0-BEB4EFA41000}" type="parTrans" cxnId="{D8E8168C-51AC-47A5-AFDE-E2FA0103BBA8}">
      <dgm:prSet/>
      <dgm:spPr/>
      <dgm:t>
        <a:bodyPr/>
        <a:lstStyle/>
        <a:p>
          <a:endParaRPr lang="en-GB"/>
        </a:p>
      </dgm:t>
    </dgm:pt>
    <dgm:pt modelId="{8BB4FCC8-B13F-4313-BB03-1158476CB1D5}" type="pres">
      <dgm:prSet presAssocID="{8E042E93-E1D1-40B0-B164-B7568A1B42A2}" presName="Name0" presStyleCnt="0">
        <dgm:presLayoutVars>
          <dgm:chMax val="1"/>
          <dgm:chPref val="1"/>
          <dgm:dir/>
          <dgm:animOne val="branch"/>
          <dgm:animLvl val="lvl"/>
        </dgm:presLayoutVars>
      </dgm:prSet>
      <dgm:spPr/>
    </dgm:pt>
    <dgm:pt modelId="{C3066A55-4034-406C-8ED0-B8BE9C8D808C}" type="pres">
      <dgm:prSet presAssocID="{0C90DFB1-174A-4DE9-B310-050A216B9A44}" presName="Parent" presStyleLbl="node0" presStyleIdx="0" presStyleCnt="1">
        <dgm:presLayoutVars>
          <dgm:chMax val="6"/>
          <dgm:chPref val="6"/>
        </dgm:presLayoutVars>
      </dgm:prSet>
      <dgm:spPr/>
    </dgm:pt>
    <dgm:pt modelId="{10CF69B8-7C68-4EBB-84E4-357042698BF7}" type="pres">
      <dgm:prSet presAssocID="{C51718AB-6357-4798-BDAA-77F702EDCD27}" presName="Accent1" presStyleCnt="0"/>
      <dgm:spPr/>
    </dgm:pt>
    <dgm:pt modelId="{584DF27B-0E05-4BD4-82D4-3ABCDD2B1234}" type="pres">
      <dgm:prSet presAssocID="{C51718AB-6357-4798-BDAA-77F702EDCD27}" presName="Accent" presStyleLbl="bgShp" presStyleIdx="0" presStyleCnt="6"/>
      <dgm:spPr/>
    </dgm:pt>
    <dgm:pt modelId="{ADA971A0-13AC-4E38-80D1-AA4DC6BE8868}" type="pres">
      <dgm:prSet presAssocID="{C51718AB-6357-4798-BDAA-77F702EDCD27}" presName="Child1" presStyleLbl="node1" presStyleIdx="0" presStyleCnt="6">
        <dgm:presLayoutVars>
          <dgm:chMax val="0"/>
          <dgm:chPref val="0"/>
          <dgm:bulletEnabled val="1"/>
        </dgm:presLayoutVars>
      </dgm:prSet>
      <dgm:spPr/>
    </dgm:pt>
    <dgm:pt modelId="{379C098A-9DA6-4ECE-8762-357A4251B1B2}" type="pres">
      <dgm:prSet presAssocID="{F6E638F9-14E7-41A9-ACA1-F47C334D7AF8}" presName="Accent2" presStyleCnt="0"/>
      <dgm:spPr/>
    </dgm:pt>
    <dgm:pt modelId="{8DB1395F-219F-4F04-9E2B-9CF8887DBC30}" type="pres">
      <dgm:prSet presAssocID="{F6E638F9-14E7-41A9-ACA1-F47C334D7AF8}" presName="Accent" presStyleLbl="bgShp" presStyleIdx="1" presStyleCnt="6"/>
      <dgm:spPr>
        <a:solidFill>
          <a:srgbClr val="FF0000">
            <a:alpha val="25000"/>
          </a:srgbClr>
        </a:solidFill>
      </dgm:spPr>
    </dgm:pt>
    <dgm:pt modelId="{1FBCE551-D8CD-49AB-9B56-83E1225A8E91}" type="pres">
      <dgm:prSet presAssocID="{F6E638F9-14E7-41A9-ACA1-F47C334D7AF8}" presName="Child2" presStyleLbl="node1" presStyleIdx="1" presStyleCnt="6">
        <dgm:presLayoutVars>
          <dgm:chMax val="0"/>
          <dgm:chPref val="0"/>
          <dgm:bulletEnabled val="1"/>
        </dgm:presLayoutVars>
      </dgm:prSet>
      <dgm:spPr/>
    </dgm:pt>
    <dgm:pt modelId="{26107576-C4D5-4A82-A104-468DB71BEE3E}" type="pres">
      <dgm:prSet presAssocID="{B1C2314A-361F-4C35-9DFC-765A15D52A81}" presName="Accent3" presStyleCnt="0"/>
      <dgm:spPr/>
    </dgm:pt>
    <dgm:pt modelId="{D0B1D6BD-58F3-469F-8F1D-A496BF984008}" type="pres">
      <dgm:prSet presAssocID="{B1C2314A-361F-4C35-9DFC-765A15D52A81}" presName="Accent" presStyleLbl="bgShp" presStyleIdx="2" presStyleCnt="6"/>
      <dgm:spPr>
        <a:solidFill>
          <a:srgbClr val="FFFF00">
            <a:alpha val="25000"/>
          </a:srgbClr>
        </a:solidFill>
      </dgm:spPr>
    </dgm:pt>
    <dgm:pt modelId="{C44919D9-AA60-41AA-B2F3-134B8BB25BF3}" type="pres">
      <dgm:prSet presAssocID="{B1C2314A-361F-4C35-9DFC-765A15D52A81}" presName="Child3" presStyleLbl="node1" presStyleIdx="2" presStyleCnt="6">
        <dgm:presLayoutVars>
          <dgm:chMax val="0"/>
          <dgm:chPref val="0"/>
          <dgm:bulletEnabled val="1"/>
        </dgm:presLayoutVars>
      </dgm:prSet>
      <dgm:spPr/>
    </dgm:pt>
    <dgm:pt modelId="{CD02B0A2-48C8-42F9-8BE4-1D76ABA12B75}" type="pres">
      <dgm:prSet presAssocID="{3A3D0C60-C374-4F18-A343-17F1869C2AAF}" presName="Accent4" presStyleCnt="0"/>
      <dgm:spPr/>
    </dgm:pt>
    <dgm:pt modelId="{B92CB532-5961-4DD6-B340-8EBDA0BC7E87}" type="pres">
      <dgm:prSet presAssocID="{3A3D0C60-C374-4F18-A343-17F1869C2AAF}" presName="Accent" presStyleLbl="bgShp" presStyleIdx="3" presStyleCnt="6"/>
      <dgm:spPr>
        <a:solidFill>
          <a:srgbClr val="FF0000">
            <a:alpha val="25000"/>
          </a:srgbClr>
        </a:solidFill>
      </dgm:spPr>
    </dgm:pt>
    <dgm:pt modelId="{7ED2C700-EA1B-440A-AE53-BEC51C0C55F1}" type="pres">
      <dgm:prSet presAssocID="{3A3D0C60-C374-4F18-A343-17F1869C2AAF}" presName="Child4" presStyleLbl="node1" presStyleIdx="3" presStyleCnt="6">
        <dgm:presLayoutVars>
          <dgm:chMax val="0"/>
          <dgm:chPref val="0"/>
          <dgm:bulletEnabled val="1"/>
        </dgm:presLayoutVars>
      </dgm:prSet>
      <dgm:spPr/>
    </dgm:pt>
    <dgm:pt modelId="{83841904-F267-4BB6-90E3-D9919F4655C9}" type="pres">
      <dgm:prSet presAssocID="{C2E02B41-8D73-4325-8C9C-13813E918AFC}" presName="Accent5" presStyleCnt="0"/>
      <dgm:spPr/>
    </dgm:pt>
    <dgm:pt modelId="{EBC881FA-5A8C-4C21-B69F-2E0F2A32C9E3}" type="pres">
      <dgm:prSet presAssocID="{C2E02B41-8D73-4325-8C9C-13813E918AFC}" presName="Accent" presStyleLbl="bgShp" presStyleIdx="4" presStyleCnt="6"/>
      <dgm:spPr>
        <a:solidFill>
          <a:srgbClr val="FFFF00">
            <a:alpha val="25000"/>
          </a:srgbClr>
        </a:solidFill>
      </dgm:spPr>
    </dgm:pt>
    <dgm:pt modelId="{2C5E9865-A3C2-4C3E-8678-32E3922370E3}" type="pres">
      <dgm:prSet presAssocID="{C2E02B41-8D73-4325-8C9C-13813E918AFC}" presName="Child5" presStyleLbl="node1" presStyleIdx="4" presStyleCnt="6">
        <dgm:presLayoutVars>
          <dgm:chMax val="0"/>
          <dgm:chPref val="0"/>
          <dgm:bulletEnabled val="1"/>
        </dgm:presLayoutVars>
      </dgm:prSet>
      <dgm:spPr/>
    </dgm:pt>
    <dgm:pt modelId="{143DCBA6-CB89-46AF-BE39-5773F6E963EB}" type="pres">
      <dgm:prSet presAssocID="{2C6E437E-A83D-4C88-9480-A3B678AD41ED}" presName="Accent6" presStyleCnt="0"/>
      <dgm:spPr/>
    </dgm:pt>
    <dgm:pt modelId="{92B32BF4-B21B-4B3A-86AC-78575EFAF6E7}" type="pres">
      <dgm:prSet presAssocID="{2C6E437E-A83D-4C88-9480-A3B678AD41ED}" presName="Accent" presStyleLbl="bgShp" presStyleIdx="5" presStyleCnt="6"/>
      <dgm:spPr>
        <a:solidFill>
          <a:srgbClr val="FF0000">
            <a:alpha val="25000"/>
          </a:srgbClr>
        </a:solidFill>
      </dgm:spPr>
    </dgm:pt>
    <dgm:pt modelId="{6F7FAAB9-5C52-4C1A-A79F-C6A48578DA49}" type="pres">
      <dgm:prSet presAssocID="{2C6E437E-A83D-4C88-9480-A3B678AD41ED}" presName="Child6" presStyleLbl="node1" presStyleIdx="5" presStyleCnt="6" custLinFactNeighborX="-523">
        <dgm:presLayoutVars>
          <dgm:chMax val="0"/>
          <dgm:chPref val="0"/>
          <dgm:bulletEnabled val="1"/>
        </dgm:presLayoutVars>
      </dgm:prSet>
      <dgm:spPr/>
    </dgm:pt>
  </dgm:ptLst>
  <dgm:cxnLst>
    <dgm:cxn modelId="{7E40D70A-09A8-4905-B6B5-5856F1E090C6}" srcId="{0C90DFB1-174A-4DE9-B310-050A216B9A44}" destId="{2C6E437E-A83D-4C88-9480-A3B678AD41ED}" srcOrd="5" destOrd="0" parTransId="{3961F735-5F85-4993-8F52-91FA8EA3112C}" sibTransId="{3B307A8B-2BD9-4A68-B2B3-C0E33AC7D984}"/>
    <dgm:cxn modelId="{F2621F26-D6C4-48F6-88DA-E958E3549DC3}" type="presOf" srcId="{2C6E437E-A83D-4C88-9480-A3B678AD41ED}" destId="{6F7FAAB9-5C52-4C1A-A79F-C6A48578DA49}" srcOrd="0" destOrd="0" presId="urn:microsoft.com/office/officeart/2011/layout/HexagonRadial"/>
    <dgm:cxn modelId="{A9EE1E31-621C-4411-92E6-1678BD565A07}" srcId="{0C90DFB1-174A-4DE9-B310-050A216B9A44}" destId="{B1C2314A-361F-4C35-9DFC-765A15D52A81}" srcOrd="2" destOrd="0" parTransId="{8E33E2D4-9063-4ACB-BE49-F1D883FEA02A}" sibTransId="{0088D800-C2C4-4263-9F0C-790D673D351F}"/>
    <dgm:cxn modelId="{B2CBAC40-1391-4E41-9206-35ED07185EBB}" type="presOf" srcId="{0C90DFB1-174A-4DE9-B310-050A216B9A44}" destId="{C3066A55-4034-406C-8ED0-B8BE9C8D808C}" srcOrd="0" destOrd="0" presId="urn:microsoft.com/office/officeart/2011/layout/HexagonRadial"/>
    <dgm:cxn modelId="{EB101C65-CFC4-4B06-B422-2749A92F98F7}" srcId="{0C90DFB1-174A-4DE9-B310-050A216B9A44}" destId="{F6E638F9-14E7-41A9-ACA1-F47C334D7AF8}" srcOrd="1" destOrd="0" parTransId="{06C36A22-EBDE-478F-933F-3097D57FA431}" sibTransId="{D91289FD-4B86-4F13-99F6-95C09805113A}"/>
    <dgm:cxn modelId="{C7976E6A-795B-42DB-B537-84F581D51232}" srcId="{8E042E93-E1D1-40B0-B164-B7568A1B42A2}" destId="{0C90DFB1-174A-4DE9-B310-050A216B9A44}" srcOrd="0" destOrd="0" parTransId="{BBB9D707-7207-4F15-9D9C-AA5158D99B72}" sibTransId="{D7AE86E6-0E4A-41C9-8696-9CA1201938EB}"/>
    <dgm:cxn modelId="{77D9404C-2567-4CE2-AD3F-57C826A3FD74}" type="presOf" srcId="{3A3D0C60-C374-4F18-A343-17F1869C2AAF}" destId="{7ED2C700-EA1B-440A-AE53-BEC51C0C55F1}" srcOrd="0" destOrd="0" presId="urn:microsoft.com/office/officeart/2011/layout/HexagonRadial"/>
    <dgm:cxn modelId="{EAD1F37C-E917-4709-9B67-CBFCDF568226}" srcId="{0C90DFB1-174A-4DE9-B310-050A216B9A44}" destId="{C2E02B41-8D73-4325-8C9C-13813E918AFC}" srcOrd="4" destOrd="0" parTransId="{B219A711-EDFB-4CA1-A1A4-75FE851A331C}" sibTransId="{F928ADAC-D164-43A8-BA12-60C630CE2DB5}"/>
    <dgm:cxn modelId="{F380FB7E-6483-4FCA-8DED-29842B3893EE}" type="presOf" srcId="{C2E02B41-8D73-4325-8C9C-13813E918AFC}" destId="{2C5E9865-A3C2-4C3E-8678-32E3922370E3}" srcOrd="0" destOrd="0" presId="urn:microsoft.com/office/officeart/2011/layout/HexagonRadial"/>
    <dgm:cxn modelId="{0B591180-4DA8-4F0F-AD8B-BBC10F2F9C91}" type="presOf" srcId="{F6E638F9-14E7-41A9-ACA1-F47C334D7AF8}" destId="{1FBCE551-D8CD-49AB-9B56-83E1225A8E91}" srcOrd="0" destOrd="0" presId="urn:microsoft.com/office/officeart/2011/layout/HexagonRadial"/>
    <dgm:cxn modelId="{B19C9D84-B895-49F2-9AA4-59806FF50FC0}" srcId="{0C90DFB1-174A-4DE9-B310-050A216B9A44}" destId="{C51718AB-6357-4798-BDAA-77F702EDCD27}" srcOrd="0" destOrd="0" parTransId="{87496773-8F2E-4D4E-B0D1-49A06532283F}" sibTransId="{B9CE3461-4BF1-4E1E-B0F1-D9DB1972C6C3}"/>
    <dgm:cxn modelId="{10CA4C8A-9443-4CEC-BA68-7D603087D644}" type="presOf" srcId="{8E042E93-E1D1-40B0-B164-B7568A1B42A2}" destId="{8BB4FCC8-B13F-4313-BB03-1158476CB1D5}" srcOrd="0" destOrd="0" presId="urn:microsoft.com/office/officeart/2011/layout/HexagonRadial"/>
    <dgm:cxn modelId="{D8E8168C-51AC-47A5-AFDE-E2FA0103BBA8}" srcId="{0C90DFB1-174A-4DE9-B310-050A216B9A44}" destId="{3A3D0C60-C374-4F18-A343-17F1869C2AAF}" srcOrd="3" destOrd="0" parTransId="{0938CB36-822D-4BE1-82B0-BEB4EFA41000}" sibTransId="{C13509A8-7846-447A-BBD5-3FEC50CB46D0}"/>
    <dgm:cxn modelId="{859AC2C3-C098-4609-8F8A-08BC461AF694}" type="presOf" srcId="{C51718AB-6357-4798-BDAA-77F702EDCD27}" destId="{ADA971A0-13AC-4E38-80D1-AA4DC6BE8868}" srcOrd="0" destOrd="0" presId="urn:microsoft.com/office/officeart/2011/layout/HexagonRadial"/>
    <dgm:cxn modelId="{B2DA1BCC-C274-4F2B-B8DA-68669C0BAA1C}" type="presOf" srcId="{B1C2314A-361F-4C35-9DFC-765A15D52A81}" destId="{C44919D9-AA60-41AA-B2F3-134B8BB25BF3}" srcOrd="0" destOrd="0" presId="urn:microsoft.com/office/officeart/2011/layout/HexagonRadial"/>
    <dgm:cxn modelId="{654109EE-BD69-469E-BC49-B907AE2ACA43}" type="presParOf" srcId="{8BB4FCC8-B13F-4313-BB03-1158476CB1D5}" destId="{C3066A55-4034-406C-8ED0-B8BE9C8D808C}" srcOrd="0" destOrd="0" presId="urn:microsoft.com/office/officeart/2011/layout/HexagonRadial"/>
    <dgm:cxn modelId="{E4235285-D6FF-4024-BB35-A4CBBA911360}" type="presParOf" srcId="{8BB4FCC8-B13F-4313-BB03-1158476CB1D5}" destId="{10CF69B8-7C68-4EBB-84E4-357042698BF7}" srcOrd="1" destOrd="0" presId="urn:microsoft.com/office/officeart/2011/layout/HexagonRadial"/>
    <dgm:cxn modelId="{A5429864-D7A3-441B-A72F-3A5CB860A43C}" type="presParOf" srcId="{10CF69B8-7C68-4EBB-84E4-357042698BF7}" destId="{584DF27B-0E05-4BD4-82D4-3ABCDD2B1234}" srcOrd="0" destOrd="0" presId="urn:microsoft.com/office/officeart/2011/layout/HexagonRadial"/>
    <dgm:cxn modelId="{68DA7640-5B00-4B00-9F34-9E88477408A3}" type="presParOf" srcId="{8BB4FCC8-B13F-4313-BB03-1158476CB1D5}" destId="{ADA971A0-13AC-4E38-80D1-AA4DC6BE8868}" srcOrd="2" destOrd="0" presId="urn:microsoft.com/office/officeart/2011/layout/HexagonRadial"/>
    <dgm:cxn modelId="{3663F5BF-CCD4-461D-998A-EAD75CD4EA8F}" type="presParOf" srcId="{8BB4FCC8-B13F-4313-BB03-1158476CB1D5}" destId="{379C098A-9DA6-4ECE-8762-357A4251B1B2}" srcOrd="3" destOrd="0" presId="urn:microsoft.com/office/officeart/2011/layout/HexagonRadial"/>
    <dgm:cxn modelId="{8FDDA3EE-4F03-4048-841B-077B9E9FC401}" type="presParOf" srcId="{379C098A-9DA6-4ECE-8762-357A4251B1B2}" destId="{8DB1395F-219F-4F04-9E2B-9CF8887DBC30}" srcOrd="0" destOrd="0" presId="urn:microsoft.com/office/officeart/2011/layout/HexagonRadial"/>
    <dgm:cxn modelId="{63ECF069-E370-4134-BD62-D6548F93353F}" type="presParOf" srcId="{8BB4FCC8-B13F-4313-BB03-1158476CB1D5}" destId="{1FBCE551-D8CD-49AB-9B56-83E1225A8E91}" srcOrd="4" destOrd="0" presId="urn:microsoft.com/office/officeart/2011/layout/HexagonRadial"/>
    <dgm:cxn modelId="{429F6CA5-6634-40C4-960A-4BC2AA88272A}" type="presParOf" srcId="{8BB4FCC8-B13F-4313-BB03-1158476CB1D5}" destId="{26107576-C4D5-4A82-A104-468DB71BEE3E}" srcOrd="5" destOrd="0" presId="urn:microsoft.com/office/officeart/2011/layout/HexagonRadial"/>
    <dgm:cxn modelId="{DDDB575D-4906-46E2-A221-17BF6F882B5B}" type="presParOf" srcId="{26107576-C4D5-4A82-A104-468DB71BEE3E}" destId="{D0B1D6BD-58F3-469F-8F1D-A496BF984008}" srcOrd="0" destOrd="0" presId="urn:microsoft.com/office/officeart/2011/layout/HexagonRadial"/>
    <dgm:cxn modelId="{55E7C29D-FEF0-4CD4-9A37-B41B2E15319C}" type="presParOf" srcId="{8BB4FCC8-B13F-4313-BB03-1158476CB1D5}" destId="{C44919D9-AA60-41AA-B2F3-134B8BB25BF3}" srcOrd="6" destOrd="0" presId="urn:microsoft.com/office/officeart/2011/layout/HexagonRadial"/>
    <dgm:cxn modelId="{13465A1E-194A-4CB0-80A5-7CA98EB0A390}" type="presParOf" srcId="{8BB4FCC8-B13F-4313-BB03-1158476CB1D5}" destId="{CD02B0A2-48C8-42F9-8BE4-1D76ABA12B75}" srcOrd="7" destOrd="0" presId="urn:microsoft.com/office/officeart/2011/layout/HexagonRadial"/>
    <dgm:cxn modelId="{969E4669-B99E-4053-BA33-702D9CB5A06F}" type="presParOf" srcId="{CD02B0A2-48C8-42F9-8BE4-1D76ABA12B75}" destId="{B92CB532-5961-4DD6-B340-8EBDA0BC7E87}" srcOrd="0" destOrd="0" presId="urn:microsoft.com/office/officeart/2011/layout/HexagonRadial"/>
    <dgm:cxn modelId="{539B5FA2-FD34-4D6A-8CDA-DE2D5C768FB4}" type="presParOf" srcId="{8BB4FCC8-B13F-4313-BB03-1158476CB1D5}" destId="{7ED2C700-EA1B-440A-AE53-BEC51C0C55F1}" srcOrd="8" destOrd="0" presId="urn:microsoft.com/office/officeart/2011/layout/HexagonRadial"/>
    <dgm:cxn modelId="{A7679693-5EFC-440D-B3EF-9CC7AA27998D}" type="presParOf" srcId="{8BB4FCC8-B13F-4313-BB03-1158476CB1D5}" destId="{83841904-F267-4BB6-90E3-D9919F4655C9}" srcOrd="9" destOrd="0" presId="urn:microsoft.com/office/officeart/2011/layout/HexagonRadial"/>
    <dgm:cxn modelId="{135F60AD-BAF1-4B29-928B-FA9A19DD510E}" type="presParOf" srcId="{83841904-F267-4BB6-90E3-D9919F4655C9}" destId="{EBC881FA-5A8C-4C21-B69F-2E0F2A32C9E3}" srcOrd="0" destOrd="0" presId="urn:microsoft.com/office/officeart/2011/layout/HexagonRadial"/>
    <dgm:cxn modelId="{318FDC3C-1506-4201-86A1-38116E2346AD}" type="presParOf" srcId="{8BB4FCC8-B13F-4313-BB03-1158476CB1D5}" destId="{2C5E9865-A3C2-4C3E-8678-32E3922370E3}" srcOrd="10" destOrd="0" presId="urn:microsoft.com/office/officeart/2011/layout/HexagonRadial"/>
    <dgm:cxn modelId="{686208D7-AADB-471E-8832-C676CBE34010}" type="presParOf" srcId="{8BB4FCC8-B13F-4313-BB03-1158476CB1D5}" destId="{143DCBA6-CB89-46AF-BE39-5773F6E963EB}" srcOrd="11" destOrd="0" presId="urn:microsoft.com/office/officeart/2011/layout/HexagonRadial"/>
    <dgm:cxn modelId="{49207CED-2E98-4EBE-A220-F7C10FC28E73}" type="presParOf" srcId="{143DCBA6-CB89-46AF-BE39-5773F6E963EB}" destId="{92B32BF4-B21B-4B3A-86AC-78575EFAF6E7}" srcOrd="0" destOrd="0" presId="urn:microsoft.com/office/officeart/2011/layout/HexagonRadial"/>
    <dgm:cxn modelId="{4AA92168-49EB-48FF-BB0F-3A1A078EAB6A}" type="presParOf" srcId="{8BB4FCC8-B13F-4313-BB03-1158476CB1D5}" destId="{6F7FAAB9-5C52-4C1A-A79F-C6A48578DA49}"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A4672F-6DB2-4E7A-BCA0-6ABB7FC05349}"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F7CEA9C9-F695-496E-91D9-1E486DE44C06}">
      <dgm:prSet phldrT="[Text]"/>
      <dgm:spPr>
        <a:solidFill>
          <a:srgbClr val="FFFF00">
            <a:alpha val="75000"/>
          </a:srgbClr>
        </a:solidFill>
        <a:ln>
          <a:solidFill>
            <a:srgbClr val="FF0000"/>
          </a:solidFill>
        </a:ln>
      </dgm:spPr>
      <dgm:t>
        <a:bodyPr/>
        <a:lstStyle/>
        <a:p>
          <a:r>
            <a:rPr lang="en-GB" dirty="0">
              <a:solidFill>
                <a:srgbClr val="FF0000"/>
              </a:solidFill>
            </a:rPr>
            <a:t>SWOT</a:t>
          </a:r>
        </a:p>
      </dgm:t>
    </dgm:pt>
    <dgm:pt modelId="{783877B3-B633-49CA-80C0-038C838E8F75}" type="parTrans" cxnId="{4415AAB6-565E-4083-9091-7398D0B417CD}">
      <dgm:prSet/>
      <dgm:spPr/>
      <dgm:t>
        <a:bodyPr/>
        <a:lstStyle/>
        <a:p>
          <a:endParaRPr lang="en-GB"/>
        </a:p>
      </dgm:t>
    </dgm:pt>
    <dgm:pt modelId="{8909E557-6C9E-46A9-B962-DFE4C66BAD0D}" type="sibTrans" cxnId="{4415AAB6-565E-4083-9091-7398D0B417CD}">
      <dgm:prSet/>
      <dgm:spPr/>
      <dgm:t>
        <a:bodyPr/>
        <a:lstStyle/>
        <a:p>
          <a:endParaRPr lang="en-GB"/>
        </a:p>
      </dgm:t>
    </dgm:pt>
    <dgm:pt modelId="{CE9FE884-5CB1-4A3B-81CA-43EC2D1B7FFA}">
      <dgm:prSet phldrT="[Text]"/>
      <dgm:spPr>
        <a:solidFill>
          <a:srgbClr val="FF0000">
            <a:alpha val="75000"/>
          </a:srgbClr>
        </a:solidFill>
        <a:ln>
          <a:solidFill>
            <a:srgbClr val="FFFF00"/>
          </a:solidFill>
        </a:ln>
      </dgm:spPr>
      <dgm:t>
        <a:bodyPr/>
        <a:lstStyle/>
        <a:p>
          <a:r>
            <a:rPr lang="en-GB" dirty="0">
              <a:solidFill>
                <a:srgbClr val="FFFF00"/>
              </a:solidFill>
            </a:rPr>
            <a:t>Weaknesses</a:t>
          </a:r>
        </a:p>
      </dgm:t>
    </dgm:pt>
    <dgm:pt modelId="{98A9E1C4-5C48-40A6-9368-FA0F3AC79AA3}" type="parTrans" cxnId="{91E31047-611E-4235-817B-5BEB294924E5}">
      <dgm:prSet/>
      <dgm:spPr>
        <a:solidFill>
          <a:srgbClr val="FFFF00"/>
        </a:solidFill>
        <a:ln>
          <a:solidFill>
            <a:srgbClr val="FF0000"/>
          </a:solidFill>
        </a:ln>
      </dgm:spPr>
      <dgm:t>
        <a:bodyPr/>
        <a:lstStyle/>
        <a:p>
          <a:endParaRPr lang="en-GB"/>
        </a:p>
      </dgm:t>
    </dgm:pt>
    <dgm:pt modelId="{A55EF788-8414-4A1C-8DED-6073D70BC6DF}" type="sibTrans" cxnId="{91E31047-611E-4235-817B-5BEB294924E5}">
      <dgm:prSet/>
      <dgm:spPr/>
      <dgm:t>
        <a:bodyPr/>
        <a:lstStyle/>
        <a:p>
          <a:endParaRPr lang="en-GB"/>
        </a:p>
      </dgm:t>
    </dgm:pt>
    <dgm:pt modelId="{6983F5E5-C29D-4E0A-9F35-CE1E7F4F4E81}">
      <dgm:prSet phldrT="[Text]"/>
      <dgm:spPr>
        <a:solidFill>
          <a:srgbClr val="FFFF00">
            <a:alpha val="25000"/>
          </a:srgbClr>
        </a:solidFill>
        <a:ln>
          <a:solidFill>
            <a:srgbClr val="FF0000"/>
          </a:solidFill>
        </a:ln>
      </dgm:spPr>
      <dgm:t>
        <a:bodyPr/>
        <a:lstStyle/>
        <a:p>
          <a:r>
            <a:rPr lang="en-GB" dirty="0">
              <a:solidFill>
                <a:srgbClr val="FF0000"/>
              </a:solidFill>
            </a:rPr>
            <a:t>Opportunities</a:t>
          </a:r>
          <a:r>
            <a:rPr lang="en-GB" dirty="0"/>
            <a:t> </a:t>
          </a:r>
        </a:p>
      </dgm:t>
    </dgm:pt>
    <dgm:pt modelId="{B0F37C91-F113-465C-A098-0B7F382EFE3D}" type="parTrans" cxnId="{40963487-B2E3-4AB6-800B-AFB2F8D625DC}">
      <dgm:prSet/>
      <dgm:spPr>
        <a:solidFill>
          <a:srgbClr val="FF0000"/>
        </a:solidFill>
        <a:ln>
          <a:solidFill>
            <a:srgbClr val="FFFF00"/>
          </a:solidFill>
        </a:ln>
      </dgm:spPr>
      <dgm:t>
        <a:bodyPr/>
        <a:lstStyle/>
        <a:p>
          <a:endParaRPr lang="en-GB"/>
        </a:p>
      </dgm:t>
    </dgm:pt>
    <dgm:pt modelId="{D9D34C68-3188-47BD-83F7-B43DDFC74339}" type="sibTrans" cxnId="{40963487-B2E3-4AB6-800B-AFB2F8D625DC}">
      <dgm:prSet/>
      <dgm:spPr/>
      <dgm:t>
        <a:bodyPr/>
        <a:lstStyle/>
        <a:p>
          <a:endParaRPr lang="en-GB"/>
        </a:p>
      </dgm:t>
    </dgm:pt>
    <dgm:pt modelId="{3D534085-BC89-4B32-986A-1F20534505E0}">
      <dgm:prSet phldrT="[Text]"/>
      <dgm:spPr>
        <a:solidFill>
          <a:srgbClr val="FF0000">
            <a:alpha val="25000"/>
          </a:srgbClr>
        </a:solidFill>
        <a:ln>
          <a:solidFill>
            <a:srgbClr val="FFFF00"/>
          </a:solidFill>
        </a:ln>
      </dgm:spPr>
      <dgm:t>
        <a:bodyPr/>
        <a:lstStyle/>
        <a:p>
          <a:r>
            <a:rPr lang="en-GB" dirty="0">
              <a:solidFill>
                <a:srgbClr val="FFFF00"/>
              </a:solidFill>
            </a:rPr>
            <a:t>Threats</a:t>
          </a:r>
        </a:p>
      </dgm:t>
    </dgm:pt>
    <dgm:pt modelId="{4040FAC9-7721-4D98-A392-C2F3664C3FA4}" type="parTrans" cxnId="{D58A3826-A2D2-4373-AFAF-752059F35634}">
      <dgm:prSet/>
      <dgm:spPr>
        <a:solidFill>
          <a:srgbClr val="FFFF00"/>
        </a:solidFill>
        <a:ln>
          <a:solidFill>
            <a:srgbClr val="FF0000"/>
          </a:solidFill>
        </a:ln>
      </dgm:spPr>
      <dgm:t>
        <a:bodyPr/>
        <a:lstStyle/>
        <a:p>
          <a:endParaRPr lang="en-GB"/>
        </a:p>
      </dgm:t>
    </dgm:pt>
    <dgm:pt modelId="{5B5F5D4F-90A4-45DD-9D18-C1D38D6B8329}" type="sibTrans" cxnId="{D58A3826-A2D2-4373-AFAF-752059F35634}">
      <dgm:prSet/>
      <dgm:spPr/>
      <dgm:t>
        <a:bodyPr/>
        <a:lstStyle/>
        <a:p>
          <a:endParaRPr lang="en-GB"/>
        </a:p>
      </dgm:t>
    </dgm:pt>
    <dgm:pt modelId="{5C1580E2-A2E6-45BF-A832-719468409439}">
      <dgm:prSet phldrT="[Text]"/>
      <dgm:spPr>
        <a:solidFill>
          <a:srgbClr val="FFFF00">
            <a:alpha val="75000"/>
          </a:srgbClr>
        </a:solidFill>
        <a:ln>
          <a:solidFill>
            <a:srgbClr val="FF0000"/>
          </a:solidFill>
        </a:ln>
      </dgm:spPr>
      <dgm:t>
        <a:bodyPr/>
        <a:lstStyle/>
        <a:p>
          <a:r>
            <a:rPr lang="en-GB" dirty="0">
              <a:solidFill>
                <a:srgbClr val="FF0000"/>
              </a:solidFill>
            </a:rPr>
            <a:t>Strengths</a:t>
          </a:r>
        </a:p>
      </dgm:t>
    </dgm:pt>
    <dgm:pt modelId="{27AE9252-471C-43CB-9A10-A38732185383}" type="parTrans" cxnId="{744DDD90-EE49-4F4C-8E46-0ECF533DADEE}">
      <dgm:prSet/>
      <dgm:spPr>
        <a:solidFill>
          <a:srgbClr val="FF0000"/>
        </a:solidFill>
        <a:ln>
          <a:solidFill>
            <a:srgbClr val="FFFF00"/>
          </a:solidFill>
        </a:ln>
      </dgm:spPr>
      <dgm:t>
        <a:bodyPr/>
        <a:lstStyle/>
        <a:p>
          <a:endParaRPr lang="en-GB"/>
        </a:p>
      </dgm:t>
    </dgm:pt>
    <dgm:pt modelId="{90252B06-3993-4202-82A9-5F7ADCDC39D5}" type="sibTrans" cxnId="{744DDD90-EE49-4F4C-8E46-0ECF533DADEE}">
      <dgm:prSet/>
      <dgm:spPr/>
      <dgm:t>
        <a:bodyPr/>
        <a:lstStyle/>
        <a:p>
          <a:endParaRPr lang="en-GB"/>
        </a:p>
      </dgm:t>
    </dgm:pt>
    <dgm:pt modelId="{19F253D9-2224-4337-A588-6CEABDDA0A1E}" type="pres">
      <dgm:prSet presAssocID="{BFA4672F-6DB2-4E7A-BCA0-6ABB7FC05349}" presName="Name0" presStyleCnt="0">
        <dgm:presLayoutVars>
          <dgm:chMax val="1"/>
          <dgm:dir/>
          <dgm:animLvl val="ctr"/>
          <dgm:resizeHandles val="exact"/>
        </dgm:presLayoutVars>
      </dgm:prSet>
      <dgm:spPr/>
    </dgm:pt>
    <dgm:pt modelId="{F923C1E3-5B5E-48A1-9877-1BEF8F57601D}" type="pres">
      <dgm:prSet presAssocID="{F7CEA9C9-F695-496E-91D9-1E486DE44C06}" presName="centerShape" presStyleLbl="node0" presStyleIdx="0" presStyleCnt="1"/>
      <dgm:spPr/>
    </dgm:pt>
    <dgm:pt modelId="{5CAADE8E-B005-49A2-AFB4-EE2B06598D8E}" type="pres">
      <dgm:prSet presAssocID="{98A9E1C4-5C48-40A6-9368-FA0F3AC79AA3}" presName="parTrans" presStyleLbl="sibTrans2D1" presStyleIdx="0" presStyleCnt="4"/>
      <dgm:spPr/>
    </dgm:pt>
    <dgm:pt modelId="{C5505A1E-BA89-49ED-A711-55E1DFBA9F24}" type="pres">
      <dgm:prSet presAssocID="{98A9E1C4-5C48-40A6-9368-FA0F3AC79AA3}" presName="connectorText" presStyleLbl="sibTrans2D1" presStyleIdx="0" presStyleCnt="4"/>
      <dgm:spPr/>
    </dgm:pt>
    <dgm:pt modelId="{5F0E2465-D817-4AD1-9268-C0B8A7EF25F2}" type="pres">
      <dgm:prSet presAssocID="{CE9FE884-5CB1-4A3B-81CA-43EC2D1B7FFA}" presName="node" presStyleLbl="node1" presStyleIdx="0" presStyleCnt="4">
        <dgm:presLayoutVars>
          <dgm:bulletEnabled val="1"/>
        </dgm:presLayoutVars>
      </dgm:prSet>
      <dgm:spPr/>
    </dgm:pt>
    <dgm:pt modelId="{37005470-18D1-4583-BEB4-CE017DF76EF5}" type="pres">
      <dgm:prSet presAssocID="{B0F37C91-F113-465C-A098-0B7F382EFE3D}" presName="parTrans" presStyleLbl="sibTrans2D1" presStyleIdx="1" presStyleCnt="4"/>
      <dgm:spPr/>
    </dgm:pt>
    <dgm:pt modelId="{2A653CA2-AC15-424F-9E11-8E5FD2843EEA}" type="pres">
      <dgm:prSet presAssocID="{B0F37C91-F113-465C-A098-0B7F382EFE3D}" presName="connectorText" presStyleLbl="sibTrans2D1" presStyleIdx="1" presStyleCnt="4"/>
      <dgm:spPr/>
    </dgm:pt>
    <dgm:pt modelId="{1A0D6E4D-4BA4-414C-961A-3325666456C1}" type="pres">
      <dgm:prSet presAssocID="{6983F5E5-C29D-4E0A-9F35-CE1E7F4F4E81}" presName="node" presStyleLbl="node1" presStyleIdx="1" presStyleCnt="4">
        <dgm:presLayoutVars>
          <dgm:bulletEnabled val="1"/>
        </dgm:presLayoutVars>
      </dgm:prSet>
      <dgm:spPr/>
    </dgm:pt>
    <dgm:pt modelId="{517A1541-E746-48BE-95A2-289A03E5614E}" type="pres">
      <dgm:prSet presAssocID="{4040FAC9-7721-4D98-A392-C2F3664C3FA4}" presName="parTrans" presStyleLbl="sibTrans2D1" presStyleIdx="2" presStyleCnt="4"/>
      <dgm:spPr/>
    </dgm:pt>
    <dgm:pt modelId="{7E72DA7C-5262-44B8-A318-97CE9ECB71FF}" type="pres">
      <dgm:prSet presAssocID="{4040FAC9-7721-4D98-A392-C2F3664C3FA4}" presName="connectorText" presStyleLbl="sibTrans2D1" presStyleIdx="2" presStyleCnt="4"/>
      <dgm:spPr/>
    </dgm:pt>
    <dgm:pt modelId="{92D529D0-0B9A-4A62-8737-E406435C766F}" type="pres">
      <dgm:prSet presAssocID="{3D534085-BC89-4B32-986A-1F20534505E0}" presName="node" presStyleLbl="node1" presStyleIdx="2" presStyleCnt="4">
        <dgm:presLayoutVars>
          <dgm:bulletEnabled val="1"/>
        </dgm:presLayoutVars>
      </dgm:prSet>
      <dgm:spPr/>
    </dgm:pt>
    <dgm:pt modelId="{B3BD09D8-E952-487D-88EE-90D35E825F53}" type="pres">
      <dgm:prSet presAssocID="{27AE9252-471C-43CB-9A10-A38732185383}" presName="parTrans" presStyleLbl="sibTrans2D1" presStyleIdx="3" presStyleCnt="4"/>
      <dgm:spPr/>
    </dgm:pt>
    <dgm:pt modelId="{1C412A02-55D4-4039-AF16-3919EA912CD9}" type="pres">
      <dgm:prSet presAssocID="{27AE9252-471C-43CB-9A10-A38732185383}" presName="connectorText" presStyleLbl="sibTrans2D1" presStyleIdx="3" presStyleCnt="4"/>
      <dgm:spPr/>
    </dgm:pt>
    <dgm:pt modelId="{C2341C57-1491-4F27-A5F8-86C2AAB17BC2}" type="pres">
      <dgm:prSet presAssocID="{5C1580E2-A2E6-45BF-A832-719468409439}" presName="node" presStyleLbl="node1" presStyleIdx="3" presStyleCnt="4">
        <dgm:presLayoutVars>
          <dgm:bulletEnabled val="1"/>
        </dgm:presLayoutVars>
      </dgm:prSet>
      <dgm:spPr/>
    </dgm:pt>
  </dgm:ptLst>
  <dgm:cxnLst>
    <dgm:cxn modelId="{1712C808-1430-4A24-9368-56CC3EA6A8FC}" type="presOf" srcId="{B0F37C91-F113-465C-A098-0B7F382EFE3D}" destId="{37005470-18D1-4583-BEB4-CE017DF76EF5}" srcOrd="0" destOrd="0" presId="urn:microsoft.com/office/officeart/2005/8/layout/radial5"/>
    <dgm:cxn modelId="{6CFB6E0A-58F6-485E-A34C-31AF60E9F8CE}" type="presOf" srcId="{4040FAC9-7721-4D98-A392-C2F3664C3FA4}" destId="{7E72DA7C-5262-44B8-A318-97CE9ECB71FF}" srcOrd="1" destOrd="0" presId="urn:microsoft.com/office/officeart/2005/8/layout/radial5"/>
    <dgm:cxn modelId="{259DA20D-F82A-41BF-A11C-05A5DC894B76}" type="presOf" srcId="{BFA4672F-6DB2-4E7A-BCA0-6ABB7FC05349}" destId="{19F253D9-2224-4337-A588-6CEABDDA0A1E}" srcOrd="0" destOrd="0" presId="urn:microsoft.com/office/officeart/2005/8/layout/radial5"/>
    <dgm:cxn modelId="{BC261B23-DCC9-44F8-BFC1-624877A57112}" type="presOf" srcId="{6983F5E5-C29D-4E0A-9F35-CE1E7F4F4E81}" destId="{1A0D6E4D-4BA4-414C-961A-3325666456C1}" srcOrd="0" destOrd="0" presId="urn:microsoft.com/office/officeart/2005/8/layout/radial5"/>
    <dgm:cxn modelId="{D58A3826-A2D2-4373-AFAF-752059F35634}" srcId="{F7CEA9C9-F695-496E-91D9-1E486DE44C06}" destId="{3D534085-BC89-4B32-986A-1F20534505E0}" srcOrd="2" destOrd="0" parTransId="{4040FAC9-7721-4D98-A392-C2F3664C3FA4}" sibTransId="{5B5F5D4F-90A4-45DD-9D18-C1D38D6B8329}"/>
    <dgm:cxn modelId="{F28A102D-7FFC-47C9-89E8-2D85646973CA}" type="presOf" srcId="{F7CEA9C9-F695-496E-91D9-1E486DE44C06}" destId="{F923C1E3-5B5E-48A1-9877-1BEF8F57601D}" srcOrd="0" destOrd="0" presId="urn:microsoft.com/office/officeart/2005/8/layout/radial5"/>
    <dgm:cxn modelId="{934ABA2E-0F46-47BC-995D-6D3E5D7540A9}" type="presOf" srcId="{27AE9252-471C-43CB-9A10-A38732185383}" destId="{1C412A02-55D4-4039-AF16-3919EA912CD9}" srcOrd="1" destOrd="0" presId="urn:microsoft.com/office/officeart/2005/8/layout/radial5"/>
    <dgm:cxn modelId="{0C857A37-B1F9-467D-A946-76FC88DEF931}" type="presOf" srcId="{98A9E1C4-5C48-40A6-9368-FA0F3AC79AA3}" destId="{5CAADE8E-B005-49A2-AFB4-EE2B06598D8E}" srcOrd="0" destOrd="0" presId="urn:microsoft.com/office/officeart/2005/8/layout/radial5"/>
    <dgm:cxn modelId="{CF21293F-7D54-4F39-86FB-BDF2A0170547}" type="presOf" srcId="{27AE9252-471C-43CB-9A10-A38732185383}" destId="{B3BD09D8-E952-487D-88EE-90D35E825F53}" srcOrd="0" destOrd="0" presId="urn:microsoft.com/office/officeart/2005/8/layout/radial5"/>
    <dgm:cxn modelId="{91E31047-611E-4235-817B-5BEB294924E5}" srcId="{F7CEA9C9-F695-496E-91D9-1E486DE44C06}" destId="{CE9FE884-5CB1-4A3B-81CA-43EC2D1B7FFA}" srcOrd="0" destOrd="0" parTransId="{98A9E1C4-5C48-40A6-9368-FA0F3AC79AA3}" sibTransId="{A55EF788-8414-4A1C-8DED-6073D70BC6DF}"/>
    <dgm:cxn modelId="{91073E6C-C399-4359-A241-97281EA2B509}" type="presOf" srcId="{3D534085-BC89-4B32-986A-1F20534505E0}" destId="{92D529D0-0B9A-4A62-8737-E406435C766F}" srcOrd="0" destOrd="0" presId="urn:microsoft.com/office/officeart/2005/8/layout/radial5"/>
    <dgm:cxn modelId="{40963487-B2E3-4AB6-800B-AFB2F8D625DC}" srcId="{F7CEA9C9-F695-496E-91D9-1E486DE44C06}" destId="{6983F5E5-C29D-4E0A-9F35-CE1E7F4F4E81}" srcOrd="1" destOrd="0" parTransId="{B0F37C91-F113-465C-A098-0B7F382EFE3D}" sibTransId="{D9D34C68-3188-47BD-83F7-B43DDFC74339}"/>
    <dgm:cxn modelId="{BE20728E-15CD-46D5-86AA-1A66C24B7E3A}" type="presOf" srcId="{98A9E1C4-5C48-40A6-9368-FA0F3AC79AA3}" destId="{C5505A1E-BA89-49ED-A711-55E1DFBA9F24}" srcOrd="1" destOrd="0" presId="urn:microsoft.com/office/officeart/2005/8/layout/radial5"/>
    <dgm:cxn modelId="{E84AD78F-222A-4E96-B3D0-52DCF5615317}" type="presOf" srcId="{5C1580E2-A2E6-45BF-A832-719468409439}" destId="{C2341C57-1491-4F27-A5F8-86C2AAB17BC2}" srcOrd="0" destOrd="0" presId="urn:microsoft.com/office/officeart/2005/8/layout/radial5"/>
    <dgm:cxn modelId="{744DDD90-EE49-4F4C-8E46-0ECF533DADEE}" srcId="{F7CEA9C9-F695-496E-91D9-1E486DE44C06}" destId="{5C1580E2-A2E6-45BF-A832-719468409439}" srcOrd="3" destOrd="0" parTransId="{27AE9252-471C-43CB-9A10-A38732185383}" sibTransId="{90252B06-3993-4202-82A9-5F7ADCDC39D5}"/>
    <dgm:cxn modelId="{A0C7F4A3-F645-47F9-905F-979347672144}" type="presOf" srcId="{4040FAC9-7721-4D98-A392-C2F3664C3FA4}" destId="{517A1541-E746-48BE-95A2-289A03E5614E}" srcOrd="0" destOrd="0" presId="urn:microsoft.com/office/officeart/2005/8/layout/radial5"/>
    <dgm:cxn modelId="{8A5CF0A9-A36C-4F0B-8794-7E21F0F3BB44}" type="presOf" srcId="{CE9FE884-5CB1-4A3B-81CA-43EC2D1B7FFA}" destId="{5F0E2465-D817-4AD1-9268-C0B8A7EF25F2}" srcOrd="0" destOrd="0" presId="urn:microsoft.com/office/officeart/2005/8/layout/radial5"/>
    <dgm:cxn modelId="{4415AAB6-565E-4083-9091-7398D0B417CD}" srcId="{BFA4672F-6DB2-4E7A-BCA0-6ABB7FC05349}" destId="{F7CEA9C9-F695-496E-91D9-1E486DE44C06}" srcOrd="0" destOrd="0" parTransId="{783877B3-B633-49CA-80C0-038C838E8F75}" sibTransId="{8909E557-6C9E-46A9-B962-DFE4C66BAD0D}"/>
    <dgm:cxn modelId="{6D4C67E9-AFF8-410A-896E-AEB2C67467A1}" type="presOf" srcId="{B0F37C91-F113-465C-A098-0B7F382EFE3D}" destId="{2A653CA2-AC15-424F-9E11-8E5FD2843EEA}" srcOrd="1" destOrd="0" presId="urn:microsoft.com/office/officeart/2005/8/layout/radial5"/>
    <dgm:cxn modelId="{8E17529D-AA22-40F2-88D9-DC81896A85A7}" type="presParOf" srcId="{19F253D9-2224-4337-A588-6CEABDDA0A1E}" destId="{F923C1E3-5B5E-48A1-9877-1BEF8F57601D}" srcOrd="0" destOrd="0" presId="urn:microsoft.com/office/officeart/2005/8/layout/radial5"/>
    <dgm:cxn modelId="{CDFD6C09-ADBF-4755-9593-D7073068EED4}" type="presParOf" srcId="{19F253D9-2224-4337-A588-6CEABDDA0A1E}" destId="{5CAADE8E-B005-49A2-AFB4-EE2B06598D8E}" srcOrd="1" destOrd="0" presId="urn:microsoft.com/office/officeart/2005/8/layout/radial5"/>
    <dgm:cxn modelId="{3CEB231D-2872-4090-81D1-6B8249539A92}" type="presParOf" srcId="{5CAADE8E-B005-49A2-AFB4-EE2B06598D8E}" destId="{C5505A1E-BA89-49ED-A711-55E1DFBA9F24}" srcOrd="0" destOrd="0" presId="urn:microsoft.com/office/officeart/2005/8/layout/radial5"/>
    <dgm:cxn modelId="{D131223D-ADB0-4B30-B91B-C7771D74B46C}" type="presParOf" srcId="{19F253D9-2224-4337-A588-6CEABDDA0A1E}" destId="{5F0E2465-D817-4AD1-9268-C0B8A7EF25F2}" srcOrd="2" destOrd="0" presId="urn:microsoft.com/office/officeart/2005/8/layout/radial5"/>
    <dgm:cxn modelId="{4C5BAAA1-4D86-44A2-9354-4EC8C737F8A8}" type="presParOf" srcId="{19F253D9-2224-4337-A588-6CEABDDA0A1E}" destId="{37005470-18D1-4583-BEB4-CE017DF76EF5}" srcOrd="3" destOrd="0" presId="urn:microsoft.com/office/officeart/2005/8/layout/radial5"/>
    <dgm:cxn modelId="{34E5AEED-87C0-44BB-9F50-CB8BD436A5CE}" type="presParOf" srcId="{37005470-18D1-4583-BEB4-CE017DF76EF5}" destId="{2A653CA2-AC15-424F-9E11-8E5FD2843EEA}" srcOrd="0" destOrd="0" presId="urn:microsoft.com/office/officeart/2005/8/layout/radial5"/>
    <dgm:cxn modelId="{86E5486E-2191-4936-93E4-92C805EB413E}" type="presParOf" srcId="{19F253D9-2224-4337-A588-6CEABDDA0A1E}" destId="{1A0D6E4D-4BA4-414C-961A-3325666456C1}" srcOrd="4" destOrd="0" presId="urn:microsoft.com/office/officeart/2005/8/layout/radial5"/>
    <dgm:cxn modelId="{65A59C01-B903-40D5-86D7-DA02B0761D07}" type="presParOf" srcId="{19F253D9-2224-4337-A588-6CEABDDA0A1E}" destId="{517A1541-E746-48BE-95A2-289A03E5614E}" srcOrd="5" destOrd="0" presId="urn:microsoft.com/office/officeart/2005/8/layout/radial5"/>
    <dgm:cxn modelId="{3B1D4D77-D7F0-4361-B17D-6F5045BB6D71}" type="presParOf" srcId="{517A1541-E746-48BE-95A2-289A03E5614E}" destId="{7E72DA7C-5262-44B8-A318-97CE9ECB71FF}" srcOrd="0" destOrd="0" presId="urn:microsoft.com/office/officeart/2005/8/layout/radial5"/>
    <dgm:cxn modelId="{1574CF73-884F-4E1A-BF97-40C47A6084D8}" type="presParOf" srcId="{19F253D9-2224-4337-A588-6CEABDDA0A1E}" destId="{92D529D0-0B9A-4A62-8737-E406435C766F}" srcOrd="6" destOrd="0" presId="urn:microsoft.com/office/officeart/2005/8/layout/radial5"/>
    <dgm:cxn modelId="{DC06CBFA-6E25-4D6A-97EE-BE9E74C4E20E}" type="presParOf" srcId="{19F253D9-2224-4337-A588-6CEABDDA0A1E}" destId="{B3BD09D8-E952-487D-88EE-90D35E825F53}" srcOrd="7" destOrd="0" presId="urn:microsoft.com/office/officeart/2005/8/layout/radial5"/>
    <dgm:cxn modelId="{EEC74095-A439-460E-BFD6-443200776894}" type="presParOf" srcId="{B3BD09D8-E952-487D-88EE-90D35E825F53}" destId="{1C412A02-55D4-4039-AF16-3919EA912CD9}" srcOrd="0" destOrd="0" presId="urn:microsoft.com/office/officeart/2005/8/layout/radial5"/>
    <dgm:cxn modelId="{75749E15-07D5-4741-A07E-75DFE95C2C92}" type="presParOf" srcId="{19F253D9-2224-4337-A588-6CEABDDA0A1E}" destId="{C2341C57-1491-4F27-A5F8-86C2AAB17BC2}" srcOrd="8" destOrd="0" presId="urn:microsoft.com/office/officeart/2005/8/layout/radial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728CB8-EBBE-4BF6-BC47-779ECEB5ED8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C4FFA8EF-4B21-49E4-9ABC-13A9627E9C60}">
      <dgm:prSet phldrT="[Text]"/>
      <dgm:spPr>
        <a:solidFill>
          <a:srgbClr val="FF0000">
            <a:alpha val="75000"/>
          </a:srgbClr>
        </a:solidFill>
      </dgm:spPr>
      <dgm:t>
        <a:bodyPr/>
        <a:lstStyle/>
        <a:p>
          <a:r>
            <a:rPr lang="en-GB" dirty="0"/>
            <a:t>FOR EACH AND EVERY CUSTOMER</a:t>
          </a:r>
        </a:p>
      </dgm:t>
    </dgm:pt>
    <dgm:pt modelId="{671507CF-7A76-459E-A741-EB4726D030AB}" type="parTrans" cxnId="{0AC051DB-C651-408D-A189-EBE07E8451E4}">
      <dgm:prSet/>
      <dgm:spPr/>
      <dgm:t>
        <a:bodyPr/>
        <a:lstStyle/>
        <a:p>
          <a:endParaRPr lang="en-GB"/>
        </a:p>
      </dgm:t>
    </dgm:pt>
    <dgm:pt modelId="{81BAA8A0-6F97-4163-926C-053BEE5C87CC}" type="sibTrans" cxnId="{0AC051DB-C651-408D-A189-EBE07E8451E4}">
      <dgm:prSet/>
      <dgm:spPr/>
      <dgm:t>
        <a:bodyPr/>
        <a:lstStyle/>
        <a:p>
          <a:endParaRPr lang="en-GB"/>
        </a:p>
      </dgm:t>
    </dgm:pt>
    <dgm:pt modelId="{C06DB076-F098-4933-87AA-A50CD7D56ADF}">
      <dgm:prSet phldrT="[Text]"/>
      <dgm:spPr>
        <a:solidFill>
          <a:srgbClr val="FFFF00">
            <a:alpha val="75000"/>
          </a:srgbClr>
        </a:solidFill>
      </dgm:spPr>
      <dgm:t>
        <a:bodyPr/>
        <a:lstStyle/>
        <a:p>
          <a:r>
            <a:rPr lang="en-GB" dirty="0"/>
            <a:t>QUALITY</a:t>
          </a:r>
        </a:p>
      </dgm:t>
    </dgm:pt>
    <dgm:pt modelId="{1450E24E-5059-49BF-9358-064846C89A88}" type="parTrans" cxnId="{3D7E6943-9264-4176-A00A-72AAF4038BAB}">
      <dgm:prSet/>
      <dgm:spPr>
        <a:solidFill>
          <a:srgbClr val="FF0000"/>
        </a:solidFill>
      </dgm:spPr>
      <dgm:t>
        <a:bodyPr/>
        <a:lstStyle/>
        <a:p>
          <a:endParaRPr lang="en-GB"/>
        </a:p>
      </dgm:t>
    </dgm:pt>
    <dgm:pt modelId="{4FB1B849-985D-4D67-9F4B-49376030114A}" type="sibTrans" cxnId="{3D7E6943-9264-4176-A00A-72AAF4038BAB}">
      <dgm:prSet/>
      <dgm:spPr/>
      <dgm:t>
        <a:bodyPr/>
        <a:lstStyle/>
        <a:p>
          <a:endParaRPr lang="en-GB"/>
        </a:p>
      </dgm:t>
    </dgm:pt>
    <dgm:pt modelId="{9D7A434F-BEA1-465E-BD3A-75A68BE41F38}">
      <dgm:prSet phldrT="[Text]"/>
      <dgm:spPr>
        <a:solidFill>
          <a:srgbClr val="FF0000">
            <a:alpha val="75000"/>
          </a:srgbClr>
        </a:solidFill>
      </dgm:spPr>
      <dgm:t>
        <a:bodyPr/>
        <a:lstStyle/>
        <a:p>
          <a:r>
            <a:rPr lang="en-GB" dirty="0"/>
            <a:t>SERVICE</a:t>
          </a:r>
        </a:p>
      </dgm:t>
    </dgm:pt>
    <dgm:pt modelId="{F5746401-E4F5-40CC-9813-F009E7345A00}" type="parTrans" cxnId="{270F4951-7846-4995-9E9E-29B591CC7644}">
      <dgm:prSet/>
      <dgm:spPr>
        <a:solidFill>
          <a:srgbClr val="FFFF00"/>
        </a:solidFill>
      </dgm:spPr>
      <dgm:t>
        <a:bodyPr/>
        <a:lstStyle/>
        <a:p>
          <a:endParaRPr lang="en-GB"/>
        </a:p>
      </dgm:t>
    </dgm:pt>
    <dgm:pt modelId="{48F2F9DB-0FE2-46BD-8107-48DD385D0D76}" type="sibTrans" cxnId="{270F4951-7846-4995-9E9E-29B591CC7644}">
      <dgm:prSet/>
      <dgm:spPr/>
      <dgm:t>
        <a:bodyPr/>
        <a:lstStyle/>
        <a:p>
          <a:endParaRPr lang="en-GB"/>
        </a:p>
      </dgm:t>
    </dgm:pt>
    <dgm:pt modelId="{E5846D0A-5067-4D13-9DE8-967996485CFC}">
      <dgm:prSet phldrT="[Text]"/>
      <dgm:spPr>
        <a:solidFill>
          <a:srgbClr val="FFFF00">
            <a:alpha val="75000"/>
          </a:srgbClr>
        </a:solidFill>
      </dgm:spPr>
      <dgm:t>
        <a:bodyPr/>
        <a:lstStyle/>
        <a:p>
          <a:r>
            <a:rPr lang="en-GB" dirty="0"/>
            <a:t>CLENLINESS AND VALUE</a:t>
          </a:r>
        </a:p>
      </dgm:t>
    </dgm:pt>
    <dgm:pt modelId="{DE4485B0-BA7B-4951-B514-D82AEBEB5809}" type="parTrans" cxnId="{C9F45782-A974-4DB5-8469-D91176BDFB15}">
      <dgm:prSet/>
      <dgm:spPr>
        <a:solidFill>
          <a:srgbClr val="FF0000"/>
        </a:solidFill>
      </dgm:spPr>
      <dgm:t>
        <a:bodyPr/>
        <a:lstStyle/>
        <a:p>
          <a:endParaRPr lang="en-GB"/>
        </a:p>
      </dgm:t>
    </dgm:pt>
    <dgm:pt modelId="{ACA8135F-6EEB-4B74-AFA9-5ED559DD2E25}" type="sibTrans" cxnId="{C9F45782-A974-4DB5-8469-D91176BDFB15}">
      <dgm:prSet/>
      <dgm:spPr/>
      <dgm:t>
        <a:bodyPr/>
        <a:lstStyle/>
        <a:p>
          <a:endParaRPr lang="en-GB"/>
        </a:p>
      </dgm:t>
    </dgm:pt>
    <dgm:pt modelId="{1F362A08-41A2-45E9-BF8F-8C408F68F4CB}" type="pres">
      <dgm:prSet presAssocID="{96728CB8-EBBE-4BF6-BC47-779ECEB5ED88}" presName="cycle" presStyleCnt="0">
        <dgm:presLayoutVars>
          <dgm:chMax val="1"/>
          <dgm:dir/>
          <dgm:animLvl val="ctr"/>
          <dgm:resizeHandles val="exact"/>
        </dgm:presLayoutVars>
      </dgm:prSet>
      <dgm:spPr/>
    </dgm:pt>
    <dgm:pt modelId="{E0DF354B-9C5D-4B96-9E4B-97F451B8D910}" type="pres">
      <dgm:prSet presAssocID="{C4FFA8EF-4B21-49E4-9ABC-13A9627E9C60}" presName="centerShape" presStyleLbl="node0" presStyleIdx="0" presStyleCnt="1"/>
      <dgm:spPr/>
    </dgm:pt>
    <dgm:pt modelId="{98AB19F6-9233-4E80-A57B-2F08E4C185BA}" type="pres">
      <dgm:prSet presAssocID="{1450E24E-5059-49BF-9358-064846C89A88}" presName="parTrans" presStyleLbl="bgSibTrans2D1" presStyleIdx="0" presStyleCnt="3"/>
      <dgm:spPr/>
    </dgm:pt>
    <dgm:pt modelId="{E50DFEFF-3774-4B7D-A793-C8194210A887}" type="pres">
      <dgm:prSet presAssocID="{C06DB076-F098-4933-87AA-A50CD7D56ADF}" presName="node" presStyleLbl="node1" presStyleIdx="0" presStyleCnt="3">
        <dgm:presLayoutVars>
          <dgm:bulletEnabled val="1"/>
        </dgm:presLayoutVars>
      </dgm:prSet>
      <dgm:spPr/>
    </dgm:pt>
    <dgm:pt modelId="{847C8F74-F38A-4D58-8727-4BD8A3BE968A}" type="pres">
      <dgm:prSet presAssocID="{F5746401-E4F5-40CC-9813-F009E7345A00}" presName="parTrans" presStyleLbl="bgSibTrans2D1" presStyleIdx="1" presStyleCnt="3"/>
      <dgm:spPr/>
    </dgm:pt>
    <dgm:pt modelId="{A61709D2-9142-43A2-9F1A-A99988537C48}" type="pres">
      <dgm:prSet presAssocID="{9D7A434F-BEA1-465E-BD3A-75A68BE41F38}" presName="node" presStyleLbl="node1" presStyleIdx="1" presStyleCnt="3">
        <dgm:presLayoutVars>
          <dgm:bulletEnabled val="1"/>
        </dgm:presLayoutVars>
      </dgm:prSet>
      <dgm:spPr/>
    </dgm:pt>
    <dgm:pt modelId="{F2F86150-17AA-453B-AF33-8364AE90E0D5}" type="pres">
      <dgm:prSet presAssocID="{DE4485B0-BA7B-4951-B514-D82AEBEB5809}" presName="parTrans" presStyleLbl="bgSibTrans2D1" presStyleIdx="2" presStyleCnt="3"/>
      <dgm:spPr/>
    </dgm:pt>
    <dgm:pt modelId="{069E5D3D-3C5B-48FB-81BF-577126007632}" type="pres">
      <dgm:prSet presAssocID="{E5846D0A-5067-4D13-9DE8-967996485CFC}" presName="node" presStyleLbl="node1" presStyleIdx="2" presStyleCnt="3">
        <dgm:presLayoutVars>
          <dgm:bulletEnabled val="1"/>
        </dgm:presLayoutVars>
      </dgm:prSet>
      <dgm:spPr/>
    </dgm:pt>
  </dgm:ptLst>
  <dgm:cxnLst>
    <dgm:cxn modelId="{EA918203-F434-4742-8717-5DA144A0B474}" type="presOf" srcId="{F5746401-E4F5-40CC-9813-F009E7345A00}" destId="{847C8F74-F38A-4D58-8727-4BD8A3BE968A}" srcOrd="0" destOrd="0" presId="urn:microsoft.com/office/officeart/2005/8/layout/radial4"/>
    <dgm:cxn modelId="{A7055932-9F79-4D52-8330-CB43956E58F8}" type="presOf" srcId="{96728CB8-EBBE-4BF6-BC47-779ECEB5ED88}" destId="{1F362A08-41A2-45E9-BF8F-8C408F68F4CB}" srcOrd="0" destOrd="0" presId="urn:microsoft.com/office/officeart/2005/8/layout/radial4"/>
    <dgm:cxn modelId="{6997B639-2AF5-48EC-A029-07512CB5ECA9}" type="presOf" srcId="{E5846D0A-5067-4D13-9DE8-967996485CFC}" destId="{069E5D3D-3C5B-48FB-81BF-577126007632}" srcOrd="0" destOrd="0" presId="urn:microsoft.com/office/officeart/2005/8/layout/radial4"/>
    <dgm:cxn modelId="{8DF56261-8E25-4AEA-834F-3A27763E8343}" type="presOf" srcId="{C4FFA8EF-4B21-49E4-9ABC-13A9627E9C60}" destId="{E0DF354B-9C5D-4B96-9E4B-97F451B8D910}" srcOrd="0" destOrd="0" presId="urn:microsoft.com/office/officeart/2005/8/layout/radial4"/>
    <dgm:cxn modelId="{3D7E6943-9264-4176-A00A-72AAF4038BAB}" srcId="{C4FFA8EF-4B21-49E4-9ABC-13A9627E9C60}" destId="{C06DB076-F098-4933-87AA-A50CD7D56ADF}" srcOrd="0" destOrd="0" parTransId="{1450E24E-5059-49BF-9358-064846C89A88}" sibTransId="{4FB1B849-985D-4D67-9F4B-49376030114A}"/>
    <dgm:cxn modelId="{270F4951-7846-4995-9E9E-29B591CC7644}" srcId="{C4FFA8EF-4B21-49E4-9ABC-13A9627E9C60}" destId="{9D7A434F-BEA1-465E-BD3A-75A68BE41F38}" srcOrd="1" destOrd="0" parTransId="{F5746401-E4F5-40CC-9813-F009E7345A00}" sibTransId="{48F2F9DB-0FE2-46BD-8107-48DD385D0D76}"/>
    <dgm:cxn modelId="{FB261181-4F1F-4F3D-B71A-56ED879F4405}" type="presOf" srcId="{1450E24E-5059-49BF-9358-064846C89A88}" destId="{98AB19F6-9233-4E80-A57B-2F08E4C185BA}" srcOrd="0" destOrd="0" presId="urn:microsoft.com/office/officeart/2005/8/layout/radial4"/>
    <dgm:cxn modelId="{C9F45782-A974-4DB5-8469-D91176BDFB15}" srcId="{C4FFA8EF-4B21-49E4-9ABC-13A9627E9C60}" destId="{E5846D0A-5067-4D13-9DE8-967996485CFC}" srcOrd="2" destOrd="0" parTransId="{DE4485B0-BA7B-4951-B514-D82AEBEB5809}" sibTransId="{ACA8135F-6EEB-4B74-AFA9-5ED559DD2E25}"/>
    <dgm:cxn modelId="{FFED759F-1B39-47F9-AA36-0CBCE14B6683}" type="presOf" srcId="{C06DB076-F098-4933-87AA-A50CD7D56ADF}" destId="{E50DFEFF-3774-4B7D-A793-C8194210A887}" srcOrd="0" destOrd="0" presId="urn:microsoft.com/office/officeart/2005/8/layout/radial4"/>
    <dgm:cxn modelId="{1E7CA7B1-A1DD-4390-9F71-06C171EAB39A}" type="presOf" srcId="{DE4485B0-BA7B-4951-B514-D82AEBEB5809}" destId="{F2F86150-17AA-453B-AF33-8364AE90E0D5}" srcOrd="0" destOrd="0" presId="urn:microsoft.com/office/officeart/2005/8/layout/radial4"/>
    <dgm:cxn modelId="{C15208CA-8DA2-4D0F-97E3-DB2ED9373ACD}" type="presOf" srcId="{9D7A434F-BEA1-465E-BD3A-75A68BE41F38}" destId="{A61709D2-9142-43A2-9F1A-A99988537C48}" srcOrd="0" destOrd="0" presId="urn:microsoft.com/office/officeart/2005/8/layout/radial4"/>
    <dgm:cxn modelId="{0AC051DB-C651-408D-A189-EBE07E8451E4}" srcId="{96728CB8-EBBE-4BF6-BC47-779ECEB5ED88}" destId="{C4FFA8EF-4B21-49E4-9ABC-13A9627E9C60}" srcOrd="0" destOrd="0" parTransId="{671507CF-7A76-459E-A741-EB4726D030AB}" sibTransId="{81BAA8A0-6F97-4163-926C-053BEE5C87CC}"/>
    <dgm:cxn modelId="{945CB8CA-7633-4950-95A1-C68110FF348D}" type="presParOf" srcId="{1F362A08-41A2-45E9-BF8F-8C408F68F4CB}" destId="{E0DF354B-9C5D-4B96-9E4B-97F451B8D910}" srcOrd="0" destOrd="0" presId="urn:microsoft.com/office/officeart/2005/8/layout/radial4"/>
    <dgm:cxn modelId="{544375E9-B27E-4845-8690-B327A24446DC}" type="presParOf" srcId="{1F362A08-41A2-45E9-BF8F-8C408F68F4CB}" destId="{98AB19F6-9233-4E80-A57B-2F08E4C185BA}" srcOrd="1" destOrd="0" presId="urn:microsoft.com/office/officeart/2005/8/layout/radial4"/>
    <dgm:cxn modelId="{059269B0-F24A-4A28-B50B-018584FBA28A}" type="presParOf" srcId="{1F362A08-41A2-45E9-BF8F-8C408F68F4CB}" destId="{E50DFEFF-3774-4B7D-A793-C8194210A887}" srcOrd="2" destOrd="0" presId="urn:microsoft.com/office/officeart/2005/8/layout/radial4"/>
    <dgm:cxn modelId="{875C2460-B7F1-4592-993A-C2EEC696742A}" type="presParOf" srcId="{1F362A08-41A2-45E9-BF8F-8C408F68F4CB}" destId="{847C8F74-F38A-4D58-8727-4BD8A3BE968A}" srcOrd="3" destOrd="0" presId="urn:microsoft.com/office/officeart/2005/8/layout/radial4"/>
    <dgm:cxn modelId="{98934666-24CC-4595-890E-E757D7BAA8F9}" type="presParOf" srcId="{1F362A08-41A2-45E9-BF8F-8C408F68F4CB}" destId="{A61709D2-9142-43A2-9F1A-A99988537C48}" srcOrd="4" destOrd="0" presId="urn:microsoft.com/office/officeart/2005/8/layout/radial4"/>
    <dgm:cxn modelId="{5C1BAEC2-FEA0-4997-81C3-927A36FBC60F}" type="presParOf" srcId="{1F362A08-41A2-45E9-BF8F-8C408F68F4CB}" destId="{F2F86150-17AA-453B-AF33-8364AE90E0D5}" srcOrd="5" destOrd="0" presId="urn:microsoft.com/office/officeart/2005/8/layout/radial4"/>
    <dgm:cxn modelId="{EE8BD89A-C182-4958-A542-32997B1DE850}" type="presParOf" srcId="{1F362A08-41A2-45E9-BF8F-8C408F68F4CB}" destId="{069E5D3D-3C5B-48FB-81BF-577126007632}" srcOrd="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B44517-DB8E-4759-A01C-0B8B8D592E87}" type="doc">
      <dgm:prSet loTypeId="urn:microsoft.com/office/officeart/2005/8/layout/venn1" loCatId="relationship" qsTypeId="urn:microsoft.com/office/officeart/2005/8/quickstyle/simple1" qsCatId="simple" csTypeId="urn:microsoft.com/office/officeart/2005/8/colors/accent1_2" csCatId="accent1" phldr="1"/>
      <dgm:spPr/>
    </dgm:pt>
    <dgm:pt modelId="{5BEDAB5E-9E07-4B12-B6E5-6CCF376CDB73}">
      <dgm:prSet phldrT="[Text]" custT="1"/>
      <dgm:spPr>
        <a:solidFill>
          <a:srgbClr val="FFFF00">
            <a:alpha val="75000"/>
          </a:srgbClr>
        </a:solidFill>
        <a:ln>
          <a:solidFill>
            <a:srgbClr val="FF0000"/>
          </a:solidFill>
        </a:ln>
      </dgm:spPr>
      <dgm:t>
        <a:bodyPr/>
        <a:lstStyle/>
        <a:p>
          <a:r>
            <a:rPr lang="en-GB" sz="7200" dirty="0">
              <a:solidFill>
                <a:srgbClr val="FF0000"/>
              </a:solidFill>
              <a:latin typeface="Times New Roman" panose="02020603050405020304" pitchFamily="18" charset="0"/>
              <a:cs typeface="Times New Roman" panose="02020603050405020304" pitchFamily="18" charset="0"/>
            </a:rPr>
            <a:t>US</a:t>
          </a:r>
        </a:p>
      </dgm:t>
    </dgm:pt>
    <dgm:pt modelId="{8F6314DA-8481-42DE-86AD-2573571FB8FC}" type="parTrans" cxnId="{9DF7F41E-1C49-4273-8971-3B56365B6FF1}">
      <dgm:prSet/>
      <dgm:spPr/>
      <dgm:t>
        <a:bodyPr/>
        <a:lstStyle/>
        <a:p>
          <a:endParaRPr lang="en-GB"/>
        </a:p>
      </dgm:t>
    </dgm:pt>
    <dgm:pt modelId="{A389C265-8A8E-4CD8-ACAA-E40DBD832AA2}" type="sibTrans" cxnId="{9DF7F41E-1C49-4273-8971-3B56365B6FF1}">
      <dgm:prSet/>
      <dgm:spPr/>
      <dgm:t>
        <a:bodyPr/>
        <a:lstStyle/>
        <a:p>
          <a:endParaRPr lang="en-GB"/>
        </a:p>
      </dgm:t>
    </dgm:pt>
    <dgm:pt modelId="{1785FE4F-1BF5-4314-BCF3-3AB5022ACEA6}">
      <dgm:prSet phldrT="[Text]"/>
      <dgm:spPr>
        <a:solidFill>
          <a:schemeClr val="bg1">
            <a:alpha val="75000"/>
          </a:schemeClr>
        </a:solidFill>
        <a:ln>
          <a:solidFill>
            <a:srgbClr val="FFFF00"/>
          </a:solidFill>
        </a:ln>
      </dgm:spPr>
      <dgm:t>
        <a:bodyPr/>
        <a:lstStyle/>
        <a:p>
          <a:pPr algn="ctr"/>
          <a:r>
            <a:rPr lang="en-GB" dirty="0">
              <a:solidFill>
                <a:srgbClr val="FF0000"/>
              </a:solidFill>
            </a:rPr>
            <a:t>ASIA, MIDDLE-EAST, AFRICA</a:t>
          </a:r>
        </a:p>
      </dgm:t>
    </dgm:pt>
    <dgm:pt modelId="{F4FF8AF9-26AB-4FBE-B426-0EAAD2AB8AE7}" type="parTrans" cxnId="{088D831E-4D9B-4C30-8A26-51F75B96C212}">
      <dgm:prSet/>
      <dgm:spPr/>
      <dgm:t>
        <a:bodyPr/>
        <a:lstStyle/>
        <a:p>
          <a:endParaRPr lang="en-GB"/>
        </a:p>
      </dgm:t>
    </dgm:pt>
    <dgm:pt modelId="{12E92F56-2DBF-4010-921D-0D684DBEDFB0}" type="sibTrans" cxnId="{088D831E-4D9B-4C30-8A26-51F75B96C212}">
      <dgm:prSet/>
      <dgm:spPr/>
      <dgm:t>
        <a:bodyPr/>
        <a:lstStyle/>
        <a:p>
          <a:endParaRPr lang="en-GB"/>
        </a:p>
      </dgm:t>
    </dgm:pt>
    <dgm:pt modelId="{5364BD3A-A409-4304-ACC3-C6D2A6AB645D}">
      <dgm:prSet phldrT="[Text]" custT="1"/>
      <dgm:spPr>
        <a:solidFill>
          <a:srgbClr val="FF0000">
            <a:alpha val="75000"/>
          </a:srgbClr>
        </a:solidFill>
        <a:ln>
          <a:solidFill>
            <a:srgbClr val="FFFF00"/>
          </a:solidFill>
        </a:ln>
      </dgm:spPr>
      <dgm:t>
        <a:bodyPr/>
        <a:lstStyle/>
        <a:p>
          <a:pPr algn="ctr"/>
          <a:r>
            <a:rPr lang="en-GB" sz="3200" dirty="0">
              <a:solidFill>
                <a:srgbClr val="FFFF00"/>
              </a:solidFill>
              <a:latin typeface="Times New Roman" panose="02020603050405020304" pitchFamily="18" charset="0"/>
              <a:cs typeface="Times New Roman" panose="02020603050405020304" pitchFamily="18" charset="0"/>
            </a:rPr>
            <a:t>EUROPE</a:t>
          </a:r>
        </a:p>
      </dgm:t>
    </dgm:pt>
    <dgm:pt modelId="{2CA52443-3610-4A9A-B4F5-AB21A7D58820}" type="parTrans" cxnId="{DCAEF6D1-52F0-42C1-9C68-42B6E46D1D1B}">
      <dgm:prSet/>
      <dgm:spPr/>
      <dgm:t>
        <a:bodyPr/>
        <a:lstStyle/>
        <a:p>
          <a:endParaRPr lang="en-GB"/>
        </a:p>
      </dgm:t>
    </dgm:pt>
    <dgm:pt modelId="{A33EAA00-6B1A-4E11-B125-9326136F1F1C}" type="sibTrans" cxnId="{DCAEF6D1-52F0-42C1-9C68-42B6E46D1D1B}">
      <dgm:prSet/>
      <dgm:spPr/>
      <dgm:t>
        <a:bodyPr/>
        <a:lstStyle/>
        <a:p>
          <a:endParaRPr lang="en-GB"/>
        </a:p>
      </dgm:t>
    </dgm:pt>
    <dgm:pt modelId="{72232BEF-8F63-4355-9090-2861A98FAFB0}" type="pres">
      <dgm:prSet presAssocID="{0AB44517-DB8E-4759-A01C-0B8B8D592E87}" presName="compositeShape" presStyleCnt="0">
        <dgm:presLayoutVars>
          <dgm:chMax val="7"/>
          <dgm:dir/>
          <dgm:resizeHandles val="exact"/>
        </dgm:presLayoutVars>
      </dgm:prSet>
      <dgm:spPr/>
    </dgm:pt>
    <dgm:pt modelId="{F99B577B-5298-48EB-9DF2-FEEC3350FD18}" type="pres">
      <dgm:prSet presAssocID="{5BEDAB5E-9E07-4B12-B6E5-6CCF376CDB73}" presName="circ1" presStyleLbl="vennNode1" presStyleIdx="0" presStyleCnt="3"/>
      <dgm:spPr/>
    </dgm:pt>
    <dgm:pt modelId="{6A0B3AAA-FCB7-4F1B-AF5B-730424FBB929}" type="pres">
      <dgm:prSet presAssocID="{5BEDAB5E-9E07-4B12-B6E5-6CCF376CDB73}" presName="circ1Tx" presStyleLbl="revTx" presStyleIdx="0" presStyleCnt="0">
        <dgm:presLayoutVars>
          <dgm:chMax val="0"/>
          <dgm:chPref val="0"/>
          <dgm:bulletEnabled val="1"/>
        </dgm:presLayoutVars>
      </dgm:prSet>
      <dgm:spPr/>
    </dgm:pt>
    <dgm:pt modelId="{52056389-440C-4635-B478-44B50553DFEE}" type="pres">
      <dgm:prSet presAssocID="{1785FE4F-1BF5-4314-BCF3-3AB5022ACEA6}" presName="circ2" presStyleLbl="vennNode1" presStyleIdx="1" presStyleCnt="3"/>
      <dgm:spPr/>
    </dgm:pt>
    <dgm:pt modelId="{A013B6C1-34D0-43A3-BF0E-8032EA331E1F}" type="pres">
      <dgm:prSet presAssocID="{1785FE4F-1BF5-4314-BCF3-3AB5022ACEA6}" presName="circ2Tx" presStyleLbl="revTx" presStyleIdx="0" presStyleCnt="0">
        <dgm:presLayoutVars>
          <dgm:chMax val="0"/>
          <dgm:chPref val="0"/>
          <dgm:bulletEnabled val="1"/>
        </dgm:presLayoutVars>
      </dgm:prSet>
      <dgm:spPr/>
    </dgm:pt>
    <dgm:pt modelId="{0EBC3F9B-E690-400D-8E0B-CA4B55386E46}" type="pres">
      <dgm:prSet presAssocID="{5364BD3A-A409-4304-ACC3-C6D2A6AB645D}" presName="circ3" presStyleLbl="vennNode1" presStyleIdx="2" presStyleCnt="3"/>
      <dgm:spPr/>
    </dgm:pt>
    <dgm:pt modelId="{6E8B46EE-9EA8-4EDD-BFF4-6A4E9DB73B01}" type="pres">
      <dgm:prSet presAssocID="{5364BD3A-A409-4304-ACC3-C6D2A6AB645D}" presName="circ3Tx" presStyleLbl="revTx" presStyleIdx="0" presStyleCnt="0">
        <dgm:presLayoutVars>
          <dgm:chMax val="0"/>
          <dgm:chPref val="0"/>
          <dgm:bulletEnabled val="1"/>
        </dgm:presLayoutVars>
      </dgm:prSet>
      <dgm:spPr/>
    </dgm:pt>
  </dgm:ptLst>
  <dgm:cxnLst>
    <dgm:cxn modelId="{CE913700-D45F-44EE-9157-4AE0FB2EA300}" type="presOf" srcId="{1785FE4F-1BF5-4314-BCF3-3AB5022ACEA6}" destId="{A013B6C1-34D0-43A3-BF0E-8032EA331E1F}" srcOrd="1" destOrd="0" presId="urn:microsoft.com/office/officeart/2005/8/layout/venn1"/>
    <dgm:cxn modelId="{088D831E-4D9B-4C30-8A26-51F75B96C212}" srcId="{0AB44517-DB8E-4759-A01C-0B8B8D592E87}" destId="{1785FE4F-1BF5-4314-BCF3-3AB5022ACEA6}" srcOrd="1" destOrd="0" parTransId="{F4FF8AF9-26AB-4FBE-B426-0EAAD2AB8AE7}" sibTransId="{12E92F56-2DBF-4010-921D-0D684DBEDFB0}"/>
    <dgm:cxn modelId="{9DF7F41E-1C49-4273-8971-3B56365B6FF1}" srcId="{0AB44517-DB8E-4759-A01C-0B8B8D592E87}" destId="{5BEDAB5E-9E07-4B12-B6E5-6CCF376CDB73}" srcOrd="0" destOrd="0" parTransId="{8F6314DA-8481-42DE-86AD-2573571FB8FC}" sibTransId="{A389C265-8A8E-4CD8-ACAA-E40DBD832AA2}"/>
    <dgm:cxn modelId="{91DF0534-21AD-4DB5-AF05-EF059E8911CB}" type="presOf" srcId="{1785FE4F-1BF5-4314-BCF3-3AB5022ACEA6}" destId="{52056389-440C-4635-B478-44B50553DFEE}" srcOrd="0" destOrd="0" presId="urn:microsoft.com/office/officeart/2005/8/layout/venn1"/>
    <dgm:cxn modelId="{E2B8E94D-1249-41DE-89D4-0A70741A1197}" type="presOf" srcId="{5364BD3A-A409-4304-ACC3-C6D2A6AB645D}" destId="{6E8B46EE-9EA8-4EDD-BFF4-6A4E9DB73B01}" srcOrd="1" destOrd="0" presId="urn:microsoft.com/office/officeart/2005/8/layout/venn1"/>
    <dgm:cxn modelId="{97311371-1BE5-40F3-8257-0E51B56F939F}" type="presOf" srcId="{0AB44517-DB8E-4759-A01C-0B8B8D592E87}" destId="{72232BEF-8F63-4355-9090-2861A98FAFB0}" srcOrd="0" destOrd="0" presId="urn:microsoft.com/office/officeart/2005/8/layout/venn1"/>
    <dgm:cxn modelId="{C38530B8-6C13-4954-97D4-C1654E2B4CF8}" type="presOf" srcId="{5BEDAB5E-9E07-4B12-B6E5-6CCF376CDB73}" destId="{F99B577B-5298-48EB-9DF2-FEEC3350FD18}" srcOrd="0" destOrd="0" presId="urn:microsoft.com/office/officeart/2005/8/layout/venn1"/>
    <dgm:cxn modelId="{DCAEF6D1-52F0-42C1-9C68-42B6E46D1D1B}" srcId="{0AB44517-DB8E-4759-A01C-0B8B8D592E87}" destId="{5364BD3A-A409-4304-ACC3-C6D2A6AB645D}" srcOrd="2" destOrd="0" parTransId="{2CA52443-3610-4A9A-B4F5-AB21A7D58820}" sibTransId="{A33EAA00-6B1A-4E11-B125-9326136F1F1C}"/>
    <dgm:cxn modelId="{D7B624EC-9ACE-470F-9385-4E3AA60353E9}" type="presOf" srcId="{5BEDAB5E-9E07-4B12-B6E5-6CCF376CDB73}" destId="{6A0B3AAA-FCB7-4F1B-AF5B-730424FBB929}" srcOrd="1" destOrd="0" presId="urn:microsoft.com/office/officeart/2005/8/layout/venn1"/>
    <dgm:cxn modelId="{59E3AAFF-1BD7-499E-8CF5-4066E89ED551}" type="presOf" srcId="{5364BD3A-A409-4304-ACC3-C6D2A6AB645D}" destId="{0EBC3F9B-E690-400D-8E0B-CA4B55386E46}" srcOrd="0" destOrd="0" presId="urn:microsoft.com/office/officeart/2005/8/layout/venn1"/>
    <dgm:cxn modelId="{E34D41F6-B681-47D2-8FA4-8789E27986D3}" type="presParOf" srcId="{72232BEF-8F63-4355-9090-2861A98FAFB0}" destId="{F99B577B-5298-48EB-9DF2-FEEC3350FD18}" srcOrd="0" destOrd="0" presId="urn:microsoft.com/office/officeart/2005/8/layout/venn1"/>
    <dgm:cxn modelId="{594C6C17-6DF3-4BB9-A7FD-E21EB899C967}" type="presParOf" srcId="{72232BEF-8F63-4355-9090-2861A98FAFB0}" destId="{6A0B3AAA-FCB7-4F1B-AF5B-730424FBB929}" srcOrd="1" destOrd="0" presId="urn:microsoft.com/office/officeart/2005/8/layout/venn1"/>
    <dgm:cxn modelId="{75C54CD1-C986-4826-87F1-C095BAE53F41}" type="presParOf" srcId="{72232BEF-8F63-4355-9090-2861A98FAFB0}" destId="{52056389-440C-4635-B478-44B50553DFEE}" srcOrd="2" destOrd="0" presId="urn:microsoft.com/office/officeart/2005/8/layout/venn1"/>
    <dgm:cxn modelId="{DF825B9A-911F-4F82-86BE-EE6C6E29F74F}" type="presParOf" srcId="{72232BEF-8F63-4355-9090-2861A98FAFB0}" destId="{A013B6C1-34D0-43A3-BF0E-8032EA331E1F}" srcOrd="3" destOrd="0" presId="urn:microsoft.com/office/officeart/2005/8/layout/venn1"/>
    <dgm:cxn modelId="{8AD1FDC9-56F9-4083-B454-D0E3DECF4EAF}" type="presParOf" srcId="{72232BEF-8F63-4355-9090-2861A98FAFB0}" destId="{0EBC3F9B-E690-400D-8E0B-CA4B55386E46}" srcOrd="4" destOrd="0" presId="urn:microsoft.com/office/officeart/2005/8/layout/venn1"/>
    <dgm:cxn modelId="{C5EBFEB5-B8C8-4BAD-B848-473C84729890}" type="presParOf" srcId="{72232BEF-8F63-4355-9090-2861A98FAFB0}" destId="{6E8B46EE-9EA8-4EDD-BFF4-6A4E9DB73B01}"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DE05CB-6370-4EB7-91D5-38665F114893}"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B85BA53D-1DAA-411D-8D8A-5DDAF8AF3F66}">
      <dgm:prSet phldrT="[Text]"/>
      <dgm:spPr>
        <a:solidFill>
          <a:srgbClr val="FF0000">
            <a:alpha val="75000"/>
          </a:srgbClr>
        </a:solidFill>
        <a:ln>
          <a:solidFill>
            <a:srgbClr val="FFFF00"/>
          </a:solidFill>
        </a:ln>
      </dgm:spPr>
      <dgm:t>
        <a:bodyPr/>
        <a:lstStyle/>
        <a:p>
          <a:r>
            <a:rPr lang="en-GB" dirty="0">
              <a:solidFill>
                <a:srgbClr val="FFFF00"/>
              </a:solidFill>
              <a:latin typeface="Times New Roman" panose="02020603050405020304" pitchFamily="18" charset="0"/>
              <a:cs typeface="Times New Roman" panose="02020603050405020304" pitchFamily="18" charset="0"/>
            </a:rPr>
            <a:t>CRITERIA OF MANAGEMENT</a:t>
          </a:r>
        </a:p>
      </dgm:t>
    </dgm:pt>
    <dgm:pt modelId="{035EA986-4556-426B-B2F5-F0A6BC9C93AC}" type="parTrans" cxnId="{3128AD3A-CD13-43FE-8562-0918B559C30D}">
      <dgm:prSet/>
      <dgm:spPr/>
      <dgm:t>
        <a:bodyPr/>
        <a:lstStyle/>
        <a:p>
          <a:endParaRPr lang="en-GB"/>
        </a:p>
      </dgm:t>
    </dgm:pt>
    <dgm:pt modelId="{16E0C36D-F3B9-4ADB-9FF9-4F00F2C66937}" type="sibTrans" cxnId="{3128AD3A-CD13-43FE-8562-0918B559C30D}">
      <dgm:prSet/>
      <dgm:spPr/>
      <dgm:t>
        <a:bodyPr/>
        <a:lstStyle/>
        <a:p>
          <a:endParaRPr lang="en-GB"/>
        </a:p>
      </dgm:t>
    </dgm:pt>
    <dgm:pt modelId="{F97D8815-D05C-4D1E-AE8A-032AD7F81198}">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SCIENTIFIC</a:t>
          </a:r>
        </a:p>
      </dgm:t>
    </dgm:pt>
    <dgm:pt modelId="{C8606711-2E04-45F6-AF84-CC03AA8FDCEE}" type="parTrans" cxnId="{4DBC15BD-0F5B-45D5-8725-53C870331B6C}">
      <dgm:prSet/>
      <dgm:spPr/>
      <dgm:t>
        <a:bodyPr/>
        <a:lstStyle/>
        <a:p>
          <a:endParaRPr lang="en-GB"/>
        </a:p>
      </dgm:t>
    </dgm:pt>
    <dgm:pt modelId="{F32FE6F1-FBEF-443A-AA37-7F0A5CEDC569}" type="sibTrans" cxnId="{4DBC15BD-0F5B-45D5-8725-53C870331B6C}">
      <dgm:prSet/>
      <dgm:spPr/>
      <dgm:t>
        <a:bodyPr/>
        <a:lstStyle/>
        <a:p>
          <a:endParaRPr lang="en-GB"/>
        </a:p>
      </dgm:t>
    </dgm:pt>
    <dgm:pt modelId="{29BCA5B7-9746-40F0-941E-5A2CA6839184}">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SYSTEMS</a:t>
          </a:r>
        </a:p>
      </dgm:t>
    </dgm:pt>
    <dgm:pt modelId="{BED13EF3-8E6C-456D-8DDD-C43B47570F9F}" type="parTrans" cxnId="{0ABAC802-A934-4DC7-A1D9-E3AEA5C14C8B}">
      <dgm:prSet/>
      <dgm:spPr/>
      <dgm:t>
        <a:bodyPr/>
        <a:lstStyle/>
        <a:p>
          <a:endParaRPr lang="en-GB"/>
        </a:p>
      </dgm:t>
    </dgm:pt>
    <dgm:pt modelId="{D423C53B-492D-4A92-9398-6C8398D83370}" type="sibTrans" cxnId="{0ABAC802-A934-4DC7-A1D9-E3AEA5C14C8B}">
      <dgm:prSet/>
      <dgm:spPr/>
      <dgm:t>
        <a:bodyPr/>
        <a:lstStyle/>
        <a:p>
          <a:endParaRPr lang="en-GB"/>
        </a:p>
      </dgm:t>
    </dgm:pt>
    <dgm:pt modelId="{616B65DB-E9B3-48D9-BC84-B1EA40EB5836}">
      <dgm:prSet phldrT="[Text]" custT="1"/>
      <dgm:spPr>
        <a:solidFill>
          <a:srgbClr val="FFFF00">
            <a:alpha val="75000"/>
          </a:srgbClr>
        </a:solidFill>
        <a:ln>
          <a:solidFill>
            <a:srgbClr val="FF0000"/>
          </a:solidFill>
        </a:ln>
      </dgm:spPr>
      <dgm:t>
        <a:bodyPr/>
        <a:lstStyle/>
        <a:p>
          <a:r>
            <a:rPr lang="en-GB" sz="900" dirty="0">
              <a:solidFill>
                <a:srgbClr val="FF0000"/>
              </a:solidFill>
              <a:latin typeface="Times New Roman" panose="02020603050405020304" pitchFamily="18" charset="0"/>
              <a:cs typeface="Times New Roman" panose="02020603050405020304" pitchFamily="18" charset="0"/>
            </a:rPr>
            <a:t>CONTINGENCY</a:t>
          </a:r>
        </a:p>
      </dgm:t>
    </dgm:pt>
    <dgm:pt modelId="{9706AC77-707E-4B1F-8B87-A78947F57F6F}" type="parTrans" cxnId="{6D6EC462-F79D-4DCB-912B-B4CA11E0B548}">
      <dgm:prSet/>
      <dgm:spPr/>
      <dgm:t>
        <a:bodyPr/>
        <a:lstStyle/>
        <a:p>
          <a:endParaRPr lang="en-GB"/>
        </a:p>
      </dgm:t>
    </dgm:pt>
    <dgm:pt modelId="{8FFC2608-E12C-494B-A291-79237F875824}" type="sibTrans" cxnId="{6D6EC462-F79D-4DCB-912B-B4CA11E0B548}">
      <dgm:prSet/>
      <dgm:spPr/>
      <dgm:t>
        <a:bodyPr/>
        <a:lstStyle/>
        <a:p>
          <a:endParaRPr lang="en-GB"/>
        </a:p>
      </dgm:t>
    </dgm:pt>
    <dgm:pt modelId="{EE737BF6-E5A8-45E7-8F92-284C3D2CE489}">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CLASSICAL</a:t>
          </a:r>
        </a:p>
      </dgm:t>
    </dgm:pt>
    <dgm:pt modelId="{C83061C5-0AF2-4F2A-950E-14D950B6B0CF}" type="parTrans" cxnId="{88673E6A-B3B1-4DA4-A2A0-443CD6E5FAE5}">
      <dgm:prSet/>
      <dgm:spPr/>
      <dgm:t>
        <a:bodyPr/>
        <a:lstStyle/>
        <a:p>
          <a:endParaRPr lang="en-GB"/>
        </a:p>
      </dgm:t>
    </dgm:pt>
    <dgm:pt modelId="{A201901E-4AD6-41C1-AD21-2DA93E208F4F}" type="sibTrans" cxnId="{88673E6A-B3B1-4DA4-A2A0-443CD6E5FAE5}">
      <dgm:prSet/>
      <dgm:spPr/>
      <dgm:t>
        <a:bodyPr/>
        <a:lstStyle/>
        <a:p>
          <a:endParaRPr lang="en-GB"/>
        </a:p>
      </dgm:t>
    </dgm:pt>
    <dgm:pt modelId="{A241079B-B1D5-4E7D-BFAD-75D38CF030CF}" type="pres">
      <dgm:prSet presAssocID="{8DDE05CB-6370-4EB7-91D5-38665F114893}" presName="composite" presStyleCnt="0">
        <dgm:presLayoutVars>
          <dgm:chMax val="1"/>
          <dgm:dir/>
          <dgm:resizeHandles val="exact"/>
        </dgm:presLayoutVars>
      </dgm:prSet>
      <dgm:spPr/>
    </dgm:pt>
    <dgm:pt modelId="{72A2649C-4B50-4F08-AC56-60633908976E}" type="pres">
      <dgm:prSet presAssocID="{8DDE05CB-6370-4EB7-91D5-38665F114893}" presName="radial" presStyleCnt="0">
        <dgm:presLayoutVars>
          <dgm:animLvl val="ctr"/>
        </dgm:presLayoutVars>
      </dgm:prSet>
      <dgm:spPr/>
    </dgm:pt>
    <dgm:pt modelId="{C0207505-2073-49B3-B96F-97825C844D11}" type="pres">
      <dgm:prSet presAssocID="{B85BA53D-1DAA-411D-8D8A-5DDAF8AF3F66}" presName="centerShape" presStyleLbl="vennNode1" presStyleIdx="0" presStyleCnt="5"/>
      <dgm:spPr/>
    </dgm:pt>
    <dgm:pt modelId="{43D12565-53DE-4DC8-A1F7-3B7845FA8E0B}" type="pres">
      <dgm:prSet presAssocID="{F97D8815-D05C-4D1E-AE8A-032AD7F81198}" presName="node" presStyleLbl="vennNode1" presStyleIdx="1" presStyleCnt="5">
        <dgm:presLayoutVars>
          <dgm:bulletEnabled val="1"/>
        </dgm:presLayoutVars>
      </dgm:prSet>
      <dgm:spPr/>
    </dgm:pt>
    <dgm:pt modelId="{C629EF2C-B001-46B6-8854-F9EAAA09472D}" type="pres">
      <dgm:prSet presAssocID="{29BCA5B7-9746-40F0-941E-5A2CA6839184}" presName="node" presStyleLbl="vennNode1" presStyleIdx="2" presStyleCnt="5">
        <dgm:presLayoutVars>
          <dgm:bulletEnabled val="1"/>
        </dgm:presLayoutVars>
      </dgm:prSet>
      <dgm:spPr/>
    </dgm:pt>
    <dgm:pt modelId="{89D8C8AB-E100-481F-A8A9-DF394840DCAB}" type="pres">
      <dgm:prSet presAssocID="{616B65DB-E9B3-48D9-BC84-B1EA40EB5836}" presName="node" presStyleLbl="vennNode1" presStyleIdx="3" presStyleCnt="5">
        <dgm:presLayoutVars>
          <dgm:bulletEnabled val="1"/>
        </dgm:presLayoutVars>
      </dgm:prSet>
      <dgm:spPr/>
    </dgm:pt>
    <dgm:pt modelId="{986607AC-48CF-4493-9145-F2D96AA6EAAC}" type="pres">
      <dgm:prSet presAssocID="{EE737BF6-E5A8-45E7-8F92-284C3D2CE489}" presName="node" presStyleLbl="vennNode1" presStyleIdx="4" presStyleCnt="5">
        <dgm:presLayoutVars>
          <dgm:bulletEnabled val="1"/>
        </dgm:presLayoutVars>
      </dgm:prSet>
      <dgm:spPr/>
    </dgm:pt>
  </dgm:ptLst>
  <dgm:cxnLst>
    <dgm:cxn modelId="{0ABAC802-A934-4DC7-A1D9-E3AEA5C14C8B}" srcId="{B85BA53D-1DAA-411D-8D8A-5DDAF8AF3F66}" destId="{29BCA5B7-9746-40F0-941E-5A2CA6839184}" srcOrd="1" destOrd="0" parTransId="{BED13EF3-8E6C-456D-8DDD-C43B47570F9F}" sibTransId="{D423C53B-492D-4A92-9398-6C8398D83370}"/>
    <dgm:cxn modelId="{E0C6B12B-91D9-435D-8823-791BDFD919D9}" type="presOf" srcId="{B85BA53D-1DAA-411D-8D8A-5DDAF8AF3F66}" destId="{C0207505-2073-49B3-B96F-97825C844D11}" srcOrd="0" destOrd="0" presId="urn:microsoft.com/office/officeart/2005/8/layout/radial3"/>
    <dgm:cxn modelId="{3128AD3A-CD13-43FE-8562-0918B559C30D}" srcId="{8DDE05CB-6370-4EB7-91D5-38665F114893}" destId="{B85BA53D-1DAA-411D-8D8A-5DDAF8AF3F66}" srcOrd="0" destOrd="0" parTransId="{035EA986-4556-426B-B2F5-F0A6BC9C93AC}" sibTransId="{16E0C36D-F3B9-4ADB-9FF9-4F00F2C66937}"/>
    <dgm:cxn modelId="{6D6EC462-F79D-4DCB-912B-B4CA11E0B548}" srcId="{B85BA53D-1DAA-411D-8D8A-5DDAF8AF3F66}" destId="{616B65DB-E9B3-48D9-BC84-B1EA40EB5836}" srcOrd="2" destOrd="0" parTransId="{9706AC77-707E-4B1F-8B87-A78947F57F6F}" sibTransId="{8FFC2608-E12C-494B-A291-79237F875824}"/>
    <dgm:cxn modelId="{88673E6A-B3B1-4DA4-A2A0-443CD6E5FAE5}" srcId="{B85BA53D-1DAA-411D-8D8A-5DDAF8AF3F66}" destId="{EE737BF6-E5A8-45E7-8F92-284C3D2CE489}" srcOrd="3" destOrd="0" parTransId="{C83061C5-0AF2-4F2A-950E-14D950B6B0CF}" sibTransId="{A201901E-4AD6-41C1-AD21-2DA93E208F4F}"/>
    <dgm:cxn modelId="{648F774C-21A6-4C13-8E74-EA6901254746}" type="presOf" srcId="{616B65DB-E9B3-48D9-BC84-B1EA40EB5836}" destId="{89D8C8AB-E100-481F-A8A9-DF394840DCAB}" srcOrd="0" destOrd="0" presId="urn:microsoft.com/office/officeart/2005/8/layout/radial3"/>
    <dgm:cxn modelId="{18B72B51-5CBC-4944-ADA2-D0FE592F6907}" type="presOf" srcId="{8DDE05CB-6370-4EB7-91D5-38665F114893}" destId="{A241079B-B1D5-4E7D-BFAD-75D38CF030CF}" srcOrd="0" destOrd="0" presId="urn:microsoft.com/office/officeart/2005/8/layout/radial3"/>
    <dgm:cxn modelId="{100D3052-899C-4B84-B481-54B61AF4D299}" type="presOf" srcId="{F97D8815-D05C-4D1E-AE8A-032AD7F81198}" destId="{43D12565-53DE-4DC8-A1F7-3B7845FA8E0B}" srcOrd="0" destOrd="0" presId="urn:microsoft.com/office/officeart/2005/8/layout/radial3"/>
    <dgm:cxn modelId="{72CD577E-6E35-464D-BB9E-A71BB9652705}" type="presOf" srcId="{29BCA5B7-9746-40F0-941E-5A2CA6839184}" destId="{C629EF2C-B001-46B6-8854-F9EAAA09472D}" srcOrd="0" destOrd="0" presId="urn:microsoft.com/office/officeart/2005/8/layout/radial3"/>
    <dgm:cxn modelId="{2DE4BE9A-D768-4742-919D-335C9C5F6A8F}" type="presOf" srcId="{EE737BF6-E5A8-45E7-8F92-284C3D2CE489}" destId="{986607AC-48CF-4493-9145-F2D96AA6EAAC}" srcOrd="0" destOrd="0" presId="urn:microsoft.com/office/officeart/2005/8/layout/radial3"/>
    <dgm:cxn modelId="{4DBC15BD-0F5B-45D5-8725-53C870331B6C}" srcId="{B85BA53D-1DAA-411D-8D8A-5DDAF8AF3F66}" destId="{F97D8815-D05C-4D1E-AE8A-032AD7F81198}" srcOrd="0" destOrd="0" parTransId="{C8606711-2E04-45F6-AF84-CC03AA8FDCEE}" sibTransId="{F32FE6F1-FBEF-443A-AA37-7F0A5CEDC569}"/>
    <dgm:cxn modelId="{5AEDB539-7B82-45F8-8535-92045ED4296C}" type="presParOf" srcId="{A241079B-B1D5-4E7D-BFAD-75D38CF030CF}" destId="{72A2649C-4B50-4F08-AC56-60633908976E}" srcOrd="0" destOrd="0" presId="urn:microsoft.com/office/officeart/2005/8/layout/radial3"/>
    <dgm:cxn modelId="{67FC248D-BC5B-426E-A416-25645B8FE7FF}" type="presParOf" srcId="{72A2649C-4B50-4F08-AC56-60633908976E}" destId="{C0207505-2073-49B3-B96F-97825C844D11}" srcOrd="0" destOrd="0" presId="urn:microsoft.com/office/officeart/2005/8/layout/radial3"/>
    <dgm:cxn modelId="{BB89D496-0759-4D90-B335-880011A2EFDA}" type="presParOf" srcId="{72A2649C-4B50-4F08-AC56-60633908976E}" destId="{43D12565-53DE-4DC8-A1F7-3B7845FA8E0B}" srcOrd="1" destOrd="0" presId="urn:microsoft.com/office/officeart/2005/8/layout/radial3"/>
    <dgm:cxn modelId="{4F3C408D-6435-4A23-BB3B-9C2AFC56CF3C}" type="presParOf" srcId="{72A2649C-4B50-4F08-AC56-60633908976E}" destId="{C629EF2C-B001-46B6-8854-F9EAAA09472D}" srcOrd="2" destOrd="0" presId="urn:microsoft.com/office/officeart/2005/8/layout/radial3"/>
    <dgm:cxn modelId="{64D08B25-8608-4D50-A895-3AE115ED956C}" type="presParOf" srcId="{72A2649C-4B50-4F08-AC56-60633908976E}" destId="{89D8C8AB-E100-481F-A8A9-DF394840DCAB}" srcOrd="3" destOrd="0" presId="urn:microsoft.com/office/officeart/2005/8/layout/radial3"/>
    <dgm:cxn modelId="{862DA701-6B88-4EB9-AF26-4EA86EA5721C}" type="presParOf" srcId="{72A2649C-4B50-4F08-AC56-60633908976E}" destId="{986607AC-48CF-4493-9145-F2D96AA6EAAC}"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ADE3D-991E-4EE5-B977-7E732E959717}">
      <dsp:nvSpPr>
        <dsp:cNvPr id="0" name=""/>
        <dsp:cNvSpPr/>
      </dsp:nvSpPr>
      <dsp:spPr>
        <a:xfrm>
          <a:off x="63500" y="712"/>
          <a:ext cx="3809999" cy="2286000"/>
        </a:xfrm>
        <a:prstGeom prst="rect">
          <a:avLst/>
        </a:prstGeom>
        <a:solidFill>
          <a:srgbClr val="FF0000">
            <a:alpha val="10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FF00"/>
              </a:solidFill>
            </a:rPr>
            <a:t>Management Style</a:t>
          </a:r>
        </a:p>
      </dsp:txBody>
      <dsp:txXfrm>
        <a:off x="63500" y="712"/>
        <a:ext cx="3809999" cy="2286000"/>
      </dsp:txXfrm>
    </dsp:sp>
    <dsp:sp modelId="{A212ADCB-2618-4228-851C-F678A00D7452}">
      <dsp:nvSpPr>
        <dsp:cNvPr id="0" name=""/>
        <dsp:cNvSpPr/>
      </dsp:nvSpPr>
      <dsp:spPr>
        <a:xfrm>
          <a:off x="4254500" y="712"/>
          <a:ext cx="3809999" cy="2286000"/>
        </a:xfrm>
        <a:prstGeom prst="rect">
          <a:avLst/>
        </a:prstGeom>
        <a:solidFill>
          <a:srgbClr val="FFFF00">
            <a:alpha val="10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0000"/>
              </a:solidFill>
            </a:rPr>
            <a:t>Strategic </a:t>
          </a:r>
        </a:p>
        <a:p>
          <a:pPr marL="0" lvl="0" indent="0" algn="ctr" defTabSz="2044700">
            <a:lnSpc>
              <a:spcPct val="90000"/>
            </a:lnSpc>
            <a:spcBef>
              <a:spcPct val="0"/>
            </a:spcBef>
            <a:spcAft>
              <a:spcPct val="35000"/>
            </a:spcAft>
            <a:buNone/>
          </a:pPr>
          <a:r>
            <a:rPr lang="en-GB" sz="4600" kern="1200" dirty="0">
              <a:solidFill>
                <a:srgbClr val="FF0000"/>
              </a:solidFill>
            </a:rPr>
            <a:t>Approach</a:t>
          </a:r>
        </a:p>
      </dsp:txBody>
      <dsp:txXfrm>
        <a:off x="4254500" y="712"/>
        <a:ext cx="3809999" cy="2286000"/>
      </dsp:txXfrm>
    </dsp:sp>
    <dsp:sp modelId="{E4ECF2CD-A11C-4A3C-9FB3-BE1E5842827D}">
      <dsp:nvSpPr>
        <dsp:cNvPr id="0" name=""/>
        <dsp:cNvSpPr/>
      </dsp:nvSpPr>
      <dsp:spPr>
        <a:xfrm>
          <a:off x="63500" y="2667712"/>
          <a:ext cx="3809999" cy="2286000"/>
        </a:xfrm>
        <a:prstGeom prst="rect">
          <a:avLst/>
        </a:prstGeom>
        <a:solidFill>
          <a:srgbClr val="FFFF00">
            <a:alpha val="10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0000"/>
              </a:solidFill>
            </a:rPr>
            <a:t>Groups and Teams</a:t>
          </a:r>
        </a:p>
      </dsp:txBody>
      <dsp:txXfrm>
        <a:off x="63500" y="2667712"/>
        <a:ext cx="3809999" cy="2286000"/>
      </dsp:txXfrm>
    </dsp:sp>
    <dsp:sp modelId="{FD81B4E7-BDA0-4EB6-A9A9-E81DDF60245D}">
      <dsp:nvSpPr>
        <dsp:cNvPr id="0" name=""/>
        <dsp:cNvSpPr/>
      </dsp:nvSpPr>
      <dsp:spPr>
        <a:xfrm>
          <a:off x="4254500" y="2667712"/>
          <a:ext cx="3809999" cy="2286000"/>
        </a:xfrm>
        <a:prstGeom prst="rect">
          <a:avLst/>
        </a:prstGeom>
        <a:solidFill>
          <a:srgbClr val="FF0000">
            <a:alpha val="10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FF00"/>
              </a:solidFill>
            </a:rPr>
            <a:t>Corporate Social Responsibility</a:t>
          </a:r>
        </a:p>
      </dsp:txBody>
      <dsp:txXfrm>
        <a:off x="4254500" y="2667712"/>
        <a:ext cx="3809999" cy="228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66A55-4034-406C-8ED0-B8BE9C8D808C}">
      <dsp:nvSpPr>
        <dsp:cNvPr id="0" name=""/>
        <dsp:cNvSpPr/>
      </dsp:nvSpPr>
      <dsp:spPr>
        <a:xfrm>
          <a:off x="2952810" y="1748061"/>
          <a:ext cx="2221862" cy="1922001"/>
        </a:xfrm>
        <a:prstGeom prst="hexagon">
          <a:avLst>
            <a:gd name="adj" fmla="val 28570"/>
            <a:gd name="vf" fmla="val 115470"/>
          </a:avLst>
        </a:prstGeom>
        <a:solidFill>
          <a:srgbClr val="FFFF00">
            <a:alpha val="75000"/>
          </a:srgbClr>
        </a:solidFill>
        <a:ln>
          <a:solidFill>
            <a:srgbClr val="FF0000"/>
          </a:solidFill>
        </a:ln>
        <a:effectLst/>
      </dsp:spPr>
      <dsp:style>
        <a:lnRef idx="0">
          <a:scrgbClr r="0" g="0" b="0"/>
        </a:lnRef>
        <a:fillRef idx="0">
          <a:scrgbClr r="0" g="0" b="0"/>
        </a:fillRef>
        <a:effectRef idx="0">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PESTEL</a:t>
          </a:r>
        </a:p>
      </dsp:txBody>
      <dsp:txXfrm>
        <a:off x="3321004" y="2066564"/>
        <a:ext cx="1485474" cy="1284995"/>
      </dsp:txXfrm>
    </dsp:sp>
    <dsp:sp modelId="{8DB1395F-219F-4F04-9E2B-9CF8887DBC30}">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971A0-13AC-4E38-80D1-AA4DC6BE8868}">
      <dsp:nvSpPr>
        <dsp:cNvPr id="0" name=""/>
        <dsp:cNvSpPr/>
      </dsp:nvSpPr>
      <dsp:spPr>
        <a:xfrm>
          <a:off x="3157475" y="0"/>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Economic</a:t>
          </a:r>
        </a:p>
      </dsp:txBody>
      <dsp:txXfrm>
        <a:off x="3459220" y="261045"/>
        <a:ext cx="1217310" cy="1053116"/>
      </dsp:txXfrm>
    </dsp:sp>
    <dsp:sp modelId="{D0B1D6BD-58F3-469F-8F1D-A496BF984008}">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CE551-D8CD-49AB-9B56-83E1225A8E91}">
      <dsp:nvSpPr>
        <dsp:cNvPr id="0" name=""/>
        <dsp:cNvSpPr/>
      </dsp:nvSpPr>
      <dsp:spPr>
        <a:xfrm>
          <a:off x="4827361" y="968857"/>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Social</a:t>
          </a:r>
        </a:p>
      </dsp:txBody>
      <dsp:txXfrm>
        <a:off x="5129106" y="1229902"/>
        <a:ext cx="1217310" cy="1053116"/>
      </dsp:txXfrm>
    </dsp:sp>
    <dsp:sp modelId="{B92CB532-5961-4DD6-B340-8EBDA0BC7E87}">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919D9-AA60-41AA-B2F3-134B8BB25BF3}">
      <dsp:nvSpPr>
        <dsp:cNvPr id="0" name=""/>
        <dsp:cNvSpPr/>
      </dsp:nvSpPr>
      <dsp:spPr>
        <a:xfrm>
          <a:off x="4827361" y="2873519"/>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Technological</a:t>
          </a:r>
        </a:p>
      </dsp:txBody>
      <dsp:txXfrm>
        <a:off x="5129106" y="3134564"/>
        <a:ext cx="1217310" cy="1053116"/>
      </dsp:txXfrm>
    </dsp:sp>
    <dsp:sp modelId="{EBC881FA-5A8C-4C21-B69F-2E0F2A32C9E3}">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2C700-EA1B-440A-AE53-BEC51C0C55F1}">
      <dsp:nvSpPr>
        <dsp:cNvPr id="0" name=""/>
        <dsp:cNvSpPr/>
      </dsp:nvSpPr>
      <dsp:spPr>
        <a:xfrm>
          <a:off x="3157475" y="3843460"/>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Environmental</a:t>
          </a:r>
        </a:p>
      </dsp:txBody>
      <dsp:txXfrm>
        <a:off x="3459220" y="4104505"/>
        <a:ext cx="1217310" cy="1053116"/>
      </dsp:txXfrm>
    </dsp:sp>
    <dsp:sp modelId="{92B32BF4-B21B-4B3A-86AC-78575EFAF6E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E9865-A3C2-4C3E-8678-32E3922370E3}">
      <dsp:nvSpPr>
        <dsp:cNvPr id="0" name=""/>
        <dsp:cNvSpPr/>
      </dsp:nvSpPr>
      <dsp:spPr>
        <a:xfrm>
          <a:off x="1479837" y="2874602"/>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Legal</a:t>
          </a:r>
        </a:p>
      </dsp:txBody>
      <dsp:txXfrm>
        <a:off x="1781582" y="3135647"/>
        <a:ext cx="1217310" cy="1053116"/>
      </dsp:txXfrm>
    </dsp:sp>
    <dsp:sp modelId="{6F7FAAB9-5C52-4C1A-A79F-C6A48578DA49}">
      <dsp:nvSpPr>
        <dsp:cNvPr id="0" name=""/>
        <dsp:cNvSpPr/>
      </dsp:nvSpPr>
      <dsp:spPr>
        <a:xfrm>
          <a:off x="1470314" y="966690"/>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Political</a:t>
          </a:r>
        </a:p>
        <a:p>
          <a:pPr marL="0" lvl="0" indent="0" algn="ctr" defTabSz="666750">
            <a:lnSpc>
              <a:spcPct val="90000"/>
            </a:lnSpc>
            <a:spcBef>
              <a:spcPct val="0"/>
            </a:spcBef>
            <a:spcAft>
              <a:spcPct val="35000"/>
            </a:spcAft>
            <a:buNone/>
          </a:pPr>
          <a:endParaRPr lang="en-GB" sz="1500" kern="1200" dirty="0">
            <a:solidFill>
              <a:srgbClr val="FFFF00"/>
            </a:solidFill>
          </a:endParaRPr>
        </a:p>
      </dsp:txBody>
      <dsp:txXfrm>
        <a:off x="1772059" y="1227735"/>
        <a:ext cx="1217310" cy="1053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66A55-4034-406C-8ED0-B8BE9C8D808C}">
      <dsp:nvSpPr>
        <dsp:cNvPr id="0" name=""/>
        <dsp:cNvSpPr/>
      </dsp:nvSpPr>
      <dsp:spPr>
        <a:xfrm>
          <a:off x="2952810" y="1748061"/>
          <a:ext cx="2221862" cy="1922001"/>
        </a:xfrm>
        <a:prstGeom prst="hexagon">
          <a:avLst>
            <a:gd name="adj" fmla="val 28570"/>
            <a:gd name="vf" fmla="val 115470"/>
          </a:avLst>
        </a:prstGeom>
        <a:solidFill>
          <a:srgbClr val="FF0000">
            <a:alpha val="75000"/>
          </a:srgbClr>
        </a:solidFill>
        <a:ln>
          <a:solidFill>
            <a:srgbClr val="FFFF00"/>
          </a:solidFill>
        </a:ln>
        <a:effectLst/>
      </dsp:spPr>
      <dsp:style>
        <a:lnRef idx="0">
          <a:scrgbClr r="0" g="0" b="0"/>
        </a:lnRef>
        <a:fillRef idx="0">
          <a:scrgbClr r="0" g="0" b="0"/>
        </a:fillRef>
        <a:effectRef idx="0">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PESTEL</a:t>
          </a:r>
        </a:p>
      </dsp:txBody>
      <dsp:txXfrm>
        <a:off x="3321004" y="2066564"/>
        <a:ext cx="1485474" cy="1284995"/>
      </dsp:txXfrm>
    </dsp:sp>
    <dsp:sp modelId="{8DB1395F-219F-4F04-9E2B-9CF8887DBC30}">
      <dsp:nvSpPr>
        <dsp:cNvPr id="0" name=""/>
        <dsp:cNvSpPr/>
      </dsp:nvSpPr>
      <dsp:spPr>
        <a:xfrm>
          <a:off x="4344123" y="828514"/>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ADA971A0-13AC-4E38-80D1-AA4DC6BE8868}">
      <dsp:nvSpPr>
        <dsp:cNvPr id="0" name=""/>
        <dsp:cNvSpPr/>
      </dsp:nvSpPr>
      <dsp:spPr>
        <a:xfrm>
          <a:off x="3157475" y="0"/>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Economic</a:t>
          </a:r>
        </a:p>
      </dsp:txBody>
      <dsp:txXfrm>
        <a:off x="3459220" y="261045"/>
        <a:ext cx="1217310" cy="1053116"/>
      </dsp:txXfrm>
    </dsp:sp>
    <dsp:sp modelId="{D0B1D6BD-58F3-469F-8F1D-A496BF984008}">
      <dsp:nvSpPr>
        <dsp:cNvPr id="0" name=""/>
        <dsp:cNvSpPr/>
      </dsp:nvSpPr>
      <dsp:spPr>
        <a:xfrm>
          <a:off x="5322487" y="2178846"/>
          <a:ext cx="838302" cy="722308"/>
        </a:xfrm>
        <a:prstGeom prst="hexagon">
          <a:avLst>
            <a:gd name="adj" fmla="val 28900"/>
            <a:gd name="vf" fmla="val 115470"/>
          </a:avLst>
        </a:prstGeom>
        <a:solidFill>
          <a:srgbClr val="FFFF00">
            <a:alpha val="25000"/>
          </a:srgbClr>
        </a:solidFill>
        <a:ln>
          <a:noFill/>
        </a:ln>
        <a:effectLst/>
      </dsp:spPr>
      <dsp:style>
        <a:lnRef idx="0">
          <a:scrgbClr r="0" g="0" b="0"/>
        </a:lnRef>
        <a:fillRef idx="1">
          <a:scrgbClr r="0" g="0" b="0"/>
        </a:fillRef>
        <a:effectRef idx="0">
          <a:scrgbClr r="0" g="0" b="0"/>
        </a:effectRef>
        <a:fontRef idx="minor"/>
      </dsp:style>
    </dsp:sp>
    <dsp:sp modelId="{1FBCE551-D8CD-49AB-9B56-83E1225A8E91}">
      <dsp:nvSpPr>
        <dsp:cNvPr id="0" name=""/>
        <dsp:cNvSpPr/>
      </dsp:nvSpPr>
      <dsp:spPr>
        <a:xfrm>
          <a:off x="4827361" y="968857"/>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Social</a:t>
          </a:r>
        </a:p>
      </dsp:txBody>
      <dsp:txXfrm>
        <a:off x="5129106" y="1229902"/>
        <a:ext cx="1217310" cy="1053116"/>
      </dsp:txXfrm>
    </dsp:sp>
    <dsp:sp modelId="{B92CB532-5961-4DD6-B340-8EBDA0BC7E87}">
      <dsp:nvSpPr>
        <dsp:cNvPr id="0" name=""/>
        <dsp:cNvSpPr/>
      </dsp:nvSpPr>
      <dsp:spPr>
        <a:xfrm>
          <a:off x="4642852" y="3703117"/>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C44919D9-AA60-41AA-B2F3-134B8BB25BF3}">
      <dsp:nvSpPr>
        <dsp:cNvPr id="0" name=""/>
        <dsp:cNvSpPr/>
      </dsp:nvSpPr>
      <dsp:spPr>
        <a:xfrm>
          <a:off x="4827361" y="2873519"/>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Technological</a:t>
          </a:r>
        </a:p>
      </dsp:txBody>
      <dsp:txXfrm>
        <a:off x="5129106" y="3134564"/>
        <a:ext cx="1217310" cy="1053116"/>
      </dsp:txXfrm>
    </dsp:sp>
    <dsp:sp modelId="{EBC881FA-5A8C-4C21-B69F-2E0F2A32C9E3}">
      <dsp:nvSpPr>
        <dsp:cNvPr id="0" name=""/>
        <dsp:cNvSpPr/>
      </dsp:nvSpPr>
      <dsp:spPr>
        <a:xfrm>
          <a:off x="2956944" y="3861342"/>
          <a:ext cx="838302" cy="722308"/>
        </a:xfrm>
        <a:prstGeom prst="hexagon">
          <a:avLst>
            <a:gd name="adj" fmla="val 28900"/>
            <a:gd name="vf" fmla="val 115470"/>
          </a:avLst>
        </a:prstGeom>
        <a:solidFill>
          <a:srgbClr val="FFFF00">
            <a:alpha val="25000"/>
          </a:srgbClr>
        </a:solidFill>
        <a:ln>
          <a:noFill/>
        </a:ln>
        <a:effectLst/>
      </dsp:spPr>
      <dsp:style>
        <a:lnRef idx="0">
          <a:scrgbClr r="0" g="0" b="0"/>
        </a:lnRef>
        <a:fillRef idx="1">
          <a:scrgbClr r="0" g="0" b="0"/>
        </a:fillRef>
        <a:effectRef idx="0">
          <a:scrgbClr r="0" g="0" b="0"/>
        </a:effectRef>
        <a:fontRef idx="minor"/>
      </dsp:style>
    </dsp:sp>
    <dsp:sp modelId="{7ED2C700-EA1B-440A-AE53-BEC51C0C55F1}">
      <dsp:nvSpPr>
        <dsp:cNvPr id="0" name=""/>
        <dsp:cNvSpPr/>
      </dsp:nvSpPr>
      <dsp:spPr>
        <a:xfrm>
          <a:off x="3157475" y="3843460"/>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Environmental</a:t>
          </a:r>
        </a:p>
      </dsp:txBody>
      <dsp:txXfrm>
        <a:off x="3459220" y="4104505"/>
        <a:ext cx="1217310" cy="1053116"/>
      </dsp:txXfrm>
    </dsp:sp>
    <dsp:sp modelId="{92B32BF4-B21B-4B3A-86AC-78575EFAF6E7}">
      <dsp:nvSpPr>
        <dsp:cNvPr id="0" name=""/>
        <dsp:cNvSpPr/>
      </dsp:nvSpPr>
      <dsp:spPr>
        <a:xfrm>
          <a:off x="1962559" y="2511552"/>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2C5E9865-A3C2-4C3E-8678-32E3922370E3}">
      <dsp:nvSpPr>
        <dsp:cNvPr id="0" name=""/>
        <dsp:cNvSpPr/>
      </dsp:nvSpPr>
      <dsp:spPr>
        <a:xfrm>
          <a:off x="1479837" y="2874602"/>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Legal</a:t>
          </a:r>
        </a:p>
      </dsp:txBody>
      <dsp:txXfrm>
        <a:off x="1781582" y="3135647"/>
        <a:ext cx="1217310" cy="1053116"/>
      </dsp:txXfrm>
    </dsp:sp>
    <dsp:sp modelId="{6F7FAAB9-5C52-4C1A-A79F-C6A48578DA49}">
      <dsp:nvSpPr>
        <dsp:cNvPr id="0" name=""/>
        <dsp:cNvSpPr/>
      </dsp:nvSpPr>
      <dsp:spPr>
        <a:xfrm>
          <a:off x="1470314" y="966690"/>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Political</a:t>
          </a:r>
        </a:p>
        <a:p>
          <a:pPr marL="0" lvl="0" indent="0" algn="ctr" defTabSz="666750">
            <a:lnSpc>
              <a:spcPct val="90000"/>
            </a:lnSpc>
            <a:spcBef>
              <a:spcPct val="0"/>
            </a:spcBef>
            <a:spcAft>
              <a:spcPct val="35000"/>
            </a:spcAft>
            <a:buNone/>
          </a:pPr>
          <a:endParaRPr lang="en-GB" sz="1500" kern="1200" dirty="0">
            <a:solidFill>
              <a:srgbClr val="FFFF00"/>
            </a:solidFill>
          </a:endParaRPr>
        </a:p>
      </dsp:txBody>
      <dsp:txXfrm>
        <a:off x="1772059" y="1227735"/>
        <a:ext cx="1217310" cy="1053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3C1E3-5B5E-48A1-9877-1BEF8F57601D}">
      <dsp:nvSpPr>
        <dsp:cNvPr id="0" name=""/>
        <dsp:cNvSpPr/>
      </dsp:nvSpPr>
      <dsp:spPr>
        <a:xfrm>
          <a:off x="4332317" y="1997542"/>
          <a:ext cx="1423581" cy="1423581"/>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rgbClr val="FF0000"/>
              </a:solidFill>
            </a:rPr>
            <a:t>SWOT</a:t>
          </a:r>
        </a:p>
      </dsp:txBody>
      <dsp:txXfrm>
        <a:off x="4540796" y="2206021"/>
        <a:ext cx="1006623" cy="1006623"/>
      </dsp:txXfrm>
    </dsp:sp>
    <dsp:sp modelId="{5CAADE8E-B005-49A2-AFB4-EE2B06598D8E}">
      <dsp:nvSpPr>
        <dsp:cNvPr id="0" name=""/>
        <dsp:cNvSpPr/>
      </dsp:nvSpPr>
      <dsp:spPr>
        <a:xfrm rot="16200000">
          <a:off x="4892934" y="1478857"/>
          <a:ext cx="302347" cy="484017"/>
        </a:xfrm>
        <a:prstGeom prst="rightArrow">
          <a:avLst>
            <a:gd name="adj1" fmla="val 60000"/>
            <a:gd name="adj2" fmla="val 50000"/>
          </a:avLst>
        </a:prstGeom>
        <a:solidFill>
          <a:srgbClr val="FFFF00"/>
        </a:solidFill>
        <a:ln>
          <a:solidFill>
            <a:srgbClr val="FF00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938286" y="1621012"/>
        <a:ext cx="211643" cy="290411"/>
      </dsp:txXfrm>
    </dsp:sp>
    <dsp:sp modelId="{5F0E2465-D817-4AD1-9268-C0B8A7EF25F2}">
      <dsp:nvSpPr>
        <dsp:cNvPr id="0" name=""/>
        <dsp:cNvSpPr/>
      </dsp:nvSpPr>
      <dsp:spPr>
        <a:xfrm>
          <a:off x="4332317" y="3494"/>
          <a:ext cx="1423581" cy="1423581"/>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Weaknesses</a:t>
          </a:r>
        </a:p>
      </dsp:txBody>
      <dsp:txXfrm>
        <a:off x="4540796" y="211973"/>
        <a:ext cx="1006623" cy="1006623"/>
      </dsp:txXfrm>
    </dsp:sp>
    <dsp:sp modelId="{37005470-18D1-4583-BEB4-CE017DF76EF5}">
      <dsp:nvSpPr>
        <dsp:cNvPr id="0" name=""/>
        <dsp:cNvSpPr/>
      </dsp:nvSpPr>
      <dsp:spPr>
        <a:xfrm>
          <a:off x="5881401" y="2467324"/>
          <a:ext cx="302347" cy="484017"/>
        </a:xfrm>
        <a:prstGeom prst="rightArrow">
          <a:avLst>
            <a:gd name="adj1" fmla="val 60000"/>
            <a:gd name="adj2" fmla="val 50000"/>
          </a:avLst>
        </a:prstGeom>
        <a:solidFill>
          <a:srgbClr val="FF0000"/>
        </a:solidFill>
        <a:ln>
          <a:solidFill>
            <a:srgbClr val="FFFF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881401" y="2564127"/>
        <a:ext cx="211643" cy="290411"/>
      </dsp:txXfrm>
    </dsp:sp>
    <dsp:sp modelId="{1A0D6E4D-4BA4-414C-961A-3325666456C1}">
      <dsp:nvSpPr>
        <dsp:cNvPr id="0" name=""/>
        <dsp:cNvSpPr/>
      </dsp:nvSpPr>
      <dsp:spPr>
        <a:xfrm>
          <a:off x="6326366" y="1997542"/>
          <a:ext cx="1423581" cy="1423581"/>
        </a:xfrm>
        <a:prstGeom prst="ellipse">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Opportunities</a:t>
          </a:r>
          <a:r>
            <a:rPr lang="en-GB" sz="1300" kern="1200" dirty="0"/>
            <a:t> </a:t>
          </a:r>
        </a:p>
      </dsp:txBody>
      <dsp:txXfrm>
        <a:off x="6534845" y="2206021"/>
        <a:ext cx="1006623" cy="1006623"/>
      </dsp:txXfrm>
    </dsp:sp>
    <dsp:sp modelId="{517A1541-E746-48BE-95A2-289A03E5614E}">
      <dsp:nvSpPr>
        <dsp:cNvPr id="0" name=""/>
        <dsp:cNvSpPr/>
      </dsp:nvSpPr>
      <dsp:spPr>
        <a:xfrm rot="5400000">
          <a:off x="4892934" y="3455791"/>
          <a:ext cx="302347" cy="484017"/>
        </a:xfrm>
        <a:prstGeom prst="rightArrow">
          <a:avLst>
            <a:gd name="adj1" fmla="val 60000"/>
            <a:gd name="adj2" fmla="val 50000"/>
          </a:avLst>
        </a:prstGeom>
        <a:solidFill>
          <a:srgbClr val="FFFF00"/>
        </a:solidFill>
        <a:ln>
          <a:solidFill>
            <a:srgbClr val="FF00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938286" y="3507242"/>
        <a:ext cx="211643" cy="290411"/>
      </dsp:txXfrm>
    </dsp:sp>
    <dsp:sp modelId="{92D529D0-0B9A-4A62-8737-E406435C766F}">
      <dsp:nvSpPr>
        <dsp:cNvPr id="0" name=""/>
        <dsp:cNvSpPr/>
      </dsp:nvSpPr>
      <dsp:spPr>
        <a:xfrm>
          <a:off x="4332317" y="3991591"/>
          <a:ext cx="1423581" cy="1423581"/>
        </a:xfrm>
        <a:prstGeom prst="ellipse">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Threats</a:t>
          </a:r>
        </a:p>
      </dsp:txBody>
      <dsp:txXfrm>
        <a:off x="4540796" y="4200070"/>
        <a:ext cx="1006623" cy="1006623"/>
      </dsp:txXfrm>
    </dsp:sp>
    <dsp:sp modelId="{B3BD09D8-E952-487D-88EE-90D35E825F53}">
      <dsp:nvSpPr>
        <dsp:cNvPr id="0" name=""/>
        <dsp:cNvSpPr/>
      </dsp:nvSpPr>
      <dsp:spPr>
        <a:xfrm rot="10800000">
          <a:off x="3904467" y="2467324"/>
          <a:ext cx="302347" cy="484017"/>
        </a:xfrm>
        <a:prstGeom prst="rightArrow">
          <a:avLst>
            <a:gd name="adj1" fmla="val 60000"/>
            <a:gd name="adj2" fmla="val 50000"/>
          </a:avLst>
        </a:prstGeom>
        <a:solidFill>
          <a:srgbClr val="FF0000"/>
        </a:solidFill>
        <a:ln>
          <a:solidFill>
            <a:srgbClr val="FFFF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995171" y="2564127"/>
        <a:ext cx="211643" cy="290411"/>
      </dsp:txXfrm>
    </dsp:sp>
    <dsp:sp modelId="{C2341C57-1491-4F27-A5F8-86C2AAB17BC2}">
      <dsp:nvSpPr>
        <dsp:cNvPr id="0" name=""/>
        <dsp:cNvSpPr/>
      </dsp:nvSpPr>
      <dsp:spPr>
        <a:xfrm>
          <a:off x="2338269" y="1997542"/>
          <a:ext cx="1423581" cy="1423581"/>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Strengths</a:t>
          </a:r>
        </a:p>
      </dsp:txBody>
      <dsp:txXfrm>
        <a:off x="2546748" y="2206021"/>
        <a:ext cx="1006623" cy="100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F354B-9C5D-4B96-9E4B-97F451B8D910}">
      <dsp:nvSpPr>
        <dsp:cNvPr id="0" name=""/>
        <dsp:cNvSpPr/>
      </dsp:nvSpPr>
      <dsp:spPr>
        <a:xfrm>
          <a:off x="3023512" y="2478152"/>
          <a:ext cx="2080974" cy="2080974"/>
        </a:xfrm>
        <a:prstGeom prst="ellipse">
          <a:avLst/>
        </a:prstGeom>
        <a:solidFill>
          <a:srgbClr val="FF00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FOR EACH AND EVERY CUSTOMER</a:t>
          </a:r>
        </a:p>
      </dsp:txBody>
      <dsp:txXfrm>
        <a:off x="3328264" y="2782904"/>
        <a:ext cx="1471470" cy="1471470"/>
      </dsp:txXfrm>
    </dsp:sp>
    <dsp:sp modelId="{98AB19F6-9233-4E80-A57B-2F08E4C185BA}">
      <dsp:nvSpPr>
        <dsp:cNvPr id="0" name=""/>
        <dsp:cNvSpPr/>
      </dsp:nvSpPr>
      <dsp:spPr>
        <a:xfrm rot="12900000">
          <a:off x="1685872" y="2114965"/>
          <a:ext cx="1593949" cy="593077"/>
        </a:xfrm>
        <a:prstGeom prst="lef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sp>
    <dsp:sp modelId="{E50DFEFF-3774-4B7D-A793-C8194210A887}">
      <dsp:nvSpPr>
        <dsp:cNvPr id="0" name=""/>
        <dsp:cNvSpPr/>
      </dsp:nvSpPr>
      <dsp:spPr>
        <a:xfrm>
          <a:off x="841541" y="1163608"/>
          <a:ext cx="1976925" cy="1581540"/>
        </a:xfrm>
        <a:prstGeom prst="roundRect">
          <a:avLst>
            <a:gd name="adj" fmla="val 10000"/>
          </a:avLst>
        </a:prstGeom>
        <a:solidFill>
          <a:srgbClr val="FFFF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QUALITY</a:t>
          </a:r>
        </a:p>
      </dsp:txBody>
      <dsp:txXfrm>
        <a:off x="887863" y="1209930"/>
        <a:ext cx="1884281" cy="1488896"/>
      </dsp:txXfrm>
    </dsp:sp>
    <dsp:sp modelId="{847C8F74-F38A-4D58-8727-4BD8A3BE968A}">
      <dsp:nvSpPr>
        <dsp:cNvPr id="0" name=""/>
        <dsp:cNvSpPr/>
      </dsp:nvSpPr>
      <dsp:spPr>
        <a:xfrm rot="16200000">
          <a:off x="3267025" y="1291869"/>
          <a:ext cx="1593949" cy="593077"/>
        </a:xfrm>
        <a:prstGeom prst="leftArrow">
          <a:avLst>
            <a:gd name="adj1" fmla="val 60000"/>
            <a:gd name="adj2" fmla="val 50000"/>
          </a:avLst>
        </a:prstGeom>
        <a:solidFill>
          <a:srgbClr val="FFFF00"/>
        </a:solidFill>
        <a:ln>
          <a:noFill/>
        </a:ln>
        <a:effectLst/>
      </dsp:spPr>
      <dsp:style>
        <a:lnRef idx="0">
          <a:scrgbClr r="0" g="0" b="0"/>
        </a:lnRef>
        <a:fillRef idx="1">
          <a:scrgbClr r="0" g="0" b="0"/>
        </a:fillRef>
        <a:effectRef idx="0">
          <a:scrgbClr r="0" g="0" b="0"/>
        </a:effectRef>
        <a:fontRef idx="minor">
          <a:schemeClr val="lt1"/>
        </a:fontRef>
      </dsp:style>
    </dsp:sp>
    <dsp:sp modelId="{A61709D2-9142-43A2-9F1A-A99988537C48}">
      <dsp:nvSpPr>
        <dsp:cNvPr id="0" name=""/>
        <dsp:cNvSpPr/>
      </dsp:nvSpPr>
      <dsp:spPr>
        <a:xfrm>
          <a:off x="3075537" y="663"/>
          <a:ext cx="1976925" cy="1581540"/>
        </a:xfrm>
        <a:prstGeom prst="roundRect">
          <a:avLst>
            <a:gd name="adj" fmla="val 10000"/>
          </a:avLst>
        </a:prstGeom>
        <a:solidFill>
          <a:srgbClr val="FF00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SERVICE</a:t>
          </a:r>
        </a:p>
      </dsp:txBody>
      <dsp:txXfrm>
        <a:off x="3121859" y="46985"/>
        <a:ext cx="1884281" cy="1488896"/>
      </dsp:txXfrm>
    </dsp:sp>
    <dsp:sp modelId="{F2F86150-17AA-453B-AF33-8364AE90E0D5}">
      <dsp:nvSpPr>
        <dsp:cNvPr id="0" name=""/>
        <dsp:cNvSpPr/>
      </dsp:nvSpPr>
      <dsp:spPr>
        <a:xfrm rot="19500000">
          <a:off x="4848178" y="2114965"/>
          <a:ext cx="1593949" cy="593077"/>
        </a:xfrm>
        <a:prstGeom prst="lef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sp>
    <dsp:sp modelId="{069E5D3D-3C5B-48FB-81BF-577126007632}">
      <dsp:nvSpPr>
        <dsp:cNvPr id="0" name=""/>
        <dsp:cNvSpPr/>
      </dsp:nvSpPr>
      <dsp:spPr>
        <a:xfrm>
          <a:off x="5309533" y="1163608"/>
          <a:ext cx="1976925" cy="1581540"/>
        </a:xfrm>
        <a:prstGeom prst="roundRect">
          <a:avLst>
            <a:gd name="adj" fmla="val 10000"/>
          </a:avLst>
        </a:prstGeom>
        <a:solidFill>
          <a:srgbClr val="FFFF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CLENLINESS AND VALUE</a:t>
          </a:r>
        </a:p>
      </dsp:txBody>
      <dsp:txXfrm>
        <a:off x="5355855" y="1209930"/>
        <a:ext cx="1884281" cy="14888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B577B-5298-48EB-9DF2-FEEC3350FD18}">
      <dsp:nvSpPr>
        <dsp:cNvPr id="0" name=""/>
        <dsp:cNvSpPr/>
      </dsp:nvSpPr>
      <dsp:spPr>
        <a:xfrm>
          <a:off x="2707185" y="60967"/>
          <a:ext cx="2926454" cy="2926454"/>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200400">
            <a:lnSpc>
              <a:spcPct val="90000"/>
            </a:lnSpc>
            <a:spcBef>
              <a:spcPct val="0"/>
            </a:spcBef>
            <a:spcAft>
              <a:spcPct val="35000"/>
            </a:spcAft>
            <a:buNone/>
          </a:pPr>
          <a:r>
            <a:rPr lang="en-GB" sz="7200" kern="1200" dirty="0">
              <a:solidFill>
                <a:srgbClr val="FF0000"/>
              </a:solidFill>
              <a:latin typeface="Times New Roman" panose="02020603050405020304" pitchFamily="18" charset="0"/>
              <a:cs typeface="Times New Roman" panose="02020603050405020304" pitchFamily="18" charset="0"/>
            </a:rPr>
            <a:t>US</a:t>
          </a:r>
        </a:p>
      </dsp:txBody>
      <dsp:txXfrm>
        <a:off x="3097379" y="573097"/>
        <a:ext cx="2146066" cy="1316904"/>
      </dsp:txXfrm>
    </dsp:sp>
    <dsp:sp modelId="{52056389-440C-4635-B478-44B50553DFEE}">
      <dsp:nvSpPr>
        <dsp:cNvPr id="0" name=""/>
        <dsp:cNvSpPr/>
      </dsp:nvSpPr>
      <dsp:spPr>
        <a:xfrm>
          <a:off x="3763147" y="1890001"/>
          <a:ext cx="2926454" cy="2926454"/>
        </a:xfrm>
        <a:prstGeom prst="ellipse">
          <a:avLst/>
        </a:prstGeom>
        <a:solidFill>
          <a:schemeClr val="bg1">
            <a:alpha val="75000"/>
          </a:scheme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rgbClr val="FF0000"/>
              </a:solidFill>
            </a:rPr>
            <a:t>ASIA, MIDDLE-EAST, AFRICA</a:t>
          </a:r>
        </a:p>
      </dsp:txBody>
      <dsp:txXfrm>
        <a:off x="4658154" y="2646002"/>
        <a:ext cx="1755872" cy="1609549"/>
      </dsp:txXfrm>
    </dsp:sp>
    <dsp:sp modelId="{0EBC3F9B-E690-400D-8E0B-CA4B55386E46}">
      <dsp:nvSpPr>
        <dsp:cNvPr id="0" name=""/>
        <dsp:cNvSpPr/>
      </dsp:nvSpPr>
      <dsp:spPr>
        <a:xfrm>
          <a:off x="1651223" y="1890001"/>
          <a:ext cx="2926454" cy="2926454"/>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FFFF00"/>
              </a:solidFill>
              <a:latin typeface="Times New Roman" panose="02020603050405020304" pitchFamily="18" charset="0"/>
              <a:cs typeface="Times New Roman" panose="02020603050405020304" pitchFamily="18" charset="0"/>
            </a:rPr>
            <a:t>EUROPE</a:t>
          </a:r>
        </a:p>
      </dsp:txBody>
      <dsp:txXfrm>
        <a:off x="1926797" y="2646002"/>
        <a:ext cx="1755872" cy="1609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07505-2073-49B3-B96F-97825C844D11}">
      <dsp:nvSpPr>
        <dsp:cNvPr id="0" name=""/>
        <dsp:cNvSpPr/>
      </dsp:nvSpPr>
      <dsp:spPr>
        <a:xfrm>
          <a:off x="2495589" y="1069236"/>
          <a:ext cx="2663713" cy="2663713"/>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rgbClr val="FFFF00"/>
              </a:solidFill>
              <a:latin typeface="Times New Roman" panose="02020603050405020304" pitchFamily="18" charset="0"/>
              <a:cs typeface="Times New Roman" panose="02020603050405020304" pitchFamily="18" charset="0"/>
            </a:rPr>
            <a:t>CRITERIA OF MANAGEMENT</a:t>
          </a:r>
        </a:p>
      </dsp:txBody>
      <dsp:txXfrm>
        <a:off x="2885681" y="1459328"/>
        <a:ext cx="1883529" cy="1883529"/>
      </dsp:txXfrm>
    </dsp:sp>
    <dsp:sp modelId="{43D12565-53DE-4DC8-A1F7-3B7845FA8E0B}">
      <dsp:nvSpPr>
        <dsp:cNvPr id="0" name=""/>
        <dsp:cNvSpPr/>
      </dsp:nvSpPr>
      <dsp:spPr>
        <a:xfrm>
          <a:off x="3161517" y="47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SCIENTIFIC</a:t>
          </a:r>
        </a:p>
      </dsp:txBody>
      <dsp:txXfrm>
        <a:off x="3356563" y="195521"/>
        <a:ext cx="941764" cy="941764"/>
      </dsp:txXfrm>
    </dsp:sp>
    <dsp:sp modelId="{C629EF2C-B001-46B6-8854-F9EAAA09472D}">
      <dsp:nvSpPr>
        <dsp:cNvPr id="0" name=""/>
        <dsp:cNvSpPr/>
      </dsp:nvSpPr>
      <dsp:spPr>
        <a:xfrm>
          <a:off x="4896207" y="173516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SYSTEMS</a:t>
          </a:r>
        </a:p>
      </dsp:txBody>
      <dsp:txXfrm>
        <a:off x="5091253" y="1930211"/>
        <a:ext cx="941764" cy="941764"/>
      </dsp:txXfrm>
    </dsp:sp>
    <dsp:sp modelId="{89D8C8AB-E100-481F-A8A9-DF394840DCAB}">
      <dsp:nvSpPr>
        <dsp:cNvPr id="0" name=""/>
        <dsp:cNvSpPr/>
      </dsp:nvSpPr>
      <dsp:spPr>
        <a:xfrm>
          <a:off x="3161517" y="3469854"/>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rgbClr val="FF0000"/>
              </a:solidFill>
              <a:latin typeface="Times New Roman" panose="02020603050405020304" pitchFamily="18" charset="0"/>
              <a:cs typeface="Times New Roman" panose="02020603050405020304" pitchFamily="18" charset="0"/>
            </a:rPr>
            <a:t>CONTINGENCY</a:t>
          </a:r>
        </a:p>
      </dsp:txBody>
      <dsp:txXfrm>
        <a:off x="3356563" y="3664900"/>
        <a:ext cx="941764" cy="941764"/>
      </dsp:txXfrm>
    </dsp:sp>
    <dsp:sp modelId="{986607AC-48CF-4493-9145-F2D96AA6EAAC}">
      <dsp:nvSpPr>
        <dsp:cNvPr id="0" name=""/>
        <dsp:cNvSpPr/>
      </dsp:nvSpPr>
      <dsp:spPr>
        <a:xfrm>
          <a:off x="1426827" y="173516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CLASSICAL</a:t>
          </a:r>
        </a:p>
      </dsp:txBody>
      <dsp:txXfrm>
        <a:off x="1621873" y="1930211"/>
        <a:ext cx="941764" cy="9417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2DB8C1-C99F-4486-9470-669737381601}" type="datetimeFigureOut">
              <a:rPr lang="en-GB" smtClean="0"/>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38B03-8BD1-4420-BDF9-ADFDB70C4A9C}" type="slidenum">
              <a:rPr lang="en-GB" smtClean="0"/>
              <a:t>‹#›</a:t>
            </a:fld>
            <a:endParaRPr lang="en-GB"/>
          </a:p>
        </p:txBody>
      </p:sp>
    </p:spTree>
    <p:extLst>
      <p:ext uri="{BB962C8B-B14F-4D97-AF65-F5344CB8AC3E}">
        <p14:creationId xmlns:p14="http://schemas.microsoft.com/office/powerpoint/2010/main" val="3068847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searchdatacenter.techtarget.com/definition/data-center"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searchitchannel.techtarget.com/definition/cloud-services" TargetMode="External"/><Relationship Id="rId5" Type="http://schemas.openxmlformats.org/officeDocument/2006/relationships/hyperlink" Target="https://searchcloudcomputing.techtarget.com/definition/hybrid-IT" TargetMode="External"/><Relationship Id="rId4" Type="http://schemas.openxmlformats.org/officeDocument/2006/relationships/hyperlink" Target="https://whatis.techtarget.com/definition/IT-as-a-Service-ITaa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a presentation on the Multi-Nation corporation Mc Donald’s. A company synonymous with success over large periods. A Private sector company that has faced many obstacles in it’s development over numerous decades. But has maintained a sustainable business model, and streaked well ahead of it’s competition. Uniquely and effectively a one word solipsism for fast food. This company has slashed a path through the business world wilderness. To gain the super dominance and massive world wide market share that this ubiquitous company has conquered in the last 40 years. Let’s learn about this success story.</a:t>
            </a:r>
          </a:p>
        </p:txBody>
      </p:sp>
      <p:sp>
        <p:nvSpPr>
          <p:cNvPr id="4" name="Slide Number Placeholder 3"/>
          <p:cNvSpPr>
            <a:spLocks noGrp="1"/>
          </p:cNvSpPr>
          <p:nvPr>
            <p:ph type="sldNum" sz="quarter" idx="5"/>
          </p:nvPr>
        </p:nvSpPr>
        <p:spPr/>
        <p:txBody>
          <a:bodyPr/>
          <a:lstStyle/>
          <a:p>
            <a:fld id="{37C38B03-8BD1-4420-BDF9-ADFDB70C4A9C}" type="slidenum">
              <a:rPr lang="en-GB" smtClean="0"/>
              <a:t>2</a:t>
            </a:fld>
            <a:endParaRPr lang="en-GB"/>
          </a:p>
        </p:txBody>
      </p:sp>
    </p:spTree>
    <p:extLst>
      <p:ext uri="{BB962C8B-B14F-4D97-AF65-F5344CB8AC3E}">
        <p14:creationId xmlns:p14="http://schemas.microsoft.com/office/powerpoint/2010/main" val="31710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constituents are needed in this cornucopia. Too much one on one thing it just won’t make any success. What is needed and what does it already have. How much do the public know of it’s operations. What ingredients create a good style of delectable success for McDonald’s. How does her style of management taste and is it in need of further seasoning. Is this company corporately infallible or are there rotten elements set on entangling McDonald’s sustainability, from outside her vector. Does she contribute more to Society than fast food. How do her many teams and groups work within this organisation.</a:t>
            </a:r>
          </a:p>
          <a:p>
            <a:r>
              <a:rPr lang="en-GB" dirty="0"/>
              <a:t>But where is methodology and business philosophy satisfied with her future goals and objectives.</a:t>
            </a:r>
          </a:p>
        </p:txBody>
      </p:sp>
      <p:sp>
        <p:nvSpPr>
          <p:cNvPr id="4" name="Slide Number Placeholder 3"/>
          <p:cNvSpPr>
            <a:spLocks noGrp="1"/>
          </p:cNvSpPr>
          <p:nvPr>
            <p:ph type="sldNum" sz="quarter" idx="5"/>
          </p:nvPr>
        </p:nvSpPr>
        <p:spPr/>
        <p:txBody>
          <a:bodyPr/>
          <a:lstStyle/>
          <a:p>
            <a:fld id="{37C38B03-8BD1-4420-BDF9-ADFDB70C4A9C}" type="slidenum">
              <a:rPr lang="en-GB" smtClean="0"/>
              <a:t>3</a:t>
            </a:fld>
            <a:endParaRPr lang="en-GB"/>
          </a:p>
        </p:txBody>
      </p:sp>
    </p:spTree>
    <p:extLst>
      <p:ext uri="{BB962C8B-B14F-4D97-AF65-F5344CB8AC3E}">
        <p14:creationId xmlns:p14="http://schemas.microsoft.com/office/powerpoint/2010/main" val="2037853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 </a:t>
            </a:r>
            <a:r>
              <a:rPr lang="en-GB" sz="1200" kern="1200" dirty="0">
                <a:solidFill>
                  <a:schemeClr val="tx1"/>
                </a:solidFill>
                <a:effectLst/>
                <a:latin typeface="+mn-lt"/>
                <a:ea typeface="+mn-ea"/>
                <a:cs typeface="+mn-cs"/>
              </a:rPr>
              <a:t>Creating greater Global Trade                                     </a:t>
            </a:r>
            <a:r>
              <a:rPr lang="en-GB" dirty="0"/>
              <a:t>Economic - </a:t>
            </a:r>
            <a:r>
              <a:rPr lang="en-GB" sz="1200" kern="1200" dirty="0">
                <a:solidFill>
                  <a:schemeClr val="tx1"/>
                </a:solidFill>
                <a:effectLst/>
                <a:latin typeface="+mn-lt"/>
                <a:ea typeface="+mn-ea"/>
                <a:cs typeface="+mn-cs"/>
              </a:rPr>
              <a:t>Consistent and uniform advancement of Third World Countries    </a:t>
            </a:r>
            <a:r>
              <a:rPr lang="en-GB" dirty="0"/>
              <a:t>Social - </a:t>
            </a:r>
            <a:r>
              <a:rPr lang="en-GB" sz="1200" kern="1200" dirty="0">
                <a:solidFill>
                  <a:schemeClr val="tx1"/>
                </a:solidFill>
                <a:effectLst/>
                <a:latin typeface="+mn-lt"/>
                <a:ea typeface="+mn-ea"/>
                <a:cs typeface="+mn-cs"/>
              </a:rPr>
              <a:t>Greater disposing of accrued wealth</a:t>
            </a:r>
          </a:p>
          <a:p>
            <a:r>
              <a:rPr lang="en-GB" dirty="0"/>
              <a:t>              - </a:t>
            </a:r>
            <a:r>
              <a:rPr lang="en-GB" sz="1200" kern="1200" dirty="0">
                <a:solidFill>
                  <a:schemeClr val="tx1"/>
                </a:solidFill>
                <a:effectLst/>
                <a:latin typeface="+mn-lt"/>
                <a:ea typeface="+mn-ea"/>
                <a:cs typeface="+mn-cs"/>
              </a:rPr>
              <a:t>Government necessitates a healthy lifestyle                                 </a:t>
            </a:r>
            <a:r>
              <a:rPr lang="en-GB" dirty="0"/>
              <a:t>- </a:t>
            </a:r>
            <a:r>
              <a:rPr lang="en-GB" sz="1200" kern="1200" dirty="0">
                <a:solidFill>
                  <a:schemeClr val="tx1"/>
                </a:solidFill>
                <a:effectLst/>
                <a:latin typeface="+mn-lt"/>
                <a:ea typeface="+mn-ea"/>
                <a:cs typeface="+mn-cs"/>
              </a:rPr>
              <a:t>Degeneration of the Chinese Economy                                                      </a:t>
            </a:r>
            <a:r>
              <a:rPr lang="en-GB" dirty="0"/>
              <a:t>- </a:t>
            </a:r>
            <a:r>
              <a:rPr lang="en-GB" sz="1200" kern="1200" dirty="0">
                <a:solidFill>
                  <a:schemeClr val="tx1"/>
                </a:solidFill>
                <a:effectLst/>
                <a:latin typeface="+mn-lt"/>
                <a:ea typeface="+mn-ea"/>
                <a:cs typeface="+mn-cs"/>
              </a:rPr>
              <a:t>Faster Urban Environments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a:t>
            </a:r>
            <a:r>
              <a:rPr lang="en-GB" sz="1200" kern="1200" dirty="0">
                <a:solidFill>
                  <a:schemeClr val="tx1"/>
                </a:solidFill>
                <a:effectLst/>
                <a:latin typeface="+mn-lt"/>
                <a:ea typeface="+mn-ea"/>
                <a:cs typeface="+mn-cs"/>
              </a:rPr>
              <a:t>Generating better health policies                                                 </a:t>
            </a:r>
            <a:r>
              <a:rPr lang="en-GB" dirty="0"/>
              <a:t> - </a:t>
            </a:r>
            <a:r>
              <a:rPr lang="en-GB" sz="1200" kern="1200" dirty="0">
                <a:solidFill>
                  <a:schemeClr val="tx1"/>
                </a:solidFill>
                <a:effectLst/>
                <a:latin typeface="+mn-lt"/>
                <a:ea typeface="+mn-ea"/>
                <a:cs typeface="+mn-cs"/>
              </a:rPr>
              <a:t>Quick growth of Third World Economies                                                    </a:t>
            </a:r>
            <a:r>
              <a:rPr lang="en-GB" dirty="0"/>
              <a:t>- </a:t>
            </a:r>
            <a:r>
              <a:rPr lang="en-GB" sz="1200" kern="1200" dirty="0">
                <a:solidFill>
                  <a:schemeClr val="tx1"/>
                </a:solidFill>
                <a:effectLst/>
                <a:latin typeface="+mn-lt"/>
                <a:ea typeface="+mn-ea"/>
                <a:cs typeface="+mn-cs"/>
              </a:rPr>
              <a:t>Increase in Cultural Appreciation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r>
              <a:rPr lang="en-GB" dirty="0"/>
              <a:t> - Healthy lifestyle </a:t>
            </a:r>
            <a:r>
              <a:rPr lang="en-GB" sz="1200" kern="1200" dirty="0">
                <a:solidFill>
                  <a:schemeClr val="tx1"/>
                </a:solidFill>
                <a:effectLst/>
                <a:latin typeface="+mn-lt"/>
                <a:ea typeface="+mn-ea"/>
                <a:cs typeface="+mn-cs"/>
              </a:rPr>
              <a:t>(Greenspan,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4</a:t>
            </a:fld>
            <a:endParaRPr lang="en-GB"/>
          </a:p>
        </p:txBody>
      </p:sp>
    </p:spTree>
    <p:extLst>
      <p:ext uri="{BB962C8B-B14F-4D97-AF65-F5344CB8AC3E}">
        <p14:creationId xmlns:p14="http://schemas.microsoft.com/office/powerpoint/2010/main" val="298568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Technological  - </a:t>
            </a:r>
            <a:r>
              <a:rPr lang="en-GB" sz="1200" kern="1200" dirty="0">
                <a:solidFill>
                  <a:schemeClr val="tx1"/>
                </a:solidFill>
                <a:effectLst/>
                <a:latin typeface="+mn-lt"/>
                <a:ea typeface="+mn-ea"/>
                <a:cs typeface="+mn-cs"/>
              </a:rPr>
              <a:t>There is limited research                                                  </a:t>
            </a:r>
            <a:r>
              <a:rPr lang="en-GB" dirty="0"/>
              <a:t>Environmental - </a:t>
            </a:r>
            <a:r>
              <a:rPr lang="en-GB" sz="1200" kern="1200" dirty="0">
                <a:solidFill>
                  <a:schemeClr val="tx1"/>
                </a:solidFill>
                <a:effectLst/>
                <a:latin typeface="+mn-lt"/>
                <a:ea typeface="+mn-ea"/>
                <a:cs typeface="+mn-cs"/>
              </a:rPr>
              <a:t>Greater sense of responsibility to the environment                        </a:t>
            </a:r>
            <a:r>
              <a:rPr lang="en-GB" dirty="0"/>
              <a:t>Legal - </a:t>
            </a:r>
            <a:r>
              <a:rPr lang="en-GB" sz="1200" kern="1200" dirty="0">
                <a:solidFill>
                  <a:schemeClr val="tx1"/>
                </a:solidFill>
                <a:effectLst/>
                <a:latin typeface="+mn-lt"/>
                <a:ea typeface="+mn-ea"/>
                <a:cs typeface="+mn-cs"/>
              </a:rPr>
              <a:t>Government is creating more regulations for cafes in companies and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a:t>
            </a:r>
            <a:r>
              <a:rPr lang="en-GB" sz="1200" kern="1200" dirty="0">
                <a:solidFill>
                  <a:schemeClr val="tx1"/>
                </a:solidFill>
                <a:effectLst/>
                <a:latin typeface="+mn-lt"/>
                <a:ea typeface="+mn-ea"/>
                <a:cs typeface="+mn-cs"/>
              </a:rPr>
              <a:t>Business is becoming more automated                                                   </a:t>
            </a:r>
            <a:r>
              <a:rPr lang="en-GB" dirty="0"/>
              <a:t>- </a:t>
            </a:r>
            <a:r>
              <a:rPr lang="en-GB" sz="1200" kern="1200" dirty="0">
                <a:solidFill>
                  <a:schemeClr val="tx1"/>
                </a:solidFill>
                <a:effectLst/>
                <a:latin typeface="+mn-lt"/>
                <a:ea typeface="+mn-ea"/>
                <a:cs typeface="+mn-cs"/>
              </a:rPr>
              <a:t>Business strategy is needed to be sustainable                                            </a:t>
            </a:r>
            <a:r>
              <a:rPr lang="en-GB" dirty="0"/>
              <a:t>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a:t>
            </a:r>
            <a:r>
              <a:rPr lang="en-GB" sz="1200" kern="1200" dirty="0">
                <a:solidFill>
                  <a:schemeClr val="tx1"/>
                </a:solidFill>
                <a:effectLst/>
                <a:latin typeface="+mn-lt"/>
                <a:ea typeface="+mn-ea"/>
                <a:cs typeface="+mn-cs"/>
              </a:rPr>
              <a:t>Sales are increasing through mobile phone aps                                      </a:t>
            </a:r>
            <a:r>
              <a:rPr lang="en-GB" dirty="0"/>
              <a:t>- </a:t>
            </a:r>
            <a:r>
              <a:rPr lang="en-GB" sz="1200" kern="1200" dirty="0">
                <a:solidFill>
                  <a:schemeClr val="tx1"/>
                </a:solidFill>
                <a:effectLst/>
                <a:latin typeface="+mn-lt"/>
                <a:ea typeface="+mn-ea"/>
                <a:cs typeface="+mn-cs"/>
              </a:rPr>
              <a:t>Environmental changes need to be considered when investing              </a:t>
            </a:r>
            <a:r>
              <a:rPr lang="en-GB" dirty="0"/>
              <a:t>- </a:t>
            </a:r>
            <a:r>
              <a:rPr lang="en-GB" sz="1200" kern="1200" dirty="0">
                <a:solidFill>
                  <a:schemeClr val="tx1"/>
                </a:solidFill>
                <a:effectLst/>
                <a:latin typeface="+mn-lt"/>
                <a:ea typeface="+mn-ea"/>
                <a:cs typeface="+mn-cs"/>
              </a:rPr>
              <a:t>Animal rights regulations are now a priority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a:t>
            </a:r>
            <a:r>
              <a:rPr lang="en-GB" sz="1200" kern="1200" dirty="0">
                <a:solidFill>
                  <a:schemeClr val="tx1"/>
                </a:solidFill>
                <a:effectLst/>
                <a:latin typeface="+mn-lt"/>
                <a:ea typeface="+mn-ea"/>
                <a:cs typeface="+mn-cs"/>
              </a:rPr>
              <a:t>Increases in the minimum wage </a:t>
            </a:r>
            <a:r>
              <a:rPr lang="en-GB" dirty="0"/>
              <a:t>(Greenspan 2016)</a:t>
            </a:r>
          </a:p>
        </p:txBody>
      </p:sp>
      <p:sp>
        <p:nvSpPr>
          <p:cNvPr id="4" name="Slide Number Placeholder 3"/>
          <p:cNvSpPr>
            <a:spLocks noGrp="1"/>
          </p:cNvSpPr>
          <p:nvPr>
            <p:ph type="sldNum" sz="quarter" idx="5"/>
          </p:nvPr>
        </p:nvSpPr>
        <p:spPr/>
        <p:txBody>
          <a:bodyPr/>
          <a:lstStyle/>
          <a:p>
            <a:fld id="{37C38B03-8BD1-4420-BDF9-ADFDB70C4A9C}" type="slidenum">
              <a:rPr lang="en-GB" smtClean="0"/>
              <a:t>5</a:t>
            </a:fld>
            <a:endParaRPr lang="en-GB"/>
          </a:p>
        </p:txBody>
      </p:sp>
    </p:spTree>
    <p:extLst>
      <p:ext uri="{BB962C8B-B14F-4D97-AF65-F5344CB8AC3E}">
        <p14:creationId xmlns:p14="http://schemas.microsoft.com/office/powerpoint/2010/main" val="3053871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Very recognisable brand with reputable ownership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Has a generic global menu like (Mc Chicken Sandwich, Quarter Cheese, Mc Nuggets etc), consistent throughout all territories which enriches the brand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food is created in an efficient kitchen environment</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has upwards of 35.000 restaurants globally.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has 60 million patrons per-year in 119 territories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Strong Global presence and in many urban areas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attractive to children due to the use of the kids meal with the Ronald </a:t>
            </a:r>
            <a:r>
              <a:rPr lang="en-GB" sz="1200" kern="1200" dirty="0" err="1">
                <a:solidFill>
                  <a:schemeClr val="tx1"/>
                </a:solidFill>
                <a:effectLst/>
                <a:latin typeface="+mn-lt"/>
                <a:ea typeface="+mn-ea"/>
                <a:cs typeface="+mn-cs"/>
              </a:rPr>
              <a:t>Mcdonald</a:t>
            </a:r>
            <a:r>
              <a:rPr lang="en-GB" sz="1200" kern="1200" dirty="0">
                <a:solidFill>
                  <a:schemeClr val="tx1"/>
                </a:solidFill>
                <a:effectLst/>
                <a:latin typeface="+mn-lt"/>
                <a:ea typeface="+mn-ea"/>
                <a:cs typeface="+mn-cs"/>
              </a:rPr>
              <a:t> image</a:t>
            </a:r>
          </a:p>
          <a:p>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Weaknesses –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Targets mainly younger patrons only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 new products usually lack innovation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focused only on hot foods mainly Hamburgers but not varieties of these products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Franchise sectors may vary in quality (</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6</a:t>
            </a:fld>
            <a:endParaRPr lang="en-GB"/>
          </a:p>
        </p:txBody>
      </p:sp>
    </p:spTree>
    <p:extLst>
      <p:ext uri="{BB962C8B-B14F-4D97-AF65-F5344CB8AC3E}">
        <p14:creationId xmlns:p14="http://schemas.microsoft.com/office/powerpoint/2010/main" val="160384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Opportunities – With a PESTEL understanding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can easily target sectors of developing economies that have markets of high growth. Especially Asia. Due to many disposable incomes being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can easily expand globally. Any Ecological complications can be addressed by Corporate Social Responsibility, but the strategy needs to include reigning in the environmental impact of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But enriches the idea of the brand and the perception of the company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Threats – Outward threats shown in the PESTEL show that the company has many external threats. New guidelines from a rapacious government and lifestyle choice changes from the public due to dietary evolution.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needs many healthy menu items. Especially in schools and in the working lunch environment. Addressing cultural diversity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must offer foods for their target consumer, and the need for climate change recognition in certain counties in necessary.</a:t>
            </a:r>
          </a:p>
          <a:p>
            <a:r>
              <a:rPr lang="en-GB" dirty="0"/>
              <a:t>(UK essays)</a:t>
            </a:r>
          </a:p>
        </p:txBody>
      </p:sp>
      <p:sp>
        <p:nvSpPr>
          <p:cNvPr id="4" name="Slide Number Placeholder 3"/>
          <p:cNvSpPr>
            <a:spLocks noGrp="1"/>
          </p:cNvSpPr>
          <p:nvPr>
            <p:ph type="sldNum" sz="quarter" idx="5"/>
          </p:nvPr>
        </p:nvSpPr>
        <p:spPr/>
        <p:txBody>
          <a:bodyPr/>
          <a:lstStyle/>
          <a:p>
            <a:fld id="{37C38B03-8BD1-4420-BDF9-ADFDB70C4A9C}" type="slidenum">
              <a:rPr lang="en-GB" smtClean="0"/>
              <a:t>7</a:t>
            </a:fld>
            <a:endParaRPr lang="en-GB"/>
          </a:p>
        </p:txBody>
      </p:sp>
    </p:spTree>
    <p:extLst>
      <p:ext uri="{BB962C8B-B14F-4D97-AF65-F5344CB8AC3E}">
        <p14:creationId xmlns:p14="http://schemas.microsoft.com/office/powerpoint/2010/main" val="1732456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“Our customers are the reason for our existence. We demonstrate our appreciation by providing them with high quality food and superior service in a clean, welcoming environment, at a great value. Committed to our Customers. Operate our business ethically. Sound ethics is good business.”</a:t>
            </a:r>
          </a:p>
          <a:p>
            <a:pPr marL="0" indent="0">
              <a:buNone/>
            </a:pPr>
            <a:endParaRPr lang="en-GB" dirty="0"/>
          </a:p>
          <a:p>
            <a:pPr marL="0" indent="0">
              <a:buNone/>
            </a:pPr>
            <a:r>
              <a:rPr lang="en-GB" dirty="0"/>
              <a:t>At McDonald’s, needs fairness, honesty, and integrity. “We are individually accountable and collectively responsible.”</a:t>
            </a:r>
          </a:p>
          <a:p>
            <a:pPr marL="0" indent="0">
              <a:buNone/>
            </a:pPr>
            <a:endParaRPr lang="en-GB" dirty="0"/>
          </a:p>
          <a:p>
            <a:pPr marL="0" indent="0">
              <a:buNone/>
            </a:pPr>
            <a:r>
              <a:rPr lang="en-GB" dirty="0"/>
              <a:t>The </a:t>
            </a:r>
            <a:r>
              <a:rPr lang="en-GB" dirty="0" err="1"/>
              <a:t>Mcdonald’s</a:t>
            </a:r>
            <a:r>
              <a:rPr lang="en-GB" dirty="0"/>
              <a:t> system is tried and tested believe in it.</a:t>
            </a:r>
          </a:p>
          <a:p>
            <a:pPr marL="0" indent="0">
              <a:buNone/>
            </a:pPr>
            <a:endParaRPr lang="en-GB" dirty="0"/>
          </a:p>
          <a:p>
            <a:pPr marL="0" indent="0">
              <a:buNone/>
            </a:pPr>
            <a:r>
              <a:rPr lang="en-GB" dirty="0"/>
              <a:t>Better Corporate Social Responsibility. McDonald’s is a company. “We work to provide sustained profitable growth for our shareholders. This requires a continuous focus on our customers and the health of our system.” </a:t>
            </a:r>
          </a:p>
          <a:p>
            <a:pPr marL="0" indent="0">
              <a:buNone/>
            </a:pPr>
            <a:endParaRPr lang="en-GB" dirty="0"/>
          </a:p>
          <a:p>
            <a:pPr marL="0" indent="0">
              <a:buNone/>
            </a:pPr>
            <a:r>
              <a:rPr lang="en-GB" dirty="0"/>
              <a:t>Always be your best and look out for others wherever you are.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8</a:t>
            </a:fld>
            <a:endParaRPr lang="en-GB"/>
          </a:p>
        </p:txBody>
      </p:sp>
    </p:spTree>
    <p:extLst>
      <p:ext uri="{BB962C8B-B14F-4D97-AF65-F5344CB8AC3E}">
        <p14:creationId xmlns:p14="http://schemas.microsoft.com/office/powerpoint/2010/main" val="104310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Mcdonalds</a:t>
            </a:r>
            <a:r>
              <a:rPr lang="en-GB" dirty="0"/>
              <a:t> has these core values </a:t>
            </a:r>
            <a:r>
              <a:rPr lang="en-GB" dirty="0" err="1"/>
              <a:t>qscv</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QUALITY – SERVICE – CLEANLINESS AND VALUE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McDonald’s is the world’s greatest chain for burger restaurants,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Serves more than 68 million customers daily in 119 countries.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Founded: May 15, 1940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Headquarters: Oak Brook, Illinois, United States of America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CEO: Donald Thompson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Founders: Maurice and Richard McDonald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MISSION STATEMENT “To be our customers' favourite place and way to eat and drink. Our worldwide operations are aligned around a global strategy called the Plan to Win, which centre on an exceptional customer experience – People, Products, Place, Price and Promotion. We are committed to continuously improving our operations and enhancing our customers' experience””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9</a:t>
            </a:fld>
            <a:endParaRPr lang="en-GB"/>
          </a:p>
        </p:txBody>
      </p:sp>
    </p:spTree>
    <p:extLst>
      <p:ext uri="{BB962C8B-B14F-4D97-AF65-F5344CB8AC3E}">
        <p14:creationId xmlns:p14="http://schemas.microsoft.com/office/powerpoint/2010/main" val="260238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“UNITED STATES MARKET</a:t>
            </a:r>
          </a:p>
          <a:p>
            <a:endParaRPr lang="en-GB" dirty="0"/>
          </a:p>
          <a:p>
            <a:r>
              <a:rPr lang="en-GB" dirty="0"/>
              <a:t>In the U.S., breakfast, chicken, beverages and convenience. </a:t>
            </a:r>
          </a:p>
          <a:p>
            <a:endParaRPr lang="en-GB" dirty="0"/>
          </a:p>
          <a:p>
            <a:r>
              <a:rPr lang="en-GB" dirty="0"/>
              <a:t>This is where direct market targeting needs to occur within the United States. </a:t>
            </a:r>
          </a:p>
          <a:p>
            <a:endParaRPr lang="en-GB" dirty="0"/>
          </a:p>
          <a:p>
            <a:r>
              <a:rPr lang="en-GB" dirty="0"/>
              <a:t>McDonald’s created the “Southern Style Chicken Biscuit” for breakfast and then made the “Southern Style Chicken Sandwich” specifically for lunch and dinner.</a:t>
            </a:r>
          </a:p>
          <a:p>
            <a:endParaRPr lang="en-GB" dirty="0"/>
          </a:p>
          <a:p>
            <a:r>
              <a:rPr lang="en-GB" dirty="0"/>
              <a:t>McDonald’s has introduced a new coffee offerings on a “market-by-market basis.|”</a:t>
            </a:r>
          </a:p>
          <a:p>
            <a:endParaRPr lang="en-GB" dirty="0"/>
          </a:p>
          <a:p>
            <a:endParaRPr lang="en-GB" dirty="0"/>
          </a:p>
          <a:p>
            <a:endParaRPr lang="en-GB" dirty="0"/>
          </a:p>
          <a:p>
            <a:r>
              <a:rPr lang="en-GB" dirty="0"/>
              <a:t>EUROPE MARKET </a:t>
            </a:r>
          </a:p>
          <a:p>
            <a:endParaRPr lang="en-GB" dirty="0"/>
          </a:p>
          <a:p>
            <a:r>
              <a:rPr lang="en-GB" dirty="0"/>
              <a:t>McDonald’s has employed an hierarchical menu direction. </a:t>
            </a:r>
          </a:p>
          <a:p>
            <a:endParaRPr lang="en-GB" dirty="0"/>
          </a:p>
          <a:p>
            <a:r>
              <a:rPr lang="en-GB" dirty="0"/>
              <a:t>Featuring: “Premium selections, Classic menu, and Everyday affordable offerings.” Which are also complimented by seasonal foods.</a:t>
            </a:r>
          </a:p>
          <a:p>
            <a:endParaRPr lang="en-GB" dirty="0"/>
          </a:p>
          <a:p>
            <a:endParaRPr lang="en-GB" dirty="0"/>
          </a:p>
          <a:p>
            <a:endParaRPr lang="en-GB" dirty="0"/>
          </a:p>
          <a:p>
            <a:r>
              <a:rPr lang="en-GB" dirty="0"/>
              <a:t>ASIA-PACIFIC, MIDDLE EAST AND AFRICA MARKETS</a:t>
            </a:r>
          </a:p>
          <a:p>
            <a:endParaRPr lang="en-GB" dirty="0"/>
          </a:p>
          <a:p>
            <a:r>
              <a:rPr lang="en-GB" dirty="0"/>
              <a:t>McDonald’s business plan within these regions is focused around: “Convenience, Breakfast, Core menu extensions and Value.” </a:t>
            </a:r>
          </a:p>
          <a:p>
            <a:endParaRPr lang="en-GB" dirty="0"/>
          </a:p>
          <a:p>
            <a:r>
              <a:rPr lang="en-GB" dirty="0"/>
              <a:t>McDonalds is currently using an organised strategy for improved restaurant fulfilments. Putting the needs of the patron first, Variety in menus and drinks. McDonald’s strategic directions, in this geographical region are specifically tailored to encourage a “global brand” and “gain a very high turnover rate and more positive financial results till date.”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10</a:t>
            </a:fld>
            <a:endParaRPr lang="en-GB"/>
          </a:p>
        </p:txBody>
      </p:sp>
    </p:spTree>
    <p:extLst>
      <p:ext uri="{BB962C8B-B14F-4D97-AF65-F5344CB8AC3E}">
        <p14:creationId xmlns:p14="http://schemas.microsoft.com/office/powerpoint/2010/main" val="3613110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Customers create our existence. We appreciate them “by providing them with high quality food and superior service in a clean, welcoming environment, at a great value.”</a:t>
            </a:r>
          </a:p>
          <a:p>
            <a:pPr marL="228600" indent="-228600">
              <a:buAutoNum type="arabicPeriod"/>
            </a:pPr>
            <a:endParaRPr lang="en-GB" dirty="0"/>
          </a:p>
          <a:p>
            <a:pPr marL="228600" indent="-228600">
              <a:buAutoNum type="arabicPeriod"/>
            </a:pPr>
            <a:r>
              <a:rPr lang="en-GB" dirty="0"/>
              <a:t>The </a:t>
            </a:r>
            <a:r>
              <a:rPr lang="en-GB" dirty="0" err="1"/>
              <a:t>Mcdonald’s</a:t>
            </a:r>
            <a:r>
              <a:rPr lang="en-GB" dirty="0"/>
              <a:t> business model is couched by the “3 legged stool” owners/operators, suppliers, and company employees. A fundamental sense of principle and needs a comfortable equilibrium to persist unfettered. Ethical challenges are paramount to us and always entertaining an ethical stance suits us. “Fairness, honesty, and integrity.” Are necessary and are facilitated. “We are individually accountable and collectively responsible.”</a:t>
            </a:r>
          </a:p>
          <a:p>
            <a:pPr marL="228600" indent="-228600">
              <a:buAutoNum type="arabicPeriod"/>
            </a:pPr>
            <a:endParaRPr lang="en-GB" dirty="0"/>
          </a:p>
          <a:p>
            <a:pPr marL="228600" indent="-228600">
              <a:buAutoNum type="arabicPeriod"/>
            </a:pPr>
            <a:r>
              <a:rPr lang="en-GB" dirty="0"/>
              <a:t>We love good leadership. We want to be the builders of communities, help the Ronald McDonald House Charities, with our size we can change the world for the better.</a:t>
            </a:r>
          </a:p>
          <a:p>
            <a:pPr marL="228600" indent="-228600">
              <a:buAutoNum type="arabicPeriod"/>
            </a:pPr>
            <a:endParaRPr lang="en-GB" dirty="0"/>
          </a:p>
          <a:p>
            <a:pPr marL="228600" indent="-228600">
              <a:buAutoNum type="arabicPeriod"/>
            </a:pPr>
            <a:r>
              <a:rPr lang="en-GB" dirty="0"/>
              <a:t>The </a:t>
            </a:r>
            <a:r>
              <a:rPr lang="en-GB" dirty="0" err="1"/>
              <a:t>Mcdonald’s</a:t>
            </a:r>
            <a:r>
              <a:rPr lang="en-GB" dirty="0"/>
              <a:t> direction is consistent learning with good responses to customer challenges workers and a system that needs macro and micro tunings.</a:t>
            </a:r>
          </a:p>
          <a:p>
            <a:pPr marL="228600" indent="-228600">
              <a:buAutoNum type="arabicPeriod"/>
            </a:pPr>
            <a:endParaRPr lang="en-GB" dirty="0"/>
          </a:p>
          <a:p>
            <a:pPr marL="228600" indent="-228600">
              <a:buAutoNum type="arabicPeriod"/>
            </a:pPr>
            <a:r>
              <a:rPr lang="en-GB" dirty="0"/>
              <a:t>We have a plan to win. We choose to only be the best. “People, products, place, price and promotion. Along with this our firm also incorporate geographic strategic plans.”</a:t>
            </a:r>
          </a:p>
          <a:p>
            <a:pPr marL="228600" indent="-228600">
              <a:buAutoNum type="arabicPeriod"/>
            </a:pPr>
            <a:endParaRPr lang="en-GB" dirty="0"/>
          </a:p>
          <a:p>
            <a:pPr marL="228600" indent="-228600">
              <a:buAutoNum type="arabicPeriod"/>
            </a:pPr>
            <a:r>
              <a:rPr lang="en-GB" dirty="0"/>
              <a:t>The </a:t>
            </a:r>
            <a:r>
              <a:rPr lang="en-GB" dirty="0" err="1"/>
              <a:t>Mcdonald’s</a:t>
            </a:r>
            <a:r>
              <a:rPr lang="en-GB" dirty="0"/>
              <a:t> strategy is best summed up by ”Better restaurant operations, Placing the customer first, Menu variety and Beverage choice.” </a:t>
            </a:r>
          </a:p>
          <a:p>
            <a:pPr marL="228600" indent="-228600">
              <a:buAutoNum type="arabicPeriod"/>
            </a:pPr>
            <a:endParaRPr lang="en-GB" dirty="0"/>
          </a:p>
          <a:p>
            <a:pPr marL="228600" indent="-228600">
              <a:buAutoNum type="arabicPeriod"/>
            </a:pPr>
            <a:r>
              <a:rPr lang="en-GB" dirty="0"/>
              <a:t>These are our model employee assets, “Self Confidence, Communication, Decision Making, Management Skills, Problem Solving, Creative Skills”</a:t>
            </a:r>
          </a:p>
          <a:p>
            <a:pPr marL="228600" indent="-228600">
              <a:buAutoNum type="arabicPeriod"/>
            </a:pPr>
            <a:endParaRPr lang="en-GB" dirty="0"/>
          </a:p>
          <a:p>
            <a:pPr marL="228600" indent="-228600">
              <a:buAutoNum type="arabicPeriod"/>
            </a:pPr>
            <a:r>
              <a:rPr lang="en-GB" dirty="0"/>
              <a:t>We greatly value professionalism and appreciate, “Leadership Skills, Leading and Mentoring Skills, Counselling Skills, Coaching and Mentoring Skills, Applying Occupational Standards to” Identify problems within the working environment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 </a:t>
            </a:r>
          </a:p>
          <a:p>
            <a:pPr marL="0" indent="0">
              <a:buNone/>
            </a:pPr>
            <a:endParaRPr lang="en-GB" sz="1200" kern="1200" dirty="0">
              <a:solidFill>
                <a:schemeClr val="tx1"/>
              </a:solidFill>
              <a:effectLst/>
              <a:latin typeface="+mn-lt"/>
              <a:ea typeface="+mn-ea"/>
              <a:cs typeface="+mn-cs"/>
            </a:endParaRPr>
          </a:p>
          <a:p>
            <a:pPr marL="0" indent="0">
              <a:buNone/>
            </a:pPr>
            <a:r>
              <a:rPr lang="en-GB" sz="1200" kern="1200" dirty="0">
                <a:solidFill>
                  <a:schemeClr val="tx1"/>
                </a:solidFill>
                <a:effectLst/>
                <a:latin typeface="+mn-lt"/>
                <a:ea typeface="+mn-ea"/>
                <a:cs typeface="+mn-cs"/>
              </a:rPr>
              <a:t>This is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strategy in a nut shell</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11</a:t>
            </a:fld>
            <a:endParaRPr lang="en-GB"/>
          </a:p>
        </p:txBody>
      </p:sp>
    </p:spTree>
    <p:extLst>
      <p:ext uri="{BB962C8B-B14F-4D97-AF65-F5344CB8AC3E}">
        <p14:creationId xmlns:p14="http://schemas.microsoft.com/office/powerpoint/2010/main" val="4001123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Times New Roman" panose="02020603050405020304" pitchFamily="18" charset="0"/>
                <a:cs typeface="Times New Roman" panose="02020603050405020304" pitchFamily="18" charset="0"/>
              </a:rPr>
              <a:t>The pure definition of CSR </a:t>
            </a:r>
            <a:r>
              <a:rPr lang="en-GB" sz="1200" kern="1200" dirty="0">
                <a:solidFill>
                  <a:schemeClr val="tx1"/>
                </a:solidFill>
                <a:effectLst/>
                <a:latin typeface="+mn-lt"/>
                <a:ea typeface="+mn-ea"/>
                <a:cs typeface="+mn-cs"/>
              </a:rPr>
              <a:t>(Dictionary,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necessary Business value.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cannot do without this escutcheon in the current social paradigm. It has greatly shaped our company.</a:t>
            </a:r>
            <a:endParaRPr lang="en-GB" sz="1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7C38B03-8BD1-4420-BDF9-ADFDB70C4A9C}" type="slidenum">
              <a:rPr lang="en-GB" smtClean="0"/>
              <a:t>12</a:t>
            </a:fld>
            <a:endParaRPr lang="en-GB"/>
          </a:p>
        </p:txBody>
      </p:sp>
    </p:spTree>
    <p:extLst>
      <p:ext uri="{BB962C8B-B14F-4D97-AF65-F5344CB8AC3E}">
        <p14:creationId xmlns:p14="http://schemas.microsoft.com/office/powerpoint/2010/main" val="4224948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our Scale for Good plays an important role in the Velocity Growth Plan, and is right at the heart of our values. In order for people to feel good about visiting us, they need to feel good about our food, our company and the impact that we have on the world.</a:t>
            </a:r>
          </a:p>
          <a:p>
            <a:endParaRPr lang="en-GB" dirty="0"/>
          </a:p>
          <a:p>
            <a:r>
              <a:rPr lang="en-GB" dirty="0"/>
              <a:t>The world is changing. The population is growing, cities are expanding and temperatures are rising, stretching basic resources like water and food to their limits. These are complex challenges that demand innovative solutions and collective action. As one of the world’s largest restaurant companies, we have the responsibility and opportunity to take action on some of the most pressing social and environmental challenges in the world today. We embrace this opportunity to drive meaningful progress, and to do so by collaborating with millions of customers, employees, Franchisees, suppliers and other partners.</a:t>
            </a:r>
          </a:p>
          <a:p>
            <a:endParaRPr lang="en-GB" dirty="0"/>
          </a:p>
          <a:p>
            <a:r>
              <a:rPr lang="en-GB" dirty="0"/>
              <a:t>These initiatives are most impactful when they go beyond the direct reach of our company to influence action both within our business network and beyond. We call this using our Scale for Good. We hope our efforts can drive real change, so they become tomorrow’s standard. It’s an ongoing effort, and we’re always looking to what’s next.”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2018)</a:t>
            </a:r>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13</a:t>
            </a:fld>
            <a:endParaRPr lang="en-GB"/>
          </a:p>
        </p:txBody>
      </p:sp>
    </p:spTree>
    <p:extLst>
      <p:ext uri="{BB962C8B-B14F-4D97-AF65-F5344CB8AC3E}">
        <p14:creationId xmlns:p14="http://schemas.microsoft.com/office/powerpoint/2010/main" val="289056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references to management styles from online sources then record the para phrased versions here. DEFINE DEFINITIONS and pros and cons</a:t>
            </a:r>
          </a:p>
          <a:p>
            <a:endParaRPr lang="en-GB" dirty="0"/>
          </a:p>
          <a:p>
            <a:pPr marL="228600" indent="-228600">
              <a:buAutoNum type="arabicParenR"/>
            </a:pPr>
            <a:r>
              <a:rPr lang="en-GB" dirty="0"/>
              <a:t>“The </a:t>
            </a:r>
            <a:r>
              <a:rPr lang="en-GB" b="1" dirty="0"/>
              <a:t>classical</a:t>
            </a:r>
            <a:r>
              <a:rPr lang="en-GB" dirty="0"/>
              <a:t> style of </a:t>
            </a:r>
            <a:r>
              <a:rPr lang="en-GB" b="1" dirty="0"/>
              <a:t>management</a:t>
            </a:r>
            <a:r>
              <a:rPr lang="en-GB" dirty="0"/>
              <a:t> suggests that a manager increase efficiency within a business in order to increase the overall production of the organization, using a formal and rigid approach. This type of </a:t>
            </a:r>
            <a:r>
              <a:rPr lang="en-GB" b="1" dirty="0"/>
              <a:t>management</a:t>
            </a:r>
            <a:r>
              <a:rPr lang="en-GB" dirty="0"/>
              <a:t> uses a more mechanistic style, with much more discipline and rationality compared to a neoclassical approach.</a:t>
            </a:r>
            <a:r>
              <a:rPr lang="en-GB" sz="1200" kern="1200" dirty="0">
                <a:solidFill>
                  <a:schemeClr val="tx1"/>
                </a:solidFill>
                <a:effectLst/>
                <a:latin typeface="+mn-lt"/>
                <a:ea typeface="+mn-ea"/>
                <a:cs typeface="+mn-cs"/>
              </a:rPr>
              <a:t> (Reference, 2018)</a:t>
            </a:r>
            <a:r>
              <a:rPr lang="en-GB" dirty="0"/>
              <a:t>”</a:t>
            </a:r>
          </a:p>
          <a:p>
            <a:pPr marL="228600" indent="-228600">
              <a:buAutoNum type="arabicParenR"/>
            </a:pPr>
            <a:endParaRPr lang="en-GB" dirty="0"/>
          </a:p>
          <a:p>
            <a:pPr marL="228600" indent="-228600">
              <a:buAutoNum type="arabicParenR"/>
            </a:pPr>
            <a:r>
              <a:rPr lang="en-GB" dirty="0"/>
              <a:t>“A planned management of production or other industrial or business activity that is based on the use of codified and verified knowledge of the knowable factors and directed toward the drawing up and carrying out of an overall plan accompanied by detailed instructions for each operation as established from time and motion study standards and research, and that in practice provides for full and effective use of equipment and an incentive system giving adequate compensation to workers.”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merriam-webster</a:t>
            </a:r>
            <a:r>
              <a:rPr lang="en-GB" sz="1200" kern="1200" dirty="0">
                <a:solidFill>
                  <a:schemeClr val="tx1"/>
                </a:solidFill>
                <a:effectLst/>
                <a:latin typeface="+mn-lt"/>
                <a:ea typeface="+mn-ea"/>
                <a:cs typeface="+mn-cs"/>
              </a:rPr>
              <a:t>, 2018)</a:t>
            </a:r>
          </a:p>
          <a:p>
            <a:pPr marL="228600" indent="-228600">
              <a:buAutoNum type="arabicParenR"/>
            </a:pPr>
            <a:endParaRPr lang="en-GB" sz="1200" kern="1200" dirty="0">
              <a:solidFill>
                <a:schemeClr val="tx1"/>
              </a:solidFill>
              <a:effectLst/>
              <a:latin typeface="+mn-lt"/>
              <a:ea typeface="+mn-ea"/>
              <a:cs typeface="+mn-cs"/>
            </a:endParaRPr>
          </a:p>
          <a:p>
            <a:pPr marL="228600" indent="-228600">
              <a:buAutoNum type="arabicParenR"/>
            </a:pPr>
            <a:r>
              <a:rPr lang="en-GB" dirty="0"/>
              <a:t>“A </a:t>
            </a:r>
            <a:r>
              <a:rPr lang="en-GB" b="1" dirty="0"/>
              <a:t>contingency approach to management</a:t>
            </a:r>
            <a:r>
              <a:rPr lang="en-GB" dirty="0"/>
              <a:t> is based on the theory that management effectiveness is contingent, or dependent, upon the interplay between the application of management </a:t>
            </a:r>
            <a:r>
              <a:rPr lang="en-GB" dirty="0" err="1"/>
              <a:t>behaviors</a:t>
            </a:r>
            <a:r>
              <a:rPr lang="en-GB" dirty="0"/>
              <a:t> and specific situations. In other words, the way you manage should change depending on the circumstances. One size does not fit all.” </a:t>
            </a:r>
            <a:r>
              <a:rPr lang="en-GB" sz="1200" kern="1200" dirty="0">
                <a:solidFill>
                  <a:schemeClr val="tx1"/>
                </a:solidFill>
                <a:effectLst/>
                <a:latin typeface="+mn-lt"/>
                <a:ea typeface="+mn-ea"/>
                <a:cs typeface="+mn-cs"/>
              </a:rPr>
              <a:t>(Study, 2018)</a:t>
            </a:r>
          </a:p>
          <a:p>
            <a:pPr marL="228600" indent="-228600">
              <a:buAutoNum type="arabicParenR"/>
            </a:pPr>
            <a:endParaRPr lang="en-GB" sz="1200" kern="1200" dirty="0">
              <a:solidFill>
                <a:schemeClr val="tx1"/>
              </a:solidFill>
              <a:effectLst/>
              <a:latin typeface="+mn-lt"/>
              <a:ea typeface="+mn-ea"/>
              <a:cs typeface="+mn-cs"/>
            </a:endParaRPr>
          </a:p>
          <a:p>
            <a:pPr marL="228600" indent="-228600">
              <a:buAutoNum type="arabicParenR"/>
            </a:pPr>
            <a:r>
              <a:rPr lang="en-GB" dirty="0"/>
              <a:t>“Systems management is the administration of the information technology systems in an enterprise </a:t>
            </a:r>
            <a:r>
              <a:rPr lang="en-GB" dirty="0">
                <a:hlinkClick r:id="rId3"/>
              </a:rPr>
              <a:t>data </a:t>
            </a:r>
            <a:r>
              <a:rPr lang="en-GB" dirty="0" err="1">
                <a:hlinkClick r:id="rId3"/>
              </a:rPr>
              <a:t>center</a:t>
            </a:r>
            <a:r>
              <a:rPr lang="en-GB" dirty="0"/>
              <a:t>. An effective systems management plan facilitates the delivery of IT as a service (</a:t>
            </a:r>
            <a:r>
              <a:rPr lang="en-GB" dirty="0" err="1">
                <a:hlinkClick r:id="rId4"/>
              </a:rPr>
              <a:t>ITaaS</a:t>
            </a:r>
            <a:r>
              <a:rPr lang="en-GB" dirty="0"/>
              <a:t>) and allows the organization's employees to respond to changing business requirements in an agile manner. In a </a:t>
            </a:r>
            <a:r>
              <a:rPr lang="en-GB" dirty="0">
                <a:hlinkClick r:id="rId5"/>
              </a:rPr>
              <a:t>hybrid IT</a:t>
            </a:r>
            <a:r>
              <a:rPr lang="en-GB" dirty="0"/>
              <a:t> environment, this involves overseeing the design and day-to-day operations of the data </a:t>
            </a:r>
            <a:r>
              <a:rPr lang="en-GB" dirty="0" err="1"/>
              <a:t>center</a:t>
            </a:r>
            <a:r>
              <a:rPr lang="en-GB" dirty="0"/>
              <a:t>, as well as the integration of third-party </a:t>
            </a:r>
            <a:r>
              <a:rPr lang="en-GB" dirty="0">
                <a:hlinkClick r:id="rId6"/>
              </a:rPr>
              <a:t>cloud services</a:t>
            </a:r>
            <a:r>
              <a:rPr lang="en-GB" dirty="0"/>
              <a:t>.” </a:t>
            </a:r>
            <a:r>
              <a:rPr lang="en-GB" sz="1200" kern="1200" dirty="0">
                <a:solidFill>
                  <a:schemeClr val="tx1"/>
                </a:solidFill>
                <a:effectLst/>
                <a:latin typeface="+mn-lt"/>
                <a:ea typeface="+mn-ea"/>
                <a:cs typeface="+mn-cs"/>
              </a:rPr>
              <a:t>(Rouse, 2018)</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14</a:t>
            </a:fld>
            <a:endParaRPr lang="en-GB"/>
          </a:p>
        </p:txBody>
      </p:sp>
    </p:spTree>
    <p:extLst>
      <p:ext uri="{BB962C8B-B14F-4D97-AF65-F5344CB8AC3E}">
        <p14:creationId xmlns:p14="http://schemas.microsoft.com/office/powerpoint/2010/main" val="2994843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Pictured above “Abraham Maslow”. </a:t>
            </a:r>
            <a:r>
              <a:rPr lang="en-GB" dirty="0" err="1"/>
              <a:t>Mcdonald’s</a:t>
            </a:r>
            <a:r>
              <a:rPr lang="en-GB" dirty="0"/>
              <a:t> uses bureaucratic management a form of classical plus Maslow’s hierarchy of needs theory.</a:t>
            </a:r>
          </a:p>
          <a:p>
            <a:endParaRPr lang="en-GB" dirty="0"/>
          </a:p>
          <a:p>
            <a:r>
              <a:rPr lang="en-GB" dirty="0"/>
              <a:t>Maslow’s Theory – “A hierarchic categorization of the basic needs of humans. The most basic needs on the scale are the physiological or biological needs, such as the need for air, food, or water. Of second priority are the safety needs, including protection and freedom from fear and anxiety. The subsequent order of needs in the hierarchic progression are the need to belong, to love, and to be loved; the need for self-esteem; and ultimately the need for self-actualization. To progress from one need to another, the more basic need must first be satisfied.” </a:t>
            </a:r>
            <a:r>
              <a:rPr lang="en-GB" sz="1200" kern="1200" dirty="0">
                <a:solidFill>
                  <a:schemeClr val="tx1"/>
                </a:solidFill>
                <a:effectLst/>
                <a:latin typeface="+mn-lt"/>
                <a:ea typeface="+mn-ea"/>
                <a:cs typeface="+mn-cs"/>
              </a:rPr>
              <a:t>(Miller-Keane,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Bureaucratic Management – “</a:t>
            </a:r>
            <a:r>
              <a:rPr lang="en-GB" b="1" dirty="0"/>
              <a:t>Bureaucratic management is a theory set forth by Max Weber, a German sociologist and political economist whose theory contained two essential elements, including structuring an organization into a hierarchy and having clearly defined rules to help govern an organization and its members.</a:t>
            </a:r>
            <a:r>
              <a:rPr lang="en-GB" dirty="0"/>
              <a:t> Bureaucratic management can be thought of as a formal system within an organization that is distinctly based on precisely defined hierarchical roles and levels to help maintain efficiency and effectiveness” </a:t>
            </a:r>
            <a:r>
              <a:rPr lang="en-GB" sz="1200" kern="1200" dirty="0">
                <a:solidFill>
                  <a:schemeClr val="tx1"/>
                </a:solidFill>
                <a:effectLst/>
                <a:latin typeface="+mn-lt"/>
                <a:ea typeface="+mn-ea"/>
                <a:cs typeface="+mn-cs"/>
              </a:rPr>
              <a:t>(Reference, 2018)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C38B03-8BD1-4420-BDF9-ADFDB70C4A9C}" type="slidenum">
              <a:rPr lang="en-GB" smtClean="0"/>
              <a:t>15</a:t>
            </a:fld>
            <a:endParaRPr lang="en-GB"/>
          </a:p>
        </p:txBody>
      </p:sp>
    </p:spTree>
    <p:extLst>
      <p:ext uri="{BB962C8B-B14F-4D97-AF65-F5344CB8AC3E}">
        <p14:creationId xmlns:p14="http://schemas.microsoft.com/office/powerpoint/2010/main" val="3836814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Belbin’s Team Roles: An Understanding</a:t>
            </a:r>
          </a:p>
          <a:p>
            <a:endParaRPr lang="en-GB" dirty="0"/>
          </a:p>
          <a:p>
            <a:r>
              <a:rPr lang="en-GB" dirty="0"/>
              <a:t>Jenna Halford </a:t>
            </a:r>
            <a:r>
              <a:rPr lang="en-GB"/>
              <a:t>Believes that “</a:t>
            </a:r>
            <a:r>
              <a:rPr lang="en-GB" dirty="0"/>
              <a:t>Being a team player is now a common prerequisite for any kind of job. While teams are an integral building block in the success of any organisation, they are not always effective. On one hand, some teams set new benchmarks, others fail to deliver quality.</a:t>
            </a:r>
          </a:p>
          <a:p>
            <a:endParaRPr lang="en-GB" dirty="0"/>
          </a:p>
          <a:p>
            <a:r>
              <a:rPr lang="en-GB" dirty="0"/>
              <a:t>The secret to the success of any team lies in understanding the fact that they are made up of unique individuals. Each with their own personality traits, situations, and ambitions.</a:t>
            </a:r>
          </a:p>
          <a:p>
            <a:r>
              <a:rPr lang="en-GB" dirty="0"/>
              <a:t>In order to understand what strengths any team member may bring to a team, </a:t>
            </a:r>
            <a:r>
              <a:rPr lang="en-GB" dirty="0" err="1"/>
              <a:t>Dr.</a:t>
            </a:r>
            <a:r>
              <a:rPr lang="en-GB" dirty="0"/>
              <a:t> Meredith Belbin, a management psychologist, came up with a simple way to predict the effectiveness of teams.</a:t>
            </a:r>
          </a:p>
          <a:p>
            <a:r>
              <a:rPr lang="en-GB" dirty="0"/>
              <a:t>Team Roles refer to the kind of behaviour individuals display, when they are part of a team. </a:t>
            </a:r>
            <a:r>
              <a:rPr lang="en-GB" dirty="0" err="1"/>
              <a:t>Dr.</a:t>
            </a:r>
            <a:r>
              <a:rPr lang="en-GB" dirty="0"/>
              <a:t> Belbin defines 9 roles that can be recognised when individuals work in teams.”</a:t>
            </a:r>
          </a:p>
          <a:p>
            <a:endParaRPr lang="en-GB" b="1" u="sng" dirty="0"/>
          </a:p>
          <a:p>
            <a:r>
              <a:rPr lang="en-GB" b="1" u="sng" dirty="0"/>
              <a:t>The Implementer</a:t>
            </a:r>
            <a:endParaRPr lang="en-GB" dirty="0"/>
          </a:p>
          <a:p>
            <a:r>
              <a:rPr lang="en-GB" dirty="0"/>
              <a:t>This person easily converts thoughts into actions and works through them with a good system.</a:t>
            </a:r>
          </a:p>
          <a:p>
            <a:r>
              <a:rPr lang="en-GB" b="1" dirty="0"/>
              <a:t>Strengths:</a:t>
            </a:r>
            <a:r>
              <a:rPr lang="en-GB" dirty="0"/>
              <a:t> they are “Practical, systematic, efficient, and reliable.”</a:t>
            </a:r>
          </a:p>
          <a:p>
            <a:r>
              <a:rPr lang="en-GB" b="1" dirty="0"/>
              <a:t>Allowable Weaknesses:</a:t>
            </a:r>
            <a:r>
              <a:rPr lang="en-GB" dirty="0"/>
              <a:t> This person will lack flexibility.</a:t>
            </a:r>
          </a:p>
          <a:p>
            <a:endParaRPr lang="en-GB" dirty="0"/>
          </a:p>
          <a:p>
            <a:r>
              <a:rPr lang="en-GB" dirty="0"/>
              <a:t>A company cannot have them causing any obstructions and dismissing change.</a:t>
            </a:r>
            <a:br>
              <a:rPr lang="en-GB" dirty="0"/>
            </a:br>
            <a:endParaRPr lang="en-GB" dirty="0"/>
          </a:p>
          <a:p>
            <a:r>
              <a:rPr lang="en-GB" b="1" u="sng" dirty="0"/>
              <a:t>The Resource Investigator</a:t>
            </a:r>
            <a:endParaRPr lang="en-GB" dirty="0"/>
          </a:p>
          <a:p>
            <a:r>
              <a:rPr lang="en-GB" dirty="0"/>
              <a:t>This employee creates opportunities and contacts and has an eternal search for truisms  </a:t>
            </a:r>
          </a:p>
          <a:p>
            <a:r>
              <a:rPr lang="en-GB" b="1" dirty="0"/>
              <a:t>Strengths:</a:t>
            </a:r>
            <a:r>
              <a:rPr lang="en-GB" dirty="0"/>
              <a:t> These workers are usually “Enthusiastic, extroverted, optimistic, inquisitive.”</a:t>
            </a:r>
          </a:p>
          <a:p>
            <a:r>
              <a:rPr lang="en-GB" b="1" dirty="0"/>
              <a:t>Allowable Weakness</a:t>
            </a:r>
            <a:r>
              <a:rPr lang="en-GB" dirty="0"/>
              <a:t>: But they will become distracted, and can forget their interest after the start of a new project </a:t>
            </a:r>
          </a:p>
          <a:p>
            <a:endParaRPr lang="en-GB" dirty="0"/>
          </a:p>
          <a:p>
            <a:r>
              <a:rPr lang="en-GB" dirty="0"/>
              <a:t>They will never be placed in a leadership role as they will encourage indiscipline.</a:t>
            </a:r>
          </a:p>
          <a:p>
            <a:br>
              <a:rPr lang="en-GB" dirty="0"/>
            </a:br>
            <a:endParaRPr lang="en-GB" dirty="0"/>
          </a:p>
          <a:p>
            <a:r>
              <a:rPr lang="en-GB" b="1" u="sng" dirty="0"/>
              <a:t>The Plant</a:t>
            </a:r>
            <a:endParaRPr lang="en-GB" dirty="0"/>
          </a:p>
          <a:p>
            <a:r>
              <a:rPr lang="en-GB" dirty="0"/>
              <a:t>They overcome cerebral obstacles and create good solutions.</a:t>
            </a:r>
          </a:p>
          <a:p>
            <a:r>
              <a:rPr lang="en-GB" b="1" dirty="0"/>
              <a:t>Strengths: </a:t>
            </a:r>
            <a:r>
              <a:rPr lang="en-GB" b="0" dirty="0"/>
              <a:t>They are very c</a:t>
            </a:r>
            <a:r>
              <a:rPr lang="en-GB" dirty="0"/>
              <a:t>reative, are great problem-solvers, are highly individualistic and are genuinely free thinkers free-thinkers.</a:t>
            </a:r>
          </a:p>
          <a:p>
            <a:r>
              <a:rPr lang="en-GB" b="1" dirty="0"/>
              <a:t>Allowable Weaknesses:</a:t>
            </a:r>
            <a:r>
              <a:rPr lang="en-GB" dirty="0"/>
              <a:t> But they “May seem preoccupied with ideas, may suggest unpractical ideas.”</a:t>
            </a:r>
          </a:p>
          <a:p>
            <a:endParaRPr lang="en-GB" dirty="0"/>
          </a:p>
          <a:p>
            <a:r>
              <a:rPr lang="en-GB" dirty="0"/>
              <a:t>They should not be allowed to be unrealistic and should be encouraged listen to others.</a:t>
            </a:r>
          </a:p>
          <a:p>
            <a:endParaRPr lang="en-GB" b="1" u="sng" dirty="0"/>
          </a:p>
          <a:p>
            <a:r>
              <a:rPr lang="en-GB" b="1" u="sng" dirty="0"/>
              <a:t>The Monitor Evaluator</a:t>
            </a:r>
            <a:endParaRPr lang="en-GB" dirty="0"/>
          </a:p>
          <a:p>
            <a:r>
              <a:rPr lang="en-GB" dirty="0"/>
              <a:t>Is consistently analysing every idea  and believes in thinking </a:t>
            </a:r>
            <a:r>
              <a:rPr lang="en-GB" dirty="0" err="1"/>
              <a:t>throough</a:t>
            </a:r>
            <a:r>
              <a:rPr lang="en-GB" dirty="0"/>
              <a:t> to the right outcome.</a:t>
            </a:r>
          </a:p>
          <a:p>
            <a:r>
              <a:rPr lang="en-GB" b="1" dirty="0"/>
              <a:t>Strengths:</a:t>
            </a:r>
            <a:r>
              <a:rPr lang="en-GB" dirty="0"/>
              <a:t> Always they are “An analyser, thoughtful, strategic.”</a:t>
            </a:r>
          </a:p>
          <a:p>
            <a:r>
              <a:rPr lang="en-GB" b="1" dirty="0"/>
              <a:t>Allowable Weaknesses:</a:t>
            </a:r>
            <a:r>
              <a:rPr lang="en-GB" dirty="0"/>
              <a:t> But they can be very unresponsive and take too long to make a decision.</a:t>
            </a:r>
          </a:p>
          <a:p>
            <a:endParaRPr lang="en-GB" dirty="0"/>
          </a:p>
          <a:p>
            <a:r>
              <a:rPr lang="en-GB" dirty="0"/>
              <a:t>Management can’t let them “Spread negativity or delay progress by over-analysing ideas or decisions.”</a:t>
            </a:r>
          </a:p>
          <a:p>
            <a:br>
              <a:rPr lang="en-GB" dirty="0"/>
            </a:br>
            <a:endParaRPr lang="en-GB" dirty="0"/>
          </a:p>
          <a:p>
            <a:r>
              <a:rPr lang="en-GB" b="1" u="sng" dirty="0"/>
              <a:t>The Specialist</a:t>
            </a:r>
            <a:endParaRPr lang="en-GB" dirty="0"/>
          </a:p>
          <a:p>
            <a:r>
              <a:rPr lang="en-GB" dirty="0"/>
              <a:t>This person is good at sharing a veterans view about topics in an easy and flattering way.</a:t>
            </a:r>
          </a:p>
          <a:p>
            <a:r>
              <a:rPr lang="en-GB" b="1" dirty="0"/>
              <a:t>Strengths:</a:t>
            </a:r>
            <a:r>
              <a:rPr lang="en-GB" dirty="0"/>
              <a:t> They will be individual have great knowledge and always indefatigable.</a:t>
            </a:r>
          </a:p>
          <a:p>
            <a:r>
              <a:rPr lang="en-GB" b="1" dirty="0"/>
              <a:t>Allowable Weakness</a:t>
            </a:r>
            <a:r>
              <a:rPr lang="en-GB" dirty="0"/>
              <a:t>: But their negative side incorporates a sense of isolation and a narrow view of.</a:t>
            </a:r>
          </a:p>
          <a:p>
            <a:endParaRPr lang="en-GB" dirty="0"/>
          </a:p>
          <a:p>
            <a:r>
              <a:rPr lang="en-GB" dirty="0"/>
              <a:t>They should never be limited in their team interactions.</a:t>
            </a:r>
          </a:p>
          <a:p>
            <a:br>
              <a:rPr lang="en-GB" dirty="0"/>
            </a:br>
            <a:r>
              <a:rPr lang="en-GB" dirty="0"/>
              <a:t>Jenna Halford cites that the rest can be divided in to these understanding</a:t>
            </a:r>
          </a:p>
          <a:p>
            <a:endParaRPr lang="en-GB" b="1" u="sng" dirty="0"/>
          </a:p>
          <a:p>
            <a:r>
              <a:rPr lang="en-GB" b="1" u="sng" dirty="0"/>
              <a:t>“The Completer Finisher</a:t>
            </a:r>
            <a:endParaRPr lang="en-GB" dirty="0"/>
          </a:p>
          <a:p>
            <a:r>
              <a:rPr lang="en-GB" dirty="0"/>
              <a:t>Believes in seeing things through by perfecting every small detail.</a:t>
            </a:r>
          </a:p>
          <a:p>
            <a:r>
              <a:rPr lang="en-GB" b="1" dirty="0"/>
              <a:t>Strengths:</a:t>
            </a:r>
            <a:r>
              <a:rPr lang="en-GB" dirty="0"/>
              <a:t> Perfectionist, painstaking, conscientious.</a:t>
            </a:r>
          </a:p>
          <a:p>
            <a:r>
              <a:rPr lang="en-GB" b="1" dirty="0"/>
              <a:t>Allowable Weaknesses:</a:t>
            </a:r>
            <a:r>
              <a:rPr lang="en-GB" dirty="0"/>
              <a:t> Worries too much, reluctant to delegate.</a:t>
            </a:r>
          </a:p>
          <a:p>
            <a:r>
              <a:rPr lang="en-GB" dirty="0"/>
              <a:t>Don't let them: Get overworked by refusing help from others.</a:t>
            </a:r>
          </a:p>
          <a:p>
            <a:br>
              <a:rPr lang="en-GB" dirty="0"/>
            </a:br>
            <a:endParaRPr lang="en-GB" dirty="0"/>
          </a:p>
          <a:p>
            <a:r>
              <a:rPr lang="en-GB" b="1" u="sng" dirty="0"/>
              <a:t>The Co-ordinator</a:t>
            </a:r>
            <a:endParaRPr lang="en-GB" dirty="0"/>
          </a:p>
          <a:p>
            <a:r>
              <a:rPr lang="en-GB" dirty="0"/>
              <a:t>Believes in everyone working together to achieve the team's shared goals.</a:t>
            </a:r>
          </a:p>
          <a:p>
            <a:r>
              <a:rPr lang="en-GB" b="1" dirty="0"/>
              <a:t>Strengths:</a:t>
            </a:r>
            <a:r>
              <a:rPr lang="en-GB" dirty="0"/>
              <a:t> Mature, confident, great at delegation of duties.</a:t>
            </a:r>
          </a:p>
          <a:p>
            <a:r>
              <a:rPr lang="en-GB" b="1" dirty="0"/>
              <a:t>Allowable Weaknesses:</a:t>
            </a:r>
            <a:r>
              <a:rPr lang="en-GB" dirty="0"/>
              <a:t> Delegates work too easily, process-oriented and may come off as manipulative to reach goals.</a:t>
            </a:r>
          </a:p>
          <a:p>
            <a:r>
              <a:rPr lang="en-GB" dirty="0"/>
              <a:t>Don't let them: Take credit for other's work, or blame others for mistakes.</a:t>
            </a:r>
          </a:p>
          <a:p>
            <a:br>
              <a:rPr lang="en-GB" dirty="0"/>
            </a:br>
            <a:endParaRPr lang="en-GB" dirty="0"/>
          </a:p>
          <a:p>
            <a:r>
              <a:rPr lang="en-GB" b="1" u="sng" dirty="0"/>
              <a:t>The Team Worker</a:t>
            </a:r>
            <a:endParaRPr lang="en-GB" dirty="0"/>
          </a:p>
          <a:p>
            <a:r>
              <a:rPr lang="en-GB" dirty="0"/>
              <a:t>Believes in helping team members achieve their goals to improve team performance. </a:t>
            </a:r>
          </a:p>
          <a:p>
            <a:r>
              <a:rPr lang="en-GB" b="1" dirty="0"/>
              <a:t>Strengths:</a:t>
            </a:r>
            <a:r>
              <a:rPr lang="en-GB" dirty="0"/>
              <a:t> Co-operative, empathetic, diplomatic.</a:t>
            </a:r>
          </a:p>
          <a:p>
            <a:r>
              <a:rPr lang="en-GB" b="1" dirty="0"/>
              <a:t>Allowable Weaknesses:</a:t>
            </a:r>
            <a:r>
              <a:rPr lang="en-GB" dirty="0"/>
              <a:t> Avoids making difficult decisions, performance gets affected under pressure.</a:t>
            </a:r>
          </a:p>
          <a:p>
            <a:r>
              <a:rPr lang="en-GB" dirty="0"/>
              <a:t>Don't let them: Form groups within the team, avoid making decisions.</a:t>
            </a:r>
          </a:p>
          <a:p>
            <a:br>
              <a:rPr lang="en-GB" dirty="0"/>
            </a:br>
            <a:endParaRPr lang="en-GB" dirty="0"/>
          </a:p>
          <a:p>
            <a:r>
              <a:rPr lang="en-GB" b="1" u="sng" dirty="0"/>
              <a:t>The Shaper</a:t>
            </a:r>
            <a:endParaRPr lang="en-GB" dirty="0"/>
          </a:p>
          <a:p>
            <a:r>
              <a:rPr lang="en-GB" dirty="0"/>
              <a:t>Believes in overcoming challenges by making things happen.</a:t>
            </a:r>
          </a:p>
          <a:p>
            <a:r>
              <a:rPr lang="en-GB" b="1" dirty="0"/>
              <a:t>Strengths:</a:t>
            </a:r>
            <a:r>
              <a:rPr lang="en-GB" dirty="0"/>
              <a:t> Energetic, dynamic, enjoys challenges and obstacles.</a:t>
            </a:r>
          </a:p>
          <a:p>
            <a:r>
              <a:rPr lang="en-GB" b="1" dirty="0"/>
              <a:t>Allowable Weaknesses:</a:t>
            </a:r>
            <a:r>
              <a:rPr lang="en-GB" dirty="0"/>
              <a:t> Blunt, full of nervous energy, may get irritated easily</a:t>
            </a:r>
          </a:p>
          <a:p>
            <a:r>
              <a:rPr lang="en-GB" dirty="0"/>
              <a:t>Don't let them: Assume authority, bring other team members down by being blunt.”</a:t>
            </a:r>
            <a:r>
              <a:rPr lang="en-GB" sz="1200" kern="1200" dirty="0">
                <a:solidFill>
                  <a:schemeClr val="tx1"/>
                </a:solidFill>
                <a:effectLst/>
                <a:latin typeface="+mn-lt"/>
                <a:ea typeface="+mn-ea"/>
                <a:cs typeface="+mn-cs"/>
              </a:rPr>
              <a:t> (Halford, 2018)</a:t>
            </a:r>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16</a:t>
            </a:fld>
            <a:endParaRPr lang="en-GB"/>
          </a:p>
        </p:txBody>
      </p:sp>
    </p:spTree>
    <p:extLst>
      <p:ext uri="{BB962C8B-B14F-4D97-AF65-F5344CB8AC3E}">
        <p14:creationId xmlns:p14="http://schemas.microsoft.com/office/powerpoint/2010/main" val="3106102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by Bruce Tuckman in 1965. It has formed the basis of many further ideas since its creation.</a:t>
            </a:r>
          </a:p>
          <a:p>
            <a:r>
              <a:rPr lang="en-GB" dirty="0"/>
              <a:t>Tuckman’s looks at the ways that a team approaches a task from development of said team to the resolution of the project. Adjourning and Transforming applies to completion of the task.</a:t>
            </a:r>
          </a:p>
          <a:p>
            <a:r>
              <a:rPr lang="en-GB" dirty="0"/>
              <a:t>Tuckman's theory is necessary to the development of a team and all phases are necessary for its genesis.</a:t>
            </a:r>
          </a:p>
          <a:p>
            <a:endParaRPr lang="en-GB" b="1" dirty="0"/>
          </a:p>
          <a:p>
            <a:r>
              <a:rPr lang="en-GB" b="1" dirty="0"/>
              <a:t>Forming</a:t>
            </a:r>
          </a:p>
          <a:p>
            <a:r>
              <a:rPr lang="en-GB" dirty="0"/>
              <a:t>The team acquires it’s task. Members  of a team will initially behave independently and may have little trust.</a:t>
            </a:r>
          </a:p>
          <a:p>
            <a:r>
              <a:rPr lang="en-GB" dirty="0"/>
              <a:t>They need to pool their ideas plan and create bonds.</a:t>
            </a:r>
            <a:endParaRPr lang="en-GB" b="1" dirty="0"/>
          </a:p>
          <a:p>
            <a:endParaRPr lang="en-GB" b="1" dirty="0"/>
          </a:p>
          <a:p>
            <a:r>
              <a:rPr lang="en-GB" b="1" dirty="0"/>
              <a:t>Storming</a:t>
            </a:r>
          </a:p>
          <a:p>
            <a:r>
              <a:rPr lang="en-GB" sz="1200" kern="1200" dirty="0">
                <a:solidFill>
                  <a:schemeClr val="tx1"/>
                </a:solidFill>
                <a:effectLst/>
                <a:latin typeface="+mn-lt"/>
                <a:ea typeface="+mn-ea"/>
                <a:cs typeface="+mn-cs"/>
              </a:rPr>
              <a:t>Said team will then need to understand the task but consulting with team members and gathering their ideas, this phase must be managed well or can create chaos due to competing ideas</a:t>
            </a:r>
          </a:p>
          <a:p>
            <a:r>
              <a:rPr lang="en-GB" sz="1200" kern="1200" dirty="0">
                <a:solidFill>
                  <a:schemeClr val="tx1"/>
                </a:solidFill>
                <a:effectLst/>
                <a:latin typeface="+mn-lt"/>
                <a:ea typeface="+mn-ea"/>
                <a:cs typeface="+mn-cs"/>
              </a:rPr>
              <a:t>Fundamental trusts can be broken here and may never be regenerated. In an extreme time, a team can stay in a storming limbo</a:t>
            </a:r>
          </a:p>
          <a:p>
            <a:r>
              <a:rPr lang="en-GB" sz="1200" kern="1200" dirty="0">
                <a:solidFill>
                  <a:schemeClr val="tx1"/>
                </a:solidFill>
                <a:effectLst/>
                <a:latin typeface="+mn-lt"/>
                <a:ea typeface="+mn-ea"/>
                <a:cs typeface="+mn-cs"/>
              </a:rPr>
              <a:t>Teams can focus too much on togetherness and may complete a plan that is less effective for the task due to team friendships, which is why good leadership is needed instead of an archipelago of scatter shot ideas focus is always needed</a:t>
            </a:r>
          </a:p>
          <a:p>
            <a:r>
              <a:rPr lang="en-GB" sz="1200" kern="1200" dirty="0">
                <a:solidFill>
                  <a:schemeClr val="tx1"/>
                </a:solidFill>
                <a:effectLst/>
                <a:latin typeface="+mn-lt"/>
                <a:ea typeface="+mn-ea"/>
                <a:cs typeface="+mn-cs"/>
              </a:rPr>
              <a:t> </a:t>
            </a:r>
          </a:p>
          <a:p>
            <a:r>
              <a:rPr lang="en-GB" b="1" dirty="0"/>
              <a:t>Norming</a:t>
            </a:r>
          </a:p>
          <a:p>
            <a:r>
              <a:rPr lang="en-GB" sz="1200" kern="1200" dirty="0">
                <a:solidFill>
                  <a:schemeClr val="tx1"/>
                </a:solidFill>
                <a:effectLst/>
                <a:latin typeface="+mn-lt"/>
                <a:ea typeface="+mn-ea"/>
                <a:cs typeface="+mn-cs"/>
              </a:rPr>
              <a:t> Now they can create a serene environment for their advancement with guidelines and a swift direction with good operating parameters</a:t>
            </a:r>
          </a:p>
          <a:p>
            <a:r>
              <a:rPr lang="en-GB" sz="1200" kern="1200" dirty="0">
                <a:solidFill>
                  <a:schemeClr val="tx1"/>
                </a:solidFill>
                <a:effectLst/>
                <a:latin typeface="+mn-lt"/>
                <a:ea typeface="+mn-ea"/>
                <a:cs typeface="+mn-cs"/>
              </a:rPr>
              <a:t>Trust and Respect for individuals become widely accepted and leadership can rest, and individuals take a stronger role</a:t>
            </a:r>
          </a:p>
          <a:p>
            <a:r>
              <a:rPr lang="en-GB" sz="1200" kern="1200" dirty="0">
                <a:solidFill>
                  <a:schemeClr val="tx1"/>
                </a:solidFill>
                <a:effectLst/>
                <a:latin typeface="+mn-lt"/>
                <a:ea typeface="+mn-ea"/>
                <a:cs typeface="+mn-cs"/>
              </a:rPr>
              <a:t>But recalcitrance can exist and the creative spirit can dull as well as the trajectory of focus</a:t>
            </a:r>
          </a:p>
          <a:p>
            <a:endParaRPr lang="en-GB" b="1" dirty="0"/>
          </a:p>
          <a:p>
            <a:r>
              <a:rPr lang="en-GB" b="1" dirty="0"/>
              <a:t>Performing</a:t>
            </a:r>
          </a:p>
          <a:p>
            <a:r>
              <a:rPr lang="en-GB" sz="1200" kern="1200" dirty="0">
                <a:solidFill>
                  <a:schemeClr val="tx1"/>
                </a:solidFill>
                <a:effectLst/>
                <a:latin typeface="+mn-lt"/>
                <a:ea typeface="+mn-ea"/>
                <a:cs typeface="+mn-cs"/>
              </a:rPr>
              <a:t>Few teams can reach this phase it is difficult, they now enter high gear</a:t>
            </a:r>
          </a:p>
          <a:p>
            <a:r>
              <a:rPr lang="en-GB" sz="1200" kern="1200" dirty="0">
                <a:solidFill>
                  <a:schemeClr val="tx1"/>
                </a:solidFill>
                <a:effectLst/>
                <a:latin typeface="+mn-lt"/>
                <a:ea typeface="+mn-ea"/>
                <a:cs typeface="+mn-cs"/>
              </a:rPr>
              <a:t>An acute observer will notice a high level of cerebral commitment, confidence and no tarnishing fears of individual favouritism at this time</a:t>
            </a:r>
          </a:p>
          <a:p>
            <a:r>
              <a:rPr lang="en-GB" sz="1200" kern="1200" dirty="0">
                <a:solidFill>
                  <a:schemeClr val="tx1"/>
                </a:solidFill>
                <a:effectLst/>
                <a:latin typeface="+mn-lt"/>
                <a:ea typeface="+mn-ea"/>
                <a:cs typeface="+mn-cs"/>
              </a:rPr>
              <a:t>Co creation is normal now and naysaying is welcomed as respect and exists due to the veteran commitments</a:t>
            </a:r>
            <a:r>
              <a:rPr lang="en-GB" dirty="0"/>
              <a:t>.</a:t>
            </a:r>
            <a:r>
              <a:rPr lang="en-GB" sz="1200" kern="1200" dirty="0">
                <a:solidFill>
                  <a:schemeClr val="tx1"/>
                </a:solidFill>
                <a:effectLst/>
                <a:latin typeface="+mn-lt"/>
                <a:ea typeface="+mn-ea"/>
                <a:cs typeface="+mn-cs"/>
              </a:rPr>
              <a:t> (Company, 2018)</a:t>
            </a:r>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17</a:t>
            </a:fld>
            <a:endParaRPr lang="en-GB"/>
          </a:p>
        </p:txBody>
      </p:sp>
    </p:spTree>
    <p:extLst>
      <p:ext uri="{BB962C8B-B14F-4D97-AF65-F5344CB8AC3E}">
        <p14:creationId xmlns:p14="http://schemas.microsoft.com/office/powerpoint/2010/main" val="3259086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proud to build on our strong commitment to the communities where we operate. With these bold actions, McDonald’s is embracing our leadership responsibility and demonstrating the incredible opportunities we can create for our customers, our people and our stakeholders when we harness our Scale for Good around the world.” CEO</a:t>
            </a:r>
          </a:p>
          <a:p>
            <a:endParaRPr lang="en-GB" dirty="0"/>
          </a:p>
          <a:p>
            <a:r>
              <a:rPr lang="en-GB" dirty="0"/>
              <a:t>“We recognize that the size and reach of our business puts us in a unique position to improve people’s lives and the environment all around the world. We want to use our Scale for Good and always keep raising the bar on what it means to be a responsible company committed to people and the planet.” EVP</a:t>
            </a:r>
          </a:p>
          <a:p>
            <a:endParaRPr lang="en-GB" dirty="0"/>
          </a:p>
          <a:p>
            <a:r>
              <a:rPr lang="en-GB" dirty="0"/>
              <a:t>-</a:t>
            </a:r>
            <a:r>
              <a:rPr lang="en-GB" dirty="0" err="1"/>
              <a:t>Mcdonald’s</a:t>
            </a:r>
            <a:r>
              <a:rPr lang="en-GB" dirty="0"/>
              <a:t>  will get rid of management and will change and listen more to patrons. </a:t>
            </a:r>
          </a:p>
          <a:p>
            <a:endParaRPr lang="en-GB" dirty="0"/>
          </a:p>
          <a:p>
            <a:r>
              <a:rPr lang="en-GB" dirty="0"/>
              <a:t>-</a:t>
            </a:r>
            <a:r>
              <a:rPr lang="en-GB" dirty="0" err="1"/>
              <a:t>Mcdonald’s</a:t>
            </a:r>
            <a:r>
              <a:rPr lang="en-GB" dirty="0"/>
              <a:t> chains will always deliver quality "great-tasting, high-quality food with better service each and every time,". </a:t>
            </a:r>
          </a:p>
          <a:p>
            <a:r>
              <a:rPr lang="en-GB" dirty="0"/>
              <a:t> Inside the company a greater sense of financial accuracy is needed as well as an alacritous sense of decision and shape accounting practises.</a:t>
            </a:r>
          </a:p>
          <a:p>
            <a:endParaRPr lang="en-GB" dirty="0"/>
          </a:p>
          <a:p>
            <a:r>
              <a:rPr lang="en-GB" dirty="0"/>
              <a:t>-</a:t>
            </a:r>
            <a:r>
              <a:rPr lang="en-GB" dirty="0" err="1"/>
              <a:t>Mcdonald’s</a:t>
            </a:r>
            <a:r>
              <a:rPr lang="en-GB" dirty="0"/>
              <a:t> will target globally four markets the “US; international lead markets (Australia, Canada, France, Germany, UK); high-growth markets (China, Italy, Poland, Russia, South Korea, Spain, Switzerland, the Netherlands); and foundational markets (the remaining markets in the McDonald's system).” </a:t>
            </a:r>
          </a:p>
          <a:p>
            <a:endParaRPr lang="en-GB" dirty="0"/>
          </a:p>
          <a:p>
            <a:r>
              <a:rPr lang="en-GB" dirty="0"/>
              <a:t>-</a:t>
            </a:r>
            <a:r>
              <a:rPr lang="en-GB" dirty="0" err="1"/>
              <a:t>Mcdonald's</a:t>
            </a:r>
            <a:r>
              <a:rPr lang="en-GB" dirty="0"/>
              <a:t> will creates 3,500 new franchises by 2018 and onwards, “bringing its total percentage of franchised restaurants to 90% from 81% globally”. </a:t>
            </a:r>
            <a:r>
              <a:rPr lang="en-GB" dirty="0" err="1"/>
              <a:t>Mcdonald’s</a:t>
            </a:r>
            <a:r>
              <a:rPr lang="en-GB" dirty="0"/>
              <a:t> will save $300 million by the end of 2018.</a:t>
            </a:r>
          </a:p>
          <a:p>
            <a:endParaRPr lang="en-GB" dirty="0"/>
          </a:p>
          <a:p>
            <a:r>
              <a:rPr lang="en-GB" dirty="0"/>
              <a:t>-</a:t>
            </a:r>
            <a:r>
              <a:rPr lang="en-GB" dirty="0" err="1"/>
              <a:t>Mcdonald’s</a:t>
            </a:r>
            <a:r>
              <a:rPr lang="en-GB" dirty="0"/>
              <a:t> will focus mainly on the improvement of food </a:t>
            </a:r>
          </a:p>
          <a:p>
            <a:endParaRPr lang="en-GB" dirty="0"/>
          </a:p>
          <a:p>
            <a:r>
              <a:rPr lang="en-GB" dirty="0"/>
              <a:t>"In the last five years, the world has moved faster outside the business than inside," he said. "The business cannot ignore what customers are saying when the message is clear: We're not on our game."”</a:t>
            </a:r>
            <a:r>
              <a:rPr lang="en-GB" sz="1200" kern="1200" dirty="0">
                <a:solidFill>
                  <a:schemeClr val="tx1"/>
                </a:solidFill>
                <a:effectLst/>
                <a:latin typeface="+mn-lt"/>
                <a:ea typeface="+mn-ea"/>
                <a:cs typeface="+mn-cs"/>
              </a:rPr>
              <a:t>(Peterson, 2015)</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18</a:t>
            </a:fld>
            <a:endParaRPr lang="en-GB"/>
          </a:p>
        </p:txBody>
      </p:sp>
    </p:spTree>
    <p:extLst>
      <p:ext uri="{BB962C8B-B14F-4D97-AF65-F5344CB8AC3E}">
        <p14:creationId xmlns:p14="http://schemas.microsoft.com/office/powerpoint/2010/main" val="2789127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03AE-BDDE-446C-9D0B-9734D2DF6F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C36C08-0B13-4EB3-8638-69BE65768D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FD482C-D097-472F-A0FF-5B4C3A484845}"/>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AB310A62-018F-4BBC-B261-DCC2DD4F5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872D26-F42E-40FE-B152-3DBECA66176C}"/>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176883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C4E2-BF15-43C6-897B-F0EE995765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F7BF2A-7F7E-4B6E-99D8-FFA9D8E75C1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08AB31-E2E1-4156-AABB-82C64153C9B6}"/>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3C9969D2-D11E-407E-8D14-6F913C4C3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DCABE-19AE-4D37-9669-F36C281B7FFE}"/>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295586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B94D-FF35-48CA-8A8D-9AF61BD87E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864785-34B4-474C-B15F-12A91F59D6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B82D6D0-41D8-4446-B82D-1E9CC08591BC}"/>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7066AD1A-CB67-49AB-A08C-0002EAD731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3EB9DB-F483-4DF4-A524-895E76CBB9D6}"/>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245669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3217-250C-4B0C-A003-AB6E8B83A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BB5217-CD38-4865-B080-FD5059B3470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01B4EC-E7B0-45D0-A29C-5283566C51B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D9ADE8-6B82-4511-8038-0CDD187E865C}"/>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9806197D-8AD7-44CA-B2A4-ABA529F9A7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B17CA5-03C8-4970-AE78-F008A0B9F20C}"/>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1854888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E37E-1CB7-4586-AA13-ABED434BD5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69C2A9-E0CB-43B9-8043-355A55F48A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AAF8155-1932-48D5-A359-F0B5C50C414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1DEDB8-CEE0-47E8-A735-E5D643BBBD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45F684D-48B4-49C1-82C0-1296F654E65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1A4F29-86C7-4108-AA97-EEA5EF446C7B}"/>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8" name="Footer Placeholder 7">
            <a:extLst>
              <a:ext uri="{FF2B5EF4-FFF2-40B4-BE49-F238E27FC236}">
                <a16:creationId xmlns:a16="http://schemas.microsoft.com/office/drawing/2014/main" id="{235AE1BA-E69A-4889-A9EB-828B6F25F8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D88640-CC3F-42F7-8D67-3B55BF7C3A2F}"/>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2054958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C227-EB68-4060-93A3-DDC34BE245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7FC2C-B413-4563-A872-90C675CB6F61}"/>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4" name="Footer Placeholder 3">
            <a:extLst>
              <a:ext uri="{FF2B5EF4-FFF2-40B4-BE49-F238E27FC236}">
                <a16:creationId xmlns:a16="http://schemas.microsoft.com/office/drawing/2014/main" id="{56102287-6A8B-4689-B7DC-2721D1E384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B7C9CF-7B39-43BC-9C71-3ABD3C78D8F5}"/>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11337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9CE07C-F4B1-463A-98F2-8FA70BAE69D2}"/>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3" name="Footer Placeholder 2">
            <a:extLst>
              <a:ext uri="{FF2B5EF4-FFF2-40B4-BE49-F238E27FC236}">
                <a16:creationId xmlns:a16="http://schemas.microsoft.com/office/drawing/2014/main" id="{C89005B7-E7F4-4A6D-9E5F-B7E10B06D8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F99D32-CE9F-4914-AAF8-10BC457833C3}"/>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736559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5BFAC-1494-46C5-98E3-5E1A8E243D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707576-6852-4ECC-BDCC-B781359431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719FE6-DA24-4EC8-936C-3B33685473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185619D-07B4-4AAC-98A7-A6B453E34A55}"/>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FCEDB15B-71FF-4FD3-8CB7-136113679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3851AF-8DC4-4144-95BC-6587DF40A159}"/>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679179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3A978-6486-4A60-AD54-BF6C3738DD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A4B9B-1F14-475D-8B01-6D3B52D287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689918-A581-4AEA-8C82-2036FA976A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01ECE4-5F41-4A83-BFE9-DF34C18157F6}"/>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79A36659-3DC9-4E1C-81A3-0B8CE1C7F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A81EE8-762B-46FB-9122-E12A4DBDD058}"/>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4152617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9724-6DF3-40EF-8AF1-CE3956CE6B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E8AE78-C05C-4F40-B85E-B4E69CF971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6443A-D1EE-4349-8620-7D677D3A8CBA}"/>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CB1F8F8F-63C2-4847-9253-DBF4EB3FAB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BA888-FA4A-43BA-A6D3-73AAEDC57C5D}"/>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42113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323D15-6798-4E41-8DB2-96622E2C79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CD3AF-F578-4809-BAF5-1F0C33F1AB0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DA4FF-A085-46D1-A53D-AB2929C01E5B}"/>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18FC0ADB-1E98-4E30-86AA-36338B77CD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3F9ED-F4CD-41D2-8F04-6E8BCC7087A6}"/>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51037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59B125-8486-4A82-8E4A-02D814C122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A2BF6D-59DE-431E-AF1D-EF909D5A4B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337074-6A2C-4D53-9812-9AD5F76039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A7405BD2-6633-4103-8B0E-D0A0D4F241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40430-5EAB-4FC2-8877-66856C7B90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7C1312-18B1-4172-864F-8685A578FB60}" type="slidenum">
              <a:rPr lang="en-GB" smtClean="0"/>
              <a:t>‹#›</a:t>
            </a:fld>
            <a:endParaRPr lang="en-GB"/>
          </a:p>
        </p:txBody>
      </p:sp>
    </p:spTree>
    <p:extLst>
      <p:ext uri="{BB962C8B-B14F-4D97-AF65-F5344CB8AC3E}">
        <p14:creationId xmlns:p14="http://schemas.microsoft.com/office/powerpoint/2010/main" val="3762053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pn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jp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g"/><Relationship Id="rId7" Type="http://schemas.openxmlformats.org/officeDocument/2006/relationships/diagramColors" Target="../diagrams/colors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9.jpg"/><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5" name="Picture 4" descr="A person on a football field&#10;&#10;Description automatically generated">
            <a:extLst>
              <a:ext uri="{FF2B5EF4-FFF2-40B4-BE49-F238E27FC236}">
                <a16:creationId xmlns:a16="http://schemas.microsoft.com/office/drawing/2014/main" id="{5574FB95-E14A-43F6-856E-E89F7F5AD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6552" y="-10266"/>
            <a:ext cx="8406332" cy="6868265"/>
          </a:xfrm>
          <a:prstGeom prst="rect">
            <a:avLst/>
          </a:prstGeom>
        </p:spPr>
      </p:pic>
      <p:sp>
        <p:nvSpPr>
          <p:cNvPr id="2" name="Title 1">
            <a:extLst>
              <a:ext uri="{FF2B5EF4-FFF2-40B4-BE49-F238E27FC236}">
                <a16:creationId xmlns:a16="http://schemas.microsoft.com/office/drawing/2014/main" id="{0768F98A-E1C9-408B-B505-6C99836B3844}"/>
              </a:ext>
            </a:extLst>
          </p:cNvPr>
          <p:cNvSpPr>
            <a:spLocks noGrp="1"/>
          </p:cNvSpPr>
          <p:nvPr>
            <p:ph type="ctrTitle"/>
          </p:nvPr>
        </p:nvSpPr>
        <p:spPr>
          <a:xfrm>
            <a:off x="1524000" y="968359"/>
            <a:ext cx="9144000" cy="2387600"/>
          </a:xfrm>
        </p:spPr>
        <p:txBody>
          <a:bodyPr>
            <a:normAutofit/>
          </a:bodyPr>
          <a:lstStyle/>
          <a:p>
            <a:r>
              <a:rPr lang="en-GB" sz="2400" dirty="0">
                <a:solidFill>
                  <a:srgbClr val="FF0000"/>
                </a:solidFill>
                <a:latin typeface="Times New Roman" panose="02020603050405020304" pitchFamily="18" charset="0"/>
                <a:cs typeface="Times New Roman" panose="02020603050405020304" pitchFamily="18" charset="0"/>
              </a:rPr>
              <a:t>Alexander Apps 1806320 </a:t>
            </a:r>
            <a:br>
              <a:rPr lang="en-GB" sz="2400"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Business Portfolio</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 Contemporary Approaches to Management</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BMSP4002</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Davina Evans</a:t>
            </a:r>
            <a:br>
              <a:rPr lang="en-GB" sz="2400" b="1" dirty="0">
                <a:solidFill>
                  <a:srgbClr val="FFFF00"/>
                </a:solidFill>
                <a:latin typeface="Times New Roman" panose="02020603050405020304" pitchFamily="18" charset="0"/>
                <a:cs typeface="Times New Roman" panose="02020603050405020304" pitchFamily="18" charset="0"/>
              </a:rPr>
            </a:br>
            <a:endParaRPr lang="en-GB" sz="2400" dirty="0">
              <a:solidFill>
                <a:srgbClr val="FFFF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3E49530-6095-4275-A3E8-0FD1F6D1E303}"/>
              </a:ext>
            </a:extLst>
          </p:cNvPr>
          <p:cNvSpPr>
            <a:spLocks noGrp="1"/>
          </p:cNvSpPr>
          <p:nvPr>
            <p:ph type="subTitle" idx="1"/>
          </p:nvPr>
        </p:nvSpPr>
        <p:spPr>
          <a:xfrm>
            <a:off x="1524000" y="4121802"/>
            <a:ext cx="9144000" cy="1655762"/>
          </a:xfrm>
        </p:spPr>
        <p:txBody>
          <a:bodyPr>
            <a:normAutofit/>
          </a:bodyPr>
          <a:lstStyle/>
          <a:p>
            <a:r>
              <a:rPr lang="en-GB" b="1" dirty="0">
                <a:solidFill>
                  <a:srgbClr val="FFFF00"/>
                </a:solidFill>
                <a:latin typeface="Times New Roman" panose="02020603050405020304" pitchFamily="18" charset="0"/>
                <a:cs typeface="Times New Roman" panose="02020603050405020304" pitchFamily="18" charset="0"/>
              </a:rPr>
              <a:t>Contemporary Approaches to Management – Presentation</a:t>
            </a:r>
          </a:p>
          <a:p>
            <a:r>
              <a:rPr lang="en-GB" b="1" dirty="0">
                <a:solidFill>
                  <a:srgbClr val="FFFF00"/>
                </a:solidFill>
                <a:latin typeface="Times New Roman" panose="02020603050405020304" pitchFamily="18" charset="0"/>
                <a:cs typeface="Times New Roman" panose="02020603050405020304" pitchFamily="18" charset="0"/>
              </a:rPr>
              <a:t>Due Date: 21</a:t>
            </a:r>
            <a:r>
              <a:rPr lang="en-GB" b="1" baseline="30000" dirty="0">
                <a:solidFill>
                  <a:srgbClr val="FFFF00"/>
                </a:solidFill>
                <a:latin typeface="Times New Roman" panose="02020603050405020304" pitchFamily="18" charset="0"/>
                <a:cs typeface="Times New Roman" panose="02020603050405020304" pitchFamily="18" charset="0"/>
              </a:rPr>
              <a:t>st</a:t>
            </a:r>
            <a:r>
              <a:rPr lang="en-GB" b="1" dirty="0">
                <a:solidFill>
                  <a:srgbClr val="FFFF00"/>
                </a:solidFill>
                <a:latin typeface="Times New Roman" panose="02020603050405020304" pitchFamily="18" charset="0"/>
                <a:cs typeface="Times New Roman" panose="02020603050405020304" pitchFamily="18" charset="0"/>
              </a:rPr>
              <a:t> of December 2018</a:t>
            </a:r>
            <a:endParaRPr lang="en-GB"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4448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E1E176-B263-46FB-804E-1D077F4B94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a:effectLst>
            <a:outerShdw blurRad="50800" dist="50800" dir="5400000" algn="ctr" rotWithShape="0">
              <a:srgbClr val="FF0000"/>
            </a:outerShdw>
          </a:effectLst>
        </p:spPr>
      </p:pic>
      <p:sp>
        <p:nvSpPr>
          <p:cNvPr id="8" name="Title 7">
            <a:extLst>
              <a:ext uri="{FF2B5EF4-FFF2-40B4-BE49-F238E27FC236}">
                <a16:creationId xmlns:a16="http://schemas.microsoft.com/office/drawing/2014/main" id="{4EDB9655-BBB8-4DB4-9D32-FD5E09FACBEC}"/>
              </a:ext>
            </a:extLst>
          </p:cNvPr>
          <p:cNvSpPr>
            <a:spLocks noGrp="1"/>
          </p:cNvSpPr>
          <p:nvPr>
            <p:ph type="title"/>
          </p:nvPr>
        </p:nvSpPr>
        <p:spPr>
          <a:xfrm>
            <a:off x="838200" y="0"/>
            <a:ext cx="10515600" cy="1325563"/>
          </a:xfrm>
        </p:spPr>
        <p:txBody>
          <a:bodyPr/>
          <a:lstStyle/>
          <a:p>
            <a:pPr algn="ctr"/>
            <a:r>
              <a:rPr lang="en-GB" b="1" dirty="0">
                <a:solidFill>
                  <a:schemeClr val="bg1"/>
                </a:solidFill>
              </a:rPr>
              <a:t>Contemporary Approaches to Management: </a:t>
            </a:r>
            <a:endParaRPr lang="en-GB" dirty="0">
              <a:solidFill>
                <a:schemeClr val="bg1"/>
              </a:solidFill>
            </a:endParaRPr>
          </a:p>
        </p:txBody>
      </p:sp>
    </p:spTree>
    <p:extLst>
      <p:ext uri="{BB962C8B-B14F-4D97-AF65-F5344CB8AC3E}">
        <p14:creationId xmlns:p14="http://schemas.microsoft.com/office/powerpoint/2010/main" val="246322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descr="A sandwich cut in half&#10;dddddddddddddddddddddddddd">
            <a:extLst>
              <a:ext uri="{FF2B5EF4-FFF2-40B4-BE49-F238E27FC236}">
                <a16:creationId xmlns:a16="http://schemas.microsoft.com/office/drawing/2014/main" id="{BAB4D60B-C8C5-49ED-9376-1515652725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175" y="0"/>
            <a:ext cx="10077649" cy="6858000"/>
          </a:xfrm>
          <a:prstGeom prst="rect">
            <a:avLst/>
          </a:prstGeom>
          <a:solidFill>
            <a:srgbClr val="FFC000"/>
          </a:solidFill>
        </p:spPr>
      </p:pic>
      <p:graphicFrame>
        <p:nvGraphicFramePr>
          <p:cNvPr id="9" name="Diagram 8">
            <a:extLst>
              <a:ext uri="{FF2B5EF4-FFF2-40B4-BE49-F238E27FC236}">
                <a16:creationId xmlns:a16="http://schemas.microsoft.com/office/drawing/2014/main" id="{10D89646-D36C-470B-83BC-E1A8F5B4D955}"/>
              </a:ext>
            </a:extLst>
          </p:cNvPr>
          <p:cNvGraphicFramePr/>
          <p:nvPr>
            <p:extLst>
              <p:ext uri="{D42A27DB-BD31-4B8C-83A1-F6EECF244321}">
                <p14:modId xmlns:p14="http://schemas.microsoft.com/office/powerpoint/2010/main" val="3761840654"/>
              </p:ext>
            </p:extLst>
          </p:nvPr>
        </p:nvGraphicFramePr>
        <p:xfrm>
          <a:off x="2032000" y="1183907"/>
          <a:ext cx="8128000" cy="49544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itle 9">
            <a:extLst>
              <a:ext uri="{FF2B5EF4-FFF2-40B4-BE49-F238E27FC236}">
                <a16:creationId xmlns:a16="http://schemas.microsoft.com/office/drawing/2014/main" id="{23C7D932-C07D-4805-8E7E-318FBED7D291}"/>
              </a:ext>
            </a:extLst>
          </p:cNvPr>
          <p:cNvSpPr>
            <a:spLocks noGrp="1"/>
          </p:cNvSpPr>
          <p:nvPr>
            <p:ph type="title"/>
          </p:nvPr>
        </p:nvSpPr>
        <p:spPr>
          <a:xfrm>
            <a:off x="838200" y="0"/>
            <a:ext cx="10515600" cy="1325563"/>
          </a:xfrm>
        </p:spPr>
        <p:txBody>
          <a:bodyPr>
            <a:noAutofit/>
          </a:bodyPr>
          <a:lstStyle/>
          <a:p>
            <a:pPr algn="ctr"/>
            <a:r>
              <a:rPr lang="en-GB" sz="9600" dirty="0" err="1">
                <a:solidFill>
                  <a:srgbClr val="FFFF00"/>
                </a:solidFill>
              </a:rPr>
              <a:t>M</a:t>
            </a:r>
            <a:r>
              <a:rPr lang="en-GB" sz="9600" dirty="0" err="1">
                <a:solidFill>
                  <a:srgbClr val="FF0000"/>
                </a:solidFill>
              </a:rPr>
              <a:t>c</a:t>
            </a:r>
            <a:r>
              <a:rPr lang="en-GB" sz="9600" dirty="0" err="1">
                <a:solidFill>
                  <a:srgbClr val="FFFF00"/>
                </a:solidFill>
              </a:rPr>
              <a:t>d</a:t>
            </a:r>
            <a:r>
              <a:rPr lang="en-GB" sz="9600" dirty="0" err="1">
                <a:solidFill>
                  <a:srgbClr val="FF0000"/>
                </a:solidFill>
              </a:rPr>
              <a:t>o</a:t>
            </a:r>
            <a:r>
              <a:rPr lang="en-GB" sz="9600" dirty="0" err="1">
                <a:solidFill>
                  <a:srgbClr val="FFFF00"/>
                </a:solidFill>
              </a:rPr>
              <a:t>n</a:t>
            </a:r>
            <a:r>
              <a:rPr lang="en-GB" sz="9600" dirty="0" err="1">
                <a:solidFill>
                  <a:srgbClr val="FF0000"/>
                </a:solidFill>
              </a:rPr>
              <a:t>a</a:t>
            </a:r>
            <a:r>
              <a:rPr lang="en-GB" sz="9600" dirty="0" err="1">
                <a:solidFill>
                  <a:srgbClr val="FFFF00"/>
                </a:solidFill>
              </a:rPr>
              <a:t>l</a:t>
            </a:r>
            <a:r>
              <a:rPr lang="en-GB" sz="9600" dirty="0" err="1">
                <a:solidFill>
                  <a:srgbClr val="FF0000"/>
                </a:solidFill>
              </a:rPr>
              <a:t>d</a:t>
            </a:r>
            <a:r>
              <a:rPr lang="en-GB" sz="9600" dirty="0" err="1">
                <a:solidFill>
                  <a:srgbClr val="FFFF00"/>
                </a:solidFill>
              </a:rPr>
              <a:t>'</a:t>
            </a:r>
            <a:r>
              <a:rPr lang="en-GB" sz="9600" dirty="0" err="1">
                <a:solidFill>
                  <a:srgbClr val="FF0000"/>
                </a:solidFill>
              </a:rPr>
              <a:t>s</a:t>
            </a:r>
            <a:endParaRPr lang="en-GB" sz="9600" dirty="0">
              <a:solidFill>
                <a:srgbClr val="FF0000"/>
              </a:solidFill>
            </a:endParaRPr>
          </a:p>
        </p:txBody>
      </p:sp>
    </p:spTree>
    <p:extLst>
      <p:ext uri="{BB962C8B-B14F-4D97-AF65-F5344CB8AC3E}">
        <p14:creationId xmlns:p14="http://schemas.microsoft.com/office/powerpoint/2010/main" val="2657737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descr="A sandwich is sitting on a table&#10;&#10;Description automatically generated">
            <a:extLst>
              <a:ext uri="{FF2B5EF4-FFF2-40B4-BE49-F238E27FC236}">
                <a16:creationId xmlns:a16="http://schemas.microsoft.com/office/drawing/2014/main" id="{A730967B-3080-40DD-AEFD-E06271EFE3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7750" y="-23574"/>
            <a:ext cx="10106025" cy="6881574"/>
          </a:xfrm>
          <a:prstGeom prst="rect">
            <a:avLst/>
          </a:prstGeom>
        </p:spPr>
      </p:pic>
      <p:sp>
        <p:nvSpPr>
          <p:cNvPr id="8" name="Title 7">
            <a:extLst>
              <a:ext uri="{FF2B5EF4-FFF2-40B4-BE49-F238E27FC236}">
                <a16:creationId xmlns:a16="http://schemas.microsoft.com/office/drawing/2014/main" id="{F3E6FE40-D4B1-46D5-ADDF-B1C8CAB52055}"/>
              </a:ext>
            </a:extLst>
          </p:cNvPr>
          <p:cNvSpPr>
            <a:spLocks noGrp="1"/>
          </p:cNvSpPr>
          <p:nvPr>
            <p:ph type="title"/>
          </p:nvPr>
        </p:nvSpPr>
        <p:spPr>
          <a:xfrm>
            <a:off x="838200" y="5532437"/>
            <a:ext cx="10515600" cy="1325563"/>
          </a:xfrm>
          <a:noFill/>
        </p:spPr>
        <p:txBody>
          <a:bodyPr/>
          <a:lstStyle/>
          <a:p>
            <a:pPr algn="ctr"/>
            <a:r>
              <a:rPr lang="en-GB" dirty="0">
                <a:solidFill>
                  <a:srgbClr val="FF0000"/>
                </a:solidFill>
              </a:rPr>
              <a:t> A </a:t>
            </a:r>
            <a:r>
              <a:rPr lang="en-GB" dirty="0">
                <a:solidFill>
                  <a:srgbClr val="FFFF00"/>
                </a:solidFill>
              </a:rPr>
              <a:t>PESTEL </a:t>
            </a:r>
            <a:r>
              <a:rPr lang="en-GB" dirty="0">
                <a:solidFill>
                  <a:srgbClr val="FF0000"/>
                </a:solidFill>
              </a:rPr>
              <a:t>ANALYSIS</a:t>
            </a:r>
            <a:r>
              <a:rPr lang="en-GB" dirty="0">
                <a:solidFill>
                  <a:srgbClr val="FFFF00"/>
                </a:solidFill>
              </a:rPr>
              <a:t> OF </a:t>
            </a:r>
            <a:r>
              <a:rPr lang="en-GB" dirty="0">
                <a:solidFill>
                  <a:srgbClr val="FF0000"/>
                </a:solidFill>
              </a:rPr>
              <a:t>Mc</a:t>
            </a:r>
            <a:r>
              <a:rPr lang="en-GB" dirty="0">
                <a:solidFill>
                  <a:srgbClr val="FFFF00"/>
                </a:solidFill>
              </a:rPr>
              <a:t> DONALD’S </a:t>
            </a:r>
            <a:r>
              <a:rPr lang="en-GB" dirty="0">
                <a:solidFill>
                  <a:srgbClr val="FF0000"/>
                </a:solidFill>
              </a:rPr>
              <a:t>Part</a:t>
            </a:r>
            <a:r>
              <a:rPr lang="en-GB" dirty="0">
                <a:solidFill>
                  <a:srgbClr val="FFFF00"/>
                </a:solidFill>
              </a:rPr>
              <a:t> 1</a:t>
            </a:r>
            <a:endParaRPr lang="en-GB" dirty="0">
              <a:solidFill>
                <a:srgbClr val="FF0000"/>
              </a:solidFill>
            </a:endParaRPr>
          </a:p>
        </p:txBody>
      </p:sp>
      <p:graphicFrame>
        <p:nvGraphicFramePr>
          <p:cNvPr id="10" name="Diagram 9">
            <a:extLst>
              <a:ext uri="{FF2B5EF4-FFF2-40B4-BE49-F238E27FC236}">
                <a16:creationId xmlns:a16="http://schemas.microsoft.com/office/drawing/2014/main" id="{6E68B5F1-D57A-475E-B328-852959CC482B}"/>
              </a:ext>
            </a:extLst>
          </p:cNvPr>
          <p:cNvGraphicFramePr/>
          <p:nvPr>
            <p:extLst>
              <p:ext uri="{D42A27DB-BD31-4B8C-83A1-F6EECF244321}">
                <p14:modId xmlns:p14="http://schemas.microsoft.com/office/powerpoint/2010/main" val="1978979836"/>
              </p:ext>
            </p:extLst>
          </p:nvPr>
        </p:nvGraphicFramePr>
        <p:xfrm>
          <a:off x="2032000" y="333375"/>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2041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6" name="Picture 5" descr="Food on a table&#10;&#10;Description automatically generated">
            <a:extLst>
              <a:ext uri="{FF2B5EF4-FFF2-40B4-BE49-F238E27FC236}">
                <a16:creationId xmlns:a16="http://schemas.microsoft.com/office/drawing/2014/main" id="{407DD085-4051-473E-8078-A60FDE10F1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9165" y="0"/>
            <a:ext cx="8656983" cy="6858000"/>
          </a:xfrm>
          <a:prstGeom prst="rect">
            <a:avLst/>
          </a:prstGeom>
        </p:spPr>
      </p:pic>
      <p:sp>
        <p:nvSpPr>
          <p:cNvPr id="3" name="Title 7">
            <a:extLst>
              <a:ext uri="{FF2B5EF4-FFF2-40B4-BE49-F238E27FC236}">
                <a16:creationId xmlns:a16="http://schemas.microsoft.com/office/drawing/2014/main" id="{1DCA6386-8331-473C-B8A2-B637B79DEE7F}"/>
              </a:ext>
            </a:extLst>
          </p:cNvPr>
          <p:cNvSpPr txBox="1">
            <a:spLocks/>
          </p:cNvSpPr>
          <p:nvPr/>
        </p:nvSpPr>
        <p:spPr>
          <a:xfrm>
            <a:off x="838200" y="5878420"/>
            <a:ext cx="10515600" cy="1325563"/>
          </a:xfrm>
          <a:prstGeom prst="rect">
            <a:avLst/>
          </a:prstGeom>
          <a:no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0000"/>
                </a:solidFill>
              </a:rPr>
              <a:t> A </a:t>
            </a:r>
            <a:r>
              <a:rPr lang="en-GB" dirty="0">
                <a:solidFill>
                  <a:srgbClr val="FFFF00"/>
                </a:solidFill>
              </a:rPr>
              <a:t>PESTEL </a:t>
            </a:r>
            <a:r>
              <a:rPr lang="en-GB" dirty="0">
                <a:solidFill>
                  <a:srgbClr val="FF0000"/>
                </a:solidFill>
              </a:rPr>
              <a:t>ANALYSIS</a:t>
            </a:r>
            <a:r>
              <a:rPr lang="en-GB" dirty="0">
                <a:solidFill>
                  <a:srgbClr val="FFFF00"/>
                </a:solidFill>
              </a:rPr>
              <a:t> OF </a:t>
            </a:r>
            <a:r>
              <a:rPr lang="en-GB" dirty="0">
                <a:solidFill>
                  <a:srgbClr val="FF0000"/>
                </a:solidFill>
              </a:rPr>
              <a:t>Mc</a:t>
            </a:r>
            <a:r>
              <a:rPr lang="en-GB" dirty="0">
                <a:solidFill>
                  <a:srgbClr val="FFFF00"/>
                </a:solidFill>
              </a:rPr>
              <a:t> DONALD’S </a:t>
            </a:r>
            <a:r>
              <a:rPr lang="en-GB" dirty="0">
                <a:solidFill>
                  <a:srgbClr val="FF0000"/>
                </a:solidFill>
              </a:rPr>
              <a:t>Part</a:t>
            </a:r>
            <a:r>
              <a:rPr lang="en-GB" dirty="0">
                <a:solidFill>
                  <a:srgbClr val="FFFF00"/>
                </a:solidFill>
              </a:rPr>
              <a:t> </a:t>
            </a:r>
            <a:r>
              <a:rPr lang="en-GB" dirty="0">
                <a:solidFill>
                  <a:srgbClr val="FF0000"/>
                </a:solidFill>
              </a:rPr>
              <a:t>2</a:t>
            </a:r>
          </a:p>
        </p:txBody>
      </p:sp>
      <p:graphicFrame>
        <p:nvGraphicFramePr>
          <p:cNvPr id="4" name="Diagram 3">
            <a:extLst>
              <a:ext uri="{FF2B5EF4-FFF2-40B4-BE49-F238E27FC236}">
                <a16:creationId xmlns:a16="http://schemas.microsoft.com/office/drawing/2014/main" id="{E747BCCA-945D-4AB5-9925-D59091572DCB}"/>
              </a:ext>
            </a:extLst>
          </p:cNvPr>
          <p:cNvGraphicFramePr/>
          <p:nvPr>
            <p:extLst>
              <p:ext uri="{D42A27DB-BD31-4B8C-83A1-F6EECF244321}">
                <p14:modId xmlns:p14="http://schemas.microsoft.com/office/powerpoint/2010/main" val="3669315208"/>
              </p:ext>
            </p:extLst>
          </p:nvPr>
        </p:nvGraphicFramePr>
        <p:xfrm>
          <a:off x="2032000" y="333375"/>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003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B8506B-4511-47E5-B580-3B17960AB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10697"/>
            <a:ext cx="12194335" cy="5836605"/>
          </a:xfrm>
          <a:prstGeom prst="rect">
            <a:avLst/>
          </a:prstGeom>
          <a:solidFill>
            <a:schemeClr val="tx1"/>
          </a:solidFill>
        </p:spPr>
      </p:pic>
      <p:graphicFrame>
        <p:nvGraphicFramePr>
          <p:cNvPr id="4" name="Diagram 3">
            <a:extLst>
              <a:ext uri="{FF2B5EF4-FFF2-40B4-BE49-F238E27FC236}">
                <a16:creationId xmlns:a16="http://schemas.microsoft.com/office/drawing/2014/main" id="{CEFA93F9-3532-47CC-95B0-6DEAB302EF8E}"/>
              </a:ext>
            </a:extLst>
          </p:cNvPr>
          <p:cNvGraphicFramePr/>
          <p:nvPr>
            <p:extLst>
              <p:ext uri="{D42A27DB-BD31-4B8C-83A1-F6EECF244321}">
                <p14:modId xmlns:p14="http://schemas.microsoft.com/office/powerpoint/2010/main" val="2305864667"/>
              </p:ext>
            </p:extLst>
          </p:nvPr>
        </p:nvGraphicFramePr>
        <p:xfrm>
          <a:off x="1043609" y="719666"/>
          <a:ext cx="1008821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5987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370C46-FEE0-4D55-83F8-F1535EAB77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0" y="509076"/>
            <a:ext cx="12201110" cy="5839848"/>
          </a:xfrm>
          <a:prstGeom prst="rect">
            <a:avLst/>
          </a:prstGeom>
        </p:spPr>
      </p:pic>
      <p:grpSp>
        <p:nvGrpSpPr>
          <p:cNvPr id="4" name="Group 3">
            <a:extLst>
              <a:ext uri="{FF2B5EF4-FFF2-40B4-BE49-F238E27FC236}">
                <a16:creationId xmlns:a16="http://schemas.microsoft.com/office/drawing/2014/main" id="{C0C2B2C4-06DA-4160-ACDC-27449A742C1A}"/>
              </a:ext>
            </a:extLst>
          </p:cNvPr>
          <p:cNvGrpSpPr/>
          <p:nvPr/>
        </p:nvGrpSpPr>
        <p:grpSpPr>
          <a:xfrm>
            <a:off x="5384209" y="2717209"/>
            <a:ext cx="1423581" cy="1423581"/>
            <a:chOff x="4332317" y="1997542"/>
            <a:chExt cx="1423581" cy="1423581"/>
          </a:xfrm>
        </p:grpSpPr>
        <p:sp>
          <p:nvSpPr>
            <p:cNvPr id="29" name="Oval 28">
              <a:extLst>
                <a:ext uri="{FF2B5EF4-FFF2-40B4-BE49-F238E27FC236}">
                  <a16:creationId xmlns:a16="http://schemas.microsoft.com/office/drawing/2014/main" id="{BFF0EE2C-21BE-4C46-9148-0D7ECFE2A58D}"/>
                </a:ext>
              </a:extLst>
            </p:cNvPr>
            <p:cNvSpPr/>
            <p:nvPr/>
          </p:nvSpPr>
          <p:spPr>
            <a:xfrm>
              <a:off x="4332317" y="1997542"/>
              <a:ext cx="1423581" cy="1423581"/>
            </a:xfrm>
            <a:prstGeom prst="ellipse">
              <a:avLst/>
            </a:prstGeom>
            <a:solidFill>
              <a:srgbClr val="FFFF00">
                <a:alpha val="75000"/>
              </a:srgbClr>
            </a:solid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30" name="Oval 4">
              <a:extLst>
                <a:ext uri="{FF2B5EF4-FFF2-40B4-BE49-F238E27FC236}">
                  <a16:creationId xmlns:a16="http://schemas.microsoft.com/office/drawing/2014/main" id="{94922EA3-860B-4C42-9AD7-9E8855B55D97}"/>
                </a:ext>
              </a:extLst>
            </p:cNvPr>
            <p:cNvSpPr txBox="1"/>
            <p:nvPr/>
          </p:nvSpPr>
          <p:spPr>
            <a:xfrm>
              <a:off x="4540796" y="2206021"/>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rgbClr val="FF0000"/>
                  </a:solidFill>
                </a:rPr>
                <a:t>SWOT</a:t>
              </a:r>
            </a:p>
          </p:txBody>
        </p:sp>
      </p:grpSp>
      <p:grpSp>
        <p:nvGrpSpPr>
          <p:cNvPr id="5" name="Group 4">
            <a:extLst>
              <a:ext uri="{FF2B5EF4-FFF2-40B4-BE49-F238E27FC236}">
                <a16:creationId xmlns:a16="http://schemas.microsoft.com/office/drawing/2014/main" id="{F2458FB4-1BE0-49A1-A2D1-41FC3D1E4614}"/>
              </a:ext>
            </a:extLst>
          </p:cNvPr>
          <p:cNvGrpSpPr/>
          <p:nvPr/>
        </p:nvGrpSpPr>
        <p:grpSpPr>
          <a:xfrm>
            <a:off x="5853991" y="2289359"/>
            <a:ext cx="484017" cy="302347"/>
            <a:chOff x="4802099" y="1569692"/>
            <a:chExt cx="484017" cy="302347"/>
          </a:xfrm>
        </p:grpSpPr>
        <p:sp>
          <p:nvSpPr>
            <p:cNvPr id="27" name="Arrow: Right 26">
              <a:extLst>
                <a:ext uri="{FF2B5EF4-FFF2-40B4-BE49-F238E27FC236}">
                  <a16:creationId xmlns:a16="http://schemas.microsoft.com/office/drawing/2014/main" id="{4073BC13-5164-4A5D-BEB1-F48BAB7F71B7}"/>
                </a:ext>
              </a:extLst>
            </p:cNvPr>
            <p:cNvSpPr/>
            <p:nvPr/>
          </p:nvSpPr>
          <p:spPr>
            <a:xfrm rot="16200000">
              <a:off x="4892934" y="1478857"/>
              <a:ext cx="302347" cy="484017"/>
            </a:xfrm>
            <a:prstGeom prst="rightArrow">
              <a:avLst>
                <a:gd name="adj1" fmla="val 60000"/>
                <a:gd name="adj2" fmla="val 50000"/>
              </a:avLst>
            </a:prstGeom>
            <a:solidFill>
              <a:srgbClr val="FFFF00"/>
            </a:solidFill>
            <a:ln>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8" name="Arrow: Right 6">
              <a:extLst>
                <a:ext uri="{FF2B5EF4-FFF2-40B4-BE49-F238E27FC236}">
                  <a16:creationId xmlns:a16="http://schemas.microsoft.com/office/drawing/2014/main" id="{D48A535C-2B0B-4403-A26D-8E6AB0B82DD5}"/>
                </a:ext>
              </a:extLst>
            </p:cNvPr>
            <p:cNvSpPr txBox="1"/>
            <p:nvPr/>
          </p:nvSpPr>
          <p:spPr>
            <a:xfrm rot="16200000">
              <a:off x="4938286" y="1621012"/>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6" name="Group 5">
            <a:extLst>
              <a:ext uri="{FF2B5EF4-FFF2-40B4-BE49-F238E27FC236}">
                <a16:creationId xmlns:a16="http://schemas.microsoft.com/office/drawing/2014/main" id="{C95D3FC3-7DF6-4FCA-9A05-07032F740DFE}"/>
              </a:ext>
            </a:extLst>
          </p:cNvPr>
          <p:cNvGrpSpPr/>
          <p:nvPr/>
        </p:nvGrpSpPr>
        <p:grpSpPr>
          <a:xfrm>
            <a:off x="5384209" y="723161"/>
            <a:ext cx="1423581" cy="1423581"/>
            <a:chOff x="4332317" y="3494"/>
            <a:chExt cx="1423581" cy="1423581"/>
          </a:xfrm>
        </p:grpSpPr>
        <p:sp>
          <p:nvSpPr>
            <p:cNvPr id="25" name="Oval 24">
              <a:extLst>
                <a:ext uri="{FF2B5EF4-FFF2-40B4-BE49-F238E27FC236}">
                  <a16:creationId xmlns:a16="http://schemas.microsoft.com/office/drawing/2014/main" id="{F2981416-D50B-433A-88DA-E8ACBCAA50F7}"/>
                </a:ext>
              </a:extLst>
            </p:cNvPr>
            <p:cNvSpPr/>
            <p:nvPr/>
          </p:nvSpPr>
          <p:spPr>
            <a:xfrm>
              <a:off x="4332317" y="3494"/>
              <a:ext cx="1423581" cy="1423581"/>
            </a:xfrm>
            <a:prstGeom prst="ellipse">
              <a:avLst/>
            </a:prstGeom>
            <a:solidFill>
              <a:srgbClr val="FF0000">
                <a:alpha val="25000"/>
              </a:srgbClr>
            </a:solidFill>
            <a:ln>
              <a:solidFill>
                <a:srgbClr val="FFFF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26" name="Oval 8">
              <a:extLst>
                <a:ext uri="{FF2B5EF4-FFF2-40B4-BE49-F238E27FC236}">
                  <a16:creationId xmlns:a16="http://schemas.microsoft.com/office/drawing/2014/main" id="{F1CC89CA-2637-4BAE-B8EF-A845448C0171}"/>
                </a:ext>
              </a:extLst>
            </p:cNvPr>
            <p:cNvSpPr txBox="1"/>
            <p:nvPr/>
          </p:nvSpPr>
          <p:spPr>
            <a:xfrm>
              <a:off x="4540796" y="211973"/>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Weaknesses</a:t>
              </a:r>
            </a:p>
          </p:txBody>
        </p:sp>
      </p:grpSp>
      <p:grpSp>
        <p:nvGrpSpPr>
          <p:cNvPr id="7" name="Group 6">
            <a:extLst>
              <a:ext uri="{FF2B5EF4-FFF2-40B4-BE49-F238E27FC236}">
                <a16:creationId xmlns:a16="http://schemas.microsoft.com/office/drawing/2014/main" id="{33B8AAE3-258A-443B-9174-38C532F19137}"/>
              </a:ext>
            </a:extLst>
          </p:cNvPr>
          <p:cNvGrpSpPr/>
          <p:nvPr/>
        </p:nvGrpSpPr>
        <p:grpSpPr>
          <a:xfrm>
            <a:off x="6933293" y="3186991"/>
            <a:ext cx="302347" cy="484017"/>
            <a:chOff x="5881401" y="2467324"/>
            <a:chExt cx="302347" cy="484017"/>
          </a:xfrm>
        </p:grpSpPr>
        <p:sp>
          <p:nvSpPr>
            <p:cNvPr id="23" name="Arrow: Right 22">
              <a:extLst>
                <a:ext uri="{FF2B5EF4-FFF2-40B4-BE49-F238E27FC236}">
                  <a16:creationId xmlns:a16="http://schemas.microsoft.com/office/drawing/2014/main" id="{159BA869-9D74-4D2E-A1A9-3406EAEE4B1F}"/>
                </a:ext>
              </a:extLst>
            </p:cNvPr>
            <p:cNvSpPr/>
            <p:nvPr/>
          </p:nvSpPr>
          <p:spPr>
            <a:xfrm>
              <a:off x="5881401" y="2467324"/>
              <a:ext cx="302347" cy="484017"/>
            </a:xfrm>
            <a:prstGeom prst="rightArrow">
              <a:avLst>
                <a:gd name="adj1" fmla="val 60000"/>
                <a:gd name="adj2" fmla="val 50000"/>
              </a:avLst>
            </a:prstGeom>
            <a:solidFill>
              <a:srgbClr val="FF0000"/>
            </a:solidFill>
            <a:ln>
              <a:solidFill>
                <a:srgbClr val="FFFF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4" name="Arrow: Right 10">
              <a:extLst>
                <a:ext uri="{FF2B5EF4-FFF2-40B4-BE49-F238E27FC236}">
                  <a16:creationId xmlns:a16="http://schemas.microsoft.com/office/drawing/2014/main" id="{A0D62DC1-5D65-4E7A-BE05-8B7B3F69BC6B}"/>
                </a:ext>
              </a:extLst>
            </p:cNvPr>
            <p:cNvSpPr txBox="1"/>
            <p:nvPr/>
          </p:nvSpPr>
          <p:spPr>
            <a:xfrm>
              <a:off x="5881401" y="2564127"/>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8" name="Group 7">
            <a:extLst>
              <a:ext uri="{FF2B5EF4-FFF2-40B4-BE49-F238E27FC236}">
                <a16:creationId xmlns:a16="http://schemas.microsoft.com/office/drawing/2014/main" id="{415A8762-9ABD-4E58-A836-C58CD9483F2C}"/>
              </a:ext>
            </a:extLst>
          </p:cNvPr>
          <p:cNvGrpSpPr/>
          <p:nvPr/>
        </p:nvGrpSpPr>
        <p:grpSpPr>
          <a:xfrm>
            <a:off x="7378258" y="2717209"/>
            <a:ext cx="1423581" cy="1423581"/>
            <a:chOff x="6326366" y="1997542"/>
            <a:chExt cx="1423581" cy="1423581"/>
          </a:xfrm>
        </p:grpSpPr>
        <p:sp>
          <p:nvSpPr>
            <p:cNvPr id="21" name="Oval 20">
              <a:extLst>
                <a:ext uri="{FF2B5EF4-FFF2-40B4-BE49-F238E27FC236}">
                  <a16:creationId xmlns:a16="http://schemas.microsoft.com/office/drawing/2014/main" id="{2B8B518F-ACBC-4C3D-9831-4234988B2C45}"/>
                </a:ext>
              </a:extLst>
            </p:cNvPr>
            <p:cNvSpPr/>
            <p:nvPr/>
          </p:nvSpPr>
          <p:spPr>
            <a:xfrm>
              <a:off x="6326366" y="1997542"/>
              <a:ext cx="1423581" cy="1423581"/>
            </a:xfrm>
            <a:prstGeom prst="ellipse">
              <a:avLst/>
            </a:prstGeom>
            <a:solidFill>
              <a:srgbClr val="FFFF00">
                <a:alpha val="88000"/>
              </a:srgbClr>
            </a:solid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22" name="Oval 12">
              <a:extLst>
                <a:ext uri="{FF2B5EF4-FFF2-40B4-BE49-F238E27FC236}">
                  <a16:creationId xmlns:a16="http://schemas.microsoft.com/office/drawing/2014/main" id="{79CA6F29-D504-4C82-B664-D0DCE1A84EE5}"/>
                </a:ext>
              </a:extLst>
            </p:cNvPr>
            <p:cNvSpPr txBox="1"/>
            <p:nvPr/>
          </p:nvSpPr>
          <p:spPr>
            <a:xfrm>
              <a:off x="6534845" y="2206021"/>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Opportunities</a:t>
              </a:r>
              <a:r>
                <a:rPr lang="en-GB" sz="1300" kern="1200" dirty="0"/>
                <a:t> </a:t>
              </a:r>
            </a:p>
          </p:txBody>
        </p:sp>
      </p:grpSp>
      <p:grpSp>
        <p:nvGrpSpPr>
          <p:cNvPr id="9" name="Group 8">
            <a:extLst>
              <a:ext uri="{FF2B5EF4-FFF2-40B4-BE49-F238E27FC236}">
                <a16:creationId xmlns:a16="http://schemas.microsoft.com/office/drawing/2014/main" id="{EA077DCA-C12F-4A3C-BFA4-BBA1219844DE}"/>
              </a:ext>
            </a:extLst>
          </p:cNvPr>
          <p:cNvGrpSpPr/>
          <p:nvPr/>
        </p:nvGrpSpPr>
        <p:grpSpPr>
          <a:xfrm>
            <a:off x="5853991" y="4266293"/>
            <a:ext cx="484017" cy="302347"/>
            <a:chOff x="4802099" y="3546626"/>
            <a:chExt cx="484017" cy="302347"/>
          </a:xfrm>
        </p:grpSpPr>
        <p:sp>
          <p:nvSpPr>
            <p:cNvPr id="19" name="Arrow: Right 18">
              <a:extLst>
                <a:ext uri="{FF2B5EF4-FFF2-40B4-BE49-F238E27FC236}">
                  <a16:creationId xmlns:a16="http://schemas.microsoft.com/office/drawing/2014/main" id="{EDB4ED9C-81FE-41ED-9948-E81EE691D39B}"/>
                </a:ext>
              </a:extLst>
            </p:cNvPr>
            <p:cNvSpPr/>
            <p:nvPr/>
          </p:nvSpPr>
          <p:spPr>
            <a:xfrm rot="5400000">
              <a:off x="4892934" y="3455791"/>
              <a:ext cx="302347" cy="484017"/>
            </a:xfrm>
            <a:prstGeom prst="rightArrow">
              <a:avLst>
                <a:gd name="adj1" fmla="val 60000"/>
                <a:gd name="adj2" fmla="val 50000"/>
              </a:avLst>
            </a:prstGeom>
            <a:solidFill>
              <a:srgbClr val="FFFF00"/>
            </a:solidFill>
            <a:ln>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0" name="Arrow: Right 14">
              <a:extLst>
                <a:ext uri="{FF2B5EF4-FFF2-40B4-BE49-F238E27FC236}">
                  <a16:creationId xmlns:a16="http://schemas.microsoft.com/office/drawing/2014/main" id="{76137D13-1307-4C84-B1D9-FF931F9C31EB}"/>
                </a:ext>
              </a:extLst>
            </p:cNvPr>
            <p:cNvSpPr txBox="1"/>
            <p:nvPr/>
          </p:nvSpPr>
          <p:spPr>
            <a:xfrm rot="5400000">
              <a:off x="4938286" y="3507242"/>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10" name="Group 9">
            <a:extLst>
              <a:ext uri="{FF2B5EF4-FFF2-40B4-BE49-F238E27FC236}">
                <a16:creationId xmlns:a16="http://schemas.microsoft.com/office/drawing/2014/main" id="{B48F8DCD-133E-4072-9BE6-86EF06A4F0D9}"/>
              </a:ext>
            </a:extLst>
          </p:cNvPr>
          <p:cNvGrpSpPr/>
          <p:nvPr/>
        </p:nvGrpSpPr>
        <p:grpSpPr>
          <a:xfrm>
            <a:off x="5384209" y="4711258"/>
            <a:ext cx="1423581" cy="1423581"/>
            <a:chOff x="4332317" y="3991591"/>
            <a:chExt cx="1423581" cy="1423581"/>
          </a:xfrm>
        </p:grpSpPr>
        <p:sp>
          <p:nvSpPr>
            <p:cNvPr id="17" name="Oval 16">
              <a:extLst>
                <a:ext uri="{FF2B5EF4-FFF2-40B4-BE49-F238E27FC236}">
                  <a16:creationId xmlns:a16="http://schemas.microsoft.com/office/drawing/2014/main" id="{1560CFCA-C62F-45FE-866D-9342BCDAD63D}"/>
                </a:ext>
              </a:extLst>
            </p:cNvPr>
            <p:cNvSpPr/>
            <p:nvPr/>
          </p:nvSpPr>
          <p:spPr>
            <a:xfrm>
              <a:off x="4332317" y="3991591"/>
              <a:ext cx="1423581" cy="1423581"/>
            </a:xfrm>
            <a:prstGeom prst="ellipse">
              <a:avLst/>
            </a:prstGeom>
            <a:solidFill>
              <a:srgbClr val="FF0000">
                <a:alpha val="88000"/>
              </a:srgbClr>
            </a:solidFill>
            <a:ln>
              <a:solidFill>
                <a:srgbClr val="FFFF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18" name="Oval 16">
              <a:extLst>
                <a:ext uri="{FF2B5EF4-FFF2-40B4-BE49-F238E27FC236}">
                  <a16:creationId xmlns:a16="http://schemas.microsoft.com/office/drawing/2014/main" id="{5213A660-E45C-4E60-8460-265D8656771D}"/>
                </a:ext>
              </a:extLst>
            </p:cNvPr>
            <p:cNvSpPr txBox="1"/>
            <p:nvPr/>
          </p:nvSpPr>
          <p:spPr>
            <a:xfrm>
              <a:off x="4540796" y="4200070"/>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Threats</a:t>
              </a:r>
            </a:p>
          </p:txBody>
        </p:sp>
      </p:grpSp>
      <p:grpSp>
        <p:nvGrpSpPr>
          <p:cNvPr id="11" name="Group 10">
            <a:extLst>
              <a:ext uri="{FF2B5EF4-FFF2-40B4-BE49-F238E27FC236}">
                <a16:creationId xmlns:a16="http://schemas.microsoft.com/office/drawing/2014/main" id="{987CF030-90EC-48FB-B712-233B786F44E8}"/>
              </a:ext>
            </a:extLst>
          </p:cNvPr>
          <p:cNvGrpSpPr/>
          <p:nvPr/>
        </p:nvGrpSpPr>
        <p:grpSpPr>
          <a:xfrm>
            <a:off x="4956359" y="3186991"/>
            <a:ext cx="302347" cy="484017"/>
            <a:chOff x="3904467" y="2467324"/>
            <a:chExt cx="302347" cy="484017"/>
          </a:xfrm>
        </p:grpSpPr>
        <p:sp>
          <p:nvSpPr>
            <p:cNvPr id="15" name="Arrow: Right 14">
              <a:extLst>
                <a:ext uri="{FF2B5EF4-FFF2-40B4-BE49-F238E27FC236}">
                  <a16:creationId xmlns:a16="http://schemas.microsoft.com/office/drawing/2014/main" id="{61623C94-E506-49E2-8E72-E6EFC7036CCC}"/>
                </a:ext>
              </a:extLst>
            </p:cNvPr>
            <p:cNvSpPr/>
            <p:nvPr/>
          </p:nvSpPr>
          <p:spPr>
            <a:xfrm rot="10800000">
              <a:off x="3904467" y="2467324"/>
              <a:ext cx="302347" cy="484017"/>
            </a:xfrm>
            <a:prstGeom prst="rightArrow">
              <a:avLst>
                <a:gd name="adj1" fmla="val 60000"/>
                <a:gd name="adj2" fmla="val 50000"/>
              </a:avLst>
            </a:prstGeom>
            <a:solidFill>
              <a:srgbClr val="FF0000"/>
            </a:solidFill>
            <a:ln>
              <a:solidFill>
                <a:srgbClr val="FFFF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6" name="Arrow: Right 18">
              <a:extLst>
                <a:ext uri="{FF2B5EF4-FFF2-40B4-BE49-F238E27FC236}">
                  <a16:creationId xmlns:a16="http://schemas.microsoft.com/office/drawing/2014/main" id="{2B423727-0A78-4A9E-8490-DB4D4DB8AA08}"/>
                </a:ext>
              </a:extLst>
            </p:cNvPr>
            <p:cNvSpPr txBox="1"/>
            <p:nvPr/>
          </p:nvSpPr>
          <p:spPr>
            <a:xfrm rot="21600000">
              <a:off x="3995171" y="2564127"/>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12" name="Group 11">
            <a:extLst>
              <a:ext uri="{FF2B5EF4-FFF2-40B4-BE49-F238E27FC236}">
                <a16:creationId xmlns:a16="http://schemas.microsoft.com/office/drawing/2014/main" id="{A3530661-816D-48F8-8C07-BAF44C606F2F}"/>
              </a:ext>
            </a:extLst>
          </p:cNvPr>
          <p:cNvGrpSpPr/>
          <p:nvPr/>
        </p:nvGrpSpPr>
        <p:grpSpPr>
          <a:xfrm>
            <a:off x="3390161" y="2717209"/>
            <a:ext cx="1423581" cy="1423581"/>
            <a:chOff x="2338269" y="1997542"/>
            <a:chExt cx="1423581" cy="1423581"/>
          </a:xfrm>
          <a:solidFill>
            <a:srgbClr val="FFFF00">
              <a:alpha val="25000"/>
            </a:srgbClr>
          </a:solidFill>
        </p:grpSpPr>
        <p:sp>
          <p:nvSpPr>
            <p:cNvPr id="13" name="Oval 12">
              <a:extLst>
                <a:ext uri="{FF2B5EF4-FFF2-40B4-BE49-F238E27FC236}">
                  <a16:creationId xmlns:a16="http://schemas.microsoft.com/office/drawing/2014/main" id="{52579D53-556A-48FF-83DD-11F0BAF9110F}"/>
                </a:ext>
              </a:extLst>
            </p:cNvPr>
            <p:cNvSpPr/>
            <p:nvPr/>
          </p:nvSpPr>
          <p:spPr>
            <a:xfrm>
              <a:off x="2338269" y="1997542"/>
              <a:ext cx="1423581" cy="1423581"/>
            </a:xfrm>
            <a:prstGeom prst="ellipse">
              <a:avLst/>
            </a:prstGeom>
            <a:grp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14" name="Oval 20">
              <a:extLst>
                <a:ext uri="{FF2B5EF4-FFF2-40B4-BE49-F238E27FC236}">
                  <a16:creationId xmlns:a16="http://schemas.microsoft.com/office/drawing/2014/main" id="{1A1F5A1D-9E4E-41FC-94F1-703E68DF8188}"/>
                </a:ext>
              </a:extLst>
            </p:cNvPr>
            <p:cNvSpPr txBox="1"/>
            <p:nvPr/>
          </p:nvSpPr>
          <p:spPr>
            <a:xfrm>
              <a:off x="2546748" y="2206021"/>
              <a:ext cx="1006623" cy="100662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Strengths</a:t>
              </a:r>
            </a:p>
          </p:txBody>
        </p:sp>
      </p:grpSp>
    </p:spTree>
    <p:extLst>
      <p:ext uri="{BB962C8B-B14F-4D97-AF65-F5344CB8AC3E}">
        <p14:creationId xmlns:p14="http://schemas.microsoft.com/office/powerpoint/2010/main" val="1561626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376E2A-9B01-4A21-9BDB-A3DDC21AE3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927"/>
            <a:ext cx="12192000" cy="6807200"/>
          </a:xfrm>
          <a:prstGeom prst="rect">
            <a:avLst/>
          </a:prstGeom>
        </p:spPr>
      </p:pic>
      <p:sp>
        <p:nvSpPr>
          <p:cNvPr id="6" name="Title 5">
            <a:extLst>
              <a:ext uri="{FF2B5EF4-FFF2-40B4-BE49-F238E27FC236}">
                <a16:creationId xmlns:a16="http://schemas.microsoft.com/office/drawing/2014/main" id="{93EF07BC-ACF9-4C18-ACB4-2862C26B5690}"/>
              </a:ext>
            </a:extLst>
          </p:cNvPr>
          <p:cNvSpPr>
            <a:spLocks noGrp="1"/>
          </p:cNvSpPr>
          <p:nvPr>
            <p:ph type="title"/>
          </p:nvPr>
        </p:nvSpPr>
        <p:spPr>
          <a:xfrm>
            <a:off x="838200" y="365125"/>
            <a:ext cx="10515600" cy="1325563"/>
          </a:xfrm>
        </p:spPr>
        <p:txBody>
          <a:bodyPr>
            <a:noAutofit/>
          </a:bodyPr>
          <a:lstStyle/>
          <a:p>
            <a:pPr algn="ctr"/>
            <a:r>
              <a:rPr lang="en-GB" sz="9600" dirty="0">
                <a:solidFill>
                  <a:srgbClr val="FF0000"/>
                </a:solidFill>
              </a:rPr>
              <a:t>G</a:t>
            </a:r>
            <a:r>
              <a:rPr lang="en-GB" sz="9600" dirty="0">
                <a:solidFill>
                  <a:srgbClr val="FFFF00"/>
                </a:solidFill>
              </a:rPr>
              <a:t>O</a:t>
            </a:r>
            <a:r>
              <a:rPr lang="en-GB" sz="9600" dirty="0">
                <a:solidFill>
                  <a:srgbClr val="FF0000"/>
                </a:solidFill>
              </a:rPr>
              <a:t>A</a:t>
            </a:r>
            <a:r>
              <a:rPr lang="en-GB" sz="9600" dirty="0">
                <a:solidFill>
                  <a:srgbClr val="FFFF00"/>
                </a:solidFill>
              </a:rPr>
              <a:t>L</a:t>
            </a:r>
            <a:r>
              <a:rPr lang="en-GB" sz="9600" dirty="0">
                <a:solidFill>
                  <a:srgbClr val="FF0000"/>
                </a:solidFill>
              </a:rPr>
              <a:t>S</a:t>
            </a:r>
            <a:endParaRPr lang="en-GB" sz="9600" dirty="0"/>
          </a:p>
        </p:txBody>
      </p:sp>
      <p:sp>
        <p:nvSpPr>
          <p:cNvPr id="7" name="Content Placeholder 6">
            <a:extLst>
              <a:ext uri="{FF2B5EF4-FFF2-40B4-BE49-F238E27FC236}">
                <a16:creationId xmlns:a16="http://schemas.microsoft.com/office/drawing/2014/main" id="{42C566C2-5631-41A5-86ED-450BEDE1E017}"/>
              </a:ext>
            </a:extLst>
          </p:cNvPr>
          <p:cNvSpPr>
            <a:spLocks noGrp="1"/>
          </p:cNvSpPr>
          <p:nvPr>
            <p:ph idx="1"/>
          </p:nvPr>
        </p:nvSpPr>
        <p:spPr>
          <a:xfrm>
            <a:off x="838200" y="2042811"/>
            <a:ext cx="10515600" cy="4351338"/>
          </a:xfrm>
        </p:spPr>
        <p:txBody>
          <a:bodyPr>
            <a:normAutofit fontScale="62500" lnSpcReduction="20000"/>
          </a:bodyPr>
          <a:lstStyle/>
          <a:p>
            <a:pPr algn="ctr"/>
            <a:r>
              <a:rPr lang="en-GB" sz="4800" dirty="0">
                <a:solidFill>
                  <a:srgbClr val="FFFF00"/>
                </a:solidFill>
              </a:rPr>
              <a:t>Place the customer experience at the core of all we do</a:t>
            </a:r>
          </a:p>
          <a:p>
            <a:pPr algn="ctr"/>
            <a:endParaRPr lang="en-GB" sz="4800" dirty="0">
              <a:solidFill>
                <a:srgbClr val="FFFF00"/>
              </a:solidFill>
            </a:endParaRPr>
          </a:p>
          <a:p>
            <a:pPr algn="ctr"/>
            <a:r>
              <a:rPr lang="en-GB" sz="4800" dirty="0">
                <a:solidFill>
                  <a:srgbClr val="FF0000"/>
                </a:solidFill>
              </a:rPr>
              <a:t>Committed to our people</a:t>
            </a:r>
          </a:p>
          <a:p>
            <a:pPr algn="ctr"/>
            <a:endParaRPr lang="en-GB" sz="4800" dirty="0">
              <a:solidFill>
                <a:srgbClr val="FFFF00"/>
              </a:solidFill>
            </a:endParaRPr>
          </a:p>
          <a:p>
            <a:pPr algn="ctr"/>
            <a:r>
              <a:rPr lang="en-GB" sz="4800" dirty="0">
                <a:solidFill>
                  <a:srgbClr val="FFFF00"/>
                </a:solidFill>
              </a:rPr>
              <a:t>Believe in the McDonald’s System </a:t>
            </a:r>
          </a:p>
          <a:p>
            <a:pPr algn="ctr"/>
            <a:endParaRPr lang="en-GB" sz="4800" dirty="0">
              <a:solidFill>
                <a:srgbClr val="FF0000"/>
              </a:solidFill>
            </a:endParaRPr>
          </a:p>
          <a:p>
            <a:pPr algn="ctr"/>
            <a:r>
              <a:rPr lang="en-GB" sz="4800" dirty="0">
                <a:solidFill>
                  <a:srgbClr val="FF0000"/>
                </a:solidFill>
              </a:rPr>
              <a:t>Give back to our communities Grow our business profitably</a:t>
            </a:r>
          </a:p>
          <a:p>
            <a:pPr algn="ctr"/>
            <a:endParaRPr lang="en-GB" sz="4800" dirty="0">
              <a:solidFill>
                <a:srgbClr val="FF0000"/>
              </a:solidFill>
            </a:endParaRPr>
          </a:p>
          <a:p>
            <a:pPr algn="ctr"/>
            <a:r>
              <a:rPr lang="en-GB" sz="4800" dirty="0">
                <a:solidFill>
                  <a:srgbClr val="FFFF00"/>
                </a:solidFill>
              </a:rPr>
              <a:t>Strive continually to improve</a:t>
            </a:r>
          </a:p>
          <a:p>
            <a:pPr algn="ctr"/>
            <a:endParaRPr lang="en-GB" dirty="0"/>
          </a:p>
          <a:p>
            <a:pPr algn="ctr"/>
            <a:endParaRPr lang="en-GB" dirty="0"/>
          </a:p>
        </p:txBody>
      </p:sp>
    </p:spTree>
    <p:extLst>
      <p:ext uri="{BB962C8B-B14F-4D97-AF65-F5344CB8AC3E}">
        <p14:creationId xmlns:p14="http://schemas.microsoft.com/office/powerpoint/2010/main" val="399552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descr="A close up of a yellow building&#10;&#10;Description automatically generated">
            <a:extLst>
              <a:ext uri="{FF2B5EF4-FFF2-40B4-BE49-F238E27FC236}">
                <a16:creationId xmlns:a16="http://schemas.microsoft.com/office/drawing/2014/main" id="{CA7A4479-CBB4-4404-BEFD-A03B16A73F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872" y="-1"/>
            <a:ext cx="10914256" cy="6858000"/>
          </a:xfrm>
          <a:prstGeom prst="rect">
            <a:avLst/>
          </a:prstGeom>
        </p:spPr>
      </p:pic>
      <p:sp>
        <p:nvSpPr>
          <p:cNvPr id="2" name="Title 1">
            <a:extLst>
              <a:ext uri="{FF2B5EF4-FFF2-40B4-BE49-F238E27FC236}">
                <a16:creationId xmlns:a16="http://schemas.microsoft.com/office/drawing/2014/main" id="{F27A7415-FA62-4C2A-97A9-208FC452BF01}"/>
              </a:ext>
            </a:extLst>
          </p:cNvPr>
          <p:cNvSpPr>
            <a:spLocks noGrp="1"/>
          </p:cNvSpPr>
          <p:nvPr>
            <p:ph type="title"/>
          </p:nvPr>
        </p:nvSpPr>
        <p:spPr/>
        <p:txBody>
          <a:bodyPr>
            <a:noAutofit/>
          </a:bodyPr>
          <a:lstStyle/>
          <a:p>
            <a:pPr algn="ctr"/>
            <a:r>
              <a:rPr lang="en-GB" sz="9600" dirty="0">
                <a:solidFill>
                  <a:srgbClr val="FF0000"/>
                </a:solidFill>
              </a:rPr>
              <a:t>G</a:t>
            </a:r>
            <a:r>
              <a:rPr lang="en-GB" sz="9600" dirty="0">
                <a:solidFill>
                  <a:srgbClr val="FFFF00"/>
                </a:solidFill>
              </a:rPr>
              <a:t>O</a:t>
            </a:r>
            <a:r>
              <a:rPr lang="en-GB" sz="9600" dirty="0">
                <a:solidFill>
                  <a:srgbClr val="FF0000"/>
                </a:solidFill>
              </a:rPr>
              <a:t>A</a:t>
            </a:r>
            <a:r>
              <a:rPr lang="en-GB" sz="9600" dirty="0">
                <a:solidFill>
                  <a:srgbClr val="FFFF00"/>
                </a:solidFill>
              </a:rPr>
              <a:t>L</a:t>
            </a:r>
            <a:r>
              <a:rPr lang="en-GB" sz="9600" dirty="0">
                <a:solidFill>
                  <a:srgbClr val="FF0000"/>
                </a:solidFill>
              </a:rPr>
              <a:t>S</a:t>
            </a:r>
          </a:p>
        </p:txBody>
      </p:sp>
      <p:sp>
        <p:nvSpPr>
          <p:cNvPr id="5" name="Content Placeholder 4">
            <a:extLst>
              <a:ext uri="{FF2B5EF4-FFF2-40B4-BE49-F238E27FC236}">
                <a16:creationId xmlns:a16="http://schemas.microsoft.com/office/drawing/2014/main" id="{2B411D42-E24F-4E0A-BEBC-6B77696D2915}"/>
              </a:ext>
            </a:extLst>
          </p:cNvPr>
          <p:cNvSpPr>
            <a:spLocks noGrp="1"/>
          </p:cNvSpPr>
          <p:nvPr>
            <p:ph idx="1"/>
          </p:nvPr>
        </p:nvSpPr>
        <p:spPr>
          <a:xfrm>
            <a:off x="638872" y="1578542"/>
            <a:ext cx="10914256" cy="5279457"/>
          </a:xfrm>
        </p:spPr>
        <p:txBody>
          <a:bodyPr>
            <a:normAutofit/>
          </a:bodyPr>
          <a:lstStyle/>
          <a:p>
            <a:endParaRPr lang="en-GB" dirty="0">
              <a:solidFill>
                <a:srgbClr val="FFFF00"/>
              </a:solidFill>
            </a:endParaRPr>
          </a:p>
          <a:p>
            <a:endParaRPr lang="en-GB" dirty="0">
              <a:solidFill>
                <a:srgbClr val="FFFF00"/>
              </a:solidFill>
            </a:endParaRPr>
          </a:p>
        </p:txBody>
      </p:sp>
      <p:graphicFrame>
        <p:nvGraphicFramePr>
          <p:cNvPr id="9" name="Diagram 8">
            <a:extLst>
              <a:ext uri="{FF2B5EF4-FFF2-40B4-BE49-F238E27FC236}">
                <a16:creationId xmlns:a16="http://schemas.microsoft.com/office/drawing/2014/main" id="{CD438001-FF3D-4A87-BD50-33A6011A6A64}"/>
              </a:ext>
            </a:extLst>
          </p:cNvPr>
          <p:cNvGraphicFramePr/>
          <p:nvPr>
            <p:extLst>
              <p:ext uri="{D42A27DB-BD31-4B8C-83A1-F6EECF244321}">
                <p14:modId xmlns:p14="http://schemas.microsoft.com/office/powerpoint/2010/main" val="1240886640"/>
              </p:ext>
            </p:extLst>
          </p:nvPr>
        </p:nvGraphicFramePr>
        <p:xfrm>
          <a:off x="2032000" y="1578542"/>
          <a:ext cx="8128000" cy="45597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772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able, food&#10;&#10;Description automatically generated">
            <a:extLst>
              <a:ext uri="{FF2B5EF4-FFF2-40B4-BE49-F238E27FC236}">
                <a16:creationId xmlns:a16="http://schemas.microsoft.com/office/drawing/2014/main" id="{0D1BD47D-EB75-4831-92C3-A68183321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926"/>
            <a:ext cx="12192000" cy="6923852"/>
          </a:xfrm>
          <a:prstGeom prst="rect">
            <a:avLst/>
          </a:prstGeom>
        </p:spPr>
      </p:pic>
      <p:sp>
        <p:nvSpPr>
          <p:cNvPr id="6" name="Title 5">
            <a:extLst>
              <a:ext uri="{FF2B5EF4-FFF2-40B4-BE49-F238E27FC236}">
                <a16:creationId xmlns:a16="http://schemas.microsoft.com/office/drawing/2014/main" id="{D089FB6B-0A9C-4A18-B924-B367B8418030}"/>
              </a:ext>
            </a:extLst>
          </p:cNvPr>
          <p:cNvSpPr>
            <a:spLocks noGrp="1"/>
          </p:cNvSpPr>
          <p:nvPr>
            <p:ph type="title"/>
          </p:nvPr>
        </p:nvSpPr>
        <p:spPr>
          <a:xfrm>
            <a:off x="838200" y="105215"/>
            <a:ext cx="10515600" cy="1325563"/>
          </a:xfrm>
        </p:spPr>
        <p:txBody>
          <a:bodyPr>
            <a:noAutofit/>
          </a:bodyPr>
          <a:lstStyle/>
          <a:p>
            <a:pPr algn="ctr"/>
            <a:r>
              <a:rPr lang="en-GB" sz="6600" dirty="0">
                <a:solidFill>
                  <a:srgbClr val="FFFF00"/>
                </a:solidFill>
                <a:latin typeface="Times New Roman" panose="02020603050405020304" pitchFamily="18" charset="0"/>
                <a:cs typeface="Times New Roman" panose="02020603050405020304" pitchFamily="18" charset="0"/>
              </a:rPr>
              <a:t>OBJECTIVES</a:t>
            </a:r>
          </a:p>
        </p:txBody>
      </p:sp>
      <p:graphicFrame>
        <p:nvGraphicFramePr>
          <p:cNvPr id="8" name="Diagram 7">
            <a:extLst>
              <a:ext uri="{FF2B5EF4-FFF2-40B4-BE49-F238E27FC236}">
                <a16:creationId xmlns:a16="http://schemas.microsoft.com/office/drawing/2014/main" id="{D3BC1B7E-FB16-48CB-948C-AC8DFAE21EB3}"/>
              </a:ext>
            </a:extLst>
          </p:cNvPr>
          <p:cNvGraphicFramePr/>
          <p:nvPr>
            <p:extLst>
              <p:ext uri="{D42A27DB-BD31-4B8C-83A1-F6EECF244321}">
                <p14:modId xmlns:p14="http://schemas.microsoft.com/office/powerpoint/2010/main" val="1897804668"/>
              </p:ext>
            </p:extLst>
          </p:nvPr>
        </p:nvGraphicFramePr>
        <p:xfrm>
          <a:off x="1925587" y="1388891"/>
          <a:ext cx="8340825" cy="4877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3206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4" name="Picture 3" descr="A close up of food&#10;&#10;Description automatically generated">
            <a:extLst>
              <a:ext uri="{FF2B5EF4-FFF2-40B4-BE49-F238E27FC236}">
                <a16:creationId xmlns:a16="http://schemas.microsoft.com/office/drawing/2014/main" id="{82127588-0BE6-431A-BF1E-E94E371983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324" y="0"/>
            <a:ext cx="10127352" cy="6861281"/>
          </a:xfrm>
          <a:prstGeom prst="rect">
            <a:avLst/>
          </a:prstGeom>
        </p:spPr>
      </p:pic>
      <p:sp>
        <p:nvSpPr>
          <p:cNvPr id="7" name="Content Placeholder 6">
            <a:extLst>
              <a:ext uri="{FF2B5EF4-FFF2-40B4-BE49-F238E27FC236}">
                <a16:creationId xmlns:a16="http://schemas.microsoft.com/office/drawing/2014/main" id="{7A569EDD-FCC1-4DE2-AD15-320255932491}"/>
              </a:ext>
            </a:extLst>
          </p:cNvPr>
          <p:cNvSpPr>
            <a:spLocks noGrp="1"/>
          </p:cNvSpPr>
          <p:nvPr>
            <p:ph idx="1"/>
          </p:nvPr>
        </p:nvSpPr>
        <p:spPr/>
        <p:txBody>
          <a:bodyPr/>
          <a:lstStyle/>
          <a:p>
            <a:r>
              <a:rPr lang="en-GB" dirty="0">
                <a:solidFill>
                  <a:srgbClr val="FF0000"/>
                </a:solidFill>
              </a:rPr>
              <a:t>“Ou</a:t>
            </a:r>
            <a:r>
              <a:rPr lang="en-GB" dirty="0">
                <a:solidFill>
                  <a:srgbClr val="FFFF00"/>
                </a:solidFill>
              </a:rPr>
              <a:t>r customers are the reason for our existence. We demonstrat</a:t>
            </a:r>
            <a:r>
              <a:rPr lang="en-GB" dirty="0">
                <a:solidFill>
                  <a:srgbClr val="FF0000"/>
                </a:solidFill>
              </a:rPr>
              <a:t>e our app</a:t>
            </a:r>
            <a:r>
              <a:rPr lang="en-GB" dirty="0">
                <a:solidFill>
                  <a:srgbClr val="FFFF00"/>
                </a:solidFill>
              </a:rPr>
              <a:t>reciation by providing them with high quality food and superi</a:t>
            </a:r>
            <a:r>
              <a:rPr lang="en-GB" dirty="0">
                <a:solidFill>
                  <a:srgbClr val="FF0000"/>
                </a:solidFill>
              </a:rPr>
              <a:t>or serv</a:t>
            </a:r>
            <a:r>
              <a:rPr lang="en-GB" dirty="0">
                <a:solidFill>
                  <a:srgbClr val="FFFF00"/>
                </a:solidFill>
              </a:rPr>
              <a:t>ice in a clean, welcoming environment, at a great value. “</a:t>
            </a:r>
          </a:p>
          <a:p>
            <a:r>
              <a:rPr lang="en-GB" dirty="0">
                <a:solidFill>
                  <a:srgbClr val="FF0000"/>
                </a:solidFill>
              </a:rPr>
              <a:t>“Our </a:t>
            </a:r>
            <a:r>
              <a:rPr lang="en-GB" dirty="0">
                <a:solidFill>
                  <a:srgbClr val="FFFF00"/>
                </a:solidFill>
              </a:rPr>
              <a:t>business model, characterised by our “three-legged stool” </a:t>
            </a:r>
            <a:r>
              <a:rPr lang="en-GB" dirty="0">
                <a:solidFill>
                  <a:srgbClr val="FF0000"/>
                </a:solidFill>
              </a:rPr>
              <a:t>of own</a:t>
            </a:r>
            <a:r>
              <a:rPr lang="en-GB" dirty="0">
                <a:solidFill>
                  <a:srgbClr val="FFFF00"/>
                </a:solidFill>
              </a:rPr>
              <a:t>er/operators, suppliers, and company employees, is our </a:t>
            </a:r>
            <a:r>
              <a:rPr lang="en-GB" dirty="0">
                <a:solidFill>
                  <a:srgbClr val="FF0000"/>
                </a:solidFill>
              </a:rPr>
              <a:t>foun</a:t>
            </a:r>
            <a:r>
              <a:rPr lang="en-GB" dirty="0">
                <a:solidFill>
                  <a:srgbClr val="FFFF00"/>
                </a:solidFill>
              </a:rPr>
              <a:t>dation, and balancing the interests of all three groups is key. </a:t>
            </a:r>
            <a:r>
              <a:rPr lang="en-GB" dirty="0">
                <a:solidFill>
                  <a:srgbClr val="FF0000"/>
                </a:solidFill>
              </a:rPr>
              <a:t>Sou</a:t>
            </a:r>
            <a:r>
              <a:rPr lang="en-GB" dirty="0">
                <a:solidFill>
                  <a:srgbClr val="FFFF00"/>
                </a:solidFill>
              </a:rPr>
              <a:t>nd ethics is good business. At McDonald’s, we hold ourselves </a:t>
            </a:r>
            <a:r>
              <a:rPr lang="en-GB" dirty="0">
                <a:solidFill>
                  <a:srgbClr val="FF0000"/>
                </a:solidFill>
              </a:rPr>
              <a:t>and con</a:t>
            </a:r>
            <a:r>
              <a:rPr lang="en-GB" dirty="0">
                <a:solidFill>
                  <a:srgbClr val="FFFF00"/>
                </a:solidFill>
              </a:rPr>
              <a:t>duct our business to high standards of fairness, honesty, and </a:t>
            </a:r>
            <a:r>
              <a:rPr lang="en-GB" dirty="0">
                <a:solidFill>
                  <a:srgbClr val="FF0000"/>
                </a:solidFill>
              </a:rPr>
              <a:t>inte</a:t>
            </a:r>
            <a:r>
              <a:rPr lang="en-GB" dirty="0">
                <a:solidFill>
                  <a:srgbClr val="FFFF00"/>
                </a:solidFill>
              </a:rPr>
              <a:t>grity. We are individually accountable and collectively </a:t>
            </a:r>
            <a:r>
              <a:rPr lang="en-GB" dirty="0">
                <a:solidFill>
                  <a:srgbClr val="FF0000"/>
                </a:solidFill>
              </a:rPr>
              <a:t>resp</a:t>
            </a:r>
            <a:r>
              <a:rPr lang="en-GB" dirty="0">
                <a:solidFill>
                  <a:srgbClr val="FFFF00"/>
                </a:solidFill>
              </a:rPr>
              <a:t>onsible”</a:t>
            </a:r>
          </a:p>
          <a:p>
            <a:endParaRPr lang="en-GB" dirty="0">
              <a:solidFill>
                <a:srgbClr val="FFFF00"/>
              </a:solidFill>
            </a:endParaRPr>
          </a:p>
          <a:p>
            <a:endParaRPr lang="en-GB" dirty="0">
              <a:solidFill>
                <a:srgbClr val="92D050"/>
              </a:solidFill>
            </a:endParaRPr>
          </a:p>
        </p:txBody>
      </p:sp>
      <p:sp>
        <p:nvSpPr>
          <p:cNvPr id="2" name="Rectangle 1">
            <a:extLst>
              <a:ext uri="{FF2B5EF4-FFF2-40B4-BE49-F238E27FC236}">
                <a16:creationId xmlns:a16="http://schemas.microsoft.com/office/drawing/2014/main" id="{962C98F4-01B6-4B18-B71D-BD5AE18E0241}"/>
              </a:ext>
            </a:extLst>
          </p:cNvPr>
          <p:cNvSpPr/>
          <p:nvPr/>
        </p:nvSpPr>
        <p:spPr>
          <a:xfrm>
            <a:off x="1655545" y="134754"/>
            <a:ext cx="6217920" cy="7796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D5CDEDD8-752F-49AA-B571-D7CD8877C936}"/>
              </a:ext>
            </a:extLst>
          </p:cNvPr>
          <p:cNvSpPr>
            <a:spLocks noGrp="1"/>
          </p:cNvSpPr>
          <p:nvPr>
            <p:ph type="title"/>
          </p:nvPr>
        </p:nvSpPr>
        <p:spPr>
          <a:xfrm>
            <a:off x="838200" y="134754"/>
            <a:ext cx="10515600" cy="1325563"/>
          </a:xfrm>
        </p:spPr>
        <p:txBody>
          <a:bodyPr>
            <a:noAutofit/>
          </a:bodyPr>
          <a:lstStyle/>
          <a:p>
            <a:pPr algn="ctr"/>
            <a:r>
              <a:rPr lang="en-GB" sz="9600" dirty="0">
                <a:solidFill>
                  <a:srgbClr val="FF0000"/>
                </a:solidFill>
              </a:rPr>
              <a:t>OBJECTIVES</a:t>
            </a:r>
          </a:p>
        </p:txBody>
      </p:sp>
    </p:spTree>
    <p:extLst>
      <p:ext uri="{BB962C8B-B14F-4D97-AF65-F5344CB8AC3E}">
        <p14:creationId xmlns:p14="http://schemas.microsoft.com/office/powerpoint/2010/main" val="1451939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00">
            <a:alpha val="75000"/>
          </a:srgb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FCEB968-2D19-4C4B-8630-C18BFCB6B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p:spPr>
      </p:pic>
      <p:sp>
        <p:nvSpPr>
          <p:cNvPr id="2" name="Title 1">
            <a:extLst>
              <a:ext uri="{FF2B5EF4-FFF2-40B4-BE49-F238E27FC236}">
                <a16:creationId xmlns:a16="http://schemas.microsoft.com/office/drawing/2014/main" id="{9EF55545-9B1B-4DD2-A43C-7AA3C18BCDE4}"/>
              </a:ext>
            </a:extLst>
          </p:cNvPr>
          <p:cNvSpPr>
            <a:spLocks noGrp="1"/>
          </p:cNvSpPr>
          <p:nvPr>
            <p:ph type="title"/>
          </p:nvPr>
        </p:nvSpPr>
        <p:spPr/>
        <p:txBody>
          <a:bodyPr/>
          <a:lstStyle/>
          <a:p>
            <a:pPr algn="ctr"/>
            <a:r>
              <a:rPr lang="en-GB" dirty="0"/>
              <a:t>Corporate Social Responsibility </a:t>
            </a:r>
          </a:p>
        </p:txBody>
      </p:sp>
      <p:sp>
        <p:nvSpPr>
          <p:cNvPr id="12" name="Content Placeholder 11">
            <a:extLst>
              <a:ext uri="{FF2B5EF4-FFF2-40B4-BE49-F238E27FC236}">
                <a16:creationId xmlns:a16="http://schemas.microsoft.com/office/drawing/2014/main" id="{3433D3AD-B125-42CF-9660-20DD2C603B72}"/>
              </a:ext>
            </a:extLst>
          </p:cNvPr>
          <p:cNvSpPr>
            <a:spLocks noGrp="1"/>
          </p:cNvSpPr>
          <p:nvPr>
            <p:ph idx="1"/>
          </p:nvPr>
        </p:nvSpPr>
        <p:spPr/>
        <p:txBody>
          <a:bodyPr/>
          <a:lstStyle/>
          <a:p>
            <a:br>
              <a:rPr lang="en-GB" dirty="0"/>
            </a:br>
            <a:r>
              <a:rPr lang="en-GB" dirty="0"/>
              <a:t>“A company's sense of responsibility towards the community and environment (both ecological and social) in which it operates. Companies express this citizenship (1) through their waste and pollution reduction processes, (2) by contributing educational and social programs, and (3) by earning adequate returns on the employed resources.”</a:t>
            </a:r>
            <a:br>
              <a:rPr lang="en-GB" dirty="0"/>
            </a:br>
            <a:br>
              <a:rPr lang="en-GB" dirty="0"/>
            </a:br>
            <a:endParaRPr lang="en-GB" dirty="0"/>
          </a:p>
        </p:txBody>
      </p:sp>
    </p:spTree>
    <p:extLst>
      <p:ext uri="{BB962C8B-B14F-4D97-AF65-F5344CB8AC3E}">
        <p14:creationId xmlns:p14="http://schemas.microsoft.com/office/powerpoint/2010/main" val="2800621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B9C04CA-94B8-4903-99C6-920931D619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p:spPr>
      </p:pic>
      <p:sp>
        <p:nvSpPr>
          <p:cNvPr id="2" name="Title 1">
            <a:extLst>
              <a:ext uri="{FF2B5EF4-FFF2-40B4-BE49-F238E27FC236}">
                <a16:creationId xmlns:a16="http://schemas.microsoft.com/office/drawing/2014/main" id="{012E184A-73E9-4C64-96BF-44DF3376DBFF}"/>
              </a:ext>
            </a:extLst>
          </p:cNvPr>
          <p:cNvSpPr>
            <a:spLocks noGrp="1"/>
          </p:cNvSpPr>
          <p:nvPr>
            <p:ph type="title"/>
          </p:nvPr>
        </p:nvSpPr>
        <p:spPr/>
        <p:txBody>
          <a:bodyPr/>
          <a:lstStyle/>
          <a:p>
            <a:pPr algn="ctr"/>
            <a:r>
              <a:rPr lang="en-GB" dirty="0"/>
              <a:t>A Responsible </a:t>
            </a:r>
            <a:r>
              <a:rPr lang="en-GB" dirty="0" err="1"/>
              <a:t>Mcdonald’s</a:t>
            </a:r>
            <a:endParaRPr lang="en-GB" dirty="0"/>
          </a:p>
        </p:txBody>
      </p:sp>
      <p:sp>
        <p:nvSpPr>
          <p:cNvPr id="8" name="Content Placeholder 7">
            <a:extLst>
              <a:ext uri="{FF2B5EF4-FFF2-40B4-BE49-F238E27FC236}">
                <a16:creationId xmlns:a16="http://schemas.microsoft.com/office/drawing/2014/main" id="{22970C49-3D4E-475E-A625-0950CA938BA2}"/>
              </a:ext>
            </a:extLst>
          </p:cNvPr>
          <p:cNvSpPr>
            <a:spLocks noGrp="1"/>
          </p:cNvSpPr>
          <p:nvPr>
            <p:ph idx="1"/>
          </p:nvPr>
        </p:nvSpPr>
        <p:spPr/>
        <p:txBody>
          <a:bodyPr>
            <a:normAutofit fontScale="92500" lnSpcReduction="20000"/>
          </a:bodyPr>
          <a:lstStyle/>
          <a:p>
            <a:pPr algn="ctr"/>
            <a:endParaRPr lang="en-GB" dirty="0"/>
          </a:p>
          <a:p>
            <a:pPr algn="ctr"/>
            <a:r>
              <a:rPr lang="en-GB" b="1" dirty="0"/>
              <a:t>Our responsibility is our opportunity</a:t>
            </a:r>
          </a:p>
          <a:p>
            <a:pPr algn="ctr"/>
            <a:r>
              <a:rPr lang="en-GB" b="1" dirty="0"/>
              <a:t>Where we can make the biggest difference</a:t>
            </a:r>
          </a:p>
          <a:p>
            <a:pPr algn="ctr"/>
            <a:r>
              <a:rPr lang="en-GB" b="1" dirty="0"/>
              <a:t>Climate Action</a:t>
            </a:r>
          </a:p>
          <a:p>
            <a:pPr algn="ctr"/>
            <a:r>
              <a:rPr lang="en-GB" b="1" dirty="0"/>
              <a:t>Beef Sustainability</a:t>
            </a:r>
          </a:p>
          <a:p>
            <a:pPr algn="ctr"/>
            <a:r>
              <a:rPr lang="en-GB" b="1" dirty="0"/>
              <a:t>Packaging and Recycling</a:t>
            </a:r>
          </a:p>
          <a:p>
            <a:pPr algn="ctr"/>
            <a:r>
              <a:rPr lang="en-GB" b="1" dirty="0"/>
              <a:t>Commitment to Families</a:t>
            </a:r>
          </a:p>
          <a:p>
            <a:pPr algn="ctr"/>
            <a:r>
              <a:rPr lang="en-GB" b="1" dirty="0"/>
              <a:t>Youth Opportunity </a:t>
            </a:r>
          </a:p>
          <a:p>
            <a:pPr algn="ctr"/>
            <a:r>
              <a:rPr lang="en-GB" b="1" dirty="0"/>
              <a:t>Protecting our planet</a:t>
            </a:r>
          </a:p>
          <a:p>
            <a:pPr algn="ctr"/>
            <a:r>
              <a:rPr lang="en-GB" b="1" dirty="0"/>
              <a:t>Supporting the UN SDGs</a:t>
            </a:r>
          </a:p>
          <a:p>
            <a:pPr algn="ctr"/>
            <a:endParaRPr lang="en-GB" b="1" dirty="0"/>
          </a:p>
          <a:p>
            <a:pPr algn="ctr"/>
            <a:endParaRPr lang="en-GB" b="1" dirty="0"/>
          </a:p>
          <a:p>
            <a:pPr algn="ctr"/>
            <a:endParaRPr lang="en-GB" dirty="0"/>
          </a:p>
        </p:txBody>
      </p:sp>
    </p:spTree>
    <p:extLst>
      <p:ext uri="{BB962C8B-B14F-4D97-AF65-F5344CB8AC3E}">
        <p14:creationId xmlns:p14="http://schemas.microsoft.com/office/powerpoint/2010/main" val="194442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4" name="Picture 3" descr="A sandwich is sitting on a table&#10;&#10;Description automatically generated">
            <a:extLst>
              <a:ext uri="{FF2B5EF4-FFF2-40B4-BE49-F238E27FC236}">
                <a16:creationId xmlns:a16="http://schemas.microsoft.com/office/drawing/2014/main" id="{DE5D0129-A091-4C0C-BDA7-094C05CBB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7000" y="0"/>
            <a:ext cx="9469922" cy="6858000"/>
          </a:xfrm>
          <a:prstGeom prst="rect">
            <a:avLst/>
          </a:prstGeom>
        </p:spPr>
      </p:pic>
      <p:sp>
        <p:nvSpPr>
          <p:cNvPr id="8" name="Title 7">
            <a:extLst>
              <a:ext uri="{FF2B5EF4-FFF2-40B4-BE49-F238E27FC236}">
                <a16:creationId xmlns:a16="http://schemas.microsoft.com/office/drawing/2014/main" id="{C0CBC483-574E-4FAE-8459-98DF3483B768}"/>
              </a:ext>
            </a:extLst>
          </p:cNvPr>
          <p:cNvSpPr>
            <a:spLocks noGrp="1"/>
          </p:cNvSpPr>
          <p:nvPr>
            <p:ph type="title"/>
          </p:nvPr>
        </p:nvSpPr>
        <p:spPr>
          <a:xfrm>
            <a:off x="838200" y="365125"/>
            <a:ext cx="10515600" cy="1325563"/>
          </a:xfrm>
        </p:spPr>
        <p:txBody>
          <a:bodyPr>
            <a:noAutofit/>
          </a:bodyPr>
          <a:lstStyle/>
          <a:p>
            <a:pPr algn="ctr"/>
            <a:r>
              <a:rPr lang="en-GB" sz="7200" dirty="0">
                <a:solidFill>
                  <a:srgbClr val="FF0000"/>
                </a:solidFill>
                <a:latin typeface="Times New Roman" panose="02020603050405020304" pitchFamily="18" charset="0"/>
                <a:cs typeface="Times New Roman" panose="02020603050405020304" pitchFamily="18" charset="0"/>
              </a:rPr>
              <a:t>Man</a:t>
            </a:r>
            <a:r>
              <a:rPr lang="en-GB" sz="7200" dirty="0">
                <a:solidFill>
                  <a:srgbClr val="FFFF00"/>
                </a:solidFill>
                <a:latin typeface="Times New Roman" panose="02020603050405020304" pitchFamily="18" charset="0"/>
                <a:cs typeface="Times New Roman" panose="02020603050405020304" pitchFamily="18" charset="0"/>
              </a:rPr>
              <a:t>agement</a:t>
            </a:r>
            <a:r>
              <a:rPr lang="en-GB" sz="7200" dirty="0">
                <a:solidFill>
                  <a:srgbClr val="FF0000"/>
                </a:solidFill>
                <a:latin typeface="Times New Roman" panose="02020603050405020304" pitchFamily="18" charset="0"/>
                <a:cs typeface="Times New Roman" panose="02020603050405020304" pitchFamily="18" charset="0"/>
              </a:rPr>
              <a:t> </a:t>
            </a:r>
            <a:r>
              <a:rPr lang="en-GB" sz="7200" dirty="0">
                <a:solidFill>
                  <a:srgbClr val="FFFF00"/>
                </a:solidFill>
                <a:latin typeface="Times New Roman" panose="02020603050405020304" pitchFamily="18" charset="0"/>
                <a:cs typeface="Times New Roman" panose="02020603050405020304" pitchFamily="18" charset="0"/>
              </a:rPr>
              <a:t>Op</a:t>
            </a:r>
            <a:r>
              <a:rPr lang="en-GB" sz="7200" dirty="0">
                <a:solidFill>
                  <a:srgbClr val="FF0000"/>
                </a:solidFill>
                <a:latin typeface="Times New Roman" panose="02020603050405020304" pitchFamily="18" charset="0"/>
                <a:cs typeface="Times New Roman" panose="02020603050405020304" pitchFamily="18" charset="0"/>
              </a:rPr>
              <a:t>tions</a:t>
            </a:r>
          </a:p>
        </p:txBody>
      </p:sp>
      <p:graphicFrame>
        <p:nvGraphicFramePr>
          <p:cNvPr id="10" name="Diagram 9">
            <a:extLst>
              <a:ext uri="{FF2B5EF4-FFF2-40B4-BE49-F238E27FC236}">
                <a16:creationId xmlns:a16="http://schemas.microsoft.com/office/drawing/2014/main" id="{77722665-767D-4494-B0A9-E03AC882467B}"/>
              </a:ext>
            </a:extLst>
          </p:cNvPr>
          <p:cNvGraphicFramePr/>
          <p:nvPr>
            <p:extLst>
              <p:ext uri="{D42A27DB-BD31-4B8C-83A1-F6EECF244321}">
                <p14:modId xmlns:p14="http://schemas.microsoft.com/office/powerpoint/2010/main" val="3871261221"/>
              </p:ext>
            </p:extLst>
          </p:nvPr>
        </p:nvGraphicFramePr>
        <p:xfrm>
          <a:off x="2268554" y="1786306"/>
          <a:ext cx="7654892" cy="48021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414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E689-662D-4D19-8AD4-0DFAA60203A0}"/>
              </a:ext>
            </a:extLst>
          </p:cNvPr>
          <p:cNvSpPr>
            <a:spLocks noGrp="1"/>
          </p:cNvSpPr>
          <p:nvPr>
            <p:ph type="title"/>
          </p:nvPr>
        </p:nvSpPr>
        <p:spPr/>
        <p:txBody>
          <a:bodyPr>
            <a:normAutofit/>
          </a:bodyPr>
          <a:lstStyle/>
          <a:p>
            <a:pPr algn="ctr"/>
            <a:r>
              <a:rPr lang="en-GB" dirty="0">
                <a:solidFill>
                  <a:srgbClr val="FFFF00"/>
                </a:solidFill>
                <a:latin typeface="Times New Roman" panose="02020603050405020304" pitchFamily="18" charset="0"/>
                <a:cs typeface="Times New Roman" panose="02020603050405020304" pitchFamily="18" charset="0"/>
              </a:rPr>
              <a:t>Bureaucratic Management and use of Maslow’s Hierarchy of Needs Theory </a:t>
            </a:r>
          </a:p>
        </p:txBody>
      </p:sp>
      <p:pic>
        <p:nvPicPr>
          <p:cNvPr id="8" name="Content Placeholder 7" descr="A close up of text on a black background&#10;&#10;Description automatically generated">
            <a:extLst>
              <a:ext uri="{FF2B5EF4-FFF2-40B4-BE49-F238E27FC236}">
                <a16:creationId xmlns:a16="http://schemas.microsoft.com/office/drawing/2014/main" id="{B540FB04-DBBB-4464-A580-57AFC371D9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90160" y="1919399"/>
            <a:ext cx="6035040" cy="4267200"/>
          </a:xfrm>
          <a:gradFill flip="none" rotWithShape="1">
            <a:gsLst>
              <a:gs pos="0">
                <a:schemeClr val="accent1">
                  <a:lumMod val="0"/>
                  <a:lumOff val="10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pic>
      <p:pic>
        <p:nvPicPr>
          <p:cNvPr id="10" name="Picture 9" descr="A person posing for a photo&#10;&#10;Description automatically generated">
            <a:extLst>
              <a:ext uri="{FF2B5EF4-FFF2-40B4-BE49-F238E27FC236}">
                <a16:creationId xmlns:a16="http://schemas.microsoft.com/office/drawing/2014/main" id="{9BF0D77E-BAF9-4B7E-8F96-D8CCC9C352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8930" y="1919399"/>
            <a:ext cx="3400318" cy="4314154"/>
          </a:xfrm>
          <a:prstGeom prst="rect">
            <a:avLst/>
          </a:prstGeom>
        </p:spPr>
      </p:pic>
    </p:spTree>
    <p:extLst>
      <p:ext uri="{BB962C8B-B14F-4D97-AF65-F5344CB8AC3E}">
        <p14:creationId xmlns:p14="http://schemas.microsoft.com/office/powerpoint/2010/main" val="1336718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4" name="Picture 3" descr="A group of people posing for the camera&#10;&#10;Description automatically generated">
            <a:extLst>
              <a:ext uri="{FF2B5EF4-FFF2-40B4-BE49-F238E27FC236}">
                <a16:creationId xmlns:a16="http://schemas.microsoft.com/office/drawing/2014/main" id="{F102FE0E-4B61-47D1-9F94-4DB5690DD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0"/>
            <a:ext cx="10274156" cy="6858000"/>
          </a:xfrm>
          <a:prstGeom prst="rect">
            <a:avLst/>
          </a:prstGeom>
        </p:spPr>
      </p:pic>
      <p:sp>
        <p:nvSpPr>
          <p:cNvPr id="2" name="Title 1">
            <a:extLst>
              <a:ext uri="{FF2B5EF4-FFF2-40B4-BE49-F238E27FC236}">
                <a16:creationId xmlns:a16="http://schemas.microsoft.com/office/drawing/2014/main" id="{08F7301F-3C3F-41B5-BB66-E9F4297A4837}"/>
              </a:ext>
            </a:extLst>
          </p:cNvPr>
          <p:cNvSpPr>
            <a:spLocks noGrp="1"/>
          </p:cNvSpPr>
          <p:nvPr>
            <p:ph type="title"/>
          </p:nvPr>
        </p:nvSpPr>
        <p:spPr/>
        <p:txBody>
          <a:bodyPr>
            <a:normAutofit fontScale="90000"/>
          </a:bodyPr>
          <a:lstStyle/>
          <a:p>
            <a:pPr algn="ctr"/>
            <a:r>
              <a:rPr lang="en-GB" dirty="0" err="1">
                <a:solidFill>
                  <a:srgbClr val="FF0000"/>
                </a:solidFill>
                <a:latin typeface="Times New Roman" panose="02020603050405020304" pitchFamily="18" charset="0"/>
                <a:cs typeface="Times New Roman" panose="02020603050405020304" pitchFamily="18" charset="0"/>
              </a:rPr>
              <a:t>Mcdonald’s</a:t>
            </a:r>
            <a:r>
              <a:rPr lang="en-GB" dirty="0">
                <a:solidFill>
                  <a:srgbClr val="FF0000"/>
                </a:solidFill>
                <a:latin typeface="Times New Roman" panose="02020603050405020304" pitchFamily="18" charset="0"/>
                <a:cs typeface="Times New Roman" panose="02020603050405020304" pitchFamily="18" charset="0"/>
              </a:rPr>
              <a:t> Teams</a:t>
            </a:r>
            <a:br>
              <a:rPr lang="en-GB" dirty="0">
                <a:solidFill>
                  <a:srgbClr val="FF0000"/>
                </a:solidFill>
                <a:latin typeface="Times New Roman" panose="02020603050405020304" pitchFamily="18" charset="0"/>
                <a:cs typeface="Times New Roman" panose="02020603050405020304" pitchFamily="18" charset="0"/>
              </a:rPr>
            </a:br>
            <a:r>
              <a:rPr lang="en-GB" dirty="0">
                <a:solidFill>
                  <a:srgbClr val="FF0000"/>
                </a:solidFill>
                <a:latin typeface="Times New Roman" panose="02020603050405020304" pitchFamily="18" charset="0"/>
                <a:cs typeface="Times New Roman" panose="02020603050405020304" pitchFamily="18" charset="0"/>
              </a:rPr>
              <a:t>Using </a:t>
            </a:r>
            <a:r>
              <a:rPr lang="en-GB" dirty="0">
                <a:solidFill>
                  <a:srgbClr val="FFFF00"/>
                </a:solidFill>
                <a:latin typeface="Times New Roman" panose="02020603050405020304" pitchFamily="18" charset="0"/>
                <a:cs typeface="Times New Roman" panose="02020603050405020304" pitchFamily="18" charset="0"/>
              </a:rPr>
              <a:t>Belbin’s</a:t>
            </a:r>
            <a:r>
              <a:rPr lang="en-GB" dirty="0">
                <a:solidFill>
                  <a:srgbClr val="FF0000"/>
                </a:solidFill>
                <a:latin typeface="Times New Roman" panose="02020603050405020304" pitchFamily="18" charset="0"/>
                <a:cs typeface="Times New Roman" panose="02020603050405020304" pitchFamily="18" charset="0"/>
              </a:rPr>
              <a:t> Approach. </a:t>
            </a:r>
            <a:r>
              <a:rPr lang="en-GB" dirty="0">
                <a:solidFill>
                  <a:srgbClr val="FFFF00"/>
                </a:solidFill>
                <a:latin typeface="Times New Roman" panose="02020603050405020304" pitchFamily="18" charset="0"/>
                <a:cs typeface="Times New Roman" panose="02020603050405020304" pitchFamily="18" charset="0"/>
              </a:rPr>
              <a:t>Who are our </a:t>
            </a:r>
            <a:r>
              <a:rPr lang="en-GB" dirty="0">
                <a:solidFill>
                  <a:srgbClr val="FF0000"/>
                </a:solidFill>
                <a:latin typeface="Times New Roman" panose="02020603050405020304" pitchFamily="18" charset="0"/>
                <a:cs typeface="Times New Roman" panose="02020603050405020304" pitchFamily="18" charset="0"/>
              </a:rPr>
              <a:t>workers?</a:t>
            </a:r>
          </a:p>
        </p:txBody>
      </p:sp>
      <p:sp>
        <p:nvSpPr>
          <p:cNvPr id="5" name="Content Placeholder 4">
            <a:extLst>
              <a:ext uri="{FF2B5EF4-FFF2-40B4-BE49-F238E27FC236}">
                <a16:creationId xmlns:a16="http://schemas.microsoft.com/office/drawing/2014/main" id="{3B1ED527-913E-4BAE-BE42-EC0DF1C8CC1C}"/>
              </a:ext>
            </a:extLst>
          </p:cNvPr>
          <p:cNvSpPr>
            <a:spLocks noGrp="1"/>
          </p:cNvSpPr>
          <p:nvPr>
            <p:ph idx="1"/>
          </p:nvPr>
        </p:nvSpPr>
        <p:spPr>
          <a:xfrm>
            <a:off x="838200" y="2055813"/>
            <a:ext cx="10515600" cy="4351338"/>
          </a:xfrm>
        </p:spPr>
        <p:txBody>
          <a:bodyPr>
            <a:normAutofit fontScale="62500" lnSpcReduction="20000"/>
          </a:bodyPr>
          <a:lstStyle/>
          <a:p>
            <a:pPr algn="ctr"/>
            <a:r>
              <a:rPr lang="en-GB" b="1" u="sng" dirty="0">
                <a:solidFill>
                  <a:srgbClr val="FFFF00"/>
                </a:solidFill>
              </a:rPr>
              <a:t>The Implementer                                                         The Completer Finisher</a:t>
            </a:r>
            <a:endParaRPr lang="en-GB" dirty="0">
              <a:solidFill>
                <a:srgbClr val="FFFF00"/>
              </a:solidFill>
            </a:endParaRPr>
          </a:p>
          <a:p>
            <a:pPr algn="ctr"/>
            <a:endParaRPr lang="en-GB" b="1" u="sng" dirty="0">
              <a:solidFill>
                <a:srgbClr val="FFFF00"/>
              </a:solidFill>
            </a:endParaRPr>
          </a:p>
          <a:p>
            <a:pPr algn="ctr"/>
            <a:endParaRPr lang="en-GB" dirty="0"/>
          </a:p>
          <a:p>
            <a:pPr algn="ctr"/>
            <a:r>
              <a:rPr lang="en-GB" b="1" u="sng" dirty="0">
                <a:solidFill>
                  <a:srgbClr val="FFFF00"/>
                </a:solidFill>
              </a:rPr>
              <a:t>The Resource Investigator                                                    The Co-ordinator           </a:t>
            </a: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Plant                                                                                 The Team Worker</a:t>
            </a:r>
            <a:endParaRPr lang="en-GB" dirty="0">
              <a:solidFill>
                <a:srgbClr val="FFFF00"/>
              </a:solidFill>
            </a:endParaRP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Monitor </a:t>
            </a:r>
            <a:r>
              <a:rPr lang="en-GB" b="1" u="sng" dirty="0" err="1">
                <a:solidFill>
                  <a:srgbClr val="FFFF00"/>
                </a:solidFill>
              </a:rPr>
              <a:t>Evaluato</a:t>
            </a:r>
            <a:r>
              <a:rPr lang="en-GB" b="1" u="sng" dirty="0">
                <a:solidFill>
                  <a:srgbClr val="FFFF00"/>
                </a:solidFill>
              </a:rPr>
              <a:t>                                                                      The Shaper</a:t>
            </a:r>
            <a:endParaRPr lang="en-GB" dirty="0">
              <a:solidFill>
                <a:srgbClr val="FFFF00"/>
              </a:solidFill>
            </a:endParaRP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Specialist</a:t>
            </a: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dirty="0"/>
          </a:p>
        </p:txBody>
      </p:sp>
    </p:spTree>
    <p:extLst>
      <p:ext uri="{BB962C8B-B14F-4D97-AF65-F5344CB8AC3E}">
        <p14:creationId xmlns:p14="http://schemas.microsoft.com/office/powerpoint/2010/main" val="2299461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9CC2-11A8-45B3-81C0-86FBC7B9E6A9}"/>
              </a:ext>
            </a:extLst>
          </p:cNvPr>
          <p:cNvSpPr>
            <a:spLocks noGrp="1"/>
          </p:cNvSpPr>
          <p:nvPr>
            <p:ph type="title"/>
          </p:nvPr>
        </p:nvSpPr>
        <p:spPr>
          <a:xfrm>
            <a:off x="837315" y="18255"/>
            <a:ext cx="10515600" cy="1325563"/>
          </a:xfrm>
        </p:spPr>
        <p:txBody>
          <a:bodyPr/>
          <a:lstStyle/>
          <a:p>
            <a:pPr algn="ctr"/>
            <a:r>
              <a:rPr lang="en-GB" dirty="0" err="1">
                <a:solidFill>
                  <a:srgbClr val="FFFF00"/>
                </a:solidFill>
                <a:latin typeface="Times New Roman" panose="02020603050405020304" pitchFamily="18" charset="0"/>
                <a:cs typeface="Times New Roman" panose="02020603050405020304" pitchFamily="18" charset="0"/>
              </a:rPr>
              <a:t>Mcdonald’s</a:t>
            </a:r>
            <a:r>
              <a:rPr lang="en-GB" dirty="0">
                <a:solidFill>
                  <a:srgbClr val="FFFF00"/>
                </a:solidFill>
                <a:latin typeface="Times New Roman" panose="02020603050405020304" pitchFamily="18" charset="0"/>
                <a:cs typeface="Times New Roman" panose="02020603050405020304" pitchFamily="18" charset="0"/>
              </a:rPr>
              <a:t> Groups</a:t>
            </a:r>
          </a:p>
        </p:txBody>
      </p:sp>
      <p:pic>
        <p:nvPicPr>
          <p:cNvPr id="4" name="Picture 3" descr="A picture containing doll, toy, clipart, indoor&#10;&#10;Description automatically generated">
            <a:extLst>
              <a:ext uri="{FF2B5EF4-FFF2-40B4-BE49-F238E27FC236}">
                <a16:creationId xmlns:a16="http://schemas.microsoft.com/office/drawing/2014/main" id="{A497F6B1-5F01-431D-AA10-56C0DEE6EF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0" y="-13344"/>
            <a:ext cx="12193769" cy="6871344"/>
          </a:xfrm>
          <a:prstGeom prst="rect">
            <a:avLst/>
          </a:prstGeom>
        </p:spPr>
      </p:pic>
      <p:sp>
        <p:nvSpPr>
          <p:cNvPr id="5" name="Content Placeholder 4">
            <a:extLst>
              <a:ext uri="{FF2B5EF4-FFF2-40B4-BE49-F238E27FC236}">
                <a16:creationId xmlns:a16="http://schemas.microsoft.com/office/drawing/2014/main" id="{8529B8AD-565A-4006-AAFF-F10A14B45BCD}"/>
              </a:ext>
            </a:extLst>
          </p:cNvPr>
          <p:cNvSpPr>
            <a:spLocks noGrp="1"/>
          </p:cNvSpPr>
          <p:nvPr>
            <p:ph idx="1"/>
          </p:nvPr>
        </p:nvSpPr>
        <p:spPr>
          <a:xfrm>
            <a:off x="837314" y="970290"/>
            <a:ext cx="10515600" cy="6261239"/>
          </a:xfrm>
        </p:spPr>
        <p:txBody>
          <a:bodyPr>
            <a:normAutofit/>
          </a:bodyPr>
          <a:lstStyle/>
          <a:p>
            <a:pPr marL="0" indent="0" algn="ctr">
              <a:buNone/>
            </a:pPr>
            <a:r>
              <a:rPr lang="en-GB" sz="5400" dirty="0">
                <a:solidFill>
                  <a:srgbClr val="FFFF00"/>
                </a:solidFill>
                <a:latin typeface="Times New Roman" panose="02020603050405020304" pitchFamily="18" charset="0"/>
                <a:cs typeface="Times New Roman" panose="02020603050405020304" pitchFamily="18" charset="0"/>
              </a:rPr>
              <a:t>Forming - Storming – Normin</a:t>
            </a:r>
            <a:r>
              <a:rPr lang="en-GB" sz="5400" dirty="0">
                <a:solidFill>
                  <a:srgbClr val="FF0000"/>
                </a:solidFill>
                <a:latin typeface="Times New Roman" panose="02020603050405020304" pitchFamily="18" charset="0"/>
                <a:cs typeface="Times New Roman" panose="02020603050405020304" pitchFamily="18" charset="0"/>
              </a:rPr>
              <a:t>g</a:t>
            </a:r>
            <a:r>
              <a:rPr lang="en-GB" sz="5400" dirty="0">
                <a:solidFill>
                  <a:srgbClr val="FFFF00"/>
                </a:solidFill>
                <a:latin typeface="Times New Roman" panose="02020603050405020304" pitchFamily="18" charset="0"/>
                <a:cs typeface="Times New Roman" panose="02020603050405020304" pitchFamily="18" charset="0"/>
              </a:rPr>
              <a:t> – Performing Tuckman’s Theory</a:t>
            </a: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r>
              <a:rPr lang="en-GB" sz="5400" dirty="0">
                <a:solidFill>
                  <a:srgbClr val="FFFF00"/>
                </a:solidFill>
                <a:latin typeface="Times New Roman" panose="02020603050405020304" pitchFamily="18" charset="0"/>
                <a:cs typeface="Times New Roman" panose="02020603050405020304" pitchFamily="18" charset="0"/>
              </a:rPr>
              <a:t>Fail to Form you won’t Perform!</a:t>
            </a:r>
          </a:p>
        </p:txBody>
      </p:sp>
      <p:pic>
        <p:nvPicPr>
          <p:cNvPr id="7" name="Picture 6" descr="A screenshot of a cell phone&#10;&#10;Description automatically generated">
            <a:extLst>
              <a:ext uri="{FF2B5EF4-FFF2-40B4-BE49-F238E27FC236}">
                <a16:creationId xmlns:a16="http://schemas.microsoft.com/office/drawing/2014/main" id="{B1D883DC-5774-474A-9C66-0D197D3069DD}"/>
              </a:ext>
            </a:extLst>
          </p:cNvPr>
          <p:cNvPicPr>
            <a:picLocks noChangeAspect="1"/>
          </p:cNvPicPr>
          <p:nvPr/>
        </p:nvPicPr>
        <p:blipFill>
          <a:blip r:embed="rId4">
            <a:alphaModFix amt="91000"/>
            <a:extLst>
              <a:ext uri="{28A0092B-C50C-407E-A947-70E740481C1C}">
                <a14:useLocalDpi xmlns:a14="http://schemas.microsoft.com/office/drawing/2010/main" val="0"/>
              </a:ext>
            </a:extLst>
          </a:blip>
          <a:stretch>
            <a:fillRect/>
          </a:stretch>
        </p:blipFill>
        <p:spPr>
          <a:xfrm>
            <a:off x="3629843" y="2591808"/>
            <a:ext cx="4930541" cy="2662492"/>
          </a:xfrm>
          <a:prstGeom prst="rect">
            <a:avLst/>
          </a:prstGeom>
          <a:solidFill>
            <a:srgbClr val="FF0000"/>
          </a:solidFill>
          <a:effectLst>
            <a:glow rad="1905000">
              <a:srgbClr val="FFFF00">
                <a:alpha val="66000"/>
              </a:srgbClr>
            </a:glow>
            <a:reflection endPos="21000" dist="50800" dir="5400000" sy="-100000" algn="bl" rotWithShape="0"/>
          </a:effectLst>
        </p:spPr>
      </p:pic>
    </p:spTree>
    <p:extLst>
      <p:ext uri="{BB962C8B-B14F-4D97-AF65-F5344CB8AC3E}">
        <p14:creationId xmlns:p14="http://schemas.microsoft.com/office/powerpoint/2010/main" val="3762094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30C2-3076-4A60-83F5-1429C9C36C99}"/>
              </a:ext>
            </a:extLst>
          </p:cNvPr>
          <p:cNvSpPr>
            <a:spLocks noGrp="1"/>
          </p:cNvSpPr>
          <p:nvPr>
            <p:ph type="title"/>
          </p:nvPr>
        </p:nvSpPr>
        <p:spPr/>
        <p:txBody>
          <a:bodyPr/>
          <a:lstStyle/>
          <a:p>
            <a:pPr algn="ctr"/>
            <a:r>
              <a:rPr lang="en-GB" dirty="0">
                <a:solidFill>
                  <a:srgbClr val="FFFF00"/>
                </a:solidFill>
                <a:latin typeface="Times New Roman" panose="02020603050405020304" pitchFamily="18" charset="0"/>
                <a:cs typeface="Times New Roman" panose="02020603050405020304" pitchFamily="18" charset="0"/>
              </a:rPr>
              <a:t>CONCLUSION</a:t>
            </a:r>
          </a:p>
        </p:txBody>
      </p:sp>
      <p:pic>
        <p:nvPicPr>
          <p:cNvPr id="6" name="Picture 5" descr="A picture containing table, indoor, plate, sitting&#10;&#10;Description automatically generated">
            <a:extLst>
              <a:ext uri="{FF2B5EF4-FFF2-40B4-BE49-F238E27FC236}">
                <a16:creationId xmlns:a16="http://schemas.microsoft.com/office/drawing/2014/main" id="{6AB9937F-E9E6-4D96-AA76-9189E5C058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5001" y="1730375"/>
            <a:ext cx="4762500" cy="4762500"/>
          </a:xfrm>
          <a:prstGeom prst="rect">
            <a:avLst/>
          </a:prstGeom>
        </p:spPr>
      </p:pic>
      <p:pic>
        <p:nvPicPr>
          <p:cNvPr id="4" name="Picture 3" descr="A person wearing a suit and tie smiling at the camera&#10;&#10;Description automatically generated">
            <a:extLst>
              <a:ext uri="{FF2B5EF4-FFF2-40B4-BE49-F238E27FC236}">
                <a16:creationId xmlns:a16="http://schemas.microsoft.com/office/drawing/2014/main" id="{3CD488BA-ABD6-41B9-AB4C-80BD87A914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7391" y="1690688"/>
            <a:ext cx="2286000" cy="2286000"/>
          </a:xfrm>
          <a:prstGeom prst="rect">
            <a:avLst/>
          </a:prstGeom>
        </p:spPr>
      </p:pic>
      <p:pic>
        <p:nvPicPr>
          <p:cNvPr id="7" name="Picture 6" descr="A person smiling for the camera&#10;&#10;Description automatically generated">
            <a:extLst>
              <a:ext uri="{FF2B5EF4-FFF2-40B4-BE49-F238E27FC236}">
                <a16:creationId xmlns:a16="http://schemas.microsoft.com/office/drawing/2014/main" id="{190B7666-C701-481A-B59A-8E16729C4B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02567" y="1690688"/>
            <a:ext cx="2286000" cy="2286000"/>
          </a:xfrm>
          <a:prstGeom prst="rect">
            <a:avLst/>
          </a:prstGeom>
        </p:spPr>
      </p:pic>
      <p:sp>
        <p:nvSpPr>
          <p:cNvPr id="8" name="Rectangle 7">
            <a:extLst>
              <a:ext uri="{FF2B5EF4-FFF2-40B4-BE49-F238E27FC236}">
                <a16:creationId xmlns:a16="http://schemas.microsoft.com/office/drawing/2014/main" id="{B78AEE81-9FFA-401A-B9A6-9C9738801728}"/>
              </a:ext>
            </a:extLst>
          </p:cNvPr>
          <p:cNvSpPr/>
          <p:nvPr/>
        </p:nvSpPr>
        <p:spPr>
          <a:xfrm>
            <a:off x="1071806" y="4154311"/>
            <a:ext cx="2139631" cy="1309511"/>
          </a:xfrm>
          <a:prstGeom prst="rect">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latin typeface="Times New Roman" panose="02020603050405020304" pitchFamily="18" charset="0"/>
                <a:cs typeface="Times New Roman" panose="02020603050405020304" pitchFamily="18" charset="0"/>
              </a:rPr>
              <a:t>Steve Easterbrook, President and CEO, McDonald’s</a:t>
            </a:r>
          </a:p>
        </p:txBody>
      </p:sp>
      <p:sp>
        <p:nvSpPr>
          <p:cNvPr id="9" name="Rectangle 8">
            <a:extLst>
              <a:ext uri="{FF2B5EF4-FFF2-40B4-BE49-F238E27FC236}">
                <a16:creationId xmlns:a16="http://schemas.microsoft.com/office/drawing/2014/main" id="{D68E35E9-BAF6-4166-94E4-5BBE62222630}"/>
              </a:ext>
            </a:extLst>
          </p:cNvPr>
          <p:cNvSpPr/>
          <p:nvPr/>
        </p:nvSpPr>
        <p:spPr>
          <a:xfrm>
            <a:off x="8970939" y="4154311"/>
            <a:ext cx="2149255" cy="1636889"/>
          </a:xfrm>
          <a:prstGeom prst="rect">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Francesca </a:t>
            </a:r>
            <a:r>
              <a:rPr lang="en-GB" dirty="0" err="1">
                <a:solidFill>
                  <a:srgbClr val="FF0000"/>
                </a:solidFill>
              </a:rPr>
              <a:t>DeBiase</a:t>
            </a:r>
            <a:r>
              <a:rPr lang="en-GB" dirty="0">
                <a:solidFill>
                  <a:srgbClr val="FF0000"/>
                </a:solidFill>
              </a:rPr>
              <a:t>, Executive Vice President and Chief Supply Chain and Sustainability Officer, McDonald’s</a:t>
            </a:r>
          </a:p>
        </p:txBody>
      </p:sp>
      <p:sp>
        <p:nvSpPr>
          <p:cNvPr id="10" name="Rectangle 9">
            <a:extLst>
              <a:ext uri="{FF2B5EF4-FFF2-40B4-BE49-F238E27FC236}">
                <a16:creationId xmlns:a16="http://schemas.microsoft.com/office/drawing/2014/main" id="{8A621757-1B37-4585-B56B-E20F688DEE9E}"/>
              </a:ext>
            </a:extLst>
          </p:cNvPr>
          <p:cNvSpPr/>
          <p:nvPr/>
        </p:nvSpPr>
        <p:spPr>
          <a:xfrm>
            <a:off x="3939822" y="2009422"/>
            <a:ext cx="4301067" cy="3217334"/>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sz="5400" dirty="0">
                <a:solidFill>
                  <a:srgbClr val="FFFF00"/>
                </a:solidFill>
              </a:rPr>
              <a:t>The Future</a:t>
            </a:r>
          </a:p>
          <a:p>
            <a:pPr algn="ctr"/>
            <a:r>
              <a:rPr lang="en-GB" sz="5400" dirty="0">
                <a:solidFill>
                  <a:srgbClr val="FFFF00"/>
                </a:solidFill>
              </a:rPr>
              <a:t>5 Year Plan,</a:t>
            </a:r>
          </a:p>
          <a:p>
            <a:pPr algn="ctr"/>
            <a:r>
              <a:rPr lang="en-GB" sz="5400" dirty="0">
                <a:solidFill>
                  <a:srgbClr val="FFFF00"/>
                </a:solidFill>
              </a:rPr>
              <a:t>And Beyond.</a:t>
            </a:r>
          </a:p>
        </p:txBody>
      </p:sp>
    </p:spTree>
    <p:extLst>
      <p:ext uri="{BB962C8B-B14F-4D97-AF65-F5344CB8AC3E}">
        <p14:creationId xmlns:p14="http://schemas.microsoft.com/office/powerpoint/2010/main" val="1776765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6" name="Picture 5" descr="A picture containing water, sitting&#10;&#10;Description automatically generated">
            <a:extLst>
              <a:ext uri="{FF2B5EF4-FFF2-40B4-BE49-F238E27FC236}">
                <a16:creationId xmlns:a16="http://schemas.microsoft.com/office/drawing/2014/main" id="{DD939757-2615-43EE-B878-90BBCE3AC5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022" y="-930"/>
            <a:ext cx="10650512" cy="6858930"/>
          </a:xfrm>
          <a:prstGeom prst="rect">
            <a:avLst/>
          </a:prstGeom>
          <a:solidFill>
            <a:srgbClr val="FF0000"/>
          </a:solidFill>
        </p:spPr>
      </p:pic>
      <p:sp>
        <p:nvSpPr>
          <p:cNvPr id="2" name="Title 1">
            <a:extLst>
              <a:ext uri="{FF2B5EF4-FFF2-40B4-BE49-F238E27FC236}">
                <a16:creationId xmlns:a16="http://schemas.microsoft.com/office/drawing/2014/main" id="{571964EB-9464-4BA2-8E12-1E0D177D98DA}"/>
              </a:ext>
            </a:extLst>
          </p:cNvPr>
          <p:cNvSpPr>
            <a:spLocks noGrp="1"/>
          </p:cNvSpPr>
          <p:nvPr>
            <p:ph type="title"/>
          </p:nvPr>
        </p:nvSpPr>
        <p:spPr/>
        <p:txBody>
          <a:bodyPr/>
          <a:lstStyle/>
          <a:p>
            <a:pPr algn="ctr"/>
            <a:r>
              <a:rPr lang="en-GB" dirty="0">
                <a:solidFill>
                  <a:srgbClr val="FFFF00"/>
                </a:solidFill>
              </a:rPr>
              <a:t>Bibliography</a:t>
            </a:r>
            <a:r>
              <a:rPr lang="en-GB" dirty="0"/>
              <a:t> </a:t>
            </a:r>
          </a:p>
        </p:txBody>
      </p:sp>
      <p:sp>
        <p:nvSpPr>
          <p:cNvPr id="4" name="Rectangle 1">
            <a:extLst>
              <a:ext uri="{FF2B5EF4-FFF2-40B4-BE49-F238E27FC236}">
                <a16:creationId xmlns:a16="http://schemas.microsoft.com/office/drawing/2014/main" id="{5AA282F9-0FA7-4BE3-8285-E9A8276D0304}"/>
              </a:ext>
            </a:extLst>
          </p:cNvPr>
          <p:cNvSpPr>
            <a:spLocks noGrp="1" noChangeArrowheads="1"/>
          </p:cNvSpPr>
          <p:nvPr>
            <p:ph idx="1"/>
          </p:nvPr>
        </p:nvSpPr>
        <p:spPr bwMode="auto">
          <a:xfrm>
            <a:off x="770020" y="1521411"/>
            <a:ext cx="10650513" cy="42318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FFFF00"/>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Company, T. T.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Forming - Storming - Norming - Performing</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The Team Building Company: https://www.teambuilding.co.uk/theory/Forming-Storming-Norming-Performing.html</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Dictionary, B.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responsibility</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Business Dictionary: http://www.businessdictionary.com/definition/corporate-social-responsibility.html</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Greenspan, R. (2018,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PESTEL/PESTLE Analysis &amp; Recommendations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Panmore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Institute: http://panmore.com/mcdonalds-pestel-pestle-analysis-recommendations</a:t>
            </a:r>
          </a:p>
          <a:p>
            <a:pPr marL="0" indent="0">
              <a:lnSpc>
                <a:spcPct val="100000"/>
              </a:lnSpc>
              <a:buNone/>
            </a:pPr>
            <a:r>
              <a:rPr lang="en-US" sz="1100" dirty="0">
                <a:solidFill>
                  <a:srgbClr val="FFFF00"/>
                </a:solidFill>
                <a:latin typeface="Times New Roman" panose="02020603050405020304" pitchFamily="18" charset="0"/>
                <a:cs typeface="Times New Roman" panose="02020603050405020304" pitchFamily="18" charset="0"/>
              </a:rPr>
              <a:t>Halford, J. (2018, June 11). </a:t>
            </a:r>
            <a:r>
              <a:rPr lang="en-US" sz="1100" i="1" dirty="0">
                <a:solidFill>
                  <a:srgbClr val="FFFF00"/>
                </a:solidFill>
                <a:latin typeface="Times New Roman" panose="02020603050405020304" pitchFamily="18" charset="0"/>
                <a:cs typeface="Times New Roman" panose="02020603050405020304" pitchFamily="18" charset="0"/>
              </a:rPr>
              <a:t>Belbin Team roles definition and theory explained </a:t>
            </a:r>
            <a:r>
              <a:rPr lang="en-US" sz="1100" i="1" dirty="0" err="1">
                <a:solidFill>
                  <a:srgbClr val="FFFF00"/>
                </a:solidFill>
                <a:latin typeface="Times New Roman" panose="02020603050405020304" pitchFamily="18" charset="0"/>
                <a:cs typeface="Times New Roman" panose="02020603050405020304" pitchFamily="18" charset="0"/>
              </a:rPr>
              <a:t>explained</a:t>
            </a:r>
            <a:r>
              <a:rPr lang="en-US" sz="1100" dirty="0">
                <a:solidFill>
                  <a:srgbClr val="FFFF00"/>
                </a:solidFill>
                <a:latin typeface="Times New Roman" panose="02020603050405020304" pitchFamily="18" charset="0"/>
                <a:cs typeface="Times New Roman" panose="02020603050405020304" pitchFamily="18" charset="0"/>
              </a:rPr>
              <a:t>. Retrieved from </a:t>
            </a:r>
            <a:r>
              <a:rPr lang="en-US" sz="1100" dirty="0" err="1">
                <a:solidFill>
                  <a:srgbClr val="FFFF00"/>
                </a:solidFill>
                <a:latin typeface="Times New Roman" panose="02020603050405020304" pitchFamily="18" charset="0"/>
                <a:cs typeface="Times New Roman" panose="02020603050405020304" pitchFamily="18" charset="0"/>
              </a:rPr>
              <a:t>actiondays</a:t>
            </a:r>
            <a:r>
              <a:rPr lang="en-US" sz="1100" dirty="0">
                <a:solidFill>
                  <a:srgbClr val="FFFF00"/>
                </a:solidFill>
                <a:latin typeface="Times New Roman" panose="02020603050405020304" pitchFamily="18" charset="0"/>
                <a:cs typeface="Times New Roman" panose="02020603050405020304" pitchFamily="18" charset="0"/>
              </a:rPr>
              <a:t>: https://www.actiondays.co.uk/team-building-blog/belbin-team-roles-definition-and-theory-explained</a:t>
            </a:r>
            <a:r>
              <a:rPr lang="en-US" sz="1100" dirty="0"/>
              <a:t>/</a:t>
            </a:r>
            <a:endParaRPr lang="en-GB" sz="1100" dirty="0"/>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Leadership, M. (2013,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Leadership</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kingoffastfood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https://kingoffastfood.wordpress.com/</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C.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Corporate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Scale for Good: https://corporate.mcdonalds.com/corpmcd/scale-for-good/using-our-scale-for-good.html</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merriam-webster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scientific management</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merriam-webster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https://www.merriam-webster.com/dictionary/scientific%20management</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Miller-Keane.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Maslow's hierarchy of needs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medical-dictionary: https://medical-dictionary.thefreedictionary.com/Maslows+hierarchy+of+needs</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Peterson, H. (2015, May 4).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businessinsider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McDonald's CEO reveals his massive plan to save the business: https://www.businessinsider.com/mcdonalds-ceo-reveals-turnaround-plan-2015-5?r=UK&amp;IR=T</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Reference.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Reference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What Is Classical Management?: https://www.reference.com/business-finance/classical-management-3d017105425c0bd9</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Rouse, M. (2018, October).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IT systems management</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searchitoperations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https://searchitoperations.techtarget.com/definition/systems-management</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slideshare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(2014, March 4).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Strategic Goals and Direction of McDonald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slideshare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https://www.slideshare.net/akinyemioj/strategic-goals-and-direction-of-mcdonald</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Study.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Contingency Approach of Management: Definition &amp; Example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Study.com: https://study.com/academy/lesson/contingency-approach-of-management-definition-example-quiz.html</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System, M. C. (2013,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Control System</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kingoffastfood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https://kingoffastfood.wordpress.com/</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ukessays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(2016, December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SWOT and PESTLE Analysis On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Marketing Essay</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ukessays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https://www.ukessays.com/essays/marketing/swot-and-pestle-analysis-on-mcdonalds-organisation-marketing-essay.php</a:t>
            </a:r>
            <a:endParaRPr kumimoji="0" lang="en-GB" altLang="en-US" sz="11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FFFF00"/>
              </a:solidFill>
              <a:effectLst/>
              <a:latin typeface="Arial" panose="020B0604020202020204" pitchFamily="34" charset="0"/>
            </a:endParaRPr>
          </a:p>
        </p:txBody>
      </p:sp>
    </p:spTree>
    <p:extLst>
      <p:ext uri="{BB962C8B-B14F-4D97-AF65-F5344CB8AC3E}">
        <p14:creationId xmlns:p14="http://schemas.microsoft.com/office/powerpoint/2010/main" val="3570200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905</TotalTime>
  <Words>3612</Words>
  <Application>Microsoft Office PowerPoint</Application>
  <PresentationFormat>Widescreen</PresentationFormat>
  <Paragraphs>383</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Alexander Apps 1806320  Business Portfolio  Contemporary Approaches to Management BMSP4002 Davina Evans </vt:lpstr>
      <vt:lpstr>Contemporary Approaches to Management: </vt:lpstr>
      <vt:lpstr>Mcdonald's</vt:lpstr>
      <vt:lpstr> A PESTEL ANALYSIS OF Mc DONALD’S Part 1</vt:lpstr>
      <vt:lpstr>PowerPoint Presentation</vt:lpstr>
      <vt:lpstr>PowerPoint Presentation</vt:lpstr>
      <vt:lpstr>PowerPoint Presentation</vt:lpstr>
      <vt:lpstr>GOALS</vt:lpstr>
      <vt:lpstr>GOALS</vt:lpstr>
      <vt:lpstr>OBJECTIVES</vt:lpstr>
      <vt:lpstr>OBJECTIVES</vt:lpstr>
      <vt:lpstr>Corporate Social Responsibility </vt:lpstr>
      <vt:lpstr>A Responsible Mcdonald’s</vt:lpstr>
      <vt:lpstr>Management Options</vt:lpstr>
      <vt:lpstr>Bureaucratic Management and use of Maslow’s Hierarchy of Needs Theory </vt:lpstr>
      <vt:lpstr>Mcdonald’s Teams Using Belbin’s Approach. Who are our workers?</vt:lpstr>
      <vt:lpstr>Mcdonald’s Groups</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Apps (1806320)</dc:creator>
  <cp:lastModifiedBy>Alexander Apps (1806320)</cp:lastModifiedBy>
  <cp:revision>110</cp:revision>
  <dcterms:created xsi:type="dcterms:W3CDTF">2018-12-07T20:52:42Z</dcterms:created>
  <dcterms:modified xsi:type="dcterms:W3CDTF">2018-12-21T23:48:54Z</dcterms:modified>
</cp:coreProperties>
</file>