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fonts/font1.fntdata" ContentType="application/x-fontdata"/>
  <Override PartName="/ppt/fonts/font2.fntdata" ContentType="application/x-fontdata"/>
  <Override PartName="/ppt/fonts/font3.fntdata" ContentType="application/x-fontdata"/>
  <Override PartName="/ppt/fonts/font4.fntdata" ContentType="application/x-fontdata"/>
  <Override PartName="/ppt/fonts/font5.fntdata" ContentType="application/x-fontdata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48" r:id="rId1"/>
  </p:sldMasterIdLst>
  <p:notesMasterIdLst>
    <p:notesMasterId r:id="rId4"/>
  </p:notesMasterIdLst>
  <p:sldIdLst>
    <p:sldId id="256" r:id="rId3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</p:sldIdLst>
  <p:sldSz cx="9144000" cy="5143500"/>
  <p:notesSz cx="5143500" cy="9144000"/>
  <p:embeddedFontLst>
    <p:embeddedFont>
      <p:font typeface="Calibri" panose="020F0502020204030204"/>
      <p:regular r:id="rId17"/>
      <p:bold r:id="rId18"/>
      <p:italic r:id="rId19"/>
      <p:boldItalic r:id="rId20"/>
    </p:embeddedFont>
    <p:embeddedFont>
      <p:font typeface="Arial Black" panose="020B0A04020102020204"/>
      <p:bold r:id="rId21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font" Target="fonts/font5.fntdata"/><Relationship Id="rId20" Type="http://schemas.openxmlformats.org/officeDocument/2006/relationships/font" Target="fonts/font4.fntdata"/><Relationship Id="rId2" Type="http://schemas.openxmlformats.org/officeDocument/2006/relationships/theme" Target="theme/theme1.xml"/><Relationship Id="rId19" Type="http://schemas.openxmlformats.org/officeDocument/2006/relationships/font" Target="fonts/font3.fntdata"/><Relationship Id="rId18" Type="http://schemas.openxmlformats.org/officeDocument/2006/relationships/font" Target="fonts/font2.fntdata"/><Relationship Id="rId17" Type="http://schemas.openxmlformats.org/officeDocument/2006/relationships/font" Target="fonts/font1.fntdata"/><Relationship Id="rId16" Type="http://schemas.openxmlformats.org/officeDocument/2006/relationships/tableStyles" Target="tableStyles.xml"/><Relationship Id="rId15" Type="http://schemas.openxmlformats.org/officeDocument/2006/relationships/viewProps" Target="viewProps.xml"/><Relationship Id="rId14" Type="http://schemas.openxmlformats.org/officeDocument/2006/relationships/presProps" Target="presProps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9pPr>
          </a:lstStyle>
          <a:p/>
        </p:txBody>
      </p:sp>
      <p:sp>
        <p:nvSpPr>
          <p:cNvPr id="4" name="Google Shape;4;n"/>
          <p:cNvSpPr txBox="1"/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9pPr>
          </a:lstStyle>
          <a:p/>
        </p:txBody>
      </p:sp>
      <p:sp>
        <p:nvSpPr>
          <p:cNvPr id="5" name="Google Shape;5;n"/>
          <p:cNvSpPr/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/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9pPr>
          </a:lstStyle>
          <a:p/>
        </p:txBody>
      </p:sp>
      <p:sp>
        <p:nvSpPr>
          <p:cNvPr id="7" name="Google Shape;7;n"/>
          <p:cNvSpPr txBox="1"/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9pPr>
          </a:lstStyle>
          <a:p/>
        </p:txBody>
      </p:sp>
      <p:sp>
        <p:nvSpPr>
          <p:cNvPr id="8" name="Google Shape;8;n"/>
          <p:cNvSpPr txBox="1"/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rPr>
            </a:fld>
            <a:endParaRPr sz="12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g3d1f71f8cce_0_0:notes"/>
          <p:cNvSpPr/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" name="Google Shape;13;g3d1f71f8cce_0_0:notes"/>
          <p:cNvSpPr txBox="1"/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4" name="Google Shape;14;g3d1f71f8cce_0_0:notes"/>
          <p:cNvSpPr txBox="1"/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 panose="020B0604020202020204"/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8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19;p1:notes"/>
          <p:cNvSpPr/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0" name="Google Shape;20;p1:notes"/>
          <p:cNvSpPr txBox="1"/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21" name="Google Shape;21;p1:notes"/>
          <p:cNvSpPr txBox="1"/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2:notes"/>
          <p:cNvSpPr/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0" name="Google Shape;30;p2:notes"/>
          <p:cNvSpPr txBox="1"/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31" name="Google Shape;31;p2:notes"/>
          <p:cNvSpPr txBox="1"/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3:notes"/>
          <p:cNvSpPr/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51" name="Google Shape;51;p3:notes"/>
          <p:cNvSpPr txBox="1"/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52" name="Google Shape;52;p3:notes"/>
          <p:cNvSpPr txBox="1"/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75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p4:notes"/>
          <p:cNvSpPr/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77" name="Google Shape;77;p4:notes"/>
          <p:cNvSpPr txBox="1"/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78" name="Google Shape;78;p4:notes"/>
          <p:cNvSpPr txBox="1"/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5:notes"/>
          <p:cNvSpPr/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05" name="Google Shape;105;p5:notes"/>
          <p:cNvSpPr txBox="1"/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06" name="Google Shape;106;p5:notes"/>
          <p:cNvSpPr txBox="1"/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6:notes"/>
          <p:cNvSpPr/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38" name="Google Shape;138;p6:notes"/>
          <p:cNvSpPr txBox="1"/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39" name="Google Shape;139;p6:notes"/>
          <p:cNvSpPr txBox="1"/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60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7:notes"/>
          <p:cNvSpPr/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62" name="Google Shape;162;p7:notes"/>
          <p:cNvSpPr txBox="1"/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63" name="Google Shape;163;p7:notes"/>
          <p:cNvSpPr txBox="1"/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79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p8:notes"/>
          <p:cNvSpPr/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81" name="Google Shape;181;p8:notes"/>
          <p:cNvSpPr txBox="1"/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82" name="Google Shape;182;p8:notes"/>
          <p:cNvSpPr txBox="1"/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204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p9:notes"/>
          <p:cNvSpPr/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06" name="Google Shape;206;p9:notes"/>
          <p:cNvSpPr txBox="1"/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207" name="Google Shape;207;p9:notes"/>
          <p:cNvSpPr txBox="1"/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DEFAULT">
  <p:cSld name="DEFAULT">
    <p:bg>
      <p:bgPr>
        <a:solidFill>
          <a:schemeClr val="lt1"/>
        </a:solidFill>
        <a:effectLst/>
      </p:bgPr>
    </p:bg>
    <p:spTree>
      <p:nvGrpSpPr>
        <p:cNvPr id="10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/>
          <p:nvPr/>
        </p:nvSpPr>
        <p:spPr>
          <a:xfrm>
            <a:off x="906550" y="2141975"/>
            <a:ext cx="5718900" cy="155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>
                <a:solidFill>
                  <a:schemeClr val="dk1"/>
                </a:solidFill>
              </a:rPr>
              <a:t>Name: </a:t>
            </a:r>
            <a:r>
              <a:rPr lang="en-US" sz="1700">
                <a:solidFill>
                  <a:schemeClr val="dk1"/>
                </a:solidFill>
              </a:rPr>
              <a:t>Kingsley Nwogwugwu </a:t>
            </a:r>
            <a:endParaRPr sz="17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>
                <a:solidFill>
                  <a:schemeClr val="dk1"/>
                </a:solidFill>
              </a:rPr>
              <a:t>Module : Health well-being and sustainable development </a:t>
            </a:r>
            <a:endParaRPr sz="17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>
                <a:solidFill>
                  <a:schemeClr val="dk1"/>
                </a:solidFill>
              </a:rPr>
              <a:t>Module Code: BMHP6030</a:t>
            </a:r>
            <a:endParaRPr sz="17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>
                <a:solidFill>
                  <a:schemeClr val="dk1"/>
                </a:solidFill>
              </a:rPr>
              <a:t>Lecturer: Dr Itse Olaoye</a:t>
            </a:r>
            <a:endParaRPr sz="17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>
                <a:solidFill>
                  <a:schemeClr val="dk1"/>
                </a:solidFill>
              </a:rPr>
              <a:t>Student ID: </a:t>
            </a:r>
            <a:r>
              <a:rPr lang="en-US" sz="1700">
                <a:solidFill>
                  <a:schemeClr val="dk1"/>
                </a:solidFill>
              </a:rPr>
              <a:t>2243460</a:t>
            </a:r>
            <a:endParaRPr sz="17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700">
              <a:solidFill>
                <a:schemeClr val="dk1"/>
              </a:solidFill>
            </a:endParaRPr>
          </a:p>
        </p:txBody>
      </p:sp>
      <p:pic>
        <p:nvPicPr>
          <p:cNvPr id="17" name="Google Shape;17;p3" title="Screenshot (17).png"/>
          <p:cNvPicPr preferRelativeResize="0"/>
          <p:nvPr/>
        </p:nvPicPr>
        <p:blipFill rotWithShape="1">
          <a:blip r:embed="rId1"/>
          <a:srcRect l="32739" t="19834" r="51640" b="67545"/>
          <a:stretch>
            <a:fillRect/>
          </a:stretch>
        </p:blipFill>
        <p:spPr>
          <a:xfrm>
            <a:off x="319418" y="216074"/>
            <a:ext cx="3513802" cy="159707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B4332"/>
        </a:solidFill>
        <a:effectLst/>
      </p:bgPr>
    </p:bg>
    <p:spTree>
      <p:nvGrpSpPr>
        <p:cNvPr id="22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4"/>
          <p:cNvSpPr/>
          <p:nvPr/>
        </p:nvSpPr>
        <p:spPr>
          <a:xfrm>
            <a:off x="6583680" y="0"/>
            <a:ext cx="2560320" cy="5143500"/>
          </a:xfrm>
          <a:prstGeom prst="rect">
            <a:avLst/>
          </a:prstGeom>
          <a:solidFill>
            <a:srgbClr val="40916C"/>
          </a:solidFill>
          <a:ln w="12700" cap="flat" cmpd="sng">
            <a:solidFill>
              <a:srgbClr val="40916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24" name="Google Shape;24;p4"/>
          <p:cNvSpPr/>
          <p:nvPr/>
        </p:nvSpPr>
        <p:spPr>
          <a:xfrm>
            <a:off x="6583680" y="0"/>
            <a:ext cx="2560320" cy="5143500"/>
          </a:xfrm>
          <a:prstGeom prst="rect">
            <a:avLst/>
          </a:prstGeom>
          <a:solidFill>
            <a:srgbClr val="1B4332">
              <a:alpha val="45098"/>
            </a:srgbClr>
          </a:solidFill>
          <a:ln w="12700" cap="flat" cmpd="sng">
            <a:solidFill>
              <a:srgbClr val="40916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25" name="Google Shape;25;p4"/>
          <p:cNvSpPr/>
          <p:nvPr/>
        </p:nvSpPr>
        <p:spPr>
          <a:xfrm>
            <a:off x="0" y="4800600"/>
            <a:ext cx="6400800" cy="342900"/>
          </a:xfrm>
          <a:prstGeom prst="rect">
            <a:avLst/>
          </a:prstGeom>
          <a:solidFill>
            <a:srgbClr val="95D5B2"/>
          </a:solidFill>
          <a:ln w="12700" cap="flat" cmpd="sng">
            <a:solidFill>
              <a:srgbClr val="95D5B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26" name="Google Shape;26;p4"/>
          <p:cNvSpPr/>
          <p:nvPr/>
        </p:nvSpPr>
        <p:spPr>
          <a:xfrm>
            <a:off x="457200" y="822960"/>
            <a:ext cx="5943600" cy="2926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200"/>
              <a:buFont typeface="Arial Black" panose="020B0A04020102020204"/>
              <a:buNone/>
            </a:pPr>
            <a:r>
              <a:rPr lang="en-US" sz="3200" b="1" i="0" u="none" strike="noStrike" cap="none">
                <a:solidFill>
                  <a:srgbClr val="FFFFFF"/>
                </a:solidFill>
                <a:latin typeface="Arial Black" panose="020B0A04020102020204"/>
                <a:ea typeface="Arial Black" panose="020B0A04020102020204"/>
                <a:cs typeface="Arial Black" panose="020B0A04020102020204"/>
                <a:sym typeface="Arial Black" panose="020B0A04020102020204"/>
              </a:rPr>
              <a:t>Integrating Health,</a:t>
            </a:r>
            <a:endParaRPr sz="32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200"/>
              <a:buFont typeface="Arial Black" panose="020B0A04020102020204"/>
              <a:buNone/>
            </a:pPr>
            <a:r>
              <a:rPr lang="en-US" sz="3200" b="1" i="0" u="none" strike="noStrike" cap="none">
                <a:solidFill>
                  <a:srgbClr val="FFFFFF"/>
                </a:solidFill>
                <a:latin typeface="Arial Black" panose="020B0A04020102020204"/>
                <a:ea typeface="Arial Black" panose="020B0A04020102020204"/>
                <a:cs typeface="Arial Black" panose="020B0A04020102020204"/>
                <a:sym typeface="Arial Black" panose="020B0A04020102020204"/>
              </a:rPr>
              <a:t>Wellbeing &amp;</a:t>
            </a:r>
            <a:endParaRPr sz="32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200"/>
              <a:buFont typeface="Arial Black" panose="020B0A04020102020204"/>
              <a:buNone/>
            </a:pPr>
            <a:r>
              <a:rPr lang="en-US" sz="3200" b="1" i="0" u="none" strike="noStrike" cap="none">
                <a:solidFill>
                  <a:srgbClr val="FFFFFF"/>
                </a:solidFill>
                <a:latin typeface="Arial Black" panose="020B0A04020102020204"/>
                <a:ea typeface="Arial Black" panose="020B0A04020102020204"/>
                <a:cs typeface="Arial Black" panose="020B0A04020102020204"/>
                <a:sym typeface="Arial Black" panose="020B0A04020102020204"/>
              </a:rPr>
              <a:t>Sustainable Development</a:t>
            </a:r>
            <a:endParaRPr sz="32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200"/>
              <a:buFont typeface="Arial Black" panose="020B0A04020102020204"/>
              <a:buNone/>
            </a:pPr>
            <a:r>
              <a:rPr lang="en-US" sz="3200" b="1" i="0" u="none" strike="noStrike" cap="none">
                <a:solidFill>
                  <a:srgbClr val="FFFFFF"/>
                </a:solidFill>
                <a:latin typeface="Arial Black" panose="020B0A04020102020204"/>
                <a:ea typeface="Arial Black" panose="020B0A04020102020204"/>
                <a:cs typeface="Arial Black" panose="020B0A04020102020204"/>
                <a:sym typeface="Arial Black" panose="020B0A04020102020204"/>
              </a:rPr>
              <a:t>in Health &amp; Social Care</a:t>
            </a:r>
            <a:endParaRPr sz="32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7" name="Google Shape;27;p4"/>
          <p:cNvSpPr/>
          <p:nvPr/>
        </p:nvSpPr>
        <p:spPr>
          <a:xfrm>
            <a:off x="457200" y="3749040"/>
            <a:ext cx="594360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95D5B2"/>
              </a:buClr>
              <a:buSzPts val="1200"/>
              <a:buFont typeface="Arial" panose="020B0604020202020204"/>
              <a:buNone/>
            </a:pPr>
            <a:r>
              <a:rPr lang="en-US" sz="1200" b="0" i="1" u="none" strike="noStrike" cap="none">
                <a:solidFill>
                  <a:srgbClr val="95D5B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 Critical Examination of Frameworks, Inequalities and Future-Ready Policy</a:t>
            </a:r>
            <a:endParaRPr sz="12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3E6"/>
        </a:solidFill>
        <a:effectLst/>
      </p:bgPr>
    </p:bg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5"/>
          <p:cNvSpPr/>
          <p:nvPr/>
        </p:nvSpPr>
        <p:spPr>
          <a:xfrm>
            <a:off x="0" y="0"/>
            <a:ext cx="9144000" cy="868680"/>
          </a:xfrm>
          <a:prstGeom prst="rect">
            <a:avLst/>
          </a:prstGeom>
          <a:solidFill>
            <a:srgbClr val="1B4332"/>
          </a:solidFill>
          <a:ln w="12700" cap="flat" cmpd="sng">
            <a:solidFill>
              <a:srgbClr val="1B433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34" name="Google Shape;34;p5"/>
          <p:cNvSpPr/>
          <p:nvPr/>
        </p:nvSpPr>
        <p:spPr>
          <a:xfrm>
            <a:off x="0" y="868680"/>
            <a:ext cx="9144000" cy="50292"/>
          </a:xfrm>
          <a:prstGeom prst="rect">
            <a:avLst/>
          </a:prstGeom>
          <a:solidFill>
            <a:srgbClr val="95D5B2"/>
          </a:solidFill>
          <a:ln w="12700" cap="flat" cmpd="sng">
            <a:solidFill>
              <a:srgbClr val="95D5B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35" name="Google Shape;35;p5"/>
          <p:cNvSpPr/>
          <p:nvPr/>
        </p:nvSpPr>
        <p:spPr>
          <a:xfrm>
            <a:off x="320040" y="0"/>
            <a:ext cx="8503920" cy="8686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Arial" panose="020B0604020202020204"/>
              <a:buNone/>
            </a:pPr>
            <a:r>
              <a:rPr lang="en-US" sz="20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Key Concepts &amp; Their Relevance to Modern Healthcare</a:t>
            </a:r>
            <a:endParaRPr sz="20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36" name="Google Shape;36;p5"/>
          <p:cNvSpPr/>
          <p:nvPr/>
        </p:nvSpPr>
        <p:spPr>
          <a:xfrm>
            <a:off x="320040" y="987552"/>
            <a:ext cx="850392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2D2D2D"/>
              </a:buClr>
              <a:buSzPts val="1300"/>
              <a:buFont typeface="Arial" panose="020B0604020202020204"/>
              <a:buNone/>
            </a:pPr>
            <a:r>
              <a:rPr lang="en-US" sz="1300" b="0" i="0" u="none" strike="noStrike" cap="none">
                <a:solidFill>
                  <a:srgbClr val="2D2D2D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Three interconnected concepts underpin contemporary health and social care policy and practice: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37" name="Google Shape;37;p5"/>
          <p:cNvSpPr/>
          <p:nvPr/>
        </p:nvSpPr>
        <p:spPr>
          <a:xfrm>
            <a:off x="228600" y="1417320"/>
            <a:ext cx="2788920" cy="3429000"/>
          </a:xfrm>
          <a:prstGeom prst="rect">
            <a:avLst/>
          </a:prstGeom>
          <a:solidFill>
            <a:srgbClr val="FFFFFF"/>
          </a:solidFill>
          <a:ln w="12700" cap="flat" cmpd="sng">
            <a:solidFill>
              <a:srgbClr val="D4C5A9"/>
            </a:solidFill>
            <a:prstDash val="solid"/>
            <a:round/>
            <a:headEnd type="none" w="sm" len="sm"/>
            <a:tailEnd type="none" w="sm" len="sm"/>
          </a:ln>
          <a:effectLst>
            <a:outerShdw blurRad="88900" dist="25400" dir="8400000" algn="bl" rotWithShape="0">
              <a:srgbClr val="000000">
                <a:alpha val="10196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700"/>
          </a:p>
        </p:txBody>
      </p:sp>
      <p:sp>
        <p:nvSpPr>
          <p:cNvPr id="38" name="Google Shape;38;p5"/>
          <p:cNvSpPr/>
          <p:nvPr/>
        </p:nvSpPr>
        <p:spPr>
          <a:xfrm>
            <a:off x="228600" y="1417320"/>
            <a:ext cx="2788920" cy="402336"/>
          </a:xfrm>
          <a:prstGeom prst="rect">
            <a:avLst/>
          </a:prstGeom>
          <a:solidFill>
            <a:srgbClr val="1B4332"/>
          </a:solidFill>
          <a:ln w="12700" cap="flat" cmpd="sng">
            <a:solidFill>
              <a:srgbClr val="1B433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39" name="Google Shape;39;p5"/>
          <p:cNvSpPr/>
          <p:nvPr/>
        </p:nvSpPr>
        <p:spPr>
          <a:xfrm>
            <a:off x="301752" y="1417320"/>
            <a:ext cx="2651760" cy="4023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HEALTH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40" name="Google Shape;40;p5"/>
          <p:cNvSpPr/>
          <p:nvPr/>
        </p:nvSpPr>
        <p:spPr>
          <a:xfrm>
            <a:off x="320040" y="1883664"/>
            <a:ext cx="2606040" cy="2560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2D2D2D"/>
              </a:buClr>
              <a:buSzPts val="1200"/>
              <a:buFont typeface="Arial" panose="020B0604020202020204"/>
              <a:buNone/>
            </a:pPr>
            <a:r>
              <a:rPr lang="en-US" sz="1300" b="0" i="0" u="none" strike="noStrike" cap="none">
                <a:solidFill>
                  <a:srgbClr val="2D2D2D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Ottawa Charter (WHO, 1986) reframed health as a resource for everyday life, not merely the absence of disease. It emphasised personal skills, supportive environments and reorienting health services</a:t>
            </a:r>
            <a:r>
              <a:rPr lang="en-US" sz="1300">
                <a:solidFill>
                  <a:srgbClr val="2D2D2D"/>
                </a:solidFill>
              </a:rPr>
              <a:t>; </a:t>
            </a:r>
            <a:r>
              <a:rPr lang="en-US" sz="1300" b="0" i="0" u="none" strike="noStrike" cap="none">
                <a:solidFill>
                  <a:srgbClr val="2D2D2D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moving well beyond the biomedical view.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41" name="Google Shape;41;p5"/>
          <p:cNvSpPr/>
          <p:nvPr/>
        </p:nvSpPr>
        <p:spPr>
          <a:xfrm>
            <a:off x="3154680" y="1417320"/>
            <a:ext cx="2788920" cy="3429000"/>
          </a:xfrm>
          <a:prstGeom prst="rect">
            <a:avLst/>
          </a:prstGeom>
          <a:solidFill>
            <a:srgbClr val="FFFFFF"/>
          </a:solidFill>
          <a:ln w="12700" cap="flat" cmpd="sng">
            <a:solidFill>
              <a:srgbClr val="D4C5A9"/>
            </a:solidFill>
            <a:prstDash val="solid"/>
            <a:round/>
            <a:headEnd type="none" w="sm" len="sm"/>
            <a:tailEnd type="none" w="sm" len="sm"/>
          </a:ln>
          <a:effectLst>
            <a:outerShdw blurRad="88900" dist="25400" dir="8400000" algn="bl" rotWithShape="0">
              <a:srgbClr val="000000">
                <a:alpha val="10196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700"/>
          </a:p>
        </p:txBody>
      </p:sp>
      <p:sp>
        <p:nvSpPr>
          <p:cNvPr id="42" name="Google Shape;42;p5"/>
          <p:cNvSpPr/>
          <p:nvPr/>
        </p:nvSpPr>
        <p:spPr>
          <a:xfrm>
            <a:off x="3154680" y="1417320"/>
            <a:ext cx="2788920" cy="402336"/>
          </a:xfrm>
          <a:prstGeom prst="rect">
            <a:avLst/>
          </a:prstGeom>
          <a:solidFill>
            <a:srgbClr val="40916C"/>
          </a:solidFill>
          <a:ln w="12700" cap="flat" cmpd="sng">
            <a:solidFill>
              <a:srgbClr val="40916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43" name="Google Shape;43;p5"/>
          <p:cNvSpPr/>
          <p:nvPr/>
        </p:nvSpPr>
        <p:spPr>
          <a:xfrm>
            <a:off x="3227832" y="1417320"/>
            <a:ext cx="2651760" cy="4023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WELLBEING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44" name="Google Shape;44;p5"/>
          <p:cNvSpPr/>
          <p:nvPr/>
        </p:nvSpPr>
        <p:spPr>
          <a:xfrm>
            <a:off x="3246120" y="1883664"/>
            <a:ext cx="2606040" cy="2560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2D2D2D"/>
              </a:buClr>
              <a:buSzPts val="1200"/>
              <a:buFont typeface="Arial" panose="020B0604020202020204"/>
              <a:buNone/>
            </a:pPr>
            <a:r>
              <a:rPr lang="en-US" sz="1300" b="0" i="0" u="none" strike="noStrike" cap="none">
                <a:solidFill>
                  <a:srgbClr val="2D2D2D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NHS Well-Being Framework (Tennant et al., 2007) defines wellbeing as a dynamic state combining hedonic (pleasure/happiness) and eudaimonic (purpose/flourishing) dimensions. It is now a core outcome measure in UK public health strategy.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45" name="Google Shape;45;p5"/>
          <p:cNvSpPr/>
          <p:nvPr/>
        </p:nvSpPr>
        <p:spPr>
          <a:xfrm>
            <a:off x="6080760" y="1417320"/>
            <a:ext cx="2788920" cy="3429000"/>
          </a:xfrm>
          <a:prstGeom prst="rect">
            <a:avLst/>
          </a:prstGeom>
          <a:solidFill>
            <a:srgbClr val="FFFFFF"/>
          </a:solidFill>
          <a:ln w="12700" cap="flat" cmpd="sng">
            <a:solidFill>
              <a:srgbClr val="D4C5A9"/>
            </a:solidFill>
            <a:prstDash val="solid"/>
            <a:round/>
            <a:headEnd type="none" w="sm" len="sm"/>
            <a:tailEnd type="none" w="sm" len="sm"/>
          </a:ln>
          <a:effectLst>
            <a:outerShdw blurRad="88900" dist="25400" dir="8400000" algn="bl" rotWithShape="0">
              <a:srgbClr val="000000">
                <a:alpha val="10196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700"/>
          </a:p>
        </p:txBody>
      </p:sp>
      <p:sp>
        <p:nvSpPr>
          <p:cNvPr id="46" name="Google Shape;46;p5"/>
          <p:cNvSpPr/>
          <p:nvPr/>
        </p:nvSpPr>
        <p:spPr>
          <a:xfrm>
            <a:off x="6080760" y="1417320"/>
            <a:ext cx="2788920" cy="402336"/>
          </a:xfrm>
          <a:prstGeom prst="rect">
            <a:avLst/>
          </a:prstGeom>
          <a:solidFill>
            <a:srgbClr val="5C6B3A"/>
          </a:solidFill>
          <a:ln w="12700" cap="flat" cmpd="sng">
            <a:solidFill>
              <a:srgbClr val="5C6B3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47" name="Google Shape;47;p5"/>
          <p:cNvSpPr/>
          <p:nvPr/>
        </p:nvSpPr>
        <p:spPr>
          <a:xfrm>
            <a:off x="6153912" y="1417320"/>
            <a:ext cx="2651760" cy="4023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SUSTAINABLE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DEVELOPMENT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48" name="Google Shape;48;p5"/>
          <p:cNvSpPr/>
          <p:nvPr/>
        </p:nvSpPr>
        <p:spPr>
          <a:xfrm>
            <a:off x="6172200" y="1883664"/>
            <a:ext cx="2606040" cy="2560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2D2D2D"/>
              </a:buClr>
              <a:buSzPts val="1200"/>
              <a:buFont typeface="Arial" panose="020B0604020202020204"/>
              <a:buNone/>
            </a:pPr>
            <a:r>
              <a:rPr lang="en-US" sz="1300" b="0" i="0" u="none" strike="noStrike" cap="none">
                <a:solidFill>
                  <a:srgbClr val="2D2D2D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Rockström et al. (2009) introduced Planetary Boundaries</a:t>
            </a:r>
            <a:r>
              <a:rPr lang="en-US" sz="1300">
                <a:solidFill>
                  <a:srgbClr val="2D2D2D"/>
                </a:solidFill>
              </a:rPr>
              <a:t>; </a:t>
            </a:r>
            <a:r>
              <a:rPr lang="en-US" sz="1300" b="0" i="0" u="none" strike="noStrike" cap="none">
                <a:solidFill>
                  <a:srgbClr val="2D2D2D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nine Earth-system limits within which humanity can safely operate. Exceeding these</a:t>
            </a:r>
            <a:r>
              <a:rPr lang="en-US" sz="1300">
                <a:solidFill>
                  <a:srgbClr val="2D2D2D"/>
                </a:solidFill>
              </a:rPr>
              <a:t>, </a:t>
            </a:r>
            <a:r>
              <a:rPr lang="en-US" sz="1300" b="0" i="0" u="none" strike="noStrike" cap="none">
                <a:solidFill>
                  <a:srgbClr val="2D2D2D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through climate change, biodiversity loss or pollution</a:t>
            </a:r>
            <a:r>
              <a:rPr lang="en-US" sz="1300">
                <a:solidFill>
                  <a:srgbClr val="2D2D2D"/>
                </a:solidFill>
              </a:rPr>
              <a:t>, </a:t>
            </a:r>
            <a:r>
              <a:rPr lang="en-US" sz="1300" b="0" i="0" u="none" strike="noStrike" cap="none">
                <a:solidFill>
                  <a:srgbClr val="2D2D2D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directly threatens population health.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3E6"/>
        </a:solidFill>
        <a:effectLst/>
      </p:bgPr>
    </p:bg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6"/>
          <p:cNvSpPr/>
          <p:nvPr/>
        </p:nvSpPr>
        <p:spPr>
          <a:xfrm>
            <a:off x="0" y="0"/>
            <a:ext cx="9144000" cy="868680"/>
          </a:xfrm>
          <a:prstGeom prst="rect">
            <a:avLst/>
          </a:prstGeom>
          <a:solidFill>
            <a:srgbClr val="1B4332"/>
          </a:solidFill>
          <a:ln w="12700" cap="flat" cmpd="sng">
            <a:solidFill>
              <a:srgbClr val="1B433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55" name="Google Shape;55;p6"/>
          <p:cNvSpPr/>
          <p:nvPr/>
        </p:nvSpPr>
        <p:spPr>
          <a:xfrm>
            <a:off x="0" y="868680"/>
            <a:ext cx="9144000" cy="50292"/>
          </a:xfrm>
          <a:prstGeom prst="rect">
            <a:avLst/>
          </a:prstGeom>
          <a:solidFill>
            <a:srgbClr val="95D5B2"/>
          </a:solidFill>
          <a:ln w="12700" cap="flat" cmpd="sng">
            <a:solidFill>
              <a:srgbClr val="95D5B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56" name="Google Shape;56;p6"/>
          <p:cNvSpPr/>
          <p:nvPr/>
        </p:nvSpPr>
        <p:spPr>
          <a:xfrm>
            <a:off x="320040" y="0"/>
            <a:ext cx="8503920" cy="8686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Arial" panose="020B0604020202020204"/>
              <a:buNone/>
            </a:pPr>
            <a:r>
              <a:rPr lang="en-US" sz="20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Theoretical Perspectives: Models of Health &amp; Wellbeing</a:t>
            </a:r>
            <a:endParaRPr sz="20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57" name="Google Shape;57;p6"/>
          <p:cNvSpPr/>
          <p:nvPr/>
        </p:nvSpPr>
        <p:spPr>
          <a:xfrm>
            <a:off x="61075" y="987550"/>
            <a:ext cx="4474200" cy="4101900"/>
          </a:xfrm>
          <a:prstGeom prst="rect">
            <a:avLst/>
          </a:prstGeom>
          <a:solidFill>
            <a:srgbClr val="FFFFFF"/>
          </a:solidFill>
          <a:ln w="12700" cap="flat" cmpd="sng">
            <a:solidFill>
              <a:srgbClr val="D4C5A9"/>
            </a:solidFill>
            <a:prstDash val="solid"/>
            <a:round/>
            <a:headEnd type="none" w="sm" len="sm"/>
            <a:tailEnd type="none" w="sm" len="sm"/>
          </a:ln>
          <a:effectLst>
            <a:outerShdw blurRad="88900" dist="25400" dir="8400000" algn="bl" rotWithShape="0">
              <a:srgbClr val="000000">
                <a:alpha val="10196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/>
          </a:p>
        </p:txBody>
      </p:sp>
      <p:sp>
        <p:nvSpPr>
          <p:cNvPr id="58" name="Google Shape;58;p6"/>
          <p:cNvSpPr/>
          <p:nvPr/>
        </p:nvSpPr>
        <p:spPr>
          <a:xfrm>
            <a:off x="228600" y="987552"/>
            <a:ext cx="4160520" cy="347472"/>
          </a:xfrm>
          <a:prstGeom prst="rect">
            <a:avLst/>
          </a:prstGeom>
          <a:solidFill>
            <a:srgbClr val="1B4332"/>
          </a:solidFill>
          <a:ln w="12700" cap="flat" cmpd="sng">
            <a:solidFill>
              <a:srgbClr val="1B433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59" name="Google Shape;59;p6"/>
          <p:cNvSpPr/>
          <p:nvPr/>
        </p:nvSpPr>
        <p:spPr>
          <a:xfrm>
            <a:off x="228600" y="987552"/>
            <a:ext cx="4160520" cy="347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Arial" panose="020B0604020202020204"/>
              <a:buNone/>
            </a:pPr>
            <a:r>
              <a:rPr lang="en-US" b="1" i="0" u="none" strike="noStrike" cap="none">
                <a:solidFill>
                  <a:srgbClr val="FFFFFF"/>
                </a:solidFill>
              </a:rPr>
              <a:t>MODELS OF HEALTH</a:t>
            </a:r>
            <a:endParaRPr i="0" u="none" strike="noStrike" cap="none">
              <a:solidFill>
                <a:schemeClr val="dk1"/>
              </a:solidFill>
            </a:endParaRPr>
          </a:p>
        </p:txBody>
      </p:sp>
      <p:sp>
        <p:nvSpPr>
          <p:cNvPr id="60" name="Google Shape;60;p6"/>
          <p:cNvSpPr/>
          <p:nvPr/>
        </p:nvSpPr>
        <p:spPr>
          <a:xfrm>
            <a:off x="100700" y="1426475"/>
            <a:ext cx="4160400" cy="23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0916C"/>
              </a:buClr>
              <a:buSzPts val="12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40916C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Lalonde Report (1974)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61" name="Google Shape;61;p6"/>
          <p:cNvSpPr/>
          <p:nvPr/>
        </p:nvSpPr>
        <p:spPr>
          <a:xfrm>
            <a:off x="79575" y="1606300"/>
            <a:ext cx="4428300" cy="73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2D2D2D"/>
              </a:buClr>
              <a:buSzPts val="1100"/>
              <a:buFont typeface="Arial" panose="020B0604020202020204"/>
              <a:buNone/>
            </a:pPr>
            <a:r>
              <a:rPr lang="en-US" sz="1300" b="0" i="0" u="none" strike="noStrike" cap="none">
                <a:solidFill>
                  <a:srgbClr val="2D2D2D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Canada's landmark report identified four health determinants: human biology, environment, lifestyle and healthcare organisation. It shifted policy from treatment towards prevention</a:t>
            </a:r>
            <a:r>
              <a:rPr lang="en-US" sz="1300">
                <a:solidFill>
                  <a:srgbClr val="2D2D2D"/>
                </a:solidFill>
              </a:rPr>
              <a:t>,</a:t>
            </a:r>
            <a:r>
              <a:rPr lang="en-US" sz="1300" b="0" i="0" u="none" strike="noStrike" cap="none">
                <a:solidFill>
                  <a:srgbClr val="2D2D2D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a framework still evident in NHS England's prevention agenda.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62" name="Google Shape;62;p6"/>
          <p:cNvSpPr/>
          <p:nvPr/>
        </p:nvSpPr>
        <p:spPr>
          <a:xfrm>
            <a:off x="61075" y="2715775"/>
            <a:ext cx="4200000" cy="23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0916C"/>
              </a:buClr>
              <a:buSzPts val="12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40916C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Salutogenesis (Antonovsky, 1987)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63" name="Google Shape;63;p6"/>
          <p:cNvSpPr/>
          <p:nvPr/>
        </p:nvSpPr>
        <p:spPr>
          <a:xfrm>
            <a:off x="79575" y="2895600"/>
            <a:ext cx="4428300" cy="73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2D2D2D"/>
              </a:buClr>
              <a:buSzPts val="1100"/>
              <a:buFont typeface="Arial" panose="020B0604020202020204"/>
              <a:buNone/>
            </a:pPr>
            <a:r>
              <a:rPr lang="en-US" sz="1300" b="0" i="0" u="none" strike="noStrike" cap="none">
                <a:solidFill>
                  <a:srgbClr val="2D2D2D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Rather than asking why people get sick, Antonovsky asked why people stay well. His concept of 'sense of coherence'</a:t>
            </a:r>
            <a:r>
              <a:rPr lang="en-US" sz="1300">
                <a:solidFill>
                  <a:srgbClr val="2D2D2D"/>
                </a:solidFill>
              </a:rPr>
              <a:t>, </a:t>
            </a:r>
            <a:r>
              <a:rPr lang="en-US" sz="1300" b="0" i="0" u="none" strike="noStrike" cap="none">
                <a:solidFill>
                  <a:srgbClr val="2D2D2D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feeling life is comprehensible, manageable and meaningful</a:t>
            </a:r>
            <a:r>
              <a:rPr lang="en-US" sz="1300">
                <a:solidFill>
                  <a:srgbClr val="2D2D2D"/>
                </a:solidFill>
              </a:rPr>
              <a:t>,</a:t>
            </a:r>
            <a:r>
              <a:rPr lang="en-US" sz="1300" b="0" i="0" u="none" strike="noStrike" cap="none">
                <a:solidFill>
                  <a:srgbClr val="2D2D2D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predicts resilience and is applied in mental health and community care.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64" name="Google Shape;64;p6"/>
          <p:cNvSpPr/>
          <p:nvPr/>
        </p:nvSpPr>
        <p:spPr>
          <a:xfrm>
            <a:off x="100450" y="4005075"/>
            <a:ext cx="4160400" cy="23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0916C"/>
              </a:buClr>
              <a:buSzPts val="12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40916C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Ecological Model (Bronfenbrenner, 1979)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65" name="Google Shape;65;p6"/>
          <p:cNvSpPr/>
          <p:nvPr/>
        </p:nvSpPr>
        <p:spPr>
          <a:xfrm>
            <a:off x="79575" y="4184900"/>
            <a:ext cx="4428300" cy="73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2D2D2D"/>
              </a:buClr>
              <a:buSzPts val="1100"/>
              <a:buFont typeface="Arial" panose="020B0604020202020204"/>
              <a:buNone/>
            </a:pPr>
            <a:r>
              <a:rPr lang="en-US" sz="1300" b="0" i="0" u="none" strike="noStrike" cap="none">
                <a:solidFill>
                  <a:srgbClr val="2D2D2D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Health is shaped by nested systems: individual, family, community and society. Public Health England's (2019) prevention framework reflects this by addressing health at all system levels simultaneously.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66" name="Google Shape;66;p6"/>
          <p:cNvSpPr/>
          <p:nvPr/>
        </p:nvSpPr>
        <p:spPr>
          <a:xfrm>
            <a:off x="4605675" y="987550"/>
            <a:ext cx="4474200" cy="4101900"/>
          </a:xfrm>
          <a:prstGeom prst="rect">
            <a:avLst/>
          </a:prstGeom>
          <a:solidFill>
            <a:srgbClr val="FFFFFF"/>
          </a:solidFill>
          <a:ln w="12700" cap="flat" cmpd="sng">
            <a:solidFill>
              <a:srgbClr val="D4C5A9"/>
            </a:solidFill>
            <a:prstDash val="solid"/>
            <a:round/>
            <a:headEnd type="none" w="sm" len="sm"/>
            <a:tailEnd type="none" w="sm" len="sm"/>
          </a:ln>
          <a:effectLst>
            <a:outerShdw blurRad="88900" dist="25400" dir="8400000" algn="bl" rotWithShape="0">
              <a:srgbClr val="000000">
                <a:alpha val="10196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/>
          </a:p>
        </p:txBody>
      </p:sp>
      <p:sp>
        <p:nvSpPr>
          <p:cNvPr id="67" name="Google Shape;67;p6"/>
          <p:cNvSpPr/>
          <p:nvPr/>
        </p:nvSpPr>
        <p:spPr>
          <a:xfrm>
            <a:off x="4754880" y="987552"/>
            <a:ext cx="4160520" cy="347472"/>
          </a:xfrm>
          <a:prstGeom prst="rect">
            <a:avLst/>
          </a:prstGeom>
          <a:solidFill>
            <a:srgbClr val="5C6B3A"/>
          </a:solidFill>
          <a:ln w="12700" cap="flat" cmpd="sng">
            <a:solidFill>
              <a:srgbClr val="5C6B3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68" name="Google Shape;68;p6"/>
          <p:cNvSpPr/>
          <p:nvPr/>
        </p:nvSpPr>
        <p:spPr>
          <a:xfrm>
            <a:off x="4605775" y="987550"/>
            <a:ext cx="4474200" cy="34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Arial" panose="020B0604020202020204"/>
              <a:buNone/>
            </a:pPr>
            <a:r>
              <a:rPr lang="en-US" b="1" i="0" u="none" strike="noStrike" cap="none">
                <a:solidFill>
                  <a:srgbClr val="FFFFFF"/>
                </a:solidFill>
              </a:rPr>
              <a:t>WELLBEING FRAMEWORKS</a:t>
            </a:r>
            <a:endParaRPr i="0" u="none" strike="noStrike" cap="none">
              <a:solidFill>
                <a:schemeClr val="dk1"/>
              </a:solidFill>
            </a:endParaRPr>
          </a:p>
        </p:txBody>
      </p:sp>
      <p:sp>
        <p:nvSpPr>
          <p:cNvPr id="69" name="Google Shape;69;p6"/>
          <p:cNvSpPr/>
          <p:nvPr/>
        </p:nvSpPr>
        <p:spPr>
          <a:xfrm>
            <a:off x="4626725" y="1426475"/>
            <a:ext cx="4160400" cy="23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C6B3A"/>
              </a:buClr>
              <a:buSzPts val="12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5C6B3A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PERMA Model (Seligman, 2011)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70" name="Google Shape;70;p6"/>
          <p:cNvSpPr/>
          <p:nvPr/>
        </p:nvSpPr>
        <p:spPr>
          <a:xfrm>
            <a:off x="4605700" y="1606300"/>
            <a:ext cx="4474200" cy="73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2D2D2D"/>
              </a:buClr>
              <a:buSzPts val="1100"/>
              <a:buFont typeface="Arial" panose="020B0604020202020204"/>
              <a:buNone/>
            </a:pPr>
            <a:r>
              <a:rPr lang="en-US" sz="1300" b="0" i="0" u="none" strike="noStrike" cap="none">
                <a:solidFill>
                  <a:srgbClr val="2D2D2D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Positive emotions, Engagement, Relationships, Meaning and Accomplishment form the five pillars of wellbeing. PERMA is applied in NHS psychological therapies (IAPT) and staff wellbeing programmes across trusts.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71" name="Google Shape;71;p6"/>
          <p:cNvSpPr/>
          <p:nvPr/>
        </p:nvSpPr>
        <p:spPr>
          <a:xfrm>
            <a:off x="4605850" y="2639575"/>
            <a:ext cx="4474200" cy="23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C6B3A"/>
              </a:buClr>
              <a:buSzPts val="12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5C6B3A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Asset-Based Community Development (Kretzmann &amp; McKnight, 1993)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72" name="Google Shape;72;p6"/>
          <p:cNvSpPr/>
          <p:nvPr/>
        </p:nvSpPr>
        <p:spPr>
          <a:xfrm>
            <a:off x="4605850" y="2895600"/>
            <a:ext cx="4474200" cy="73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2D2D2D"/>
              </a:buClr>
              <a:buSzPts val="1100"/>
              <a:buFont typeface="Arial" panose="020B0604020202020204"/>
              <a:buNone/>
            </a:pPr>
            <a:r>
              <a:rPr lang="en-US" sz="1300" b="0" i="0" u="none" strike="noStrike" cap="none">
                <a:solidFill>
                  <a:srgbClr val="2D2D2D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Rather than mapping deficits in communities, ABCD maps strengths and resources. This approach underpins social prescribing programmes in the UK and challenges the deficit-based narrative of deprived areas.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73" name="Google Shape;73;p6"/>
          <p:cNvSpPr/>
          <p:nvPr/>
        </p:nvSpPr>
        <p:spPr>
          <a:xfrm>
            <a:off x="4605850" y="3776475"/>
            <a:ext cx="4474200" cy="23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C6B3A"/>
              </a:buClr>
              <a:buSzPts val="12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5C6B3A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Capability Approach Revisited (Nussbaum, 2011)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74" name="Google Shape;74;p6"/>
          <p:cNvSpPr/>
          <p:nvPr/>
        </p:nvSpPr>
        <p:spPr>
          <a:xfrm>
            <a:off x="4605850" y="3956300"/>
            <a:ext cx="4428300" cy="73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2D2D2D"/>
              </a:buClr>
              <a:buSzPts val="1100"/>
              <a:buFont typeface="Arial" panose="020B0604020202020204"/>
              <a:buNone/>
            </a:pPr>
            <a:r>
              <a:rPr lang="en-US" sz="1300" b="0" i="0" u="none" strike="noStrike" cap="none">
                <a:solidFill>
                  <a:srgbClr val="2D2D2D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Nussbaum's 10 Central Capabilities</a:t>
            </a:r>
            <a:r>
              <a:rPr lang="en-US" sz="1300">
                <a:solidFill>
                  <a:srgbClr val="2D2D2D"/>
                </a:solidFill>
              </a:rPr>
              <a:t>,</a:t>
            </a:r>
            <a:r>
              <a:rPr lang="en-US" sz="1300" b="0" i="0" u="none" strike="noStrike" cap="none">
                <a:solidFill>
                  <a:srgbClr val="2D2D2D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including bodily health, emotional resilience and social affiliation</a:t>
            </a:r>
            <a:r>
              <a:rPr lang="en-US" sz="1300">
                <a:solidFill>
                  <a:srgbClr val="2D2D2D"/>
                </a:solidFill>
              </a:rPr>
              <a:t>, </a:t>
            </a:r>
            <a:r>
              <a:rPr lang="en-US" sz="1300" b="0" i="0" u="none" strike="noStrike" cap="none">
                <a:solidFill>
                  <a:srgbClr val="2D2D2D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provide a justice-based measure of wellbeing, directly informing UK equality legislation and health equity strategies.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3E6"/>
        </a:solidFill>
        <a:effectLst/>
      </p:bgPr>
    </p:bg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7"/>
          <p:cNvSpPr/>
          <p:nvPr/>
        </p:nvSpPr>
        <p:spPr>
          <a:xfrm>
            <a:off x="0" y="0"/>
            <a:ext cx="9144000" cy="868680"/>
          </a:xfrm>
          <a:prstGeom prst="rect">
            <a:avLst/>
          </a:prstGeom>
          <a:solidFill>
            <a:srgbClr val="1B4332"/>
          </a:solidFill>
          <a:ln w="12700" cap="flat" cmpd="sng">
            <a:solidFill>
              <a:srgbClr val="1B433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81" name="Google Shape;81;p7"/>
          <p:cNvSpPr/>
          <p:nvPr/>
        </p:nvSpPr>
        <p:spPr>
          <a:xfrm>
            <a:off x="0" y="868680"/>
            <a:ext cx="9144000" cy="50292"/>
          </a:xfrm>
          <a:prstGeom prst="rect">
            <a:avLst/>
          </a:prstGeom>
          <a:solidFill>
            <a:srgbClr val="95D5B2"/>
          </a:solidFill>
          <a:ln w="12700" cap="flat" cmpd="sng">
            <a:solidFill>
              <a:srgbClr val="95D5B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82" name="Google Shape;82;p7"/>
          <p:cNvSpPr/>
          <p:nvPr/>
        </p:nvSpPr>
        <p:spPr>
          <a:xfrm>
            <a:off x="320040" y="0"/>
            <a:ext cx="8503920" cy="8686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Arial" panose="020B0604020202020204"/>
              <a:buNone/>
            </a:pPr>
            <a:r>
              <a:rPr lang="en-US" sz="20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Policy &amp; Governance: Embedding Integration</a:t>
            </a:r>
            <a:endParaRPr sz="20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83" name="Google Shape;83;p7"/>
          <p:cNvSpPr/>
          <p:nvPr/>
        </p:nvSpPr>
        <p:spPr>
          <a:xfrm>
            <a:off x="228600" y="1005850"/>
            <a:ext cx="8686800" cy="1019100"/>
          </a:xfrm>
          <a:prstGeom prst="rect">
            <a:avLst/>
          </a:prstGeom>
          <a:solidFill>
            <a:srgbClr val="FFFFFF"/>
          </a:solidFill>
          <a:ln w="12700" cap="flat" cmpd="sng">
            <a:solidFill>
              <a:srgbClr val="D4C5A9"/>
            </a:solidFill>
            <a:prstDash val="solid"/>
            <a:round/>
            <a:headEnd type="none" w="sm" len="sm"/>
            <a:tailEnd type="none" w="sm" len="sm"/>
          </a:ln>
          <a:effectLst>
            <a:outerShdw blurRad="88900" dist="25400" dir="8400000" algn="bl" rotWithShape="0">
              <a:srgbClr val="000000">
                <a:alpha val="10196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/>
          </a:p>
        </p:txBody>
      </p:sp>
      <p:sp>
        <p:nvSpPr>
          <p:cNvPr id="84" name="Google Shape;84;p7"/>
          <p:cNvSpPr/>
          <p:nvPr/>
        </p:nvSpPr>
        <p:spPr>
          <a:xfrm>
            <a:off x="228600" y="1005850"/>
            <a:ext cx="658500" cy="1019100"/>
          </a:xfrm>
          <a:prstGeom prst="rect">
            <a:avLst/>
          </a:prstGeom>
          <a:solidFill>
            <a:srgbClr val="1B4332"/>
          </a:solidFill>
          <a:ln w="12700" cap="flat" cmpd="sng">
            <a:solidFill>
              <a:srgbClr val="1B433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/>
          </a:p>
        </p:txBody>
      </p:sp>
      <p:sp>
        <p:nvSpPr>
          <p:cNvPr id="85" name="Google Shape;85;p7"/>
          <p:cNvSpPr/>
          <p:nvPr/>
        </p:nvSpPr>
        <p:spPr>
          <a:xfrm>
            <a:off x="228600" y="1005850"/>
            <a:ext cx="658500" cy="101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FFFFFF"/>
                </a:solidFill>
              </a:rPr>
              <a:t>1978</a:t>
            </a:r>
            <a:endParaRPr sz="1300" i="0" u="none" strike="noStrike" cap="none">
              <a:solidFill>
                <a:schemeClr val="dk1"/>
              </a:solidFill>
            </a:endParaRPr>
          </a:p>
        </p:txBody>
      </p:sp>
      <p:sp>
        <p:nvSpPr>
          <p:cNvPr id="86" name="Google Shape;86;p7"/>
          <p:cNvSpPr/>
          <p:nvPr/>
        </p:nvSpPr>
        <p:spPr>
          <a:xfrm>
            <a:off x="960120" y="1069544"/>
            <a:ext cx="7818000" cy="276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B4332"/>
              </a:buClr>
              <a:buSzPts val="12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1B4332"/>
                </a:solidFill>
              </a:rPr>
              <a:t>Alma-Ata Declaration (WHO, 1978)</a:t>
            </a:r>
            <a:endParaRPr sz="1300" i="0" u="none" strike="noStrike" cap="none">
              <a:solidFill>
                <a:schemeClr val="dk1"/>
              </a:solidFill>
            </a:endParaRPr>
          </a:p>
        </p:txBody>
      </p:sp>
      <p:sp>
        <p:nvSpPr>
          <p:cNvPr id="87" name="Google Shape;87;p7"/>
          <p:cNvSpPr/>
          <p:nvPr/>
        </p:nvSpPr>
        <p:spPr>
          <a:xfrm>
            <a:off x="960120" y="1279966"/>
            <a:ext cx="7818000" cy="63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2D2D2D"/>
              </a:buClr>
              <a:buSzPts val="1100"/>
              <a:buFont typeface="Arial" panose="020B0604020202020204"/>
              <a:buNone/>
            </a:pPr>
            <a:r>
              <a:rPr lang="en-US" sz="1300" i="0" u="none" strike="noStrike" cap="none">
                <a:solidFill>
                  <a:srgbClr val="2D2D2D"/>
                </a:solidFill>
              </a:rPr>
              <a:t>Established primary health care as the cornerstone of universal health. Called for 'health for all' through intersectoral action</a:t>
            </a:r>
            <a:r>
              <a:rPr lang="en-US" sz="1300">
                <a:solidFill>
                  <a:srgbClr val="2D2D2D"/>
                </a:solidFill>
              </a:rPr>
              <a:t>,</a:t>
            </a:r>
            <a:r>
              <a:rPr lang="en-US" sz="1300" i="0" u="none" strike="noStrike" cap="none">
                <a:solidFill>
                  <a:srgbClr val="2D2D2D"/>
                </a:solidFill>
              </a:rPr>
              <a:t> the conceptual ancestor of today's Health in All Policies approach. Still referenced in NHS strategy documents.</a:t>
            </a:r>
            <a:endParaRPr sz="1300" i="0" u="none" strike="noStrike" cap="none">
              <a:solidFill>
                <a:schemeClr val="dk1"/>
              </a:solidFill>
            </a:endParaRPr>
          </a:p>
        </p:txBody>
      </p:sp>
      <p:sp>
        <p:nvSpPr>
          <p:cNvPr id="88" name="Google Shape;88;p7"/>
          <p:cNvSpPr/>
          <p:nvPr/>
        </p:nvSpPr>
        <p:spPr>
          <a:xfrm>
            <a:off x="228600" y="2087875"/>
            <a:ext cx="8686800" cy="961200"/>
          </a:xfrm>
          <a:prstGeom prst="rect">
            <a:avLst/>
          </a:prstGeom>
          <a:solidFill>
            <a:srgbClr val="FFFFFF"/>
          </a:solidFill>
          <a:ln w="12700" cap="flat" cmpd="sng">
            <a:solidFill>
              <a:srgbClr val="D4C5A9"/>
            </a:solidFill>
            <a:prstDash val="solid"/>
            <a:round/>
            <a:headEnd type="none" w="sm" len="sm"/>
            <a:tailEnd type="none" w="sm" len="sm"/>
          </a:ln>
          <a:effectLst>
            <a:outerShdw blurRad="88900" dist="25400" dir="8400000" algn="bl" rotWithShape="0">
              <a:srgbClr val="000000">
                <a:alpha val="10196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/>
          </a:p>
        </p:txBody>
      </p:sp>
      <p:sp>
        <p:nvSpPr>
          <p:cNvPr id="89" name="Google Shape;89;p7"/>
          <p:cNvSpPr/>
          <p:nvPr/>
        </p:nvSpPr>
        <p:spPr>
          <a:xfrm>
            <a:off x="228600" y="2087875"/>
            <a:ext cx="658500" cy="961200"/>
          </a:xfrm>
          <a:prstGeom prst="rect">
            <a:avLst/>
          </a:prstGeom>
          <a:solidFill>
            <a:srgbClr val="40916C"/>
          </a:solidFill>
          <a:ln w="12700" cap="flat" cmpd="sng">
            <a:solidFill>
              <a:srgbClr val="40916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/>
          </a:p>
        </p:txBody>
      </p:sp>
      <p:sp>
        <p:nvSpPr>
          <p:cNvPr id="90" name="Google Shape;90;p7"/>
          <p:cNvSpPr/>
          <p:nvPr/>
        </p:nvSpPr>
        <p:spPr>
          <a:xfrm>
            <a:off x="228600" y="2087875"/>
            <a:ext cx="658500" cy="96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FFFFFF"/>
                </a:solidFill>
              </a:rPr>
              <a:t>2008</a:t>
            </a:r>
            <a:endParaRPr sz="1300" i="0" u="none" strike="noStrike" cap="none">
              <a:solidFill>
                <a:schemeClr val="dk1"/>
              </a:solidFill>
            </a:endParaRPr>
          </a:p>
        </p:txBody>
      </p:sp>
      <p:sp>
        <p:nvSpPr>
          <p:cNvPr id="91" name="Google Shape;91;p7"/>
          <p:cNvSpPr/>
          <p:nvPr/>
        </p:nvSpPr>
        <p:spPr>
          <a:xfrm>
            <a:off x="960125" y="2147950"/>
            <a:ext cx="7818000" cy="26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0916C"/>
              </a:buClr>
              <a:buSzPts val="12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40916C"/>
                </a:solidFill>
              </a:rPr>
              <a:t>Closing the Gap in a Generation (CSDH, 2008)</a:t>
            </a:r>
            <a:endParaRPr sz="1300" i="0" u="none" strike="noStrike" cap="none">
              <a:solidFill>
                <a:schemeClr val="dk1"/>
              </a:solidFill>
            </a:endParaRPr>
          </a:p>
        </p:txBody>
      </p:sp>
      <p:sp>
        <p:nvSpPr>
          <p:cNvPr id="92" name="Google Shape;92;p7"/>
          <p:cNvSpPr/>
          <p:nvPr/>
        </p:nvSpPr>
        <p:spPr>
          <a:xfrm>
            <a:off x="960120" y="2342087"/>
            <a:ext cx="7818000" cy="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2D2D2D"/>
              </a:buClr>
              <a:buSzPts val="1100"/>
              <a:buFont typeface="Arial" panose="020B0604020202020204"/>
              <a:buNone/>
            </a:pPr>
            <a:r>
              <a:rPr lang="en-US" sz="1300" i="0" u="none" strike="noStrike" cap="none">
                <a:solidFill>
                  <a:srgbClr val="2D2D2D"/>
                </a:solidFill>
              </a:rPr>
              <a:t>The WHO Commission on Social Determinants of Health, chaired by Marmot, called for action on the 'causes of the causes' of ill health</a:t>
            </a:r>
            <a:r>
              <a:rPr lang="en-US" sz="1300">
                <a:solidFill>
                  <a:srgbClr val="2D2D2D"/>
                </a:solidFill>
              </a:rPr>
              <a:t>,</a:t>
            </a:r>
            <a:r>
              <a:rPr lang="en-US" sz="1300" i="0" u="none" strike="noStrike" cap="none">
                <a:solidFill>
                  <a:srgbClr val="2D2D2D"/>
                </a:solidFill>
              </a:rPr>
              <a:t> income, power and resources. This report directly shaped the UK's Marmot Review (2010) and the Health Inequalities Strategy.</a:t>
            </a:r>
            <a:endParaRPr sz="1300" i="0" u="none" strike="noStrike" cap="none">
              <a:solidFill>
                <a:schemeClr val="dk1"/>
              </a:solidFill>
            </a:endParaRPr>
          </a:p>
        </p:txBody>
      </p:sp>
      <p:sp>
        <p:nvSpPr>
          <p:cNvPr id="93" name="Google Shape;93;p7"/>
          <p:cNvSpPr/>
          <p:nvPr/>
        </p:nvSpPr>
        <p:spPr>
          <a:xfrm>
            <a:off x="228600" y="3093725"/>
            <a:ext cx="8686800" cy="961200"/>
          </a:xfrm>
          <a:prstGeom prst="rect">
            <a:avLst/>
          </a:prstGeom>
          <a:solidFill>
            <a:srgbClr val="FFFFFF"/>
          </a:solidFill>
          <a:ln w="12700" cap="flat" cmpd="sng">
            <a:solidFill>
              <a:srgbClr val="D4C5A9"/>
            </a:solidFill>
            <a:prstDash val="solid"/>
            <a:round/>
            <a:headEnd type="none" w="sm" len="sm"/>
            <a:tailEnd type="none" w="sm" len="sm"/>
          </a:ln>
          <a:effectLst>
            <a:outerShdw blurRad="88900" dist="25400" dir="8400000" algn="bl" rotWithShape="0">
              <a:srgbClr val="000000">
                <a:alpha val="10196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/>
          </a:p>
        </p:txBody>
      </p:sp>
      <p:sp>
        <p:nvSpPr>
          <p:cNvPr id="94" name="Google Shape;94;p7"/>
          <p:cNvSpPr/>
          <p:nvPr/>
        </p:nvSpPr>
        <p:spPr>
          <a:xfrm>
            <a:off x="228600" y="3093725"/>
            <a:ext cx="658500" cy="961200"/>
          </a:xfrm>
          <a:prstGeom prst="rect">
            <a:avLst/>
          </a:prstGeom>
          <a:solidFill>
            <a:srgbClr val="5C6B3A"/>
          </a:solidFill>
          <a:ln w="12700" cap="flat" cmpd="sng">
            <a:solidFill>
              <a:srgbClr val="5C6B3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/>
          </a:p>
        </p:txBody>
      </p:sp>
      <p:sp>
        <p:nvSpPr>
          <p:cNvPr id="95" name="Google Shape;95;p7"/>
          <p:cNvSpPr/>
          <p:nvPr/>
        </p:nvSpPr>
        <p:spPr>
          <a:xfrm>
            <a:off x="228600" y="3093725"/>
            <a:ext cx="658500" cy="96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FFFFFF"/>
                </a:solidFill>
              </a:rPr>
              <a:t>2019</a:t>
            </a:r>
            <a:endParaRPr sz="1300" i="0" u="none" strike="noStrike" cap="none">
              <a:solidFill>
                <a:schemeClr val="dk1"/>
              </a:solidFill>
            </a:endParaRPr>
          </a:p>
        </p:txBody>
      </p:sp>
      <p:sp>
        <p:nvSpPr>
          <p:cNvPr id="96" name="Google Shape;96;p7"/>
          <p:cNvSpPr/>
          <p:nvPr/>
        </p:nvSpPr>
        <p:spPr>
          <a:xfrm>
            <a:off x="960120" y="3153798"/>
            <a:ext cx="7818000" cy="26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C6B3A"/>
              </a:buClr>
              <a:buSzPts val="12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5C6B3A"/>
                </a:solidFill>
              </a:rPr>
              <a:t>Prevention is Better than Cure (DHSC, 2019)</a:t>
            </a:r>
            <a:endParaRPr sz="1300" i="0" u="none" strike="noStrike" cap="none">
              <a:solidFill>
                <a:schemeClr val="dk1"/>
              </a:solidFill>
            </a:endParaRPr>
          </a:p>
        </p:txBody>
      </p:sp>
      <p:sp>
        <p:nvSpPr>
          <p:cNvPr id="97" name="Google Shape;97;p7"/>
          <p:cNvSpPr/>
          <p:nvPr/>
        </p:nvSpPr>
        <p:spPr>
          <a:xfrm>
            <a:off x="960120" y="3347925"/>
            <a:ext cx="7818000" cy="600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2D2D2D"/>
              </a:buClr>
              <a:buSzPts val="1100"/>
              <a:buFont typeface="Arial" panose="020B0604020202020204"/>
              <a:buNone/>
            </a:pPr>
            <a:r>
              <a:rPr lang="en-US" sz="1300" i="0" u="none" strike="noStrike" cap="none">
                <a:solidFill>
                  <a:srgbClr val="2D2D2D"/>
                </a:solidFill>
              </a:rPr>
              <a:t>The UK Government's prevention green paper committed to shifting the NHS toward population health, expanding workplace wellbeing programmes and strengthening mental health provision in schools</a:t>
            </a:r>
            <a:r>
              <a:rPr lang="en-US" sz="1300">
                <a:solidFill>
                  <a:srgbClr val="2D2D2D"/>
                </a:solidFill>
              </a:rPr>
              <a:t>,</a:t>
            </a:r>
            <a:r>
              <a:rPr lang="en-US" sz="1300" i="0" u="none" strike="noStrike" cap="none">
                <a:solidFill>
                  <a:srgbClr val="2D2D2D"/>
                </a:solidFill>
              </a:rPr>
              <a:t> integrating sustainable development principles into domestic policy.</a:t>
            </a:r>
            <a:endParaRPr sz="1300" i="0" u="none" strike="noStrike" cap="none">
              <a:solidFill>
                <a:schemeClr val="dk1"/>
              </a:solidFill>
            </a:endParaRPr>
          </a:p>
        </p:txBody>
      </p:sp>
      <p:sp>
        <p:nvSpPr>
          <p:cNvPr id="98" name="Google Shape;98;p7"/>
          <p:cNvSpPr/>
          <p:nvPr/>
        </p:nvSpPr>
        <p:spPr>
          <a:xfrm>
            <a:off x="228600" y="4099548"/>
            <a:ext cx="8686800" cy="1019100"/>
          </a:xfrm>
          <a:prstGeom prst="rect">
            <a:avLst/>
          </a:prstGeom>
          <a:solidFill>
            <a:srgbClr val="FFFFFF"/>
          </a:solidFill>
          <a:ln w="12700" cap="flat" cmpd="sng">
            <a:solidFill>
              <a:srgbClr val="D4C5A9"/>
            </a:solidFill>
            <a:prstDash val="solid"/>
            <a:round/>
            <a:headEnd type="none" w="sm" len="sm"/>
            <a:tailEnd type="none" w="sm" len="sm"/>
          </a:ln>
          <a:effectLst>
            <a:outerShdw blurRad="88900" dist="25400" dir="8400000" algn="bl" rotWithShape="0">
              <a:srgbClr val="000000">
                <a:alpha val="10196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/>
          </a:p>
        </p:txBody>
      </p:sp>
      <p:sp>
        <p:nvSpPr>
          <p:cNvPr id="99" name="Google Shape;99;p7"/>
          <p:cNvSpPr/>
          <p:nvPr/>
        </p:nvSpPr>
        <p:spPr>
          <a:xfrm>
            <a:off x="228600" y="4099548"/>
            <a:ext cx="658500" cy="1019100"/>
          </a:xfrm>
          <a:prstGeom prst="rect">
            <a:avLst/>
          </a:prstGeom>
          <a:solidFill>
            <a:srgbClr val="3D405B"/>
          </a:solidFill>
          <a:ln w="12700" cap="flat" cmpd="sng">
            <a:solidFill>
              <a:srgbClr val="3D405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/>
          </a:p>
        </p:txBody>
      </p:sp>
      <p:sp>
        <p:nvSpPr>
          <p:cNvPr id="100" name="Google Shape;100;p7"/>
          <p:cNvSpPr/>
          <p:nvPr/>
        </p:nvSpPr>
        <p:spPr>
          <a:xfrm>
            <a:off x="228600" y="4099548"/>
            <a:ext cx="658500" cy="101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FFFFFF"/>
                </a:solidFill>
              </a:rPr>
              <a:t>2022</a:t>
            </a:r>
            <a:endParaRPr sz="1300" i="0" u="none" strike="noStrike" cap="none">
              <a:solidFill>
                <a:schemeClr val="dk1"/>
              </a:solidFill>
            </a:endParaRPr>
          </a:p>
        </p:txBody>
      </p:sp>
      <p:sp>
        <p:nvSpPr>
          <p:cNvPr id="101" name="Google Shape;101;p7"/>
          <p:cNvSpPr/>
          <p:nvPr/>
        </p:nvSpPr>
        <p:spPr>
          <a:xfrm>
            <a:off x="960120" y="4163245"/>
            <a:ext cx="7818000" cy="276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3D405B"/>
              </a:buClr>
              <a:buSzPts val="12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3D405B"/>
                </a:solidFill>
              </a:rPr>
              <a:t>Levelling Up White Paper (DLUHC, 2022)</a:t>
            </a:r>
            <a:endParaRPr sz="1300" i="0" u="none" strike="noStrike" cap="none">
              <a:solidFill>
                <a:schemeClr val="dk1"/>
              </a:solidFill>
            </a:endParaRPr>
          </a:p>
        </p:txBody>
      </p:sp>
      <p:sp>
        <p:nvSpPr>
          <p:cNvPr id="102" name="Google Shape;102;p7"/>
          <p:cNvSpPr/>
          <p:nvPr/>
        </p:nvSpPr>
        <p:spPr>
          <a:xfrm>
            <a:off x="960120" y="4373681"/>
            <a:ext cx="7818000" cy="63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2D2D2D"/>
              </a:buClr>
              <a:buSzPts val="1100"/>
              <a:buFont typeface="Arial" panose="020B0604020202020204"/>
              <a:buNone/>
            </a:pPr>
            <a:r>
              <a:rPr lang="en-US" sz="1300" i="0" u="none" strike="noStrike" cap="none">
                <a:solidFill>
                  <a:srgbClr val="2D2D2D"/>
                </a:solidFill>
              </a:rPr>
              <a:t>Identified health as a key 'levelling up' mission: to increase healthy life expectancy by 5 years and narrow the gap between the most and least deprived areas by 2035. Critiqued by Bambra (2022) for lacking binding targets and sustainable funding.</a:t>
            </a:r>
            <a:endParaRPr sz="1300" i="0" u="none" strike="noStrike" cap="none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B4332"/>
        </a:solidFill>
        <a:effectLst/>
      </p:bgPr>
    </p:bg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8"/>
          <p:cNvSpPr/>
          <p:nvPr/>
        </p:nvSpPr>
        <p:spPr>
          <a:xfrm>
            <a:off x="4383180" y="0"/>
            <a:ext cx="4846200" cy="5143500"/>
          </a:xfrm>
          <a:prstGeom prst="rect">
            <a:avLst/>
          </a:prstGeom>
          <a:solidFill>
            <a:srgbClr val="F8F3E6"/>
          </a:solidFill>
          <a:ln w="12700" cap="flat" cmpd="sng">
            <a:solidFill>
              <a:srgbClr val="F8F3E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/>
          </a:p>
        </p:txBody>
      </p:sp>
      <p:sp>
        <p:nvSpPr>
          <p:cNvPr id="109" name="Google Shape;109;p8"/>
          <p:cNvSpPr/>
          <p:nvPr/>
        </p:nvSpPr>
        <p:spPr>
          <a:xfrm>
            <a:off x="4297680" y="0"/>
            <a:ext cx="54864" cy="5143500"/>
          </a:xfrm>
          <a:prstGeom prst="rect">
            <a:avLst/>
          </a:prstGeom>
          <a:solidFill>
            <a:srgbClr val="95D5B2"/>
          </a:solidFill>
          <a:ln w="12700" cap="flat" cmpd="sng">
            <a:solidFill>
              <a:srgbClr val="95D5B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10" name="Google Shape;110;p8"/>
          <p:cNvSpPr/>
          <p:nvPr/>
        </p:nvSpPr>
        <p:spPr>
          <a:xfrm>
            <a:off x="365760" y="411480"/>
            <a:ext cx="3657600" cy="182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Arial Black" panose="020B0A04020102020204"/>
              <a:buNone/>
            </a:pPr>
            <a:r>
              <a:rPr lang="en-US" sz="2600" b="1" i="0" u="none" strike="noStrike" cap="none">
                <a:solidFill>
                  <a:srgbClr val="FFFFFF"/>
                </a:solidFill>
                <a:latin typeface="Arial Black" panose="020B0A04020102020204"/>
                <a:ea typeface="Arial Black" panose="020B0A04020102020204"/>
                <a:cs typeface="Arial Black" panose="020B0A04020102020204"/>
                <a:sym typeface="Arial Black" panose="020B0A04020102020204"/>
              </a:rPr>
              <a:t>Holistic Service</a:t>
            </a:r>
            <a:endParaRPr sz="26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Arial Black" panose="020B0A04020102020204"/>
              <a:buNone/>
            </a:pPr>
            <a:r>
              <a:rPr lang="en-US" sz="2600" b="1" i="0" u="none" strike="noStrike" cap="none">
                <a:solidFill>
                  <a:srgbClr val="FFFFFF"/>
                </a:solidFill>
                <a:latin typeface="Arial Black" panose="020B0A04020102020204"/>
                <a:ea typeface="Arial Black" panose="020B0A04020102020204"/>
                <a:cs typeface="Arial Black" panose="020B0A04020102020204"/>
                <a:sym typeface="Arial Black" panose="020B0A04020102020204"/>
              </a:rPr>
              <a:t>Delivery</a:t>
            </a:r>
            <a:endParaRPr sz="26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Arial Black" panose="020B0A04020102020204"/>
              <a:buNone/>
            </a:pPr>
            <a:r>
              <a:rPr lang="en-US" sz="2600" b="1" i="0" u="none" strike="noStrike" cap="none">
                <a:solidFill>
                  <a:srgbClr val="FFFFFF"/>
                </a:solidFill>
                <a:latin typeface="Arial Black" panose="020B0A04020102020204"/>
                <a:ea typeface="Arial Black" panose="020B0A04020102020204"/>
                <a:cs typeface="Arial Black" panose="020B0A04020102020204"/>
                <a:sym typeface="Arial Black" panose="020B0A04020102020204"/>
              </a:rPr>
              <a:t>in Practice</a:t>
            </a:r>
            <a:endParaRPr sz="26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11" name="Google Shape;111;p8"/>
          <p:cNvSpPr/>
          <p:nvPr/>
        </p:nvSpPr>
        <p:spPr>
          <a:xfrm>
            <a:off x="274320" y="2377440"/>
            <a:ext cx="3840600" cy="749700"/>
          </a:xfrm>
          <a:prstGeom prst="rect">
            <a:avLst/>
          </a:prstGeom>
          <a:solidFill>
            <a:srgbClr val="FFFFFF">
              <a:alpha val="12156"/>
            </a:srgbClr>
          </a:solidFill>
          <a:ln w="12700" cap="flat" cmpd="sng">
            <a:solidFill>
              <a:srgbClr val="95D5B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/>
          </a:p>
        </p:txBody>
      </p:sp>
      <p:sp>
        <p:nvSpPr>
          <p:cNvPr id="112" name="Google Shape;112;p8"/>
          <p:cNvSpPr/>
          <p:nvPr/>
        </p:nvSpPr>
        <p:spPr>
          <a:xfrm>
            <a:off x="347472" y="2432304"/>
            <a:ext cx="1005900" cy="64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95D5B2"/>
              </a:buClr>
              <a:buSzPts val="2200"/>
              <a:buFont typeface="Arial" panose="020B0604020202020204"/>
              <a:buNone/>
            </a:pPr>
            <a:r>
              <a:rPr lang="en-US" sz="1800" b="1" i="0" u="none" strike="noStrike" cap="none">
                <a:solidFill>
                  <a:srgbClr val="95D5B2"/>
                </a:solidFill>
              </a:rPr>
              <a:t>1 in 4</a:t>
            </a:r>
            <a:endParaRPr sz="1800" i="0" u="none" strike="noStrike" cap="none">
              <a:solidFill>
                <a:schemeClr val="dk1"/>
              </a:solidFill>
            </a:endParaRPr>
          </a:p>
        </p:txBody>
      </p:sp>
      <p:sp>
        <p:nvSpPr>
          <p:cNvPr id="113" name="Google Shape;113;p8"/>
          <p:cNvSpPr/>
          <p:nvPr/>
        </p:nvSpPr>
        <p:spPr>
          <a:xfrm>
            <a:off x="1463040" y="2468880"/>
            <a:ext cx="2560200" cy="58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8F3E6"/>
              </a:buClr>
              <a:buSzPts val="950"/>
              <a:buFont typeface="Arial" panose="020B0604020202020204"/>
              <a:buNone/>
            </a:pPr>
            <a:r>
              <a:rPr lang="en-US" sz="1300" i="0" u="none" strike="noStrike" cap="none">
                <a:solidFill>
                  <a:srgbClr val="F8F3E6"/>
                </a:solidFill>
              </a:rPr>
              <a:t>people in the UK experience a mental health problem each year (McManus et al., 2016)</a:t>
            </a:r>
            <a:endParaRPr sz="1300" i="0" u="none" strike="noStrike" cap="none">
              <a:solidFill>
                <a:schemeClr val="dk1"/>
              </a:solidFill>
            </a:endParaRPr>
          </a:p>
        </p:txBody>
      </p:sp>
      <p:sp>
        <p:nvSpPr>
          <p:cNvPr id="114" name="Google Shape;114;p8"/>
          <p:cNvSpPr/>
          <p:nvPr/>
        </p:nvSpPr>
        <p:spPr>
          <a:xfrm>
            <a:off x="274320" y="3264408"/>
            <a:ext cx="3840600" cy="749700"/>
          </a:xfrm>
          <a:prstGeom prst="rect">
            <a:avLst/>
          </a:prstGeom>
          <a:solidFill>
            <a:srgbClr val="FFFFFF">
              <a:alpha val="12156"/>
            </a:srgbClr>
          </a:solidFill>
          <a:ln w="12700" cap="flat" cmpd="sng">
            <a:solidFill>
              <a:srgbClr val="95D5B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/>
          </a:p>
        </p:txBody>
      </p:sp>
      <p:sp>
        <p:nvSpPr>
          <p:cNvPr id="115" name="Google Shape;115;p8"/>
          <p:cNvSpPr/>
          <p:nvPr/>
        </p:nvSpPr>
        <p:spPr>
          <a:xfrm>
            <a:off x="347472" y="3319272"/>
            <a:ext cx="1005900" cy="64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95D5B2"/>
              </a:buClr>
              <a:buSzPts val="2200"/>
              <a:buFont typeface="Arial" panose="020B0604020202020204"/>
              <a:buNone/>
            </a:pPr>
            <a:r>
              <a:rPr lang="en-US" sz="1800" b="1" i="0" u="none" strike="noStrike" cap="none">
                <a:solidFill>
                  <a:srgbClr val="95D5B2"/>
                </a:solidFill>
              </a:rPr>
              <a:t>£11bn</a:t>
            </a:r>
            <a:endParaRPr sz="1800" i="0" u="none" strike="noStrike" cap="none">
              <a:solidFill>
                <a:schemeClr val="dk1"/>
              </a:solidFill>
            </a:endParaRPr>
          </a:p>
        </p:txBody>
      </p:sp>
      <p:sp>
        <p:nvSpPr>
          <p:cNvPr id="116" name="Google Shape;116;p8"/>
          <p:cNvSpPr/>
          <p:nvPr/>
        </p:nvSpPr>
        <p:spPr>
          <a:xfrm>
            <a:off x="1463040" y="3355848"/>
            <a:ext cx="2560200" cy="58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8F3E6"/>
              </a:buClr>
              <a:buSzPts val="950"/>
              <a:buFont typeface="Arial" panose="020B0604020202020204"/>
              <a:buNone/>
            </a:pPr>
            <a:r>
              <a:rPr lang="en-US" sz="1300" i="0" u="none" strike="noStrike" cap="none">
                <a:solidFill>
                  <a:srgbClr val="F8F3E6"/>
                </a:solidFill>
              </a:rPr>
              <a:t>annual cost of mental ill-health to UK employers (Stevenson &amp; Farmer, 2017)</a:t>
            </a:r>
            <a:endParaRPr sz="1300" i="0" u="none" strike="noStrike" cap="none">
              <a:solidFill>
                <a:schemeClr val="dk1"/>
              </a:solidFill>
            </a:endParaRPr>
          </a:p>
        </p:txBody>
      </p:sp>
      <p:sp>
        <p:nvSpPr>
          <p:cNvPr id="117" name="Google Shape;117;p8"/>
          <p:cNvSpPr/>
          <p:nvPr/>
        </p:nvSpPr>
        <p:spPr>
          <a:xfrm>
            <a:off x="274320" y="4151376"/>
            <a:ext cx="3840600" cy="749700"/>
          </a:xfrm>
          <a:prstGeom prst="rect">
            <a:avLst/>
          </a:prstGeom>
          <a:solidFill>
            <a:srgbClr val="FFFFFF">
              <a:alpha val="12156"/>
            </a:srgbClr>
          </a:solidFill>
          <a:ln w="12700" cap="flat" cmpd="sng">
            <a:solidFill>
              <a:srgbClr val="95D5B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/>
          </a:p>
        </p:txBody>
      </p:sp>
      <p:sp>
        <p:nvSpPr>
          <p:cNvPr id="118" name="Google Shape;118;p8"/>
          <p:cNvSpPr/>
          <p:nvPr/>
        </p:nvSpPr>
        <p:spPr>
          <a:xfrm>
            <a:off x="347472" y="4206240"/>
            <a:ext cx="1005900" cy="64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95D5B2"/>
              </a:buClr>
              <a:buSzPts val="2200"/>
              <a:buFont typeface="Arial" panose="020B0604020202020204"/>
              <a:buNone/>
            </a:pPr>
            <a:r>
              <a:rPr lang="en-US" sz="1800" b="1" i="0" u="none" strike="noStrike" cap="none">
                <a:solidFill>
                  <a:srgbClr val="95D5B2"/>
                </a:solidFill>
              </a:rPr>
              <a:t>42%</a:t>
            </a:r>
            <a:endParaRPr sz="1800" i="0" u="none" strike="noStrike" cap="none">
              <a:solidFill>
                <a:schemeClr val="dk1"/>
              </a:solidFill>
            </a:endParaRPr>
          </a:p>
        </p:txBody>
      </p:sp>
      <p:sp>
        <p:nvSpPr>
          <p:cNvPr id="119" name="Google Shape;119;p8"/>
          <p:cNvSpPr/>
          <p:nvPr/>
        </p:nvSpPr>
        <p:spPr>
          <a:xfrm>
            <a:off x="1463040" y="4242816"/>
            <a:ext cx="2560200" cy="58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8F3E6"/>
              </a:buClr>
              <a:buSzPts val="950"/>
              <a:buFont typeface="Arial" panose="020B0604020202020204"/>
              <a:buNone/>
            </a:pPr>
            <a:r>
              <a:rPr lang="en-US" sz="1300" i="0" u="none" strike="noStrike" cap="none">
                <a:solidFill>
                  <a:srgbClr val="F8F3E6"/>
                </a:solidFill>
              </a:rPr>
              <a:t>of GP consultations involve mental health — yet &lt;10% of NHS budget allocated (BMA, 2020)</a:t>
            </a:r>
            <a:endParaRPr sz="1300" i="0" u="none" strike="noStrike" cap="none">
              <a:solidFill>
                <a:schemeClr val="dk1"/>
              </a:solidFill>
            </a:endParaRPr>
          </a:p>
        </p:txBody>
      </p:sp>
      <p:sp>
        <p:nvSpPr>
          <p:cNvPr id="120" name="Google Shape;120;p8"/>
          <p:cNvSpPr/>
          <p:nvPr/>
        </p:nvSpPr>
        <p:spPr>
          <a:xfrm>
            <a:off x="4462275" y="63425"/>
            <a:ext cx="4605900" cy="1216800"/>
          </a:xfrm>
          <a:prstGeom prst="rect">
            <a:avLst/>
          </a:prstGeom>
          <a:solidFill>
            <a:srgbClr val="FFFFFF"/>
          </a:solidFill>
          <a:ln w="12700" cap="flat" cmpd="sng">
            <a:solidFill>
              <a:srgbClr val="D4C5A9"/>
            </a:solidFill>
            <a:prstDash val="solid"/>
            <a:round/>
            <a:headEnd type="none" w="sm" len="sm"/>
            <a:tailEnd type="none" w="sm" len="sm"/>
          </a:ln>
          <a:effectLst>
            <a:outerShdw blurRad="88900" dist="25400" dir="8400000" algn="bl" rotWithShape="0">
              <a:srgbClr val="000000">
                <a:alpha val="10196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/>
          </a:p>
        </p:txBody>
      </p:sp>
      <p:sp>
        <p:nvSpPr>
          <p:cNvPr id="121" name="Google Shape;121;p8"/>
          <p:cNvSpPr/>
          <p:nvPr/>
        </p:nvSpPr>
        <p:spPr>
          <a:xfrm>
            <a:off x="4462275" y="63426"/>
            <a:ext cx="63900" cy="1216800"/>
          </a:xfrm>
          <a:prstGeom prst="rect">
            <a:avLst/>
          </a:prstGeom>
          <a:solidFill>
            <a:srgbClr val="40916C"/>
          </a:solidFill>
          <a:ln w="12700" cap="flat" cmpd="sng">
            <a:solidFill>
              <a:srgbClr val="40916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22" name="Google Shape;122;p8"/>
          <p:cNvSpPr/>
          <p:nvPr/>
        </p:nvSpPr>
        <p:spPr>
          <a:xfrm>
            <a:off x="4526375" y="67000"/>
            <a:ext cx="4288500" cy="279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B4332"/>
              </a:buClr>
              <a:buSzPts val="12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1B4332"/>
                </a:solidFill>
              </a:rPr>
              <a:t>Person-Centred Care</a:t>
            </a:r>
            <a:endParaRPr sz="1300" i="0" u="none" strike="noStrike" cap="none">
              <a:solidFill>
                <a:schemeClr val="dk1"/>
              </a:solidFill>
            </a:endParaRPr>
          </a:p>
        </p:txBody>
      </p:sp>
      <p:sp>
        <p:nvSpPr>
          <p:cNvPr id="123" name="Google Shape;123;p8"/>
          <p:cNvSpPr/>
          <p:nvPr/>
        </p:nvSpPr>
        <p:spPr>
          <a:xfrm>
            <a:off x="4503575" y="272975"/>
            <a:ext cx="4416300" cy="79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2D2D2D"/>
              </a:buClr>
              <a:buSzPts val="1100"/>
              <a:buFont typeface="Arial" panose="020B0604020202020204"/>
              <a:buNone/>
            </a:pPr>
            <a:r>
              <a:rPr lang="en-US" sz="1300" i="0" u="none" strike="noStrike" cap="none">
                <a:solidFill>
                  <a:srgbClr val="2D2D2D"/>
                </a:solidFill>
              </a:rPr>
              <a:t>The Health Foundation (2016) defines person-centred care across four principles: affording dignity, enabling self-management, offering choice and co-producing services. NHS ENGLAND's Universal Personalised Care (2019) aims to embed this across all services.</a:t>
            </a:r>
            <a:endParaRPr sz="1300" i="0" u="none" strike="noStrike" cap="none">
              <a:solidFill>
                <a:schemeClr val="dk1"/>
              </a:solidFill>
            </a:endParaRPr>
          </a:p>
        </p:txBody>
      </p:sp>
      <p:sp>
        <p:nvSpPr>
          <p:cNvPr id="124" name="Google Shape;124;p8"/>
          <p:cNvSpPr/>
          <p:nvPr/>
        </p:nvSpPr>
        <p:spPr>
          <a:xfrm>
            <a:off x="4462275" y="1371600"/>
            <a:ext cx="4605900" cy="1115700"/>
          </a:xfrm>
          <a:prstGeom prst="rect">
            <a:avLst/>
          </a:prstGeom>
          <a:solidFill>
            <a:srgbClr val="FFFFFF"/>
          </a:solidFill>
          <a:ln w="12700" cap="flat" cmpd="sng">
            <a:solidFill>
              <a:srgbClr val="D4C5A9"/>
            </a:solidFill>
            <a:prstDash val="solid"/>
            <a:round/>
            <a:headEnd type="none" w="sm" len="sm"/>
            <a:tailEnd type="none" w="sm" len="sm"/>
          </a:ln>
          <a:effectLst>
            <a:outerShdw blurRad="88900" dist="25400" dir="8400000" algn="bl" rotWithShape="0">
              <a:srgbClr val="000000">
                <a:alpha val="10196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/>
          </a:p>
        </p:txBody>
      </p:sp>
      <p:sp>
        <p:nvSpPr>
          <p:cNvPr id="125" name="Google Shape;125;p8"/>
          <p:cNvSpPr/>
          <p:nvPr/>
        </p:nvSpPr>
        <p:spPr>
          <a:xfrm>
            <a:off x="4462272" y="1371600"/>
            <a:ext cx="64008" cy="1115568"/>
          </a:xfrm>
          <a:prstGeom prst="rect">
            <a:avLst/>
          </a:prstGeom>
          <a:solidFill>
            <a:srgbClr val="40916C"/>
          </a:solidFill>
          <a:ln w="12700" cap="flat" cmpd="sng">
            <a:solidFill>
              <a:srgbClr val="40916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26" name="Google Shape;126;p8"/>
          <p:cNvSpPr/>
          <p:nvPr/>
        </p:nvSpPr>
        <p:spPr>
          <a:xfrm>
            <a:off x="4526375" y="1334350"/>
            <a:ext cx="4288500" cy="255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B4332"/>
              </a:buClr>
              <a:buSzPts val="12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1B4332"/>
                </a:solidFill>
              </a:rPr>
              <a:t>Trauma-Informed Approaches</a:t>
            </a:r>
            <a:endParaRPr sz="1300" i="0" u="none" strike="noStrike" cap="none">
              <a:solidFill>
                <a:schemeClr val="dk1"/>
              </a:solidFill>
            </a:endParaRPr>
          </a:p>
        </p:txBody>
      </p:sp>
      <p:sp>
        <p:nvSpPr>
          <p:cNvPr id="127" name="Google Shape;127;p8"/>
          <p:cNvSpPr/>
          <p:nvPr/>
        </p:nvSpPr>
        <p:spPr>
          <a:xfrm>
            <a:off x="4526375" y="1490475"/>
            <a:ext cx="4541700" cy="73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2D2D2D"/>
              </a:buClr>
              <a:buSzPts val="1100"/>
              <a:buFont typeface="Arial" panose="020B0604020202020204"/>
              <a:buNone/>
            </a:pPr>
            <a:r>
              <a:rPr lang="en-US" sz="1300" i="0" u="none" strike="noStrike" cap="none">
                <a:solidFill>
                  <a:srgbClr val="2D2D2D"/>
                </a:solidFill>
              </a:rPr>
              <a:t>Felitti et al. (1998) found adverse childhood experiences (ACEs) strongly predict adult health outcomes. NHS Wales adopted a trauma-informed approach in 2021, training frontline staff to recognise and respond to trauma sensitively rather than reactively.</a:t>
            </a:r>
            <a:endParaRPr sz="1300" i="0" u="none" strike="noStrike" cap="none">
              <a:solidFill>
                <a:schemeClr val="dk1"/>
              </a:solidFill>
            </a:endParaRPr>
          </a:p>
        </p:txBody>
      </p:sp>
      <p:sp>
        <p:nvSpPr>
          <p:cNvPr id="128" name="Google Shape;128;p8"/>
          <p:cNvSpPr/>
          <p:nvPr/>
        </p:nvSpPr>
        <p:spPr>
          <a:xfrm>
            <a:off x="4462278" y="2578600"/>
            <a:ext cx="4605900" cy="1216800"/>
          </a:xfrm>
          <a:prstGeom prst="rect">
            <a:avLst/>
          </a:prstGeom>
          <a:solidFill>
            <a:srgbClr val="FFFFFF"/>
          </a:solidFill>
          <a:ln w="12700" cap="flat" cmpd="sng">
            <a:solidFill>
              <a:srgbClr val="D4C5A9"/>
            </a:solidFill>
            <a:prstDash val="solid"/>
            <a:round/>
            <a:headEnd type="none" w="sm" len="sm"/>
            <a:tailEnd type="none" w="sm" len="sm"/>
          </a:ln>
          <a:effectLst>
            <a:outerShdw blurRad="88900" dist="25400" dir="8400000" algn="bl" rotWithShape="0">
              <a:srgbClr val="000000">
                <a:alpha val="10196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/>
          </a:p>
        </p:txBody>
      </p:sp>
      <p:sp>
        <p:nvSpPr>
          <p:cNvPr id="129" name="Google Shape;129;p8"/>
          <p:cNvSpPr/>
          <p:nvPr/>
        </p:nvSpPr>
        <p:spPr>
          <a:xfrm>
            <a:off x="4462275" y="2578609"/>
            <a:ext cx="63900" cy="1216800"/>
          </a:xfrm>
          <a:prstGeom prst="rect">
            <a:avLst/>
          </a:prstGeom>
          <a:solidFill>
            <a:srgbClr val="40916C"/>
          </a:solidFill>
          <a:ln w="12700" cap="flat" cmpd="sng">
            <a:solidFill>
              <a:srgbClr val="40916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30" name="Google Shape;130;p8"/>
          <p:cNvSpPr/>
          <p:nvPr/>
        </p:nvSpPr>
        <p:spPr>
          <a:xfrm>
            <a:off x="4526375" y="2575550"/>
            <a:ext cx="4288500" cy="255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B4332"/>
              </a:buClr>
              <a:buSzPts val="12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1B4332"/>
                </a:solidFill>
              </a:rPr>
              <a:t>Green Social Prescribing</a:t>
            </a:r>
            <a:endParaRPr sz="1300" i="0" u="none" strike="noStrike" cap="none">
              <a:solidFill>
                <a:schemeClr val="dk1"/>
              </a:solidFill>
            </a:endParaRPr>
          </a:p>
        </p:txBody>
      </p:sp>
      <p:sp>
        <p:nvSpPr>
          <p:cNvPr id="131" name="Google Shape;131;p8"/>
          <p:cNvSpPr/>
          <p:nvPr/>
        </p:nvSpPr>
        <p:spPr>
          <a:xfrm>
            <a:off x="4535428" y="2719637"/>
            <a:ext cx="4541700" cy="79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2D2D2D"/>
              </a:buClr>
              <a:buSzPts val="1100"/>
              <a:buFont typeface="Arial" panose="020B0604020202020204"/>
              <a:buNone/>
            </a:pPr>
            <a:r>
              <a:rPr lang="en-US" sz="1300" i="0" u="none" strike="noStrike" cap="none">
                <a:solidFill>
                  <a:srgbClr val="2D2D2D"/>
                </a:solidFill>
              </a:rPr>
              <a:t>A joint DHSC and NHS England pilot (2020–2023) tested nature-based activities</a:t>
            </a:r>
            <a:r>
              <a:rPr lang="en-US" sz="1300">
                <a:solidFill>
                  <a:srgbClr val="2D2D2D"/>
                </a:solidFill>
              </a:rPr>
              <a:t>, </a:t>
            </a:r>
            <a:r>
              <a:rPr lang="en-US" sz="1300" i="0" u="none" strike="noStrike" cap="none">
                <a:solidFill>
                  <a:srgbClr val="2D2D2D"/>
                </a:solidFill>
              </a:rPr>
              <a:t>gardening, forest bathing, conservation volunteering</a:t>
            </a:r>
            <a:r>
              <a:rPr lang="en-US" sz="1300">
                <a:solidFill>
                  <a:srgbClr val="2D2D2D"/>
                </a:solidFill>
              </a:rPr>
              <a:t>, </a:t>
            </a:r>
            <a:r>
              <a:rPr lang="en-US" sz="1300" i="0" u="none" strike="noStrike" cap="none">
                <a:solidFill>
                  <a:srgbClr val="2D2D2D"/>
                </a:solidFill>
              </a:rPr>
              <a:t>as social prescriptions. Early results showed improved mental health and reduced social isolation (NHS England, 2023).</a:t>
            </a:r>
            <a:endParaRPr sz="1300" i="0" u="none" strike="noStrike" cap="none">
              <a:solidFill>
                <a:schemeClr val="dk1"/>
              </a:solidFill>
            </a:endParaRPr>
          </a:p>
        </p:txBody>
      </p:sp>
      <p:sp>
        <p:nvSpPr>
          <p:cNvPr id="132" name="Google Shape;132;p8"/>
          <p:cNvSpPr/>
          <p:nvPr/>
        </p:nvSpPr>
        <p:spPr>
          <a:xfrm>
            <a:off x="4462275" y="3872625"/>
            <a:ext cx="4605900" cy="1216800"/>
          </a:xfrm>
          <a:prstGeom prst="rect">
            <a:avLst/>
          </a:prstGeom>
          <a:solidFill>
            <a:srgbClr val="FFFFFF"/>
          </a:solidFill>
          <a:ln w="13050" cap="flat" cmpd="sng">
            <a:solidFill>
              <a:srgbClr val="D4C5A9"/>
            </a:solidFill>
            <a:prstDash val="solid"/>
            <a:round/>
            <a:headEnd type="none" w="sm" len="sm"/>
            <a:tailEnd type="none" w="sm" len="sm"/>
          </a:ln>
          <a:effectLst>
            <a:outerShdw blurRad="91388" dist="26111" dir="8400000" algn="bl" rotWithShape="0">
              <a:srgbClr val="000000">
                <a:alpha val="10196"/>
              </a:srgbClr>
            </a:outerShdw>
          </a:effectLst>
        </p:spPr>
        <p:txBody>
          <a:bodyPr spcFirstLastPara="1" wrap="square" lIns="93975" tIns="93975" rIns="93975" bIns="939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35"/>
          </a:p>
        </p:txBody>
      </p:sp>
      <p:sp>
        <p:nvSpPr>
          <p:cNvPr id="133" name="Google Shape;133;p8"/>
          <p:cNvSpPr/>
          <p:nvPr/>
        </p:nvSpPr>
        <p:spPr>
          <a:xfrm>
            <a:off x="4462275" y="3872625"/>
            <a:ext cx="65700" cy="1216800"/>
          </a:xfrm>
          <a:prstGeom prst="rect">
            <a:avLst/>
          </a:prstGeom>
          <a:solidFill>
            <a:srgbClr val="40916C"/>
          </a:solidFill>
          <a:ln w="13050" cap="flat" cmpd="sng">
            <a:solidFill>
              <a:srgbClr val="40916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3975" tIns="93975" rIns="93975" bIns="939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34" name="Google Shape;134;p8"/>
          <p:cNvSpPr/>
          <p:nvPr/>
        </p:nvSpPr>
        <p:spPr>
          <a:xfrm>
            <a:off x="4520275" y="3876200"/>
            <a:ext cx="4416300" cy="279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3975" tIns="46975" rIns="93975" bIns="469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B4332"/>
              </a:buClr>
              <a:buSzPts val="1234"/>
              <a:buFont typeface="Arial" panose="020B0604020202020204"/>
              <a:buNone/>
            </a:pPr>
            <a:r>
              <a:rPr lang="en-US" sz="1335" b="1" i="0" u="none" strike="noStrike" cap="none">
                <a:solidFill>
                  <a:srgbClr val="1B4332"/>
                </a:solidFill>
              </a:rPr>
              <a:t>Housing &amp; Health Integration</a:t>
            </a:r>
            <a:endParaRPr sz="1335" i="0" u="none" strike="noStrike" cap="none">
              <a:solidFill>
                <a:schemeClr val="dk1"/>
              </a:solidFill>
            </a:endParaRPr>
          </a:p>
        </p:txBody>
      </p:sp>
      <p:sp>
        <p:nvSpPr>
          <p:cNvPr id="135" name="Google Shape;135;p8"/>
          <p:cNvSpPr/>
          <p:nvPr/>
        </p:nvSpPr>
        <p:spPr>
          <a:xfrm>
            <a:off x="4520275" y="4023000"/>
            <a:ext cx="4541700" cy="79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3975" tIns="46975" rIns="93975" bIns="46975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2D2D2D"/>
              </a:buClr>
              <a:buSzPts val="1131"/>
              <a:buFont typeface="Arial" panose="020B0604020202020204"/>
              <a:buNone/>
            </a:pPr>
            <a:r>
              <a:rPr lang="en-US" sz="1335" i="0" u="none" strike="noStrike" cap="none">
                <a:solidFill>
                  <a:srgbClr val="2D2D2D"/>
                </a:solidFill>
              </a:rPr>
              <a:t>Buck &amp; Gregory (2018) demonstrated that poor housing</a:t>
            </a:r>
            <a:r>
              <a:rPr lang="en-US" sz="1335">
                <a:solidFill>
                  <a:srgbClr val="2D2D2D"/>
                </a:solidFill>
              </a:rPr>
              <a:t>, </a:t>
            </a:r>
            <a:r>
              <a:rPr lang="en-US" sz="1335" i="0" u="none" strike="noStrike" cap="none">
                <a:solidFill>
                  <a:srgbClr val="2D2D2D"/>
                </a:solidFill>
              </a:rPr>
              <a:t>damp, overcrowding, cold</a:t>
            </a:r>
            <a:r>
              <a:rPr lang="en-US" sz="1335">
                <a:solidFill>
                  <a:srgbClr val="2D2D2D"/>
                </a:solidFill>
              </a:rPr>
              <a:t>,</a:t>
            </a:r>
            <a:r>
              <a:rPr lang="en-US" sz="1335" i="0" u="none" strike="noStrike" cap="none">
                <a:solidFill>
                  <a:srgbClr val="2D2D2D"/>
                </a:solidFill>
              </a:rPr>
              <a:t> accounts for approximately 10% of hospital admissions in England. Integrated Housing and Health pilots in Greater Manchester link housing officers with NHS teams.</a:t>
            </a:r>
            <a:endParaRPr sz="1335" i="0" u="none" strike="noStrike" cap="none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3E6"/>
        </a:solidFill>
        <a:effectLst/>
      </p:bgPr>
    </p:bg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9"/>
          <p:cNvSpPr/>
          <p:nvPr/>
        </p:nvSpPr>
        <p:spPr>
          <a:xfrm>
            <a:off x="0" y="0"/>
            <a:ext cx="9144000" cy="868680"/>
          </a:xfrm>
          <a:prstGeom prst="rect">
            <a:avLst/>
          </a:prstGeom>
          <a:solidFill>
            <a:srgbClr val="1B4332"/>
          </a:solidFill>
          <a:ln w="12700" cap="flat" cmpd="sng">
            <a:solidFill>
              <a:srgbClr val="1B433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42" name="Google Shape;142;p9"/>
          <p:cNvSpPr/>
          <p:nvPr/>
        </p:nvSpPr>
        <p:spPr>
          <a:xfrm>
            <a:off x="0" y="868680"/>
            <a:ext cx="9144000" cy="50292"/>
          </a:xfrm>
          <a:prstGeom prst="rect">
            <a:avLst/>
          </a:prstGeom>
          <a:solidFill>
            <a:srgbClr val="95D5B2"/>
          </a:solidFill>
          <a:ln w="12700" cap="flat" cmpd="sng">
            <a:solidFill>
              <a:srgbClr val="95D5B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/>
          </a:p>
        </p:txBody>
      </p:sp>
      <p:sp>
        <p:nvSpPr>
          <p:cNvPr id="143" name="Google Shape;143;p9"/>
          <p:cNvSpPr/>
          <p:nvPr/>
        </p:nvSpPr>
        <p:spPr>
          <a:xfrm>
            <a:off x="320040" y="0"/>
            <a:ext cx="8503920" cy="8686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Arial" panose="020B0604020202020204"/>
              <a:buNone/>
            </a:pPr>
            <a:r>
              <a:rPr lang="en-US" sz="20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Public Health Initiatives &amp; Health Equity</a:t>
            </a:r>
            <a:endParaRPr sz="20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44" name="Google Shape;144;p9"/>
          <p:cNvSpPr/>
          <p:nvPr/>
        </p:nvSpPr>
        <p:spPr>
          <a:xfrm>
            <a:off x="228600" y="1024128"/>
            <a:ext cx="4233672" cy="1828800"/>
          </a:xfrm>
          <a:prstGeom prst="rect">
            <a:avLst/>
          </a:prstGeom>
          <a:solidFill>
            <a:srgbClr val="FFFFFF"/>
          </a:solidFill>
          <a:ln w="12700" cap="flat" cmpd="sng">
            <a:solidFill>
              <a:srgbClr val="D4C5A9"/>
            </a:solidFill>
            <a:prstDash val="solid"/>
            <a:round/>
            <a:headEnd type="none" w="sm" len="sm"/>
            <a:tailEnd type="none" w="sm" len="sm"/>
          </a:ln>
          <a:effectLst>
            <a:outerShdw blurRad="88900" dist="25400" dir="8400000" algn="bl" rotWithShape="0">
              <a:srgbClr val="000000">
                <a:alpha val="10196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/>
          </a:p>
        </p:txBody>
      </p:sp>
      <p:sp>
        <p:nvSpPr>
          <p:cNvPr id="145" name="Google Shape;145;p9"/>
          <p:cNvSpPr/>
          <p:nvPr/>
        </p:nvSpPr>
        <p:spPr>
          <a:xfrm>
            <a:off x="228600" y="1024128"/>
            <a:ext cx="4233672" cy="347472"/>
          </a:xfrm>
          <a:prstGeom prst="rect">
            <a:avLst/>
          </a:prstGeom>
          <a:solidFill>
            <a:srgbClr val="1B4332"/>
          </a:solidFill>
          <a:ln w="12700" cap="flat" cmpd="sng">
            <a:solidFill>
              <a:srgbClr val="1B433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/>
          </a:p>
        </p:txBody>
      </p:sp>
      <p:sp>
        <p:nvSpPr>
          <p:cNvPr id="146" name="Google Shape;146;p9"/>
          <p:cNvSpPr/>
          <p:nvPr/>
        </p:nvSpPr>
        <p:spPr>
          <a:xfrm>
            <a:off x="320040" y="1024128"/>
            <a:ext cx="4050792" cy="347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FFFFFF"/>
                </a:solidFill>
              </a:rPr>
              <a:t>Healthy Cities Movement</a:t>
            </a:r>
            <a:endParaRPr sz="1300" i="0" u="none" strike="noStrike" cap="none">
              <a:solidFill>
                <a:schemeClr val="dk1"/>
              </a:solidFill>
            </a:endParaRPr>
          </a:p>
        </p:txBody>
      </p:sp>
      <p:sp>
        <p:nvSpPr>
          <p:cNvPr id="147" name="Google Shape;147;p9"/>
          <p:cNvSpPr/>
          <p:nvPr/>
        </p:nvSpPr>
        <p:spPr>
          <a:xfrm>
            <a:off x="338328" y="1426464"/>
            <a:ext cx="4023360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2D2D2D"/>
              </a:buClr>
              <a:buSzPts val="1100"/>
              <a:buFont typeface="Arial" panose="020B0604020202020204"/>
              <a:buNone/>
            </a:pPr>
            <a:r>
              <a:rPr lang="en-US" sz="1300" i="0" u="none" strike="noStrike" cap="none">
                <a:solidFill>
                  <a:srgbClr val="2D2D2D"/>
                </a:solidFill>
              </a:rPr>
              <a:t>The WHO Healthy Cities Programme (Ashton, 1992) mobilised urban authorities to embed health in city planning</a:t>
            </a:r>
            <a:r>
              <a:rPr lang="en-US" sz="1300">
                <a:solidFill>
                  <a:srgbClr val="2D2D2D"/>
                </a:solidFill>
              </a:rPr>
              <a:t>,</a:t>
            </a:r>
            <a:r>
              <a:rPr lang="en-US" sz="1300" i="0" u="none" strike="noStrike" cap="none">
                <a:solidFill>
                  <a:srgbClr val="2D2D2D"/>
                </a:solidFill>
              </a:rPr>
              <a:t> transport, parks, air quality, housing density. Over 100 UK cities now participate, linking urban sustainable development directly to population health outcomes.</a:t>
            </a:r>
            <a:endParaRPr sz="1300" i="0" u="none" strike="noStrike" cap="none">
              <a:solidFill>
                <a:schemeClr val="dk1"/>
              </a:solidFill>
            </a:endParaRPr>
          </a:p>
        </p:txBody>
      </p:sp>
      <p:sp>
        <p:nvSpPr>
          <p:cNvPr id="148" name="Google Shape;148;p9"/>
          <p:cNvSpPr/>
          <p:nvPr/>
        </p:nvSpPr>
        <p:spPr>
          <a:xfrm>
            <a:off x="4690872" y="1024128"/>
            <a:ext cx="4233672" cy="1828800"/>
          </a:xfrm>
          <a:prstGeom prst="rect">
            <a:avLst/>
          </a:prstGeom>
          <a:solidFill>
            <a:srgbClr val="FFFFFF"/>
          </a:solidFill>
          <a:ln w="12700" cap="flat" cmpd="sng">
            <a:solidFill>
              <a:srgbClr val="D4C5A9"/>
            </a:solidFill>
            <a:prstDash val="solid"/>
            <a:round/>
            <a:headEnd type="none" w="sm" len="sm"/>
            <a:tailEnd type="none" w="sm" len="sm"/>
          </a:ln>
          <a:effectLst>
            <a:outerShdw blurRad="88900" dist="25400" dir="8400000" algn="bl" rotWithShape="0">
              <a:srgbClr val="000000">
                <a:alpha val="10196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/>
          </a:p>
        </p:txBody>
      </p:sp>
      <p:sp>
        <p:nvSpPr>
          <p:cNvPr id="149" name="Google Shape;149;p9"/>
          <p:cNvSpPr/>
          <p:nvPr/>
        </p:nvSpPr>
        <p:spPr>
          <a:xfrm>
            <a:off x="4690872" y="1024128"/>
            <a:ext cx="4233672" cy="347472"/>
          </a:xfrm>
          <a:prstGeom prst="rect">
            <a:avLst/>
          </a:prstGeom>
          <a:solidFill>
            <a:srgbClr val="3D405B"/>
          </a:solidFill>
          <a:ln w="12700" cap="flat" cmpd="sng">
            <a:solidFill>
              <a:srgbClr val="3D405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/>
          </a:p>
        </p:txBody>
      </p:sp>
      <p:sp>
        <p:nvSpPr>
          <p:cNvPr id="150" name="Google Shape;150;p9"/>
          <p:cNvSpPr/>
          <p:nvPr/>
        </p:nvSpPr>
        <p:spPr>
          <a:xfrm>
            <a:off x="4782312" y="1024128"/>
            <a:ext cx="4050792" cy="347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FFFFFF"/>
                </a:solidFill>
              </a:rPr>
              <a:t>Structural Racism &amp; Health</a:t>
            </a:r>
            <a:endParaRPr sz="1300" i="0" u="none" strike="noStrike" cap="none">
              <a:solidFill>
                <a:schemeClr val="dk1"/>
              </a:solidFill>
            </a:endParaRPr>
          </a:p>
        </p:txBody>
      </p:sp>
      <p:sp>
        <p:nvSpPr>
          <p:cNvPr id="151" name="Google Shape;151;p9"/>
          <p:cNvSpPr/>
          <p:nvPr/>
        </p:nvSpPr>
        <p:spPr>
          <a:xfrm>
            <a:off x="4800600" y="1426464"/>
            <a:ext cx="4023360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2D2D2D"/>
              </a:buClr>
              <a:buSzPts val="1100"/>
              <a:buFont typeface="Arial" panose="020B0604020202020204"/>
              <a:buNone/>
            </a:pPr>
            <a:r>
              <a:rPr lang="en-US" sz="1300" i="0" u="none" strike="noStrike" cap="none">
                <a:solidFill>
                  <a:srgbClr val="2D2D2D"/>
                </a:solidFill>
              </a:rPr>
              <a:t>The COVID-19 pandemic exposed stark racial health disparities: Black, Asian and minority ethnic groups had significantly higher mortality rates (PHE, 2020). Nazroo (2003) argued these reflect structural inequalities</a:t>
            </a:r>
            <a:r>
              <a:rPr lang="en-US" sz="1300">
                <a:solidFill>
                  <a:srgbClr val="2D2D2D"/>
                </a:solidFill>
              </a:rPr>
              <a:t>,</a:t>
            </a:r>
            <a:r>
              <a:rPr lang="en-US" sz="1300" i="0" u="none" strike="noStrike" cap="none">
                <a:solidFill>
                  <a:srgbClr val="2D2D2D"/>
                </a:solidFill>
              </a:rPr>
              <a:t> employment, housing, discrimination</a:t>
            </a:r>
            <a:r>
              <a:rPr lang="en-US" sz="1300">
                <a:solidFill>
                  <a:srgbClr val="2D2D2D"/>
                </a:solidFill>
              </a:rPr>
              <a:t>,</a:t>
            </a:r>
            <a:r>
              <a:rPr lang="en-US" sz="1300" i="0" u="none" strike="noStrike" cap="none">
                <a:solidFill>
                  <a:srgbClr val="2D2D2D"/>
                </a:solidFill>
              </a:rPr>
              <a:t> not biological difference.</a:t>
            </a:r>
            <a:endParaRPr sz="1300" i="0" u="none" strike="noStrike" cap="none">
              <a:solidFill>
                <a:schemeClr val="dk1"/>
              </a:solidFill>
            </a:endParaRPr>
          </a:p>
        </p:txBody>
      </p:sp>
      <p:sp>
        <p:nvSpPr>
          <p:cNvPr id="152" name="Google Shape;152;p9"/>
          <p:cNvSpPr/>
          <p:nvPr/>
        </p:nvSpPr>
        <p:spPr>
          <a:xfrm>
            <a:off x="228600" y="2962656"/>
            <a:ext cx="4233672" cy="1828800"/>
          </a:xfrm>
          <a:prstGeom prst="rect">
            <a:avLst/>
          </a:prstGeom>
          <a:solidFill>
            <a:srgbClr val="FFFFFF"/>
          </a:solidFill>
          <a:ln w="12700" cap="flat" cmpd="sng">
            <a:solidFill>
              <a:srgbClr val="D4C5A9"/>
            </a:solidFill>
            <a:prstDash val="solid"/>
            <a:round/>
            <a:headEnd type="none" w="sm" len="sm"/>
            <a:tailEnd type="none" w="sm" len="sm"/>
          </a:ln>
          <a:effectLst>
            <a:outerShdw blurRad="88900" dist="25400" dir="8400000" algn="bl" rotWithShape="0">
              <a:srgbClr val="000000">
                <a:alpha val="10196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/>
          </a:p>
        </p:txBody>
      </p:sp>
      <p:sp>
        <p:nvSpPr>
          <p:cNvPr id="153" name="Google Shape;153;p9"/>
          <p:cNvSpPr/>
          <p:nvPr/>
        </p:nvSpPr>
        <p:spPr>
          <a:xfrm>
            <a:off x="228600" y="2962656"/>
            <a:ext cx="4233672" cy="347472"/>
          </a:xfrm>
          <a:prstGeom prst="rect">
            <a:avLst/>
          </a:prstGeom>
          <a:solidFill>
            <a:srgbClr val="40916C"/>
          </a:solidFill>
          <a:ln w="12700" cap="flat" cmpd="sng">
            <a:solidFill>
              <a:srgbClr val="40916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/>
          </a:p>
        </p:txBody>
      </p:sp>
      <p:sp>
        <p:nvSpPr>
          <p:cNvPr id="154" name="Google Shape;154;p9"/>
          <p:cNvSpPr/>
          <p:nvPr/>
        </p:nvSpPr>
        <p:spPr>
          <a:xfrm>
            <a:off x="320040" y="2962656"/>
            <a:ext cx="4050792" cy="347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FFFFFF"/>
                </a:solidFill>
              </a:rPr>
              <a:t>Mental Health Parity of Esteem</a:t>
            </a:r>
            <a:endParaRPr sz="1300" i="0" u="none" strike="noStrike" cap="none">
              <a:solidFill>
                <a:schemeClr val="dk1"/>
              </a:solidFill>
            </a:endParaRPr>
          </a:p>
        </p:txBody>
      </p:sp>
      <p:sp>
        <p:nvSpPr>
          <p:cNvPr id="155" name="Google Shape;155;p9"/>
          <p:cNvSpPr/>
          <p:nvPr/>
        </p:nvSpPr>
        <p:spPr>
          <a:xfrm>
            <a:off x="338328" y="3364992"/>
            <a:ext cx="4023360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2D2D2D"/>
              </a:buClr>
              <a:buSzPts val="1100"/>
              <a:buFont typeface="Arial" panose="020B0604020202020204"/>
              <a:buNone/>
            </a:pPr>
            <a:r>
              <a:rPr lang="en-US" sz="1300" i="0" u="none" strike="noStrike" cap="none">
                <a:solidFill>
                  <a:srgbClr val="2D2D2D"/>
                </a:solidFill>
              </a:rPr>
              <a:t>The Mental Health Taskforce (2016) called for equal investment in mental and physical health</a:t>
            </a:r>
            <a:r>
              <a:rPr lang="en-US" sz="1300">
                <a:solidFill>
                  <a:srgbClr val="2D2D2D"/>
                </a:solidFill>
              </a:rPr>
              <a:t>, </a:t>
            </a:r>
            <a:r>
              <a:rPr lang="en-US" sz="1300" i="0" u="none" strike="noStrike" cap="none">
                <a:solidFill>
                  <a:srgbClr val="2D2D2D"/>
                </a:solidFill>
              </a:rPr>
              <a:t>'parity of esteem'. Despite the Five Year Forward View for Mental Health, gaps in access persist, particularly for children, BAME communities and those with severe mental illness.</a:t>
            </a:r>
            <a:endParaRPr sz="1300" i="0" u="none" strike="noStrike" cap="none">
              <a:solidFill>
                <a:schemeClr val="dk1"/>
              </a:solidFill>
            </a:endParaRPr>
          </a:p>
        </p:txBody>
      </p:sp>
      <p:sp>
        <p:nvSpPr>
          <p:cNvPr id="156" name="Google Shape;156;p9"/>
          <p:cNvSpPr/>
          <p:nvPr/>
        </p:nvSpPr>
        <p:spPr>
          <a:xfrm>
            <a:off x="4690872" y="2962656"/>
            <a:ext cx="4233672" cy="1828800"/>
          </a:xfrm>
          <a:prstGeom prst="rect">
            <a:avLst/>
          </a:prstGeom>
          <a:solidFill>
            <a:srgbClr val="FFFFFF"/>
          </a:solidFill>
          <a:ln w="12700" cap="flat" cmpd="sng">
            <a:solidFill>
              <a:srgbClr val="D4C5A9"/>
            </a:solidFill>
            <a:prstDash val="solid"/>
            <a:round/>
            <a:headEnd type="none" w="sm" len="sm"/>
            <a:tailEnd type="none" w="sm" len="sm"/>
          </a:ln>
          <a:effectLst>
            <a:outerShdw blurRad="88900" dist="25400" dir="8400000" algn="bl" rotWithShape="0">
              <a:srgbClr val="000000">
                <a:alpha val="10196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/>
          </a:p>
        </p:txBody>
      </p:sp>
      <p:sp>
        <p:nvSpPr>
          <p:cNvPr id="157" name="Google Shape;157;p9"/>
          <p:cNvSpPr/>
          <p:nvPr/>
        </p:nvSpPr>
        <p:spPr>
          <a:xfrm>
            <a:off x="4690872" y="2962656"/>
            <a:ext cx="4233672" cy="347472"/>
          </a:xfrm>
          <a:prstGeom prst="rect">
            <a:avLst/>
          </a:prstGeom>
          <a:solidFill>
            <a:srgbClr val="5C6B3A"/>
          </a:solidFill>
          <a:ln w="12700" cap="flat" cmpd="sng">
            <a:solidFill>
              <a:srgbClr val="5C6B3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/>
          </a:p>
        </p:txBody>
      </p:sp>
      <p:sp>
        <p:nvSpPr>
          <p:cNvPr id="158" name="Google Shape;158;p9"/>
          <p:cNvSpPr/>
          <p:nvPr/>
        </p:nvSpPr>
        <p:spPr>
          <a:xfrm>
            <a:off x="4782312" y="2962656"/>
            <a:ext cx="4050792" cy="347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FFFFFF"/>
                </a:solidFill>
              </a:rPr>
              <a:t>Health Literacy</a:t>
            </a:r>
            <a:endParaRPr sz="1300" i="0" u="none" strike="noStrike" cap="none">
              <a:solidFill>
                <a:schemeClr val="dk1"/>
              </a:solidFill>
            </a:endParaRPr>
          </a:p>
        </p:txBody>
      </p:sp>
      <p:sp>
        <p:nvSpPr>
          <p:cNvPr id="159" name="Google Shape;159;p9"/>
          <p:cNvSpPr/>
          <p:nvPr/>
        </p:nvSpPr>
        <p:spPr>
          <a:xfrm>
            <a:off x="4800600" y="3364992"/>
            <a:ext cx="4023360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2D2D2D"/>
              </a:buClr>
              <a:buSzPts val="1100"/>
              <a:buFont typeface="Arial" panose="020B0604020202020204"/>
              <a:buNone/>
            </a:pPr>
            <a:r>
              <a:rPr lang="en-US" sz="1300" i="0" u="none" strike="noStrike" cap="none">
                <a:solidFill>
                  <a:srgbClr val="2D2D2D"/>
                </a:solidFill>
              </a:rPr>
              <a:t>Nutbeam (2000) identified three levels of health literacy: functional (reading leaflets), communicative (applying information) and critical (analysing and acting). Low health literacy</a:t>
            </a:r>
            <a:r>
              <a:rPr lang="en-US" sz="1300">
                <a:solidFill>
                  <a:srgbClr val="2D2D2D"/>
                </a:solidFill>
              </a:rPr>
              <a:t>, </a:t>
            </a:r>
            <a:r>
              <a:rPr lang="en-US" sz="1300" i="0" u="none" strike="noStrike" cap="none">
                <a:solidFill>
                  <a:srgbClr val="2D2D2D"/>
                </a:solidFill>
              </a:rPr>
              <a:t>affecting 43% of English adults (PHE, 2015)</a:t>
            </a:r>
            <a:r>
              <a:rPr lang="en-US" sz="1300">
                <a:solidFill>
                  <a:srgbClr val="2D2D2D"/>
                </a:solidFill>
              </a:rPr>
              <a:t>,</a:t>
            </a:r>
            <a:r>
              <a:rPr lang="en-US" sz="1300" i="0" u="none" strike="noStrike" cap="none">
                <a:solidFill>
                  <a:srgbClr val="2D2D2D"/>
                </a:solidFill>
              </a:rPr>
              <a:t> is a major driver of health inequality and emergency admissions.</a:t>
            </a:r>
            <a:endParaRPr sz="1300" i="0" u="none" strike="noStrike" cap="none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3E6"/>
        </a:solidFill>
        <a:effectLst/>
      </p:bgPr>
    </p:bg>
    <p:spTree>
      <p:nvGrpSpPr>
        <p:cNvPr id="164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10"/>
          <p:cNvSpPr/>
          <p:nvPr/>
        </p:nvSpPr>
        <p:spPr>
          <a:xfrm>
            <a:off x="0" y="0"/>
            <a:ext cx="9144000" cy="868680"/>
          </a:xfrm>
          <a:prstGeom prst="rect">
            <a:avLst/>
          </a:prstGeom>
          <a:solidFill>
            <a:srgbClr val="1B4332"/>
          </a:solidFill>
          <a:ln w="12700" cap="flat" cmpd="sng">
            <a:solidFill>
              <a:srgbClr val="1B433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66" name="Google Shape;166;p10"/>
          <p:cNvSpPr/>
          <p:nvPr/>
        </p:nvSpPr>
        <p:spPr>
          <a:xfrm>
            <a:off x="0" y="868680"/>
            <a:ext cx="9144000" cy="50292"/>
          </a:xfrm>
          <a:prstGeom prst="rect">
            <a:avLst/>
          </a:prstGeom>
          <a:solidFill>
            <a:srgbClr val="95D5B2"/>
          </a:solidFill>
          <a:ln w="12700" cap="flat" cmpd="sng">
            <a:solidFill>
              <a:srgbClr val="95D5B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67" name="Google Shape;167;p10"/>
          <p:cNvSpPr/>
          <p:nvPr/>
        </p:nvSpPr>
        <p:spPr>
          <a:xfrm>
            <a:off x="320040" y="0"/>
            <a:ext cx="8503920" cy="8686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Arial" panose="020B0604020202020204"/>
              <a:buNone/>
            </a:pPr>
            <a:r>
              <a:rPr lang="en-US" sz="20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Critical Analysis: Effectiveness &amp; Challenges</a:t>
            </a:r>
            <a:endParaRPr sz="20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68" name="Google Shape;168;p10"/>
          <p:cNvSpPr/>
          <p:nvPr/>
        </p:nvSpPr>
        <p:spPr>
          <a:xfrm>
            <a:off x="49325" y="1005850"/>
            <a:ext cx="4485900" cy="3036300"/>
          </a:xfrm>
          <a:prstGeom prst="rect">
            <a:avLst/>
          </a:prstGeom>
          <a:solidFill>
            <a:srgbClr val="FFFFFF"/>
          </a:solidFill>
          <a:ln w="12700" cap="flat" cmpd="sng">
            <a:solidFill>
              <a:srgbClr val="D4C5A9"/>
            </a:solidFill>
            <a:prstDash val="solid"/>
            <a:round/>
            <a:headEnd type="none" w="sm" len="sm"/>
            <a:tailEnd type="none" w="sm" len="sm"/>
          </a:ln>
          <a:effectLst>
            <a:outerShdw blurRad="88900" dist="25400" dir="8400000" algn="bl" rotWithShape="0">
              <a:srgbClr val="000000">
                <a:alpha val="10196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/>
          </a:p>
        </p:txBody>
      </p:sp>
      <p:sp>
        <p:nvSpPr>
          <p:cNvPr id="169" name="Google Shape;169;p10"/>
          <p:cNvSpPr/>
          <p:nvPr/>
        </p:nvSpPr>
        <p:spPr>
          <a:xfrm>
            <a:off x="49325" y="1005850"/>
            <a:ext cx="4485900" cy="358200"/>
          </a:xfrm>
          <a:prstGeom prst="rect">
            <a:avLst/>
          </a:prstGeom>
          <a:solidFill>
            <a:srgbClr val="40916C"/>
          </a:solidFill>
          <a:ln w="12700" cap="flat" cmpd="sng">
            <a:solidFill>
              <a:srgbClr val="40916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/>
          </a:p>
        </p:txBody>
      </p:sp>
      <p:sp>
        <p:nvSpPr>
          <p:cNvPr id="170" name="Google Shape;170;p10"/>
          <p:cNvSpPr/>
          <p:nvPr/>
        </p:nvSpPr>
        <p:spPr>
          <a:xfrm>
            <a:off x="49325" y="1005850"/>
            <a:ext cx="4485900" cy="35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WHAT IS WORKING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71" name="Google Shape;171;p10"/>
          <p:cNvSpPr/>
          <p:nvPr/>
        </p:nvSpPr>
        <p:spPr>
          <a:xfrm>
            <a:off x="49325" y="1364050"/>
            <a:ext cx="4485900" cy="254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marR="0" lvl="0" indent="-355600" algn="l" rtl="0">
              <a:spcBef>
                <a:spcPts val="0"/>
              </a:spcBef>
              <a:spcAft>
                <a:spcPts val="0"/>
              </a:spcAft>
              <a:buClr>
                <a:srgbClr val="2D2D2D"/>
              </a:buClr>
              <a:buSzPts val="1300"/>
              <a:buFont typeface="Arial" panose="020B0604020202020204"/>
              <a:buChar char="•"/>
            </a:pPr>
            <a:r>
              <a:rPr lang="en-US" sz="1300" b="0" i="0" u="none" strike="noStrike" cap="none">
                <a:solidFill>
                  <a:srgbClr val="2D2D2D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Salutogenic approaches are shifting NHS culture from illness management to health promotion, reducing repeat admissions (Antonovsky, 1987).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342900" marR="0" lvl="0" indent="-355600" algn="l" rtl="0">
              <a:spcBef>
                <a:spcPts val="500"/>
              </a:spcBef>
              <a:spcAft>
                <a:spcPts val="0"/>
              </a:spcAft>
              <a:buClr>
                <a:srgbClr val="2D2D2D"/>
              </a:buClr>
              <a:buSzPts val="1300"/>
              <a:buFont typeface="Arial" panose="020B0604020202020204"/>
              <a:buChar char="•"/>
            </a:pPr>
            <a:r>
              <a:rPr lang="en-US" sz="1300" b="0" i="0" u="none" strike="noStrike" cap="none">
                <a:solidFill>
                  <a:srgbClr val="2D2D2D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Green Social Prescribing pilots demonstrate measurable improvement in mental health outcomes and cost-efficiency (NHS England, 2023).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342900" marR="0" lvl="0" indent="-355600" algn="l" rtl="0">
              <a:spcBef>
                <a:spcPts val="500"/>
              </a:spcBef>
              <a:spcAft>
                <a:spcPts val="0"/>
              </a:spcAft>
              <a:buClr>
                <a:srgbClr val="2D2D2D"/>
              </a:buClr>
              <a:buSzPts val="1300"/>
              <a:buFont typeface="Arial" panose="020B0604020202020204"/>
              <a:buChar char="•"/>
            </a:pPr>
            <a:r>
              <a:rPr lang="en-US" sz="1300" b="0" i="0" u="none" strike="noStrike" cap="none">
                <a:solidFill>
                  <a:srgbClr val="2D2D2D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NHS Wales' trauma-informed model has improved staff–patient relationships and reduced use of restrictive practices.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342900" marR="0" lvl="0" indent="-355600" algn="l" rtl="0">
              <a:spcBef>
                <a:spcPts val="500"/>
              </a:spcBef>
              <a:spcAft>
                <a:spcPts val="0"/>
              </a:spcAft>
              <a:buClr>
                <a:srgbClr val="2D2D2D"/>
              </a:buClr>
              <a:buSzPts val="1300"/>
              <a:buFont typeface="Arial" panose="020B0604020202020204"/>
              <a:buChar char="•"/>
            </a:pPr>
            <a:r>
              <a:rPr lang="en-US" sz="1300" b="0" i="0" u="none" strike="noStrike" cap="none">
                <a:solidFill>
                  <a:srgbClr val="2D2D2D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Health literacy programmes</a:t>
            </a:r>
            <a:r>
              <a:rPr lang="en-US" sz="1300">
                <a:solidFill>
                  <a:srgbClr val="2D2D2D"/>
                </a:solidFill>
              </a:rPr>
              <a:t>, </a:t>
            </a:r>
            <a:r>
              <a:rPr lang="en-US" sz="1300" b="0" i="0" u="none" strike="noStrike" cap="none">
                <a:solidFill>
                  <a:srgbClr val="2D2D2D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where implemented</a:t>
            </a:r>
            <a:r>
              <a:rPr lang="en-US" sz="1300">
                <a:solidFill>
                  <a:srgbClr val="2D2D2D"/>
                </a:solidFill>
              </a:rPr>
              <a:t>,</a:t>
            </a:r>
            <a:r>
              <a:rPr lang="en-US" sz="1300" b="0" i="0" u="none" strike="noStrike" cap="none">
                <a:solidFill>
                  <a:srgbClr val="2D2D2D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are associated with reduced emergency attendances and improved self-management (Nutbeam, 2000).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72" name="Google Shape;172;p10"/>
          <p:cNvSpPr/>
          <p:nvPr/>
        </p:nvSpPr>
        <p:spPr>
          <a:xfrm>
            <a:off x="4640900" y="1005850"/>
            <a:ext cx="4392000" cy="3036300"/>
          </a:xfrm>
          <a:prstGeom prst="rect">
            <a:avLst/>
          </a:prstGeom>
          <a:solidFill>
            <a:srgbClr val="FFFFFF"/>
          </a:solidFill>
          <a:ln w="12700" cap="flat" cmpd="sng">
            <a:solidFill>
              <a:srgbClr val="D4C5A9"/>
            </a:solidFill>
            <a:prstDash val="solid"/>
            <a:round/>
            <a:headEnd type="none" w="sm" len="sm"/>
            <a:tailEnd type="none" w="sm" len="sm"/>
          </a:ln>
          <a:effectLst>
            <a:outerShdw blurRad="88900" dist="25400" dir="8400000" algn="bl" rotWithShape="0">
              <a:srgbClr val="000000">
                <a:alpha val="10196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/>
          </a:p>
        </p:txBody>
      </p:sp>
      <p:sp>
        <p:nvSpPr>
          <p:cNvPr id="173" name="Google Shape;173;p10"/>
          <p:cNvSpPr/>
          <p:nvPr/>
        </p:nvSpPr>
        <p:spPr>
          <a:xfrm>
            <a:off x="4640900" y="1005850"/>
            <a:ext cx="4392000" cy="358200"/>
          </a:xfrm>
          <a:prstGeom prst="rect">
            <a:avLst/>
          </a:prstGeom>
          <a:solidFill>
            <a:srgbClr val="3D405B"/>
          </a:solidFill>
          <a:ln w="12700" cap="flat" cmpd="sng">
            <a:solidFill>
              <a:srgbClr val="3D405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/>
          </a:p>
        </p:txBody>
      </p:sp>
      <p:sp>
        <p:nvSpPr>
          <p:cNvPr id="174" name="Google Shape;174;p10"/>
          <p:cNvSpPr/>
          <p:nvPr/>
        </p:nvSpPr>
        <p:spPr>
          <a:xfrm>
            <a:off x="4640900" y="1005850"/>
            <a:ext cx="4392000" cy="35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PERSISTENT CHALLENGES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75" name="Google Shape;175;p10"/>
          <p:cNvSpPr/>
          <p:nvPr/>
        </p:nvSpPr>
        <p:spPr>
          <a:xfrm>
            <a:off x="4640900" y="1398213"/>
            <a:ext cx="4392000" cy="248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marR="0" lvl="0" indent="-355600" algn="l" rtl="0">
              <a:spcBef>
                <a:spcPts val="0"/>
              </a:spcBef>
              <a:spcAft>
                <a:spcPts val="0"/>
              </a:spcAft>
              <a:buClr>
                <a:srgbClr val="2D2D2D"/>
              </a:buClr>
              <a:buSzPts val="1300"/>
              <a:buFont typeface="Arial" panose="020B0604020202020204"/>
              <a:buChar char="•"/>
            </a:pPr>
            <a:r>
              <a:rPr lang="en-US" sz="1300" b="0" i="0" u="none" strike="noStrike" cap="none">
                <a:solidFill>
                  <a:srgbClr val="2D2D2D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Bambra (2022) critiques 'Levelling Up' as rhetoric without redistributive mechanism</a:t>
            </a:r>
            <a:r>
              <a:rPr lang="en-US" sz="1300">
                <a:solidFill>
                  <a:srgbClr val="2D2D2D"/>
                </a:solidFill>
              </a:rPr>
              <a:t>,</a:t>
            </a:r>
            <a:r>
              <a:rPr lang="en-US" sz="1300" b="0" i="0" u="none" strike="noStrike" cap="none">
                <a:solidFill>
                  <a:srgbClr val="2D2D2D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structural inequalities remain entrenched.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342900" marR="0" lvl="0" indent="-355600" algn="l" rtl="0">
              <a:spcBef>
                <a:spcPts val="500"/>
              </a:spcBef>
              <a:spcAft>
                <a:spcPts val="0"/>
              </a:spcAft>
              <a:buClr>
                <a:srgbClr val="2D2D2D"/>
              </a:buClr>
              <a:buSzPts val="1300"/>
              <a:buFont typeface="Arial" panose="020B0604020202020204"/>
              <a:buChar char="•"/>
            </a:pPr>
            <a:r>
              <a:rPr lang="en-US" sz="1300" b="0" i="0" u="none" strike="noStrike" cap="none">
                <a:solidFill>
                  <a:srgbClr val="2D2D2D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Mental health parity remains aspirational: BAME communities and children face significant unmet need (Mental Health Taskforce, 2016).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342900" marR="0" lvl="0" indent="-355600" algn="l" rtl="0">
              <a:spcBef>
                <a:spcPts val="500"/>
              </a:spcBef>
              <a:spcAft>
                <a:spcPts val="0"/>
              </a:spcAft>
              <a:buClr>
                <a:srgbClr val="2D2D2D"/>
              </a:buClr>
              <a:buSzPts val="1300"/>
              <a:buFont typeface="Arial" panose="020B0604020202020204"/>
              <a:buChar char="•"/>
            </a:pPr>
            <a:r>
              <a:rPr lang="en-US" sz="1300" b="0" i="0" u="none" strike="noStrike" cap="none">
                <a:solidFill>
                  <a:srgbClr val="2D2D2D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Planetary health is under-resourced: NHS Net Zero targets lack ring-fenced budgets or enforceable timelines (Watts et al., 2021).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342900" marR="0" lvl="0" indent="-355600" algn="l" rtl="0">
              <a:spcBef>
                <a:spcPts val="500"/>
              </a:spcBef>
              <a:spcAft>
                <a:spcPts val="0"/>
              </a:spcAft>
              <a:buClr>
                <a:srgbClr val="2D2D2D"/>
              </a:buClr>
              <a:buSzPts val="1300"/>
              <a:buFont typeface="Arial" panose="020B0604020202020204"/>
              <a:buChar char="•"/>
            </a:pPr>
            <a:r>
              <a:rPr lang="en-US" sz="1300" b="0" i="0" u="none" strike="noStrike" cap="none">
                <a:solidFill>
                  <a:srgbClr val="2D2D2D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Medicalisation bias persists: asset-based approaches (ABCD) are marginalised in favour of deficit-focused commissioning frameworks.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76" name="Google Shape;176;p10"/>
          <p:cNvSpPr/>
          <p:nvPr/>
        </p:nvSpPr>
        <p:spPr>
          <a:xfrm>
            <a:off x="49325" y="4114800"/>
            <a:ext cx="9042300" cy="987600"/>
          </a:xfrm>
          <a:prstGeom prst="rect">
            <a:avLst/>
          </a:prstGeom>
          <a:solidFill>
            <a:srgbClr val="1B4332"/>
          </a:solidFill>
          <a:ln w="12700" cap="flat" cmpd="sng">
            <a:solidFill>
              <a:srgbClr val="1B4332"/>
            </a:solidFill>
            <a:prstDash val="solid"/>
            <a:round/>
            <a:headEnd type="none" w="sm" len="sm"/>
            <a:tailEnd type="none" w="sm" len="sm"/>
          </a:ln>
          <a:effectLst>
            <a:outerShdw blurRad="88900" dist="25400" dir="8400000" algn="bl" rotWithShape="0">
              <a:srgbClr val="000000">
                <a:alpha val="10196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/>
          </a:p>
        </p:txBody>
      </p:sp>
      <p:sp>
        <p:nvSpPr>
          <p:cNvPr id="177" name="Google Shape;177;p10"/>
          <p:cNvSpPr/>
          <p:nvPr/>
        </p:nvSpPr>
        <p:spPr>
          <a:xfrm>
            <a:off x="144495" y="4133100"/>
            <a:ext cx="4273200" cy="27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95D5B2"/>
              </a:buClr>
              <a:buSzPts val="10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95D5B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POLICY RECOMMENDATIONS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78" name="Google Shape;178;p10"/>
          <p:cNvSpPr/>
          <p:nvPr/>
        </p:nvSpPr>
        <p:spPr>
          <a:xfrm>
            <a:off x="144506" y="4416552"/>
            <a:ext cx="8804400" cy="621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8F3E6"/>
              </a:buClr>
              <a:buSzPts val="1100"/>
              <a:buFont typeface="Arial" panose="020B0604020202020204"/>
              <a:buNone/>
            </a:pPr>
            <a:r>
              <a:rPr lang="en-US" sz="130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1. Legislate health literacy as a core NHS outcome measure.   2. Embed ABCD in all local authority commissioning frameworks.   3. Ring-fence NHS Net Zero budget separate from operational spend.   4. Mandate ACEs screening in all primary care and early years settings.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B4332"/>
        </a:solidFill>
        <a:effectLst/>
      </p:bgPr>
    </p:bg>
    <p:spTree>
      <p:nvGrpSpPr>
        <p:cNvPr id="183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p11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95D5B2"/>
          </a:solidFill>
          <a:ln w="12700" cap="flat" cmpd="sng">
            <a:solidFill>
              <a:srgbClr val="95D5B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85" name="Google Shape;185;p11"/>
          <p:cNvSpPr/>
          <p:nvPr/>
        </p:nvSpPr>
        <p:spPr>
          <a:xfrm>
            <a:off x="164592" y="4864608"/>
            <a:ext cx="8979408" cy="283464"/>
          </a:xfrm>
          <a:prstGeom prst="rect">
            <a:avLst/>
          </a:prstGeom>
          <a:solidFill>
            <a:srgbClr val="40916C"/>
          </a:solidFill>
          <a:ln w="12700" cap="flat" cmpd="sng">
            <a:solidFill>
              <a:srgbClr val="40916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86" name="Google Shape;186;p11"/>
          <p:cNvSpPr/>
          <p:nvPr/>
        </p:nvSpPr>
        <p:spPr>
          <a:xfrm>
            <a:off x="457200" y="256032"/>
            <a:ext cx="8229600" cy="68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Font typeface="Arial Black" panose="020B0A04020102020204"/>
              <a:buNone/>
            </a:pPr>
            <a:r>
              <a:rPr lang="en-US" sz="3000" b="1" i="0" u="none" strike="noStrike" cap="none">
                <a:solidFill>
                  <a:srgbClr val="FFFFFF"/>
                </a:solidFill>
                <a:latin typeface="Arial Black" panose="020B0A04020102020204"/>
                <a:ea typeface="Arial Black" panose="020B0A04020102020204"/>
                <a:cs typeface="Arial Black" panose="020B0A04020102020204"/>
                <a:sym typeface="Arial Black" panose="020B0A04020102020204"/>
              </a:rPr>
              <a:t>Conclusion</a:t>
            </a:r>
            <a:endParaRPr sz="30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87" name="Google Shape;187;p11"/>
          <p:cNvSpPr/>
          <p:nvPr/>
        </p:nvSpPr>
        <p:spPr>
          <a:xfrm>
            <a:off x="457200" y="914400"/>
            <a:ext cx="8229600" cy="36576"/>
          </a:xfrm>
          <a:prstGeom prst="rect">
            <a:avLst/>
          </a:prstGeom>
          <a:solidFill>
            <a:srgbClr val="95D5B2"/>
          </a:solidFill>
          <a:ln w="12700" cap="flat" cmpd="sng">
            <a:solidFill>
              <a:srgbClr val="95D5B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88" name="Google Shape;188;p11"/>
          <p:cNvSpPr/>
          <p:nvPr/>
        </p:nvSpPr>
        <p:spPr>
          <a:xfrm>
            <a:off x="457200" y="1051560"/>
            <a:ext cx="8229600" cy="822960"/>
          </a:xfrm>
          <a:prstGeom prst="rect">
            <a:avLst/>
          </a:prstGeom>
          <a:solidFill>
            <a:srgbClr val="FFFFFF">
              <a:alpha val="7843"/>
            </a:srgbClr>
          </a:solidFill>
          <a:ln w="12700" cap="flat" cmpd="sng">
            <a:solidFill>
              <a:srgbClr val="40916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/>
          </a:p>
        </p:txBody>
      </p:sp>
      <p:sp>
        <p:nvSpPr>
          <p:cNvPr id="189" name="Google Shape;189;p11"/>
          <p:cNvSpPr/>
          <p:nvPr/>
        </p:nvSpPr>
        <p:spPr>
          <a:xfrm>
            <a:off x="457200" y="1051560"/>
            <a:ext cx="64008" cy="822960"/>
          </a:xfrm>
          <a:prstGeom prst="rect">
            <a:avLst/>
          </a:prstGeom>
          <a:solidFill>
            <a:srgbClr val="95D5B2"/>
          </a:solidFill>
          <a:ln w="12700" cap="flat" cmpd="sng">
            <a:solidFill>
              <a:srgbClr val="95D5B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90" name="Google Shape;190;p11"/>
          <p:cNvSpPr/>
          <p:nvPr/>
        </p:nvSpPr>
        <p:spPr>
          <a:xfrm>
            <a:off x="621802" y="1030225"/>
            <a:ext cx="3960300" cy="255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95D5B2"/>
              </a:buClr>
              <a:buSzPts val="12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95D5B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From biomedical to holistic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91" name="Google Shape;191;p11"/>
          <p:cNvSpPr/>
          <p:nvPr/>
        </p:nvSpPr>
        <p:spPr>
          <a:xfrm>
            <a:off x="621792" y="1304544"/>
            <a:ext cx="7909500" cy="47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8F3E6"/>
              </a:buClr>
              <a:buSzPts val="1100"/>
              <a:buFont typeface="Arial" panose="020B0604020202020204"/>
              <a:buNone/>
            </a:pPr>
            <a:r>
              <a:rPr lang="en-US" sz="130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Lalonde Report (1974) and Antonovsky's salutogenesis (1987) collectively demonstrate the necessity of moving beyond disease treatment towards a whole-person, whole-system approach to health.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92" name="Google Shape;192;p11"/>
          <p:cNvSpPr/>
          <p:nvPr/>
        </p:nvSpPr>
        <p:spPr>
          <a:xfrm>
            <a:off x="457200" y="1984248"/>
            <a:ext cx="8229600" cy="822960"/>
          </a:xfrm>
          <a:prstGeom prst="rect">
            <a:avLst/>
          </a:prstGeom>
          <a:solidFill>
            <a:srgbClr val="FFFFFF">
              <a:alpha val="7843"/>
            </a:srgbClr>
          </a:solidFill>
          <a:ln w="12700" cap="flat" cmpd="sng">
            <a:solidFill>
              <a:srgbClr val="40916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/>
          </a:p>
        </p:txBody>
      </p:sp>
      <p:sp>
        <p:nvSpPr>
          <p:cNvPr id="193" name="Google Shape;193;p11"/>
          <p:cNvSpPr/>
          <p:nvPr/>
        </p:nvSpPr>
        <p:spPr>
          <a:xfrm>
            <a:off x="457200" y="1984248"/>
            <a:ext cx="64008" cy="822960"/>
          </a:xfrm>
          <a:prstGeom prst="rect">
            <a:avLst/>
          </a:prstGeom>
          <a:solidFill>
            <a:srgbClr val="95D5B2"/>
          </a:solidFill>
          <a:ln w="12700" cap="flat" cmpd="sng">
            <a:solidFill>
              <a:srgbClr val="95D5B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94" name="Google Shape;194;p11"/>
          <p:cNvSpPr/>
          <p:nvPr/>
        </p:nvSpPr>
        <p:spPr>
          <a:xfrm>
            <a:off x="621803" y="1962900"/>
            <a:ext cx="4265700" cy="25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95D5B2"/>
              </a:buClr>
              <a:buSzPts val="12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95D5B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Policy intent must become structural reality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95" name="Google Shape;195;p11"/>
          <p:cNvSpPr/>
          <p:nvPr/>
        </p:nvSpPr>
        <p:spPr>
          <a:xfrm>
            <a:off x="621792" y="2161032"/>
            <a:ext cx="7909500" cy="47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8F3E6"/>
              </a:buClr>
              <a:buSzPts val="1100"/>
              <a:buFont typeface="Arial" panose="020B0604020202020204"/>
              <a:buNone/>
            </a:pPr>
            <a:r>
              <a:rPr lang="en-US" sz="130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Documents like the Alma-Ata Declaration (1978) and CSDH (2008) have long identified the social determinants of health. The challenge — evidenced by Bambra (2022) — is translating policy intent into binding, funded, equitable action.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96" name="Google Shape;196;p11"/>
          <p:cNvSpPr/>
          <p:nvPr/>
        </p:nvSpPr>
        <p:spPr>
          <a:xfrm>
            <a:off x="457200" y="2916936"/>
            <a:ext cx="8229600" cy="822960"/>
          </a:xfrm>
          <a:prstGeom prst="rect">
            <a:avLst/>
          </a:prstGeom>
          <a:solidFill>
            <a:srgbClr val="FFFFFF">
              <a:alpha val="7843"/>
            </a:srgbClr>
          </a:solidFill>
          <a:ln w="12700" cap="flat" cmpd="sng">
            <a:solidFill>
              <a:srgbClr val="40916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/>
          </a:p>
        </p:txBody>
      </p:sp>
      <p:sp>
        <p:nvSpPr>
          <p:cNvPr id="197" name="Google Shape;197;p11"/>
          <p:cNvSpPr/>
          <p:nvPr/>
        </p:nvSpPr>
        <p:spPr>
          <a:xfrm>
            <a:off x="457200" y="2916936"/>
            <a:ext cx="64008" cy="822960"/>
          </a:xfrm>
          <a:prstGeom prst="rect">
            <a:avLst/>
          </a:prstGeom>
          <a:solidFill>
            <a:srgbClr val="95D5B2"/>
          </a:solidFill>
          <a:ln w="12700" cap="flat" cmpd="sng">
            <a:solidFill>
              <a:srgbClr val="95D5B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98" name="Google Shape;198;p11"/>
          <p:cNvSpPr/>
          <p:nvPr/>
        </p:nvSpPr>
        <p:spPr>
          <a:xfrm>
            <a:off x="621803" y="2895600"/>
            <a:ext cx="4218600" cy="255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95D5B2"/>
              </a:buClr>
              <a:buSzPts val="12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95D5B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Equity and sustainability are inseparable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99" name="Google Shape;199;p11"/>
          <p:cNvSpPr/>
          <p:nvPr/>
        </p:nvSpPr>
        <p:spPr>
          <a:xfrm>
            <a:off x="621792" y="3093720"/>
            <a:ext cx="7909500" cy="47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8F3E6"/>
              </a:buClr>
              <a:buSzPts val="1100"/>
              <a:buFont typeface="Arial" panose="020B0604020202020204"/>
              <a:buNone/>
            </a:pPr>
            <a:r>
              <a:rPr lang="en-US" sz="130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Rockström et al. (2009) and Watts et al. (2021) confirm that planetary health is population health. A health system that ignores climate change, structural racism and digital exclusion cannot achieve sustainable wellbeing.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00" name="Google Shape;200;p11"/>
          <p:cNvSpPr/>
          <p:nvPr/>
        </p:nvSpPr>
        <p:spPr>
          <a:xfrm>
            <a:off x="457200" y="3849624"/>
            <a:ext cx="8229600" cy="822960"/>
          </a:xfrm>
          <a:prstGeom prst="rect">
            <a:avLst/>
          </a:prstGeom>
          <a:solidFill>
            <a:srgbClr val="FFFFFF">
              <a:alpha val="7843"/>
            </a:srgbClr>
          </a:solidFill>
          <a:ln w="12700" cap="flat" cmpd="sng">
            <a:solidFill>
              <a:srgbClr val="40916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/>
          </a:p>
        </p:txBody>
      </p:sp>
      <p:sp>
        <p:nvSpPr>
          <p:cNvPr id="201" name="Google Shape;201;p11"/>
          <p:cNvSpPr/>
          <p:nvPr/>
        </p:nvSpPr>
        <p:spPr>
          <a:xfrm>
            <a:off x="457200" y="3849624"/>
            <a:ext cx="64008" cy="822960"/>
          </a:xfrm>
          <a:prstGeom prst="rect">
            <a:avLst/>
          </a:prstGeom>
          <a:solidFill>
            <a:srgbClr val="95D5B2"/>
          </a:solidFill>
          <a:ln w="12700" cap="flat" cmpd="sng">
            <a:solidFill>
              <a:srgbClr val="95D5B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202" name="Google Shape;202;p11"/>
          <p:cNvSpPr/>
          <p:nvPr/>
        </p:nvSpPr>
        <p:spPr>
          <a:xfrm>
            <a:off x="621792" y="3828288"/>
            <a:ext cx="3200400" cy="255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95D5B2"/>
              </a:buClr>
              <a:buSzPts val="12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95D5B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Assets over deficits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03" name="Google Shape;203;p11"/>
          <p:cNvSpPr/>
          <p:nvPr/>
        </p:nvSpPr>
        <p:spPr>
          <a:xfrm>
            <a:off x="621792" y="4102608"/>
            <a:ext cx="7909500" cy="47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8F3E6"/>
              </a:buClr>
              <a:buSzPts val="1100"/>
              <a:buFont typeface="Arial" panose="020B0604020202020204"/>
              <a:buNone/>
            </a:pPr>
            <a:r>
              <a:rPr lang="en-US" sz="130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Embracing ABCD, green social prescribing and health literacy as mainstream practice — not pilot projects — is essential to a future-ready, equitable and sustainable health and social care system.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B4332"/>
        </a:solidFill>
        <a:effectLst/>
      </p:bgPr>
    </p:bg>
    <p:spTree>
      <p:nvGrpSpPr>
        <p:cNvPr id="208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p12"/>
          <p:cNvSpPr/>
          <p:nvPr/>
        </p:nvSpPr>
        <p:spPr>
          <a:xfrm>
            <a:off x="0" y="0"/>
            <a:ext cx="9144000" cy="777240"/>
          </a:xfrm>
          <a:prstGeom prst="rect">
            <a:avLst/>
          </a:prstGeom>
          <a:solidFill>
            <a:srgbClr val="40916C"/>
          </a:solidFill>
          <a:ln w="12700" cap="flat" cmpd="sng">
            <a:solidFill>
              <a:srgbClr val="40916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210" name="Google Shape;210;p12"/>
          <p:cNvSpPr/>
          <p:nvPr/>
        </p:nvSpPr>
        <p:spPr>
          <a:xfrm>
            <a:off x="320040" y="0"/>
            <a:ext cx="6400800" cy="7772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Arial Black" panose="020B0A04020102020204"/>
              <a:buNone/>
            </a:pPr>
            <a:r>
              <a:rPr lang="en-US" sz="2400" b="1" i="0" u="none" strike="noStrike" cap="none">
                <a:solidFill>
                  <a:srgbClr val="FFFFFF"/>
                </a:solidFill>
                <a:latin typeface="Arial Black" panose="020B0A04020102020204"/>
                <a:ea typeface="Arial Black" panose="020B0A04020102020204"/>
                <a:cs typeface="Arial Black" panose="020B0A04020102020204"/>
                <a:sym typeface="Arial Black" panose="020B0A04020102020204"/>
              </a:rPr>
              <a:t>References</a:t>
            </a:r>
            <a:endParaRPr sz="24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11" name="Google Shape;211;p12"/>
          <p:cNvSpPr/>
          <p:nvPr/>
        </p:nvSpPr>
        <p:spPr>
          <a:xfrm>
            <a:off x="6583680" y="91440"/>
            <a:ext cx="237744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95D5B2"/>
              </a:buClr>
              <a:buSzPts val="800"/>
              <a:buFont typeface="Arial" panose="020B0604020202020204"/>
              <a:buNone/>
            </a:pPr>
            <a:r>
              <a:rPr lang="en-US" sz="800" b="0" i="1" u="none" strike="noStrike" cap="none">
                <a:solidFill>
                  <a:srgbClr val="95D5B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Harvard Referencing Style  |  UWTSD</a:t>
            </a:r>
            <a:endParaRPr sz="8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12" name="Google Shape;212;p12"/>
          <p:cNvSpPr/>
          <p:nvPr/>
        </p:nvSpPr>
        <p:spPr>
          <a:xfrm>
            <a:off x="274320" y="841248"/>
            <a:ext cx="4206240" cy="41605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95D5B2"/>
              </a:buClr>
              <a:buSzPts val="720"/>
              <a:buFont typeface="Arial" panose="020B0604020202020204"/>
              <a:buNone/>
            </a:pPr>
            <a:r>
              <a:rPr lang="en-US" sz="720" b="1" i="0" u="none" strike="noStrike" cap="none">
                <a:solidFill>
                  <a:srgbClr val="95D5B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1. </a:t>
            </a:r>
            <a: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Antonovsky, A. (1987) Unraveling the Mystery of Health: How People Manage Stress and Stay Well. San Francisco: Jossey-Bass.</a:t>
            </a:r>
            <a:b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</a:br>
            <a:r>
              <a:rPr lang="en-US" sz="720" b="1" i="0" u="none" strike="noStrike" cap="none">
                <a:solidFill>
                  <a:srgbClr val="95D5B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2. </a:t>
            </a:r>
            <a: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Ashton, J. (ed.) (1992) Healthy Cities. Milton Keynes: Open University Press.</a:t>
            </a:r>
            <a:b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</a:br>
            <a:r>
              <a:rPr lang="en-US" sz="720" b="1" i="0" u="none" strike="noStrike" cap="none">
                <a:solidFill>
                  <a:srgbClr val="95D5B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3. </a:t>
            </a:r>
            <a: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Bambra, C. (2022) Health in Hard Times: Austerity and Health Inequalities. Bristol: Policy Press.</a:t>
            </a:r>
            <a:b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</a:br>
            <a:r>
              <a:rPr lang="en-US" sz="720" b="1" i="0" u="none" strike="noStrike" cap="none">
                <a:solidFill>
                  <a:srgbClr val="95D5B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4. </a:t>
            </a:r>
            <a: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BMA (British Medical Association) (2020) Mental Health and the NHS Long Term Plan. London: BMA.</a:t>
            </a:r>
            <a:b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</a:br>
            <a:r>
              <a:rPr lang="en-US" sz="720" b="1" i="0" u="none" strike="noStrike" cap="none">
                <a:solidFill>
                  <a:srgbClr val="95D5B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5. </a:t>
            </a:r>
            <a: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Bronfenbrenner, U. (1979) The Ecology of Human Development. Cambridge, MA: Harvard University Press.</a:t>
            </a:r>
            <a:b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</a:br>
            <a:r>
              <a:rPr lang="en-US" sz="720" b="1" i="0" u="none" strike="noStrike" cap="none">
                <a:solidFill>
                  <a:srgbClr val="95D5B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6. </a:t>
            </a:r>
            <a: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Buck, D. and Gregory, S. (2018) Housing and Health: Opportunities for Sustainability and Integration. London: The King's Fund.</a:t>
            </a:r>
            <a:b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</a:br>
            <a:r>
              <a:rPr lang="en-US" sz="720" b="1" i="0" u="none" strike="noStrike" cap="none">
                <a:solidFill>
                  <a:srgbClr val="95D5B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7. </a:t>
            </a:r>
            <a: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CSDH (Commission on Social Determinants of Health) (2008) Closing the Gap in a Generation. Geneva: WHO.</a:t>
            </a:r>
            <a:b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</a:br>
            <a:r>
              <a:rPr lang="en-US" sz="720" b="1" i="0" u="none" strike="noStrike" cap="none">
                <a:solidFill>
                  <a:srgbClr val="95D5B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8. </a:t>
            </a:r>
            <a: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DHSC (Department of Health and Social Care) (2019) Prevention is Better than Cure. London: HMSO.</a:t>
            </a:r>
            <a:b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</a:br>
            <a:r>
              <a:rPr lang="en-US" sz="720" b="1" i="0" u="none" strike="noStrike" cap="none">
                <a:solidFill>
                  <a:srgbClr val="95D5B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9. </a:t>
            </a:r>
            <a: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DLUHC (Department for Levelling Up, Housing and Communities) (2022) Levelling Up the United Kingdom. London: HMSO.</a:t>
            </a:r>
            <a:b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</a:br>
            <a:r>
              <a:rPr lang="en-US" sz="720" b="1" i="0" u="none" strike="noStrike" cap="none">
                <a:solidFill>
                  <a:srgbClr val="95D5B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10. </a:t>
            </a:r>
            <a: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Felitti, V.J., Anda, R.F., Nordenberg, D., Williamson, D.F., Spitz, A.M., Edwards, V., Koss, M.P. and Marks, J.S. (1998) 'Relationship of childhood abuse and household dysfunction to many of the leading causes of death in adults', American Journal of Preventive Medicine, 14(4), pp. 245–258.</a:t>
            </a:r>
            <a:b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</a:br>
            <a:r>
              <a:rPr lang="en-US" sz="720" b="1" i="0" u="none" strike="noStrike" cap="none">
                <a:solidFill>
                  <a:srgbClr val="95D5B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11. </a:t>
            </a:r>
            <a: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Health Foundation (2016) Person-Centred Care Made Simple. London: The Health Foundation.</a:t>
            </a:r>
            <a:b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</a:br>
            <a:r>
              <a:rPr lang="en-US" sz="720" b="1" i="0" u="none" strike="noStrike" cap="none">
                <a:solidFill>
                  <a:srgbClr val="95D5B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12. </a:t>
            </a:r>
            <a: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Kretzmann, J.P. and McKnight, J.L. (1993) Building Communities from the Inside Out. Chicago: ACTA Publications.</a:t>
            </a:r>
            <a:b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</a:br>
            <a:r>
              <a:rPr lang="en-US" sz="720" b="1" i="0" u="none" strike="noStrike" cap="none">
                <a:solidFill>
                  <a:srgbClr val="95D5B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13. </a:t>
            </a:r>
            <a: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Lalonde, M. (1974) A New Perspective on the Health of Canadians. Ottawa: Government of Canada.</a:t>
            </a:r>
            <a:b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</a:br>
            <a:r>
              <a:rPr lang="en-US" sz="720" b="1" i="0" u="none" strike="noStrike" cap="none">
                <a:solidFill>
                  <a:srgbClr val="95D5B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14. </a:t>
            </a:r>
            <a: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McManus, S., Bebbington, P., Jenkins, R. and Brugha, T. (eds) (2016) Mental Health and Wellbeing in England: Adult Psychiatric Morbidity Survey 2014. Leeds: NHS Digital.</a:t>
            </a:r>
            <a:b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</a:br>
            <a:r>
              <a:rPr lang="en-US" sz="720" b="1" i="0" u="none" strike="noStrike" cap="none">
                <a:solidFill>
                  <a:srgbClr val="95D5B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15. </a:t>
            </a:r>
            <a: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Mental Health Taskforce (2016) The Five Year Forward View for Mental Health. London: NHS England.</a:t>
            </a:r>
            <a:endParaRPr sz="72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13" name="Google Shape;213;p12"/>
          <p:cNvSpPr/>
          <p:nvPr/>
        </p:nvSpPr>
        <p:spPr>
          <a:xfrm>
            <a:off x="4663440" y="841248"/>
            <a:ext cx="4297680" cy="41605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95D5B2"/>
              </a:buClr>
              <a:buSzPts val="720"/>
              <a:buFont typeface="Arial" panose="020B0604020202020204"/>
              <a:buNone/>
            </a:pPr>
            <a:r>
              <a:rPr lang="en-US" sz="720" b="1" i="0" u="none" strike="noStrike" cap="none">
                <a:solidFill>
                  <a:srgbClr val="95D5B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16. </a:t>
            </a:r>
            <a: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Nazroo, J.Y. (2003) 'The structuring of ethnic inequalities in health', American Journal of Public Health, 93(2), pp. 277–284.</a:t>
            </a:r>
            <a:b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</a:br>
            <a:r>
              <a:rPr lang="en-US" sz="720" b="1" i="0" u="none" strike="noStrike" cap="none">
                <a:solidFill>
                  <a:srgbClr val="95D5B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17. </a:t>
            </a:r>
            <a: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NHS England (2023) Green Social Prescribing: Findings from the Test and Learn Sites. London: NHS England.</a:t>
            </a:r>
            <a:b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</a:br>
            <a:r>
              <a:rPr lang="en-US" sz="720" b="1" i="0" u="none" strike="noStrike" cap="none">
                <a:solidFill>
                  <a:srgbClr val="95D5B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18. </a:t>
            </a:r>
            <a: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Nutbeam, D. (2000) 'Health literacy as a public health goal', Health Promotion International, 15(3), pp. 259–267.</a:t>
            </a:r>
            <a:b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</a:br>
            <a:r>
              <a:rPr lang="en-US" sz="720" b="1" i="0" u="none" strike="noStrike" cap="none">
                <a:solidFill>
                  <a:srgbClr val="95D5B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19. </a:t>
            </a:r>
            <a: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Nussbaum, M.C. (2011) Creating Capabilities: The Human Development Approach. Cambridge, MA: Harvard University Press.</a:t>
            </a:r>
            <a:b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</a:br>
            <a:r>
              <a:rPr lang="en-US" sz="720" b="1" i="0" u="none" strike="noStrike" cap="none">
                <a:solidFill>
                  <a:srgbClr val="95D5B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20. </a:t>
            </a:r>
            <a: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PHE (Public Health England) (2015) Local Action on Health Inequalities: Health Literacy. London: PHE.</a:t>
            </a:r>
            <a:b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</a:br>
            <a:r>
              <a:rPr lang="en-US" sz="720" b="1" i="0" u="none" strike="noStrike" cap="none">
                <a:solidFill>
                  <a:srgbClr val="95D5B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21. </a:t>
            </a:r>
            <a: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PHE (Public Health England) (2019) Prevention Concordat for Better Mental Health. London: PHE.</a:t>
            </a:r>
            <a:b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</a:br>
            <a:r>
              <a:rPr lang="en-US" sz="720" b="1" i="0" u="none" strike="noStrike" cap="none">
                <a:solidFill>
                  <a:srgbClr val="95D5B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22. </a:t>
            </a:r>
            <a: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PHE (Public Health England) (2020) Disparities in the Risk and Outcomes of COVID-19. London: PHE.</a:t>
            </a:r>
            <a:b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</a:br>
            <a:r>
              <a:rPr lang="en-US" sz="720" b="1" i="0" u="none" strike="noStrike" cap="none">
                <a:solidFill>
                  <a:srgbClr val="95D5B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23. </a:t>
            </a:r>
            <a: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Rockström, J., Steffen, W., Noone, K., Persson, A., Chapin, F.S., Lambin, E.F., Lenton, T.M., Scheffer, M., Folke, C., Schellnhuber, H.J. and Nykvist, B. (2009) 'A safe operating space for humanity', Nature, 461(7263), pp. 472–475.</a:t>
            </a:r>
            <a:b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</a:br>
            <a:r>
              <a:rPr lang="en-US" sz="720" b="1" i="0" u="none" strike="noStrike" cap="none">
                <a:solidFill>
                  <a:srgbClr val="95D5B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24. </a:t>
            </a:r>
            <a: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Seligman, M.E.P. (2011) Flourish: A Visionary New Understanding of Happiness and Well-Being. New York: Free Press.</a:t>
            </a:r>
            <a:b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</a:br>
            <a:r>
              <a:rPr lang="en-US" sz="720" b="1" i="0" u="none" strike="noStrike" cap="none">
                <a:solidFill>
                  <a:srgbClr val="95D5B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25. </a:t>
            </a:r>
            <a: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Stevenson, D. and Farmer, P. (2017) Thriving at Work: The Independent Review of Mental Health and Employers. London: DHSC.</a:t>
            </a:r>
            <a:b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</a:br>
            <a:r>
              <a:rPr lang="en-US" sz="720" b="1" i="0" u="none" strike="noStrike" cap="none">
                <a:solidFill>
                  <a:srgbClr val="95D5B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26. </a:t>
            </a:r>
            <a: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Tennant, R., Hiller, L., Fishwick, R., Platt, S., Joseph, S., Weich, S., Parkinson, J., Secker, J. and Stewart-Brown, S. (2007) 'The Warwick-Edinburgh Mental Well-being Scale (WEMWBS)', Health and Quality of Life Outcomes, 5(1), p. 63.</a:t>
            </a:r>
            <a:b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</a:br>
            <a:r>
              <a:rPr lang="en-US" sz="720" b="1" i="0" u="none" strike="noStrike" cap="none">
                <a:solidFill>
                  <a:srgbClr val="95D5B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27. </a:t>
            </a:r>
            <a: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Watts, N., Amann, M., Arnell, N., Ayeb-Karlsson, S., Beagley, J., Belesova, K., Boykoff, M. and Costello, A. (2021) 'The 2020 report of The Lancet Countdown on health and climate change', The Lancet, 397(10269), pp. 129–170.</a:t>
            </a:r>
            <a:b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</a:br>
            <a:r>
              <a:rPr lang="en-US" sz="720" b="1" i="0" u="none" strike="noStrike" cap="none">
                <a:solidFill>
                  <a:srgbClr val="95D5B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28. </a:t>
            </a:r>
            <a: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WHO (World Health Organization) (1978) Declaration of Alma-Ata. Geneva: WHO.</a:t>
            </a:r>
            <a:b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</a:br>
            <a:r>
              <a:rPr lang="en-US" sz="720" b="1" i="0" u="none" strike="noStrike" cap="none">
                <a:solidFill>
                  <a:srgbClr val="95D5B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29. </a:t>
            </a:r>
            <a:r>
              <a:rPr lang="en-US" sz="720" b="0" i="0" u="none" strike="noStrike" cap="none">
                <a:solidFill>
                  <a:srgbClr val="F8F3E6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WHO (World Health Organization) (1986) Ottawa Charter for Health Promotion. Geneva: WHO.</a:t>
            </a:r>
            <a:endParaRPr sz="72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12920</Words>
  <Application>WPS Presentation</Application>
  <PresentationFormat/>
  <Paragraphs>183</Paragraphs>
  <Slides>10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8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10</vt:i4>
      </vt:variant>
    </vt:vector>
  </HeadingPairs>
  <TitlesOfParts>
    <vt:vector size="19" baseType="lpstr">
      <vt:lpstr>Arial</vt:lpstr>
      <vt:lpstr>SimSun</vt:lpstr>
      <vt:lpstr>Wingdings</vt:lpstr>
      <vt:lpstr>Arial</vt:lpstr>
      <vt:lpstr>Calibri</vt:lpstr>
      <vt:lpstr>Arial Black</vt:lpstr>
      <vt:lpstr>Microsoft YaHei</vt:lpstr>
      <vt:lpstr>Arial Unicode MS</vt:lpstr>
      <vt:lpstr>Office Theme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hp</cp:lastModifiedBy>
  <cp:revision>1</cp:revision>
  <dcterms:created xsi:type="dcterms:W3CDTF">2026-03-26T10:52:29Z</dcterms:created>
  <dcterms:modified xsi:type="dcterms:W3CDTF">2026-03-26T10:52:30Z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0849552F019F4590B3D24A596E2DC97E_13</vt:lpwstr>
  </property>
  <property fmtid="{D5CDD505-2E9C-101B-9397-08002B2CF9AE}" pid="3" name="KSOProductBuildVer">
    <vt:lpwstr>2057-12.2.0.23196</vt:lpwstr>
  </property>
</Properties>
</file>