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3" r:id="rId5"/>
  </p:sldMasterIdLst>
  <p:notesMasterIdLst>
    <p:notesMasterId r:id="rId72"/>
  </p:notesMasterIdLst>
  <p:sldIdLst>
    <p:sldId id="257" r:id="rId6"/>
    <p:sldId id="259" r:id="rId7"/>
    <p:sldId id="720" r:id="rId8"/>
    <p:sldId id="698" r:id="rId9"/>
    <p:sldId id="721" r:id="rId10"/>
    <p:sldId id="759" r:id="rId11"/>
    <p:sldId id="760" r:id="rId12"/>
    <p:sldId id="284" r:id="rId13"/>
    <p:sldId id="262" r:id="rId14"/>
    <p:sldId id="709" r:id="rId15"/>
    <p:sldId id="700" r:id="rId16"/>
    <p:sldId id="701" r:id="rId17"/>
    <p:sldId id="702" r:id="rId18"/>
    <p:sldId id="710" r:id="rId19"/>
    <p:sldId id="762" r:id="rId20"/>
    <p:sldId id="704" r:id="rId21"/>
    <p:sldId id="705" r:id="rId22"/>
    <p:sldId id="707" r:id="rId23"/>
    <p:sldId id="708" r:id="rId24"/>
    <p:sldId id="706" r:id="rId25"/>
    <p:sldId id="719" r:id="rId26"/>
    <p:sldId id="711" r:id="rId27"/>
    <p:sldId id="712" r:id="rId28"/>
    <p:sldId id="713" r:id="rId29"/>
    <p:sldId id="716" r:id="rId30"/>
    <p:sldId id="714" r:id="rId31"/>
    <p:sldId id="715" r:id="rId32"/>
    <p:sldId id="761" r:id="rId33"/>
    <p:sldId id="717" r:id="rId34"/>
    <p:sldId id="718" r:id="rId35"/>
    <p:sldId id="723" r:id="rId36"/>
    <p:sldId id="724" r:id="rId37"/>
    <p:sldId id="725" r:id="rId38"/>
    <p:sldId id="726" r:id="rId39"/>
    <p:sldId id="727" r:id="rId40"/>
    <p:sldId id="729" r:id="rId41"/>
    <p:sldId id="731" r:id="rId42"/>
    <p:sldId id="733" r:id="rId43"/>
    <p:sldId id="735" r:id="rId44"/>
    <p:sldId id="691" r:id="rId45"/>
    <p:sldId id="736" r:id="rId46"/>
    <p:sldId id="739" r:id="rId47"/>
    <p:sldId id="737" r:id="rId48"/>
    <p:sldId id="285" r:id="rId49"/>
    <p:sldId id="287" r:id="rId50"/>
    <p:sldId id="288" r:id="rId51"/>
    <p:sldId id="741" r:id="rId52"/>
    <p:sldId id="295" r:id="rId53"/>
    <p:sldId id="286" r:id="rId54"/>
    <p:sldId id="289" r:id="rId55"/>
    <p:sldId id="290" r:id="rId56"/>
    <p:sldId id="763" r:id="rId57"/>
    <p:sldId id="742" r:id="rId58"/>
    <p:sldId id="743" r:id="rId59"/>
    <p:sldId id="764" r:id="rId60"/>
    <p:sldId id="765" r:id="rId61"/>
    <p:sldId id="766" r:id="rId62"/>
    <p:sldId id="767" r:id="rId63"/>
    <p:sldId id="696" r:id="rId64"/>
    <p:sldId id="747" r:id="rId65"/>
    <p:sldId id="748" r:id="rId66"/>
    <p:sldId id="749" r:id="rId67"/>
    <p:sldId id="750" r:id="rId68"/>
    <p:sldId id="751" r:id="rId69"/>
    <p:sldId id="752" r:id="rId70"/>
    <p:sldId id="267" r:id="rId7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60" autoAdjust="0"/>
    <p:restoredTop sz="94660"/>
  </p:normalViewPr>
  <p:slideViewPr>
    <p:cSldViewPr snapToGrid="0">
      <p:cViewPr varScale="1">
        <p:scale>
          <a:sx n="83" d="100"/>
          <a:sy n="83" d="100"/>
        </p:scale>
        <p:origin x="48" y="3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16" Type="http://schemas.openxmlformats.org/officeDocument/2006/relationships/slide" Target="slides/slide1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microsoft.com/office/2016/11/relationships/changesInfo" Target="changesInfos/changesInfo1.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tableStyles" Target="tableStyles.xml"/><Relationship Id="rId7" Type="http://schemas.openxmlformats.org/officeDocument/2006/relationships/slide" Target="slides/slide2.xml"/><Relationship Id="rId71" Type="http://schemas.openxmlformats.org/officeDocument/2006/relationships/slide" Target="slides/slide66.xml"/><Relationship Id="rId2" Type="http://schemas.openxmlformats.org/officeDocument/2006/relationships/customXml" Target="../customXml/item2.xml"/><Relationship Id="rId29" Type="http://schemas.openxmlformats.org/officeDocument/2006/relationships/slide" Target="slides/slide2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ana Enoch" userId="ba41983e-3215-417a-a480-486e03c9bd95" providerId="ADAL" clId="{99A0F189-875A-418D-B82A-05D72DA4A62C}"/>
    <pc:docChg chg="modSld">
      <pc:chgData name="Alana Enoch" userId="ba41983e-3215-417a-a480-486e03c9bd95" providerId="ADAL" clId="{99A0F189-875A-418D-B82A-05D72DA4A62C}" dt="2024-12-09T10:02:59.875" v="7" actId="20577"/>
      <pc:docMkLst>
        <pc:docMk/>
      </pc:docMkLst>
      <pc:sldChg chg="modSp mod">
        <pc:chgData name="Alana Enoch" userId="ba41983e-3215-417a-a480-486e03c9bd95" providerId="ADAL" clId="{99A0F189-875A-418D-B82A-05D72DA4A62C}" dt="2024-12-09T10:02:59.875" v="7" actId="20577"/>
        <pc:sldMkLst>
          <pc:docMk/>
          <pc:sldMk cId="4043737824" sldId="257"/>
        </pc:sldMkLst>
        <pc:spChg chg="mod">
          <ac:chgData name="Alana Enoch" userId="ba41983e-3215-417a-a480-486e03c9bd95" providerId="ADAL" clId="{99A0F189-875A-418D-B82A-05D72DA4A62C}" dt="2024-12-09T10:02:59.875" v="7" actId="20577"/>
          <ac:spMkLst>
            <pc:docMk/>
            <pc:sldMk cId="4043737824" sldId="257"/>
            <ac:spMk id="2" creationId="{78FD68DA-43BA-4508-8DE2-BA9BB7B2FA5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09/12/2024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64941D-40EE-4ACB-B0DD-9F90DC2B7B3B}" type="slidenum">
              <a:rPr lang="en-GB" smtClean="0"/>
              <a:t>20</a:t>
            </a:fld>
            <a:endParaRPr lang="en-GB"/>
          </a:p>
        </p:txBody>
      </p:sp>
    </p:spTree>
    <p:extLst>
      <p:ext uri="{BB962C8B-B14F-4D97-AF65-F5344CB8AC3E}">
        <p14:creationId xmlns:p14="http://schemas.microsoft.com/office/powerpoint/2010/main" val="25065176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5558238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09/12/2024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232472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09/12/2024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2272016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09/12/2024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533840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09/12/2024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823858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7888467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1050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23600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002108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06302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081110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09/12/2024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6519690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835798615"/>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12/9/2024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794222818"/>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4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hyperlink" Target="https://www.cdc.gov/violenceprevention/aces/index.html" TargetMode="External"/><Relationship Id="rId2" Type="http://schemas.openxmlformats.org/officeDocument/2006/relationships/hyperlink" Target="http://www2.nphs.wales.nhs.uk:8080/PRIDDocs.nsf/61c1e930f9121fd080256f2a004937ed/00c40b58ce773d5e80257f3700390f65/$FILE/ACE%20Infograph%20FINAL%20(E).pdf" TargetMode="External"/><Relationship Id="rId1" Type="http://schemas.openxmlformats.org/officeDocument/2006/relationships/slideLayout" Target="../slideLayouts/slideLayout7.xml"/><Relationship Id="rId5" Type="http://schemas.openxmlformats.org/officeDocument/2006/relationships/hyperlink" Target="https://www.childwelfare.gov/topics/preventing/preventionmonth/resources/ace/" TargetMode="External"/><Relationship Id="rId4" Type="http://schemas.openxmlformats.org/officeDocument/2006/relationships/hyperlink" Target="https://www.ted.com/talks/nadine_burke_harris_how_childhood_trauma_affects_health_across_a_lifetime#t-9165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543097" y="332509"/>
            <a:ext cx="11083637" cy="4145280"/>
          </a:xfrm>
        </p:spPr>
        <p:txBody>
          <a:bodyPr>
            <a:noAutofit/>
          </a:bodyPr>
          <a:lstStyle/>
          <a:p>
            <a:pPr algn="l"/>
            <a:br>
              <a:rPr lang="en-US" dirty="0"/>
            </a:br>
            <a:br>
              <a:rPr lang="en-US" dirty="0"/>
            </a:br>
            <a:br>
              <a:rPr lang="en-US"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 </a:t>
            </a:r>
            <a:br>
              <a:rPr lang="en-GB"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Adverse Childhood Experiences (ACEs): Understanding and Addressing Trauma in Youth Work</a:t>
            </a:r>
            <a:endParaRPr lang="en-US"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68553-9AC7-47EB-B967-FFEB1FE25863}"/>
              </a:ext>
            </a:extLst>
          </p:cNvPr>
          <p:cNvSpPr>
            <a:spLocks noGrp="1"/>
          </p:cNvSpPr>
          <p:nvPr>
            <p:ph type="title"/>
          </p:nvPr>
        </p:nvSpPr>
        <p:spPr/>
        <p:txBody>
          <a:bodyPr>
            <a:normAutofit/>
          </a:bodyPr>
          <a:lstStyle/>
          <a:p>
            <a:r>
              <a:rPr lang="en-GB" sz="4000" b="0" i="0" dirty="0">
                <a:effectLst/>
                <a:latin typeface="Arial" panose="020B0604020202020204" pitchFamily="34" charset="0"/>
                <a:cs typeface="Arial" panose="020B0604020202020204" pitchFamily="34" charset="0"/>
              </a:rPr>
              <a:t>What are ACEs?</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B7A813E-A667-4650-B79E-715CB904C124}"/>
              </a:ext>
            </a:extLst>
          </p:cNvPr>
          <p:cNvSpPr>
            <a:spLocks noGrp="1"/>
          </p:cNvSpPr>
          <p:nvPr>
            <p:ph idx="1"/>
          </p:nvPr>
        </p:nvSpPr>
        <p:spPr/>
        <p:txBody>
          <a:bodyPr>
            <a:normAutofit/>
          </a:bodyPr>
          <a:lstStyle/>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ACEs stands for Adverse Childhood Experiences and include:</a:t>
            </a:r>
          </a:p>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Potentially traumatic events occurring before age 18</a:t>
            </a:r>
          </a:p>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Include abuse, neglect, and household challenges</a:t>
            </a:r>
          </a:p>
          <a:p>
            <a:pPr>
              <a:buFont typeface="Arial" panose="020B0604020202020204" pitchFamily="34" charset="0"/>
              <a:buChar char="•"/>
            </a:pPr>
            <a:endParaRPr lang="en-GB" sz="3200" dirty="0"/>
          </a:p>
        </p:txBody>
      </p:sp>
    </p:spTree>
    <p:extLst>
      <p:ext uri="{BB962C8B-B14F-4D97-AF65-F5344CB8AC3E}">
        <p14:creationId xmlns:p14="http://schemas.microsoft.com/office/powerpoint/2010/main" val="38752195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35F60-62FA-763F-B479-0158D41626C1}"/>
              </a:ext>
            </a:extLst>
          </p:cNvPr>
          <p:cNvSpPr>
            <a:spLocks noGrp="1"/>
          </p:cNvSpPr>
          <p:nvPr>
            <p:ph type="title"/>
          </p:nvPr>
        </p:nvSpPr>
        <p:spPr>
          <a:xfrm>
            <a:off x="838200" y="365126"/>
            <a:ext cx="10515600" cy="2089899"/>
          </a:xfrm>
        </p:spPr>
        <p:txBody>
          <a:bodyPr>
            <a:normAutofit fontScale="90000"/>
          </a:bodyPr>
          <a:lstStyle/>
          <a:p>
            <a:r>
              <a:rPr lang="en-GB" dirty="0">
                <a:latin typeface="Arial" panose="020B0604020202020204" pitchFamily="34" charset="0"/>
                <a:cs typeface="Arial" panose="020B0604020202020204" pitchFamily="34" charset="0"/>
              </a:rPr>
              <a:t>There are 10 types of Adverse Childhood Experiences (ACEs) as identified in the original CDC-Kaiser Permanente ACE Study</a:t>
            </a:r>
            <a:br>
              <a:rPr lang="en-GB" dirty="0"/>
            </a:br>
            <a:endParaRPr lang="en-GB" dirty="0"/>
          </a:p>
        </p:txBody>
      </p:sp>
      <p:sp>
        <p:nvSpPr>
          <p:cNvPr id="3" name="Content Placeholder 2">
            <a:extLst>
              <a:ext uri="{FF2B5EF4-FFF2-40B4-BE49-F238E27FC236}">
                <a16:creationId xmlns:a16="http://schemas.microsoft.com/office/drawing/2014/main" id="{974551B7-0DB9-333E-EE79-02238A3D974F}"/>
              </a:ext>
            </a:extLst>
          </p:cNvPr>
          <p:cNvSpPr>
            <a:spLocks noGrp="1"/>
          </p:cNvSpPr>
          <p:nvPr>
            <p:ph idx="1"/>
          </p:nvPr>
        </p:nvSpPr>
        <p:spPr>
          <a:xfrm>
            <a:off x="838200" y="2759825"/>
            <a:ext cx="10515600" cy="2706698"/>
          </a:xfrm>
        </p:spPr>
        <p:txBody>
          <a:bodyPr>
            <a:normAutofit/>
          </a:bodyPr>
          <a:lstStyle/>
          <a:p>
            <a:r>
              <a:rPr lang="en-GB" sz="3600" dirty="0"/>
              <a:t>What do these include?</a:t>
            </a:r>
          </a:p>
          <a:p>
            <a:r>
              <a:rPr lang="en-GB" sz="3600" dirty="0"/>
              <a:t>Discuss with a partner.</a:t>
            </a:r>
          </a:p>
        </p:txBody>
      </p:sp>
    </p:spTree>
    <p:extLst>
      <p:ext uri="{BB962C8B-B14F-4D97-AF65-F5344CB8AC3E}">
        <p14:creationId xmlns:p14="http://schemas.microsoft.com/office/powerpoint/2010/main" val="34437688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C8B227-7A46-2025-67AD-2C54FB06FE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5222F0-9812-38C6-2A0A-70A0637D19E8}"/>
              </a:ext>
            </a:extLst>
          </p:cNvPr>
          <p:cNvSpPr>
            <a:spLocks noGrp="1"/>
          </p:cNvSpPr>
          <p:nvPr>
            <p:ph type="title"/>
          </p:nvPr>
        </p:nvSpPr>
        <p:spPr>
          <a:xfrm>
            <a:off x="349135" y="0"/>
            <a:ext cx="11004665" cy="864525"/>
          </a:xfrm>
        </p:spPr>
        <p:txBody>
          <a:bodyPr>
            <a:normAutofit/>
          </a:bodyPr>
          <a:lstStyle/>
          <a:p>
            <a:r>
              <a:rPr lang="en-GB" sz="4000" b="0" i="0" dirty="0">
                <a:effectLst/>
                <a:latin typeface="Arial" panose="020B0604020202020204" pitchFamily="34" charset="0"/>
                <a:cs typeface="Arial" panose="020B0604020202020204" pitchFamily="34" charset="0"/>
              </a:rPr>
              <a:t>What are ACEs?</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AE248FB-4E7C-7B21-1039-F7DD3614824D}"/>
              </a:ext>
            </a:extLst>
          </p:cNvPr>
          <p:cNvSpPr>
            <a:spLocks noGrp="1"/>
          </p:cNvSpPr>
          <p:nvPr>
            <p:ph idx="1"/>
          </p:nvPr>
        </p:nvSpPr>
        <p:spPr>
          <a:xfrm>
            <a:off x="144087" y="725978"/>
            <a:ext cx="11604568" cy="5164975"/>
          </a:xfrm>
        </p:spPr>
        <p:txBody>
          <a:bodyPr>
            <a:normAutofit fontScale="25000" lnSpcReduction="20000"/>
          </a:bodyPr>
          <a:lstStyle/>
          <a:p>
            <a:pPr algn="l">
              <a:buFont typeface="Arial" panose="020B0604020202020204" pitchFamily="34" charset="0"/>
              <a:buChar char="•"/>
            </a:pPr>
            <a:endParaRPr lang="en-GB" b="0" i="0" dirty="0">
              <a:effectLst/>
              <a:latin typeface="__fkGroteskNeue_598ab8"/>
            </a:endParaRPr>
          </a:p>
          <a:p>
            <a:pPr marL="0" indent="0">
              <a:buNone/>
            </a:pPr>
            <a:r>
              <a:rPr lang="en-GB" sz="8000" dirty="0">
                <a:latin typeface="Arial" panose="020B0604020202020204" pitchFamily="34" charset="0"/>
                <a:cs typeface="Arial" panose="020B0604020202020204" pitchFamily="34" charset="0"/>
              </a:rPr>
              <a:t>There are 10 types of Adverse Childhood Experiences (ACEs) as identified in the original CDC-Kaiser Permanente ACE Study</a:t>
            </a:r>
          </a:p>
          <a:p>
            <a:pPr marL="0" indent="0">
              <a:buNone/>
            </a:pPr>
            <a:endParaRPr lang="en-GB" sz="3200" dirty="0">
              <a:latin typeface="Arial" panose="020B0604020202020204" pitchFamily="34" charset="0"/>
              <a:cs typeface="Arial" panose="020B0604020202020204" pitchFamily="34" charset="0"/>
            </a:endParaRPr>
          </a:p>
          <a:p>
            <a:r>
              <a:rPr lang="en-GB" sz="9600" dirty="0">
                <a:latin typeface="Arial" panose="020B0604020202020204" pitchFamily="34" charset="0"/>
                <a:cs typeface="Arial" panose="020B0604020202020204" pitchFamily="34" charset="0"/>
              </a:rPr>
              <a:t>Physical abuse</a:t>
            </a:r>
          </a:p>
          <a:p>
            <a:r>
              <a:rPr lang="en-GB" sz="9600" dirty="0">
                <a:latin typeface="Arial" panose="020B0604020202020204" pitchFamily="34" charset="0"/>
                <a:cs typeface="Arial" panose="020B0604020202020204" pitchFamily="34" charset="0"/>
              </a:rPr>
              <a:t>Emotional abuse</a:t>
            </a:r>
          </a:p>
          <a:p>
            <a:r>
              <a:rPr lang="en-GB" sz="9600" dirty="0">
                <a:latin typeface="Arial" panose="020B0604020202020204" pitchFamily="34" charset="0"/>
                <a:cs typeface="Arial" panose="020B0604020202020204" pitchFamily="34" charset="0"/>
              </a:rPr>
              <a:t>Sexual abuse</a:t>
            </a:r>
          </a:p>
          <a:p>
            <a:r>
              <a:rPr lang="en-GB" sz="9600" dirty="0">
                <a:latin typeface="Arial" panose="020B0604020202020204" pitchFamily="34" charset="0"/>
                <a:cs typeface="Arial" panose="020B0604020202020204" pitchFamily="34" charset="0"/>
              </a:rPr>
              <a:t>Physical neglect</a:t>
            </a:r>
          </a:p>
          <a:p>
            <a:r>
              <a:rPr lang="en-GB" sz="9600" dirty="0">
                <a:latin typeface="Arial" panose="020B0604020202020204" pitchFamily="34" charset="0"/>
                <a:cs typeface="Arial" panose="020B0604020202020204" pitchFamily="34" charset="0"/>
              </a:rPr>
              <a:t>Emotional neglect</a:t>
            </a:r>
          </a:p>
          <a:p>
            <a:r>
              <a:rPr lang="en-GB" sz="9600" dirty="0">
                <a:latin typeface="Arial" panose="020B0604020202020204" pitchFamily="34" charset="0"/>
                <a:cs typeface="Arial" panose="020B0604020202020204" pitchFamily="34" charset="0"/>
              </a:rPr>
              <a:t>Household substance abuse (having a parent or household member who misused drugs or alcohol)</a:t>
            </a:r>
          </a:p>
          <a:p>
            <a:r>
              <a:rPr lang="en-GB" sz="9600" dirty="0">
                <a:latin typeface="Arial" panose="020B0604020202020204" pitchFamily="34" charset="0"/>
                <a:cs typeface="Arial" panose="020B0604020202020204" pitchFamily="34" charset="0"/>
              </a:rPr>
              <a:t>Household mental illness (having a parent or household member with mental health problems)</a:t>
            </a:r>
          </a:p>
          <a:p>
            <a:r>
              <a:rPr lang="en-GB" sz="9600" dirty="0">
                <a:latin typeface="Arial" panose="020B0604020202020204" pitchFamily="34" charset="0"/>
                <a:cs typeface="Arial" panose="020B0604020202020204" pitchFamily="34" charset="0"/>
              </a:rPr>
              <a:t>Mother treated violently (witnessing domestic violence against the mother)</a:t>
            </a:r>
          </a:p>
          <a:p>
            <a:r>
              <a:rPr lang="en-GB" sz="9600" dirty="0">
                <a:latin typeface="Arial" panose="020B0604020202020204" pitchFamily="34" charset="0"/>
                <a:cs typeface="Arial" panose="020B0604020202020204" pitchFamily="34" charset="0"/>
              </a:rPr>
              <a:t>Parental separation or divorce</a:t>
            </a:r>
          </a:p>
          <a:p>
            <a:r>
              <a:rPr lang="en-GB" sz="9600" dirty="0">
                <a:latin typeface="Arial" panose="020B0604020202020204" pitchFamily="34" charset="0"/>
                <a:cs typeface="Arial" panose="020B0604020202020204" pitchFamily="34" charset="0"/>
              </a:rPr>
              <a:t>Incarcerated household member (having a household member who went to prison)</a:t>
            </a:r>
          </a:p>
          <a:p>
            <a:pPr marL="0" indent="0">
              <a:buNone/>
            </a:pPr>
            <a:endParaRPr lang="en-GB" sz="3200" dirty="0"/>
          </a:p>
        </p:txBody>
      </p:sp>
    </p:spTree>
    <p:extLst>
      <p:ext uri="{BB962C8B-B14F-4D97-AF65-F5344CB8AC3E}">
        <p14:creationId xmlns:p14="http://schemas.microsoft.com/office/powerpoint/2010/main" val="13188843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299F7-C108-06AB-7720-BC57745FE902}"/>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ACEs Categories</a:t>
            </a:r>
            <a:endParaRPr lang="en-GB" sz="4000" dirty="0"/>
          </a:p>
        </p:txBody>
      </p:sp>
      <p:sp>
        <p:nvSpPr>
          <p:cNvPr id="3" name="Content Placeholder 2">
            <a:extLst>
              <a:ext uri="{FF2B5EF4-FFF2-40B4-BE49-F238E27FC236}">
                <a16:creationId xmlns:a16="http://schemas.microsoft.com/office/drawing/2014/main" id="{8D15138E-8184-2A7B-E977-AF14E046939D}"/>
              </a:ext>
            </a:extLst>
          </p:cNvPr>
          <p:cNvSpPr>
            <a:spLocks noGrp="1"/>
          </p:cNvSpPr>
          <p:nvPr>
            <p:ph idx="1"/>
          </p:nvPr>
        </p:nvSpPr>
        <p:spPr/>
        <p:txBody>
          <a:bodyPr/>
          <a:lstStyle/>
          <a:p>
            <a:r>
              <a:rPr lang="en-GB" sz="3600" b="0" i="0" dirty="0">
                <a:effectLst/>
                <a:latin typeface="Arial" panose="020B0604020202020204" pitchFamily="34" charset="0"/>
                <a:cs typeface="Arial" panose="020B0604020202020204" pitchFamily="34" charset="0"/>
              </a:rPr>
              <a:t>These 10 ACEs are typically categorised into three groups:</a:t>
            </a:r>
          </a:p>
          <a:p>
            <a:r>
              <a:rPr lang="en-GB" sz="3600" dirty="0">
                <a:latin typeface="Arial" panose="020B0604020202020204" pitchFamily="34" charset="0"/>
                <a:cs typeface="Arial" panose="020B0604020202020204" pitchFamily="34" charset="0"/>
              </a:rPr>
              <a:t>What are these groups/categories?</a:t>
            </a:r>
            <a:endParaRPr lang="en-GB" sz="3600" b="0" i="0" dirty="0">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489101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FEE61-DE50-89C1-F16A-106FA39134D8}"/>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ACEs Categories</a:t>
            </a:r>
            <a:endParaRPr lang="en-GB" sz="4000" dirty="0"/>
          </a:p>
        </p:txBody>
      </p:sp>
      <p:sp>
        <p:nvSpPr>
          <p:cNvPr id="3" name="Content Placeholder 2">
            <a:extLst>
              <a:ext uri="{FF2B5EF4-FFF2-40B4-BE49-F238E27FC236}">
                <a16:creationId xmlns:a16="http://schemas.microsoft.com/office/drawing/2014/main" id="{FBD9E7BD-25EE-EB44-335E-7D1E40D0EA17}"/>
              </a:ext>
            </a:extLst>
          </p:cNvPr>
          <p:cNvSpPr>
            <a:spLocks noGrp="1"/>
          </p:cNvSpPr>
          <p:nvPr>
            <p:ph idx="1"/>
          </p:nvPr>
        </p:nvSpPr>
        <p:spPr/>
        <p:txBody>
          <a:bodyPr>
            <a:normAutofit/>
          </a:bodyPr>
          <a:lstStyle/>
          <a:p>
            <a:r>
              <a:rPr lang="en-GB" sz="3600" dirty="0"/>
              <a:t>Category 1 - Abuse</a:t>
            </a:r>
          </a:p>
          <a:p>
            <a:r>
              <a:rPr lang="en-GB" sz="3600" dirty="0"/>
              <a:t>Category 2 - Neglect</a:t>
            </a:r>
          </a:p>
          <a:p>
            <a:r>
              <a:rPr lang="en-GB" sz="3600" dirty="0"/>
              <a:t>Category 3 - Household Challenge</a:t>
            </a:r>
          </a:p>
        </p:txBody>
      </p:sp>
    </p:spTree>
    <p:extLst>
      <p:ext uri="{BB962C8B-B14F-4D97-AF65-F5344CB8AC3E}">
        <p14:creationId xmlns:p14="http://schemas.microsoft.com/office/powerpoint/2010/main" val="23026361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A330F-2F5C-FBD1-AC08-099CB17A7F98}"/>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Activity 1</a:t>
            </a:r>
          </a:p>
        </p:txBody>
      </p:sp>
      <p:sp>
        <p:nvSpPr>
          <p:cNvPr id="3" name="Content Placeholder 2">
            <a:extLst>
              <a:ext uri="{FF2B5EF4-FFF2-40B4-BE49-F238E27FC236}">
                <a16:creationId xmlns:a16="http://schemas.microsoft.com/office/drawing/2014/main" id="{E385787F-7363-0868-A27E-4450E17A8B5E}"/>
              </a:ext>
            </a:extLst>
          </p:cNvPr>
          <p:cNvSpPr>
            <a:spLocks noGrp="1"/>
          </p:cNvSpPr>
          <p:nvPr>
            <p:ph idx="1"/>
          </p:nvPr>
        </p:nvSpPr>
        <p:spPr/>
        <p:txBody>
          <a:bodyPr/>
          <a:lstStyle/>
          <a:p>
            <a:r>
              <a:rPr lang="en-GB" sz="3600" dirty="0"/>
              <a:t>In pairs – place the ACEs into the correct category</a:t>
            </a:r>
            <a:r>
              <a:rPr lang="en-GB" dirty="0"/>
              <a:t>.  </a:t>
            </a:r>
          </a:p>
        </p:txBody>
      </p:sp>
    </p:spTree>
    <p:extLst>
      <p:ext uri="{BB962C8B-B14F-4D97-AF65-F5344CB8AC3E}">
        <p14:creationId xmlns:p14="http://schemas.microsoft.com/office/powerpoint/2010/main" val="14152791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37E96-3C44-4A33-A5D4-A2A0CBAB041A}"/>
              </a:ext>
            </a:extLst>
          </p:cNvPr>
          <p:cNvSpPr>
            <a:spLocks noGrp="1"/>
          </p:cNvSpPr>
          <p:nvPr>
            <p:ph type="title"/>
          </p:nvPr>
        </p:nvSpPr>
        <p:spPr>
          <a:xfrm>
            <a:off x="838200" y="365126"/>
            <a:ext cx="10515600" cy="948285"/>
          </a:xfrm>
        </p:spPr>
        <p:txBody>
          <a:bodyPr>
            <a:normAutofit/>
          </a:bodyPr>
          <a:lstStyle/>
          <a:p>
            <a:r>
              <a:rPr lang="en-GB" sz="4000" dirty="0">
                <a:latin typeface="Arial" panose="020B0604020202020204" pitchFamily="34" charset="0"/>
                <a:cs typeface="Arial" panose="020B0604020202020204" pitchFamily="34" charset="0"/>
              </a:rPr>
              <a:t>ACEs Categories</a:t>
            </a:r>
          </a:p>
        </p:txBody>
      </p:sp>
      <p:sp>
        <p:nvSpPr>
          <p:cNvPr id="3" name="Content Placeholder 2">
            <a:extLst>
              <a:ext uri="{FF2B5EF4-FFF2-40B4-BE49-F238E27FC236}">
                <a16:creationId xmlns:a16="http://schemas.microsoft.com/office/drawing/2014/main" id="{AC9C60EE-F2F3-48D2-962A-895CE2E46CC2}"/>
              </a:ext>
            </a:extLst>
          </p:cNvPr>
          <p:cNvSpPr>
            <a:spLocks noGrp="1"/>
          </p:cNvSpPr>
          <p:nvPr>
            <p:ph idx="1"/>
          </p:nvPr>
        </p:nvSpPr>
        <p:spPr>
          <a:xfrm>
            <a:off x="838200" y="1246910"/>
            <a:ext cx="10515600" cy="4219614"/>
          </a:xfrm>
        </p:spPr>
        <p:txBody>
          <a:bodyPr>
            <a:normAutofit/>
          </a:bodyPr>
          <a:lstStyle/>
          <a:p>
            <a:endParaRPr lang="en-GB" dirty="0"/>
          </a:p>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These 10 ACEs are typically categorised into the following three groups:</a:t>
            </a:r>
          </a:p>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Abuse: Physical, emotional, and sexual abuse</a:t>
            </a:r>
          </a:p>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Neglect: Physical and emotional neglect</a:t>
            </a:r>
          </a:p>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Household Challenges: Substance abuse, mental illness, domestic violence, parental separation/divorce, and incarcerated family member</a:t>
            </a:r>
          </a:p>
          <a:p>
            <a:endParaRPr lang="en-GB" dirty="0"/>
          </a:p>
        </p:txBody>
      </p:sp>
    </p:spTree>
    <p:extLst>
      <p:ext uri="{BB962C8B-B14F-4D97-AF65-F5344CB8AC3E}">
        <p14:creationId xmlns:p14="http://schemas.microsoft.com/office/powerpoint/2010/main" val="17009963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75ACB-29E3-430C-8BE5-EB04B099FEC5}"/>
              </a:ext>
            </a:extLst>
          </p:cNvPr>
          <p:cNvSpPr>
            <a:spLocks noGrp="1"/>
          </p:cNvSpPr>
          <p:nvPr>
            <p:ph type="title"/>
          </p:nvPr>
        </p:nvSpPr>
        <p:spPr/>
        <p:txBody>
          <a:bodyPr/>
          <a:lstStyle/>
          <a:p>
            <a:r>
              <a:rPr lang="en-GB" dirty="0"/>
              <a:t>Original ACEs identified….the list is growing….</a:t>
            </a:r>
          </a:p>
        </p:txBody>
      </p:sp>
      <p:sp>
        <p:nvSpPr>
          <p:cNvPr id="3" name="Content Placeholder 2">
            <a:extLst>
              <a:ext uri="{FF2B5EF4-FFF2-40B4-BE49-F238E27FC236}">
                <a16:creationId xmlns:a16="http://schemas.microsoft.com/office/drawing/2014/main" id="{9FECC0F9-6F92-4D83-8306-62DA9BA7401F}"/>
              </a:ext>
            </a:extLst>
          </p:cNvPr>
          <p:cNvSpPr>
            <a:spLocks noGrp="1"/>
          </p:cNvSpPr>
          <p:nvPr>
            <p:ph idx="1"/>
          </p:nvPr>
        </p:nvSpPr>
        <p:spPr>
          <a:xfrm>
            <a:off x="393469" y="1801091"/>
            <a:ext cx="10960331" cy="4062153"/>
          </a:xfrm>
        </p:spPr>
        <p:txBody>
          <a:bodyPr>
            <a:normAutofit/>
          </a:bodyPr>
          <a:lstStyle/>
          <a:p>
            <a:pPr>
              <a:buFont typeface="Arial" panose="020B0604020202020204" pitchFamily="34" charset="0"/>
              <a:buChar char="•"/>
            </a:pPr>
            <a:r>
              <a:rPr lang="en-GB" b="0" i="0" dirty="0">
                <a:effectLst/>
                <a:latin typeface="Arial" panose="020B0604020202020204" pitchFamily="34" charset="0"/>
                <a:cs typeface="Arial" panose="020B0604020202020204" pitchFamily="34" charset="0"/>
              </a:rPr>
              <a:t>It's worth noting that while these are the original 10 ACEs identified in the study, researchers have since recognised other types of childhood adversities that can have similar impacts.</a:t>
            </a:r>
          </a:p>
          <a:p>
            <a:pPr>
              <a:buFont typeface="Arial" panose="020B0604020202020204" pitchFamily="34" charset="0"/>
              <a:buChar char="•"/>
            </a:pPr>
            <a:r>
              <a:rPr lang="en-GB" b="0" i="0" dirty="0">
                <a:effectLst/>
                <a:latin typeface="Arial" panose="020B0604020202020204" pitchFamily="34" charset="0"/>
                <a:cs typeface="Arial" panose="020B0604020202020204" pitchFamily="34" charset="0"/>
              </a:rPr>
              <a:t>Such as experiencing racism, bullying, community violence, and chronic poverty. </a:t>
            </a:r>
          </a:p>
          <a:p>
            <a:pPr>
              <a:buFont typeface="Arial" panose="020B0604020202020204" pitchFamily="34" charset="0"/>
              <a:buChar char="•"/>
            </a:pPr>
            <a:r>
              <a:rPr lang="en-GB" b="0" i="0" dirty="0">
                <a:effectLst/>
                <a:latin typeface="Arial" panose="020B0604020202020204" pitchFamily="34" charset="0"/>
                <a:cs typeface="Arial" panose="020B0604020202020204" pitchFamily="34" charset="0"/>
              </a:rPr>
              <a:t>However, the original 10 ACEs remain the most referenced in ACE-related research and interventions</a:t>
            </a:r>
            <a:r>
              <a:rPr lang="en-GB" sz="3200" b="0" i="0" dirty="0">
                <a:effectLst/>
                <a:latin typeface="Arial" panose="020B0604020202020204" pitchFamily="34" charset="0"/>
                <a:cs typeface="Arial" panose="020B0604020202020204" pitchFamily="34" charset="0"/>
              </a:rPr>
              <a:t>.</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22854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C8522-EE8E-6C31-6257-51A9589F7B31}"/>
              </a:ext>
            </a:extLst>
          </p:cNvPr>
          <p:cNvSpPr>
            <a:spLocks noGrp="1"/>
          </p:cNvSpPr>
          <p:nvPr>
            <p:ph type="title"/>
          </p:nvPr>
        </p:nvSpPr>
        <p:spPr>
          <a:xfrm>
            <a:off x="838200" y="77585"/>
            <a:ext cx="10515600" cy="2172393"/>
          </a:xfrm>
        </p:spPr>
        <p:txBody>
          <a:bodyPr>
            <a:normAutofit/>
          </a:bodyPr>
          <a:lstStyle/>
          <a:p>
            <a:br>
              <a:rPr lang="en-GB" dirty="0"/>
            </a:br>
            <a:endParaRPr lang="en-GB" dirty="0"/>
          </a:p>
        </p:txBody>
      </p:sp>
      <p:sp>
        <p:nvSpPr>
          <p:cNvPr id="3" name="Content Placeholder 2">
            <a:extLst>
              <a:ext uri="{FF2B5EF4-FFF2-40B4-BE49-F238E27FC236}">
                <a16:creationId xmlns:a16="http://schemas.microsoft.com/office/drawing/2014/main" id="{336D983D-4E24-48F9-CBE5-FEDA505A80C2}"/>
              </a:ext>
            </a:extLst>
          </p:cNvPr>
          <p:cNvSpPr>
            <a:spLocks noGrp="1"/>
          </p:cNvSpPr>
          <p:nvPr>
            <p:ph idx="1"/>
          </p:nvPr>
        </p:nvSpPr>
        <p:spPr>
          <a:xfrm>
            <a:off x="838200" y="753688"/>
            <a:ext cx="10515600" cy="4712836"/>
          </a:xfrm>
        </p:spPr>
        <p:txBody>
          <a:bodyPr>
            <a:normAutofit/>
          </a:bodyPr>
          <a:lstStyle/>
          <a:p>
            <a:pPr marL="0" indent="0" algn="ctr">
              <a:buNone/>
            </a:pPr>
            <a:endParaRPr kumimoji="0" lang="en-GB" sz="4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endParaRPr>
          </a:p>
          <a:p>
            <a:pPr marL="0" indent="0" algn="ctr">
              <a:buNone/>
            </a:pPr>
            <a:endParaRPr lang="en-GB" sz="4000" dirty="0">
              <a:solidFill>
                <a:prstClr val="black"/>
              </a:solidFill>
              <a:latin typeface="Arial" panose="020B0604020202020204" pitchFamily="34" charset="0"/>
              <a:ea typeface="+mj-ea"/>
              <a:cs typeface="Arial" panose="020B0604020202020204" pitchFamily="34" charset="0"/>
            </a:endParaRPr>
          </a:p>
          <a:p>
            <a:pPr marL="0" indent="0" algn="ctr">
              <a:buNone/>
            </a:pPr>
            <a:r>
              <a:rPr kumimoji="0" lang="en-GB" sz="4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Background of the Adverse Childhood Experiences (ACEs) study</a:t>
            </a: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43468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40E4B-3042-D28E-69F5-CFC55ED180C1}"/>
              </a:ext>
            </a:extLst>
          </p:cNvPr>
          <p:cNvSpPr>
            <a:spLocks noGrp="1"/>
          </p:cNvSpPr>
          <p:nvPr>
            <p:ph type="title"/>
          </p:nvPr>
        </p:nvSpPr>
        <p:spPr/>
        <p:txBody>
          <a:bodyPr/>
          <a:lstStyle/>
          <a:p>
            <a:r>
              <a:rPr lang="en-GB" sz="4000" b="0" i="0" dirty="0">
                <a:effectLst/>
                <a:latin typeface="Arial" panose="020B0604020202020204" pitchFamily="34" charset="0"/>
                <a:cs typeface="Arial" panose="020B0604020202020204" pitchFamily="34" charset="0"/>
              </a:rPr>
              <a:t>Origins of the Study</a:t>
            </a:r>
            <a:br>
              <a:rPr lang="en-GB" b="0" i="0" dirty="0">
                <a:effectLst/>
                <a:latin typeface="__fkGroteskNeue_598ab8"/>
              </a:rPr>
            </a:br>
            <a:endParaRPr lang="en-GB" dirty="0"/>
          </a:p>
        </p:txBody>
      </p:sp>
      <p:sp>
        <p:nvSpPr>
          <p:cNvPr id="3" name="Content Placeholder 2">
            <a:extLst>
              <a:ext uri="{FF2B5EF4-FFF2-40B4-BE49-F238E27FC236}">
                <a16:creationId xmlns:a16="http://schemas.microsoft.com/office/drawing/2014/main" id="{1C2ECAAD-CC1D-1FE1-ACEF-3D3329AF9BAF}"/>
              </a:ext>
            </a:extLst>
          </p:cNvPr>
          <p:cNvSpPr>
            <a:spLocks noGrp="1"/>
          </p:cNvSpPr>
          <p:nvPr>
            <p:ph idx="1"/>
          </p:nvPr>
        </p:nvSpPr>
        <p:spPr/>
        <p:txBody>
          <a:bodyPr/>
          <a:lstStyle/>
          <a:p>
            <a:r>
              <a:rPr lang="en-GB" sz="3200" b="0" i="0" dirty="0">
                <a:effectLst/>
                <a:latin typeface="Arial" panose="020B0604020202020204" pitchFamily="34" charset="0"/>
                <a:cs typeface="Arial" panose="020B0604020202020204" pitchFamily="34" charset="0"/>
              </a:rPr>
              <a:t>The ACE study originated in the 1990s, specifically in 1995.</a:t>
            </a:r>
          </a:p>
          <a:p>
            <a:r>
              <a:rPr lang="en-GB" sz="3200" b="0" i="0" dirty="0">
                <a:effectLst/>
                <a:latin typeface="Arial" panose="020B0604020202020204" pitchFamily="34" charset="0"/>
                <a:cs typeface="Arial" panose="020B0604020202020204" pitchFamily="34" charset="0"/>
              </a:rPr>
              <a:t>It was conducted by the Centres for Disease Control and Prevention (CDC) and Kaiser Permanente, a health care organisation in California.</a:t>
            </a:r>
          </a:p>
          <a:p>
            <a:endParaRPr lang="en-GB" dirty="0"/>
          </a:p>
        </p:txBody>
      </p:sp>
    </p:spTree>
    <p:extLst>
      <p:ext uri="{BB962C8B-B14F-4D97-AF65-F5344CB8AC3E}">
        <p14:creationId xmlns:p14="http://schemas.microsoft.com/office/powerpoint/2010/main" val="24808188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D25AE-5845-6666-C25D-904B882DFCD8}"/>
              </a:ext>
            </a:extLst>
          </p:cNvPr>
          <p:cNvSpPr>
            <a:spLocks noGrp="1"/>
          </p:cNvSpPr>
          <p:nvPr>
            <p:ph type="title"/>
          </p:nvPr>
        </p:nvSpPr>
        <p:spPr/>
        <p:txBody>
          <a:bodyPr/>
          <a:lstStyle/>
          <a:p>
            <a:r>
              <a:rPr lang="en-GB" sz="4000" b="0" i="0" dirty="0">
                <a:effectLst/>
                <a:latin typeface="Arial" panose="020B0604020202020204" pitchFamily="34" charset="0"/>
                <a:cs typeface="Arial" panose="020B0604020202020204" pitchFamily="34" charset="0"/>
              </a:rPr>
              <a:t>Initial Observations:</a:t>
            </a:r>
            <a:br>
              <a:rPr lang="en-GB" b="0" i="0" dirty="0">
                <a:effectLst/>
                <a:latin typeface="__fkGroteskNeue_598ab8"/>
              </a:rPr>
            </a:br>
            <a:endParaRPr lang="en-GB" dirty="0"/>
          </a:p>
        </p:txBody>
      </p:sp>
      <p:sp>
        <p:nvSpPr>
          <p:cNvPr id="3" name="Content Placeholder 2">
            <a:extLst>
              <a:ext uri="{FF2B5EF4-FFF2-40B4-BE49-F238E27FC236}">
                <a16:creationId xmlns:a16="http://schemas.microsoft.com/office/drawing/2014/main" id="{2A8898F1-8DB9-A530-EEC5-370852C753EA}"/>
              </a:ext>
            </a:extLst>
          </p:cNvPr>
          <p:cNvSpPr>
            <a:spLocks noGrp="1"/>
          </p:cNvSpPr>
          <p:nvPr>
            <p:ph idx="1"/>
          </p:nvPr>
        </p:nvSpPr>
        <p:spPr/>
        <p:txBody>
          <a:bodyPr/>
          <a:lstStyle/>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The study began when </a:t>
            </a:r>
            <a:r>
              <a:rPr lang="en-GB" sz="3200" b="0" i="0" dirty="0" err="1">
                <a:effectLst/>
                <a:latin typeface="Arial" panose="020B0604020202020204" pitchFamily="34" charset="0"/>
                <a:cs typeface="Arial" panose="020B0604020202020204" pitchFamily="34" charset="0"/>
              </a:rPr>
              <a:t>Dr.</a:t>
            </a:r>
            <a:r>
              <a:rPr lang="en-GB" sz="3200" b="0" i="0" dirty="0">
                <a:effectLst/>
                <a:latin typeface="Arial" panose="020B0604020202020204" pitchFamily="34" charset="0"/>
                <a:cs typeface="Arial" panose="020B0604020202020204" pitchFamily="34" charset="0"/>
              </a:rPr>
              <a:t> Vincent Felitti, working at Kaiser Permanente's Health Appraisal Clinic in San Diego, noticed high drop-out rates in his obesity clinic despite patients' significant weight loss.</a:t>
            </a:r>
          </a:p>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He discovered a link between the development of obesity and childhood sexual abuse.</a:t>
            </a:r>
          </a:p>
          <a:p>
            <a:endParaRPr lang="en-GB" dirty="0"/>
          </a:p>
        </p:txBody>
      </p:sp>
    </p:spTree>
    <p:extLst>
      <p:ext uri="{BB962C8B-B14F-4D97-AF65-F5344CB8AC3E}">
        <p14:creationId xmlns:p14="http://schemas.microsoft.com/office/powerpoint/2010/main" val="1849535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7BF9D-3770-9DDF-7120-2C98CA6F7224}"/>
              </a:ext>
            </a:extLst>
          </p:cNvPr>
          <p:cNvSpPr>
            <a:spLocks noGrp="1"/>
          </p:cNvSpPr>
          <p:nvPr>
            <p:ph type="title"/>
          </p:nvPr>
        </p:nvSpPr>
        <p:spPr/>
        <p:txBody>
          <a:bodyPr>
            <a:normAutofit/>
          </a:bodyPr>
          <a:lstStyle/>
          <a:p>
            <a:r>
              <a:rPr lang="en-GB" sz="4000" b="0" i="0" dirty="0">
                <a:effectLst/>
                <a:latin typeface="Arial" panose="020B0604020202020204" pitchFamily="34" charset="0"/>
                <a:cs typeface="Arial" panose="020B0604020202020204" pitchFamily="34" charset="0"/>
              </a:rPr>
              <a:t>Collaboration</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4B1B2FB-E0B1-C80F-416D-88E240FC4DBC}"/>
              </a:ext>
            </a:extLst>
          </p:cNvPr>
          <p:cNvSpPr>
            <a:spLocks noGrp="1"/>
          </p:cNvSpPr>
          <p:nvPr>
            <p:ph idx="1"/>
          </p:nvPr>
        </p:nvSpPr>
        <p:spPr/>
        <p:txBody>
          <a:bodyPr/>
          <a:lstStyle/>
          <a:p>
            <a:r>
              <a:rPr lang="en-GB" sz="3200" b="0" i="0" dirty="0">
                <a:effectLst/>
                <a:latin typeface="Arial" panose="020B0604020202020204" pitchFamily="34" charset="0"/>
                <a:cs typeface="Arial" panose="020B0604020202020204" pitchFamily="34" charset="0"/>
              </a:rPr>
              <a:t>Felitti collaborated with </a:t>
            </a:r>
            <a:r>
              <a:rPr lang="en-GB" sz="3200" b="0" i="0" dirty="0" err="1">
                <a:effectLst/>
                <a:latin typeface="Arial" panose="020B0604020202020204" pitchFamily="34" charset="0"/>
                <a:cs typeface="Arial" panose="020B0604020202020204" pitchFamily="34" charset="0"/>
              </a:rPr>
              <a:t>Dr.</a:t>
            </a:r>
            <a:r>
              <a:rPr lang="en-GB" sz="3200" b="0" i="0" dirty="0">
                <a:effectLst/>
                <a:latin typeface="Arial" panose="020B0604020202020204" pitchFamily="34" charset="0"/>
                <a:cs typeface="Arial" panose="020B0604020202020204" pitchFamily="34" charset="0"/>
              </a:rPr>
              <a:t> Robert Anda, a researcher from the CDC, to explore the association between childhood experiences and health throughout life.</a:t>
            </a:r>
          </a:p>
          <a:p>
            <a:pPr marL="0" indent="0">
              <a:buNone/>
            </a:pPr>
            <a:endParaRPr lang="en-GB" dirty="0"/>
          </a:p>
        </p:txBody>
      </p:sp>
    </p:spTree>
    <p:extLst>
      <p:ext uri="{BB962C8B-B14F-4D97-AF65-F5344CB8AC3E}">
        <p14:creationId xmlns:p14="http://schemas.microsoft.com/office/powerpoint/2010/main" val="4782953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3EBAB-5438-5B4D-C45B-C2BBFE5271C1}"/>
              </a:ext>
            </a:extLst>
          </p:cNvPr>
          <p:cNvSpPr>
            <a:spLocks noGrp="1"/>
          </p:cNvSpPr>
          <p:nvPr>
            <p:ph type="title"/>
          </p:nvPr>
        </p:nvSpPr>
        <p:spPr/>
        <p:txBody>
          <a:bodyPr/>
          <a:lstStyle/>
          <a:p>
            <a:r>
              <a:rPr lang="en-GB" sz="4000" b="0" i="0" dirty="0">
                <a:effectLst/>
                <a:latin typeface="Arial" panose="020B0604020202020204" pitchFamily="34" charset="0"/>
                <a:cs typeface="Arial" panose="020B0604020202020204" pitchFamily="34" charset="0"/>
              </a:rPr>
              <a:t>Study Scope:</a:t>
            </a:r>
            <a:br>
              <a:rPr lang="en-GB" b="0" i="0" dirty="0">
                <a:effectLst/>
                <a:latin typeface="__fkGroteskNeue_598ab8"/>
              </a:rPr>
            </a:br>
            <a:endParaRPr lang="en-GB" dirty="0"/>
          </a:p>
        </p:txBody>
      </p:sp>
      <p:sp>
        <p:nvSpPr>
          <p:cNvPr id="3" name="Content Placeholder 2">
            <a:extLst>
              <a:ext uri="{FF2B5EF4-FFF2-40B4-BE49-F238E27FC236}">
                <a16:creationId xmlns:a16="http://schemas.microsoft.com/office/drawing/2014/main" id="{81B7BBCC-80E7-05CF-9E92-921412CFDE66}"/>
              </a:ext>
            </a:extLst>
          </p:cNvPr>
          <p:cNvSpPr>
            <a:spLocks noGrp="1"/>
          </p:cNvSpPr>
          <p:nvPr>
            <p:ph idx="1"/>
          </p:nvPr>
        </p:nvSpPr>
        <p:spPr/>
        <p:txBody>
          <a:bodyPr/>
          <a:lstStyle/>
          <a:p>
            <a:r>
              <a:rPr lang="en-GB" sz="3200" b="0" i="0" dirty="0">
                <a:effectLst/>
                <a:latin typeface="Arial" panose="020B0604020202020204" pitchFamily="34" charset="0"/>
                <a:cs typeface="Arial" panose="020B0604020202020204" pitchFamily="34" charset="0"/>
              </a:rPr>
              <a:t>The original study involved over 17,000 participants.</a:t>
            </a:r>
          </a:p>
          <a:p>
            <a:r>
              <a:rPr lang="en-GB" sz="3200" b="0" i="0" dirty="0">
                <a:effectLst/>
                <a:latin typeface="Arial" panose="020B0604020202020204" pitchFamily="34" charset="0"/>
                <a:cs typeface="Arial" panose="020B0604020202020204" pitchFamily="34" charset="0"/>
              </a:rPr>
              <a:t>Participants were mostly white, middle-class, and college-educated adults.</a:t>
            </a:r>
          </a:p>
          <a:p>
            <a:endParaRPr lang="en-GB" dirty="0"/>
          </a:p>
        </p:txBody>
      </p:sp>
    </p:spTree>
    <p:extLst>
      <p:ext uri="{BB962C8B-B14F-4D97-AF65-F5344CB8AC3E}">
        <p14:creationId xmlns:p14="http://schemas.microsoft.com/office/powerpoint/2010/main" val="8203376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9E490-7040-68D9-EC21-7AC5A3446C72}"/>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Key Findings</a:t>
            </a:r>
          </a:p>
        </p:txBody>
      </p:sp>
      <p:sp>
        <p:nvSpPr>
          <p:cNvPr id="3" name="Content Placeholder 2">
            <a:extLst>
              <a:ext uri="{FF2B5EF4-FFF2-40B4-BE49-F238E27FC236}">
                <a16:creationId xmlns:a16="http://schemas.microsoft.com/office/drawing/2014/main" id="{66203FFC-EBB6-D6A7-7C46-6E96E52162C0}"/>
              </a:ext>
            </a:extLst>
          </p:cNvPr>
          <p:cNvSpPr>
            <a:spLocks noGrp="1"/>
          </p:cNvSpPr>
          <p:nvPr>
            <p:ph idx="1"/>
          </p:nvPr>
        </p:nvSpPr>
        <p:spPr/>
        <p:txBody>
          <a:bodyPr>
            <a:normAutofit/>
          </a:bodyPr>
          <a:lstStyle/>
          <a:p>
            <a:r>
              <a:rPr lang="en-GB" sz="3600" dirty="0">
                <a:latin typeface="Arial" panose="020B0604020202020204" pitchFamily="34" charset="0"/>
                <a:cs typeface="Arial" panose="020B0604020202020204" pitchFamily="34" charset="0"/>
              </a:rPr>
              <a:t>Does anyone know what the key findings showed?</a:t>
            </a:r>
          </a:p>
        </p:txBody>
      </p:sp>
    </p:spTree>
    <p:extLst>
      <p:ext uri="{BB962C8B-B14F-4D97-AF65-F5344CB8AC3E}">
        <p14:creationId xmlns:p14="http://schemas.microsoft.com/office/powerpoint/2010/main" val="24596819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B237E-C1F6-B671-6F2B-ED59960BFB59}"/>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Key findings:</a:t>
            </a:r>
          </a:p>
        </p:txBody>
      </p:sp>
      <p:sp>
        <p:nvSpPr>
          <p:cNvPr id="3" name="Content Placeholder 2">
            <a:extLst>
              <a:ext uri="{FF2B5EF4-FFF2-40B4-BE49-F238E27FC236}">
                <a16:creationId xmlns:a16="http://schemas.microsoft.com/office/drawing/2014/main" id="{9FC2DA5F-6ACE-886A-9B99-32C44F6641DE}"/>
              </a:ext>
            </a:extLst>
          </p:cNvPr>
          <p:cNvSpPr>
            <a:spLocks noGrp="1"/>
          </p:cNvSpPr>
          <p:nvPr>
            <p:ph idx="1"/>
          </p:nvPr>
        </p:nvSpPr>
        <p:spPr>
          <a:xfrm>
            <a:off x="637309" y="1629295"/>
            <a:ext cx="10716491" cy="4128653"/>
          </a:xfrm>
        </p:spPr>
        <p:txBody>
          <a:bodyPr>
            <a:normAutofit fontScale="92500"/>
          </a:bodyPr>
          <a:lstStyle/>
          <a:p>
            <a:r>
              <a:rPr lang="en-GB" sz="3200" b="0" i="0" dirty="0">
                <a:effectLst/>
                <a:latin typeface="Arial" panose="020B0604020202020204" pitchFamily="34" charset="0"/>
                <a:cs typeface="Arial" panose="020B0604020202020204" pitchFamily="34" charset="0"/>
              </a:rPr>
              <a:t>ACEs are quite common: more than two-thirds of the population reported experiencing one ACE, and nearly a quarter experienced three or more.</a:t>
            </a:r>
          </a:p>
          <a:p>
            <a:r>
              <a:rPr lang="en-GB" sz="3200" b="0" i="0" dirty="0">
                <a:effectLst/>
                <a:latin typeface="Arial" panose="020B0604020202020204" pitchFamily="34" charset="0"/>
                <a:cs typeface="Arial" panose="020B0604020202020204" pitchFamily="34" charset="0"/>
              </a:rPr>
              <a:t>There is a strong correlation between the number of ACEs experienced and the chance of poor outcomes later in life.</a:t>
            </a:r>
          </a:p>
          <a:p>
            <a:r>
              <a:rPr lang="en-GB" sz="3200" b="0" i="0" dirty="0">
                <a:effectLst/>
                <a:latin typeface="Arial" panose="020B0604020202020204" pitchFamily="34" charset="0"/>
                <a:cs typeface="Arial" panose="020B0604020202020204" pitchFamily="34" charset="0"/>
              </a:rPr>
              <a:t>These outcomes include increased risk of </a:t>
            </a:r>
            <a:r>
              <a:rPr lang="en-GB" sz="3200" b="1" i="0" dirty="0">
                <a:effectLst/>
                <a:latin typeface="Arial" panose="020B0604020202020204" pitchFamily="34" charset="0"/>
                <a:cs typeface="Arial" panose="020B0604020202020204" pitchFamily="34" charset="0"/>
              </a:rPr>
              <a:t>heart disease</a:t>
            </a:r>
            <a:r>
              <a:rPr lang="en-GB" sz="3200" b="0" i="0" dirty="0">
                <a:effectLst/>
                <a:latin typeface="Arial" panose="020B0604020202020204" pitchFamily="34" charset="0"/>
                <a:cs typeface="Arial" panose="020B0604020202020204" pitchFamily="34" charset="0"/>
              </a:rPr>
              <a:t>, </a:t>
            </a:r>
            <a:r>
              <a:rPr lang="en-GB" sz="3200" b="1" i="0" dirty="0">
                <a:effectLst/>
                <a:latin typeface="Arial" panose="020B0604020202020204" pitchFamily="34" charset="0"/>
                <a:cs typeface="Arial" panose="020B0604020202020204" pitchFamily="34" charset="0"/>
              </a:rPr>
              <a:t>diabetes</a:t>
            </a:r>
            <a:r>
              <a:rPr lang="en-GB" sz="3200" b="0" i="0" dirty="0">
                <a:effectLst/>
                <a:latin typeface="Arial" panose="020B0604020202020204" pitchFamily="34" charset="0"/>
                <a:cs typeface="Arial" panose="020B0604020202020204" pitchFamily="34" charset="0"/>
              </a:rPr>
              <a:t>, </a:t>
            </a:r>
            <a:r>
              <a:rPr lang="en-GB" sz="3200" b="1" i="0" dirty="0">
                <a:effectLst/>
                <a:latin typeface="Arial" panose="020B0604020202020204" pitchFamily="34" charset="0"/>
                <a:cs typeface="Arial" panose="020B0604020202020204" pitchFamily="34" charset="0"/>
              </a:rPr>
              <a:t>obesity, depression, substance abuse, smoking, poor academic achievement, time out of work, and early death</a:t>
            </a:r>
            <a:r>
              <a:rPr lang="en-GB" sz="3200" b="0" i="0" dirty="0">
                <a:effectLst/>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672148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FAF44-929A-A955-D1BC-D6E334F23316}"/>
              </a:ext>
            </a:extLst>
          </p:cNvPr>
          <p:cNvSpPr>
            <a:spLocks noGrp="1"/>
          </p:cNvSpPr>
          <p:nvPr>
            <p:ph type="title"/>
          </p:nvPr>
        </p:nvSpPr>
        <p:spPr/>
        <p:txBody>
          <a:bodyPr/>
          <a:lstStyle/>
          <a:p>
            <a:r>
              <a:rPr lang="en-GB" b="0" i="0" dirty="0">
                <a:effectLst/>
                <a:latin typeface="Arial" panose="020B0604020202020204" pitchFamily="34" charset="0"/>
                <a:cs typeface="Arial" panose="020B0604020202020204" pitchFamily="34" charset="0"/>
              </a:rPr>
              <a:t>Impact:</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951C4EB-A2A1-D6E2-8E48-ECCCB49CE1DC}"/>
              </a:ext>
            </a:extLst>
          </p:cNvPr>
          <p:cNvSpPr>
            <a:spLocks noGrp="1"/>
          </p:cNvSpPr>
          <p:nvPr>
            <p:ph idx="1"/>
          </p:nvPr>
        </p:nvSpPr>
        <p:spPr/>
        <p:txBody>
          <a:bodyPr/>
          <a:lstStyle/>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The ACEs study was groundbreaking and has led to numerous follow-up studies and interventions.</a:t>
            </a:r>
          </a:p>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It opened the door to understanding that ACEs are at the root of many physical, mental, economic, and social health problems in humans.</a:t>
            </a:r>
          </a:p>
          <a:p>
            <a:endParaRPr lang="en-GB" dirty="0"/>
          </a:p>
        </p:txBody>
      </p:sp>
    </p:spTree>
    <p:extLst>
      <p:ext uri="{BB962C8B-B14F-4D97-AF65-F5344CB8AC3E}">
        <p14:creationId xmlns:p14="http://schemas.microsoft.com/office/powerpoint/2010/main" val="6595588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DC498-186B-D848-7CFF-2AFED0D2BC37}"/>
              </a:ext>
            </a:extLst>
          </p:cNvPr>
          <p:cNvSpPr>
            <a:spLocks noGrp="1"/>
          </p:cNvSpPr>
          <p:nvPr>
            <p:ph type="title"/>
          </p:nvPr>
        </p:nvSpPr>
        <p:spPr/>
        <p:txBody>
          <a:bodyPr/>
          <a:lstStyle/>
          <a:p>
            <a:r>
              <a:rPr lang="en-GB" b="0" i="0" dirty="0">
                <a:effectLst/>
                <a:latin typeface="Arial" panose="020B0604020202020204" pitchFamily="34" charset="0"/>
                <a:cs typeface="Arial" panose="020B0604020202020204" pitchFamily="34" charset="0"/>
              </a:rPr>
              <a:t>Expansion: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D2B8CAC-0F7B-62EA-2B07-8B29A7608BF3}"/>
              </a:ext>
            </a:extLst>
          </p:cNvPr>
          <p:cNvSpPr>
            <a:spLocks noGrp="1"/>
          </p:cNvSpPr>
          <p:nvPr>
            <p:ph idx="1"/>
          </p:nvPr>
        </p:nvSpPr>
        <p:spPr/>
        <p:txBody>
          <a:bodyPr/>
          <a:lstStyle/>
          <a:p>
            <a:r>
              <a:rPr lang="en-GB" sz="3200" b="0" i="0" dirty="0">
                <a:effectLst/>
                <a:latin typeface="Arial" panose="020B0604020202020204" pitchFamily="34" charset="0"/>
                <a:cs typeface="Arial" panose="020B0604020202020204" pitchFamily="34" charset="0"/>
              </a:rPr>
              <a:t>Since the original study, researchers have expanded the definition of adversity to include community and systemic causes, such as violence in the child's community and experiences with racism and chronic poverty and also COVID-19 by some researchers.</a:t>
            </a:r>
          </a:p>
          <a:p>
            <a:pPr marL="0" indent="0">
              <a:buNone/>
            </a:pPr>
            <a:endParaRPr lang="en-GB" dirty="0"/>
          </a:p>
        </p:txBody>
      </p:sp>
    </p:spTree>
    <p:extLst>
      <p:ext uri="{BB962C8B-B14F-4D97-AF65-F5344CB8AC3E}">
        <p14:creationId xmlns:p14="http://schemas.microsoft.com/office/powerpoint/2010/main" val="37500438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E8CED-F213-52AA-7DAA-198E32748BB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46E84F1-F98A-C222-6E3D-8159FA78D7AD}"/>
              </a:ext>
            </a:extLst>
          </p:cNvPr>
          <p:cNvSpPr>
            <a:spLocks noGrp="1"/>
          </p:cNvSpPr>
          <p:nvPr>
            <p:ph idx="1"/>
          </p:nvPr>
        </p:nvSpPr>
        <p:spPr/>
        <p:txBody>
          <a:bodyPr>
            <a:normAutofit/>
          </a:bodyPr>
          <a:lstStyle/>
          <a:p>
            <a:r>
              <a:rPr lang="en-GB" sz="3200" b="0" i="0" dirty="0">
                <a:effectLst/>
                <a:latin typeface="Arial" panose="020B0604020202020204" pitchFamily="34" charset="0"/>
                <a:cs typeface="Arial" panose="020B0604020202020204" pitchFamily="34" charset="0"/>
              </a:rPr>
              <a:t>This background to the study highlights how the ACEs study transformed our understanding of the long-term impacts of childhood experiences on adult health and well-being.</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90915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7F296-C679-B46D-43A6-3DA3C4FA15BA}"/>
              </a:ext>
            </a:extLst>
          </p:cNvPr>
          <p:cNvSpPr>
            <a:spLocks noGrp="1"/>
          </p:cNvSpPr>
          <p:nvPr>
            <p:ph type="title"/>
          </p:nvPr>
        </p:nvSpPr>
        <p:spPr/>
        <p:txBody>
          <a:bodyPr>
            <a:normAutofit/>
          </a:bodyPr>
          <a:lstStyle/>
          <a:p>
            <a:r>
              <a:rPr lang="en-GB" sz="4800" dirty="0">
                <a:latin typeface="Arial" panose="020B0604020202020204" pitchFamily="34" charset="0"/>
                <a:cs typeface="Arial" panose="020B0604020202020204" pitchFamily="34" charset="0"/>
              </a:rPr>
              <a:t>How do ACEs affect health? 5mins.</a:t>
            </a:r>
          </a:p>
        </p:txBody>
      </p:sp>
      <p:sp>
        <p:nvSpPr>
          <p:cNvPr id="3" name="Content Placeholder 2">
            <a:extLst>
              <a:ext uri="{FF2B5EF4-FFF2-40B4-BE49-F238E27FC236}">
                <a16:creationId xmlns:a16="http://schemas.microsoft.com/office/drawing/2014/main" id="{184234E6-B39E-4FE7-9696-DDE94C367EC3}"/>
              </a:ext>
            </a:extLst>
          </p:cNvPr>
          <p:cNvSpPr>
            <a:spLocks noGrp="1"/>
          </p:cNvSpPr>
          <p:nvPr>
            <p:ph idx="1"/>
          </p:nvPr>
        </p:nvSpPr>
        <p:spPr/>
        <p:txBody>
          <a:bodyPr>
            <a:normAutofit fontScale="92500" lnSpcReduction="10000"/>
          </a:bodyPr>
          <a:lstStyle/>
          <a:p>
            <a:r>
              <a:rPr lang="en-GB" sz="3200" i="0" dirty="0">
                <a:effectLst/>
                <a:latin typeface="Arial" panose="020B0604020202020204" pitchFamily="34" charset="0"/>
                <a:cs typeface="Arial" panose="020B0604020202020204" pitchFamily="34" charset="0"/>
              </a:rPr>
              <a:t>Adverse Childhood Experiences (ACEs) can significantly impact health in several ways.</a:t>
            </a:r>
          </a:p>
          <a:p>
            <a:r>
              <a:rPr lang="en-GB" sz="3200" dirty="0">
                <a:latin typeface="Arial" panose="020B0604020202020204" pitchFamily="34" charset="0"/>
                <a:cs typeface="Arial" panose="020B0604020202020204" pitchFamily="34" charset="0"/>
              </a:rPr>
              <a:t>I</a:t>
            </a:r>
            <a:r>
              <a:rPr lang="en-GB" sz="3200" i="0" dirty="0">
                <a:effectLst/>
                <a:latin typeface="Arial" panose="020B0604020202020204" pitchFamily="34" charset="0"/>
                <a:cs typeface="Arial" panose="020B0604020202020204" pitchFamily="34" charset="0"/>
              </a:rPr>
              <a:t>n pairs discuss how ACEs impact upon health – consider mental health and physical health impacts.</a:t>
            </a:r>
          </a:p>
          <a:p>
            <a:r>
              <a:rPr lang="en-GB" sz="3200" dirty="0">
                <a:latin typeface="Arial" panose="020B0604020202020204" pitchFamily="34" charset="0"/>
                <a:cs typeface="Arial" panose="020B0604020202020204" pitchFamily="34" charset="0"/>
              </a:rPr>
              <a:t>Be specific in your feedback</a:t>
            </a:r>
          </a:p>
          <a:p>
            <a:r>
              <a:rPr lang="en-GB" sz="3200" i="0" dirty="0">
                <a:effectLst/>
                <a:latin typeface="Arial" panose="020B0604020202020204" pitchFamily="34" charset="0"/>
                <a:cs typeface="Arial" panose="020B0604020202020204" pitchFamily="34" charset="0"/>
              </a:rPr>
              <a:t>Consider what this means to your practice as Youth Workers</a:t>
            </a:r>
          </a:p>
          <a:p>
            <a:r>
              <a:rPr lang="en-GB" sz="3200" dirty="0">
                <a:latin typeface="Arial" panose="020B0604020202020204" pitchFamily="34" charset="0"/>
                <a:cs typeface="Arial" panose="020B0604020202020204" pitchFamily="34" charset="0"/>
              </a:rPr>
              <a:t>Feedback.</a:t>
            </a:r>
          </a:p>
        </p:txBody>
      </p:sp>
    </p:spTree>
    <p:extLst>
      <p:ext uri="{BB962C8B-B14F-4D97-AF65-F5344CB8AC3E}">
        <p14:creationId xmlns:p14="http://schemas.microsoft.com/office/powerpoint/2010/main" val="29541587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3B4C3-7FA1-ED48-C3BC-409E1743D9C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Feedback</a:t>
            </a:r>
          </a:p>
        </p:txBody>
      </p:sp>
      <p:sp>
        <p:nvSpPr>
          <p:cNvPr id="3" name="Content Placeholder 2">
            <a:extLst>
              <a:ext uri="{FF2B5EF4-FFF2-40B4-BE49-F238E27FC236}">
                <a16:creationId xmlns:a16="http://schemas.microsoft.com/office/drawing/2014/main" id="{AEA51F3A-0A80-02D6-0120-C25657E7D621}"/>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63977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0AD9C-6A94-D0DE-3D2E-73E24F9E7BFA}"/>
              </a:ext>
            </a:extLst>
          </p:cNvPr>
          <p:cNvSpPr>
            <a:spLocks noGrp="1"/>
          </p:cNvSpPr>
          <p:nvPr>
            <p:ph type="title"/>
          </p:nvPr>
        </p:nvSpPr>
        <p:spPr/>
        <p:txBody>
          <a:bodyPr/>
          <a:lstStyle/>
          <a:p>
            <a:r>
              <a:rPr lang="en-GB" b="0" i="0" dirty="0">
                <a:effectLst/>
                <a:latin typeface="Arial" panose="020B0604020202020204" pitchFamily="34" charset="0"/>
                <a:cs typeface="Arial" panose="020B0604020202020204" pitchFamily="34" charset="0"/>
              </a:rPr>
              <a:t>Specific mental health impacts</a:t>
            </a:r>
            <a:br>
              <a:rPr lang="en-GB" b="0" i="0" dirty="0">
                <a:effectLst/>
                <a:latin typeface="__fkGroteskNeue_598ab8"/>
              </a:rPr>
            </a:br>
            <a:endParaRPr lang="en-GB" dirty="0"/>
          </a:p>
        </p:txBody>
      </p:sp>
      <p:sp>
        <p:nvSpPr>
          <p:cNvPr id="3" name="Content Placeholder 2">
            <a:extLst>
              <a:ext uri="{FF2B5EF4-FFF2-40B4-BE49-F238E27FC236}">
                <a16:creationId xmlns:a16="http://schemas.microsoft.com/office/drawing/2014/main" id="{B0526B69-A124-AB77-5807-2E9EA232480A}"/>
              </a:ext>
            </a:extLst>
          </p:cNvPr>
          <p:cNvSpPr>
            <a:spLocks noGrp="1"/>
          </p:cNvSpPr>
          <p:nvPr>
            <p:ph idx="1"/>
          </p:nvPr>
        </p:nvSpPr>
        <p:spPr/>
        <p:txBody>
          <a:bodyPr>
            <a:normAutofit lnSpcReduction="10000"/>
          </a:bodyPr>
          <a:lstStyle/>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Depression: People with high ACE scores experience more depressive episodes and take longer to recover from them.</a:t>
            </a:r>
          </a:p>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Anxiety: ACEs contribute to the development of generalised anxiety disorder and PTSD.</a:t>
            </a:r>
          </a:p>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Suicide risk: Adults with high ACE scores are more likely to attempt suicide compared to the general population.</a:t>
            </a:r>
          </a:p>
          <a:p>
            <a:endParaRPr lang="en-GB" dirty="0"/>
          </a:p>
        </p:txBody>
      </p:sp>
    </p:spTree>
    <p:extLst>
      <p:ext uri="{BB962C8B-B14F-4D97-AF65-F5344CB8AC3E}">
        <p14:creationId xmlns:p14="http://schemas.microsoft.com/office/powerpoint/2010/main" val="39845747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8B47-842B-F918-13B1-ABA3095BB00B}"/>
              </a:ext>
            </a:extLst>
          </p:cNvPr>
          <p:cNvSpPr>
            <a:spLocks noGrp="1"/>
          </p:cNvSpPr>
          <p:nvPr>
            <p:ph type="title"/>
          </p:nvPr>
        </p:nvSpPr>
        <p:spPr/>
        <p:txBody>
          <a:bodyPr/>
          <a:lstStyle/>
          <a:p>
            <a:r>
              <a:rPr lang="en-GB" b="0" i="0" dirty="0">
                <a:effectLst/>
                <a:latin typeface="Arial" panose="020B0604020202020204" pitchFamily="34" charset="0"/>
                <a:cs typeface="Arial" panose="020B0604020202020204" pitchFamily="34" charset="0"/>
              </a:rPr>
              <a:t>Physiological changes:</a:t>
            </a:r>
            <a:br>
              <a:rPr lang="en-GB" b="0" i="0" dirty="0">
                <a:effectLst/>
                <a:latin typeface="__fkGroteskNeue_598ab8"/>
              </a:rPr>
            </a:br>
            <a:endParaRPr lang="en-GB" dirty="0"/>
          </a:p>
        </p:txBody>
      </p:sp>
      <p:sp>
        <p:nvSpPr>
          <p:cNvPr id="3" name="Content Placeholder 2">
            <a:extLst>
              <a:ext uri="{FF2B5EF4-FFF2-40B4-BE49-F238E27FC236}">
                <a16:creationId xmlns:a16="http://schemas.microsoft.com/office/drawing/2014/main" id="{A473EFB1-CA11-75F9-B9F0-82498A2DC3F0}"/>
              </a:ext>
            </a:extLst>
          </p:cNvPr>
          <p:cNvSpPr>
            <a:spLocks noGrp="1"/>
          </p:cNvSpPr>
          <p:nvPr>
            <p:ph idx="1"/>
          </p:nvPr>
        </p:nvSpPr>
        <p:spPr>
          <a:xfrm>
            <a:off x="838200" y="1379914"/>
            <a:ext cx="4936375" cy="4092152"/>
          </a:xfrm>
        </p:spPr>
        <p:txBody>
          <a:bodyPr>
            <a:normAutofit/>
          </a:bodyPr>
          <a:lstStyle/>
          <a:p>
            <a:pPr algn="l">
              <a:buFont typeface="Arial" panose="020B0604020202020204" pitchFamily="34" charset="0"/>
              <a:buChar char="•"/>
            </a:pPr>
            <a:r>
              <a:rPr lang="en-GB" b="0" i="0" dirty="0">
                <a:effectLst/>
                <a:latin typeface="Arial" panose="020B0604020202020204" pitchFamily="34" charset="0"/>
                <a:cs typeface="Arial" panose="020B0604020202020204" pitchFamily="34" charset="0"/>
              </a:rPr>
              <a:t>ACEs can cause changes in brain architecture, particularly in areas responsible for learning, memory, fear processing, decision-making, and impulse control.</a:t>
            </a:r>
          </a:p>
          <a:p>
            <a:pPr algn="l">
              <a:buFont typeface="Arial" panose="020B0604020202020204" pitchFamily="34" charset="0"/>
              <a:buChar char="•"/>
            </a:pPr>
            <a:r>
              <a:rPr lang="en-GB" b="0" i="0" dirty="0">
                <a:effectLst/>
                <a:latin typeface="Arial" panose="020B0604020202020204" pitchFamily="34" charset="0"/>
                <a:cs typeface="Arial" panose="020B0604020202020204" pitchFamily="34" charset="0"/>
              </a:rPr>
              <a:t>These changes can contribute to mental health issues later in life.</a:t>
            </a:r>
          </a:p>
          <a:p>
            <a:endParaRPr lang="en-GB" dirty="0"/>
          </a:p>
        </p:txBody>
      </p:sp>
      <p:pic>
        <p:nvPicPr>
          <p:cNvPr id="1026" name="Picture 2" descr="r/coolguides - How trauma impacts the brain">
            <a:extLst>
              <a:ext uri="{FF2B5EF4-FFF2-40B4-BE49-F238E27FC236}">
                <a16:creationId xmlns:a16="http://schemas.microsoft.com/office/drawing/2014/main" id="{24CAC8DD-1B7F-AED8-8CD7-31D6766556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36774" y="671051"/>
            <a:ext cx="5324168" cy="51766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31625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AF3C8-9B09-CBE2-6AD1-A0D2D1A0C2CC}"/>
              </a:ext>
            </a:extLst>
          </p:cNvPr>
          <p:cNvSpPr>
            <a:spLocks noGrp="1"/>
          </p:cNvSpPr>
          <p:nvPr>
            <p:ph type="title"/>
          </p:nvPr>
        </p:nvSpPr>
        <p:spPr/>
        <p:txBody>
          <a:bodyPr/>
          <a:lstStyle/>
          <a:p>
            <a:r>
              <a:rPr lang="en-GB" sz="4000" b="0" i="0" dirty="0">
                <a:effectLst/>
                <a:latin typeface="Arial" panose="020B0604020202020204" pitchFamily="34" charset="0"/>
                <a:cs typeface="Arial" panose="020B0604020202020204" pitchFamily="34" charset="0"/>
              </a:rPr>
              <a:t>Chronic stress effects:</a:t>
            </a:r>
            <a:br>
              <a:rPr lang="en-GB" b="0" i="0" dirty="0">
                <a:effectLst/>
                <a:latin typeface="__fkGroteskNeue_598ab8"/>
              </a:rPr>
            </a:br>
            <a:endParaRPr lang="en-GB" dirty="0"/>
          </a:p>
        </p:txBody>
      </p:sp>
      <p:sp>
        <p:nvSpPr>
          <p:cNvPr id="3" name="Content Placeholder 2">
            <a:extLst>
              <a:ext uri="{FF2B5EF4-FFF2-40B4-BE49-F238E27FC236}">
                <a16:creationId xmlns:a16="http://schemas.microsoft.com/office/drawing/2014/main" id="{7CA51324-41CF-46C2-DBE3-F3E1FBE71548}"/>
              </a:ext>
            </a:extLst>
          </p:cNvPr>
          <p:cNvSpPr>
            <a:spLocks noGrp="1"/>
          </p:cNvSpPr>
          <p:nvPr>
            <p:ph idx="1"/>
          </p:nvPr>
        </p:nvSpPr>
        <p:spPr/>
        <p:txBody>
          <a:bodyPr/>
          <a:lstStyle/>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Exposure to chronic, unsupported stress during childhood can lead to an overactive stress response system, which may contribute to mental health problems in adulthood.</a:t>
            </a:r>
          </a:p>
          <a:p>
            <a:endParaRPr lang="en-GB" dirty="0"/>
          </a:p>
        </p:txBody>
      </p:sp>
    </p:spTree>
    <p:extLst>
      <p:ext uri="{BB962C8B-B14F-4D97-AF65-F5344CB8AC3E}">
        <p14:creationId xmlns:p14="http://schemas.microsoft.com/office/powerpoint/2010/main" val="31723741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18682-09F1-AA81-F436-036A57047193}"/>
              </a:ext>
            </a:extLst>
          </p:cNvPr>
          <p:cNvSpPr>
            <a:spLocks noGrp="1"/>
          </p:cNvSpPr>
          <p:nvPr>
            <p:ph type="title"/>
          </p:nvPr>
        </p:nvSpPr>
        <p:spPr/>
        <p:txBody>
          <a:bodyPr/>
          <a:lstStyle/>
          <a:p>
            <a:r>
              <a:rPr lang="en-GB" sz="4000" b="0" i="0" dirty="0">
                <a:effectLst/>
                <a:latin typeface="Arial" panose="020B0604020202020204" pitchFamily="34" charset="0"/>
                <a:cs typeface="Arial" panose="020B0604020202020204" pitchFamily="34" charset="0"/>
              </a:rPr>
              <a:t>Impaired coping mechanisms:</a:t>
            </a:r>
            <a:br>
              <a:rPr lang="en-GB" b="0" i="0" dirty="0">
                <a:effectLst/>
                <a:latin typeface="__fkGroteskNeue_598ab8"/>
              </a:rPr>
            </a:br>
            <a:endParaRPr lang="en-GB" dirty="0"/>
          </a:p>
        </p:txBody>
      </p:sp>
      <p:sp>
        <p:nvSpPr>
          <p:cNvPr id="3" name="Content Placeholder 2">
            <a:extLst>
              <a:ext uri="{FF2B5EF4-FFF2-40B4-BE49-F238E27FC236}">
                <a16:creationId xmlns:a16="http://schemas.microsoft.com/office/drawing/2014/main" id="{3FBE468A-A4C4-EE15-8050-DC9A55A78691}"/>
              </a:ext>
            </a:extLst>
          </p:cNvPr>
          <p:cNvSpPr>
            <a:spLocks noGrp="1"/>
          </p:cNvSpPr>
          <p:nvPr>
            <p:ph idx="1"/>
          </p:nvPr>
        </p:nvSpPr>
        <p:spPr/>
        <p:txBody>
          <a:bodyPr/>
          <a:lstStyle/>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Young People and Adults with high ACE scores may have difficulty managing everyday stressors, which can exacerbate mental health issues.</a:t>
            </a:r>
          </a:p>
          <a:p>
            <a:endParaRPr lang="en-GB" dirty="0"/>
          </a:p>
        </p:txBody>
      </p:sp>
    </p:spTree>
    <p:extLst>
      <p:ext uri="{BB962C8B-B14F-4D97-AF65-F5344CB8AC3E}">
        <p14:creationId xmlns:p14="http://schemas.microsoft.com/office/powerpoint/2010/main" val="41775155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FB1E4-41FE-EB30-007A-C5584EEBD061}"/>
              </a:ext>
            </a:extLst>
          </p:cNvPr>
          <p:cNvSpPr>
            <a:spLocks noGrp="1"/>
          </p:cNvSpPr>
          <p:nvPr>
            <p:ph type="title"/>
          </p:nvPr>
        </p:nvSpPr>
        <p:spPr/>
        <p:txBody>
          <a:bodyPr/>
          <a:lstStyle/>
          <a:p>
            <a:r>
              <a:rPr lang="en-GB" sz="4000" b="0" i="0" dirty="0">
                <a:effectLst/>
                <a:latin typeface="Arial" panose="020B0604020202020204" pitchFamily="34" charset="0"/>
                <a:cs typeface="Arial" panose="020B0604020202020204" pitchFamily="34" charset="0"/>
              </a:rPr>
              <a:t>Intergenerational impacts:</a:t>
            </a:r>
            <a:br>
              <a:rPr lang="en-GB" b="0" i="0" dirty="0">
                <a:effectLst/>
                <a:latin typeface="__fkGroteskNeue_598ab8"/>
              </a:rPr>
            </a:br>
            <a:endParaRPr lang="en-GB" dirty="0"/>
          </a:p>
        </p:txBody>
      </p:sp>
      <p:sp>
        <p:nvSpPr>
          <p:cNvPr id="3" name="Content Placeholder 2">
            <a:extLst>
              <a:ext uri="{FF2B5EF4-FFF2-40B4-BE49-F238E27FC236}">
                <a16:creationId xmlns:a16="http://schemas.microsoft.com/office/drawing/2014/main" id="{EBEB62CB-50A9-0C39-F5B9-F1AFB06FF3A3}"/>
              </a:ext>
            </a:extLst>
          </p:cNvPr>
          <p:cNvSpPr>
            <a:spLocks noGrp="1"/>
          </p:cNvSpPr>
          <p:nvPr>
            <p:ph idx="1"/>
          </p:nvPr>
        </p:nvSpPr>
        <p:spPr/>
        <p:txBody>
          <a:bodyPr/>
          <a:lstStyle/>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ACEs can affect family health in adulthood, potentially contributing to a cycle of adversity and mental health challenges across generations.</a:t>
            </a:r>
          </a:p>
          <a:p>
            <a:pPr algn="l">
              <a:buFont typeface="Arial" panose="020B0604020202020204" pitchFamily="34" charset="0"/>
              <a:buChar char="•"/>
            </a:pPr>
            <a:r>
              <a:rPr lang="en-GB" sz="3200" dirty="0">
                <a:latin typeface="Arial" panose="020B0604020202020204" pitchFamily="34" charset="0"/>
                <a:cs typeface="Arial" panose="020B0604020202020204" pitchFamily="34" charset="0"/>
              </a:rPr>
              <a:t>Think back to some of the adversity you observed when meeting ‘One family in Wales’.</a:t>
            </a:r>
            <a:endParaRPr lang="en-GB" sz="3200" b="0" i="0" dirty="0">
              <a:effectLst/>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42485506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08EBD4-E02F-3497-5860-373D82A4C0CF}"/>
              </a:ext>
            </a:extLst>
          </p:cNvPr>
          <p:cNvSpPr>
            <a:spLocks noGrp="1"/>
          </p:cNvSpPr>
          <p:nvPr>
            <p:ph idx="1"/>
          </p:nvPr>
        </p:nvSpPr>
        <p:spPr>
          <a:xfrm>
            <a:off x="838200" y="908858"/>
            <a:ext cx="10515600" cy="4557665"/>
          </a:xfrm>
        </p:spPr>
        <p:txBody>
          <a:bodyPr/>
          <a:lstStyle/>
          <a:p>
            <a:r>
              <a:rPr lang="en-GB" sz="3200" b="0" i="0" dirty="0">
                <a:effectLst/>
                <a:latin typeface="Arial" panose="020B0604020202020204" pitchFamily="34" charset="0"/>
                <a:cs typeface="Arial" panose="020B0604020202020204" pitchFamily="34" charset="0"/>
              </a:rPr>
              <a:t>Experiencing multiple ACEs heightens the risk of poor mental health outcomes compared to experiencing fewer or no ACEs.</a:t>
            </a:r>
          </a:p>
          <a:p>
            <a:r>
              <a:rPr lang="en-GB" sz="3200" b="0" i="0" dirty="0">
                <a:solidFill>
                  <a:srgbClr val="212529"/>
                </a:solidFill>
                <a:effectLst/>
                <a:latin typeface="Arial" panose="020B0604020202020204" pitchFamily="34" charset="0"/>
                <a:cs typeface="Arial" panose="020B0604020202020204" pitchFamily="34" charset="0"/>
              </a:rPr>
              <a:t>There is a significant relationship between the number of ACEs a person experienced and a variety of negative outcomes in adulthood, including poor physical and mental health, substance abuse, and risky behaviours.</a:t>
            </a:r>
          </a:p>
          <a:p>
            <a:r>
              <a:rPr lang="en-GB" sz="3200" b="0" i="0" dirty="0">
                <a:solidFill>
                  <a:srgbClr val="212529"/>
                </a:solidFill>
                <a:effectLst/>
                <a:latin typeface="Arial" panose="020B0604020202020204" pitchFamily="34" charset="0"/>
                <a:cs typeface="Arial" panose="020B0604020202020204" pitchFamily="34" charset="0"/>
              </a:rPr>
              <a:t>The more ACEs experienced, the greater the risk for these outcomes.</a:t>
            </a:r>
          </a:p>
          <a:p>
            <a:endParaRPr lang="en-GB" b="0" i="0" dirty="0">
              <a:effectLst/>
              <a:latin typeface="__fkGroteskNeue_598ab8"/>
            </a:endParaRPr>
          </a:p>
          <a:p>
            <a:pPr marL="0" indent="0" algn="l">
              <a:buNone/>
            </a:pPr>
            <a:endParaRPr lang="en-GB" b="0" i="0" dirty="0">
              <a:effectLst/>
              <a:latin typeface="__fkGroteskNeue_598ab8"/>
            </a:endParaRPr>
          </a:p>
          <a:p>
            <a:endParaRPr lang="en-GB" dirty="0"/>
          </a:p>
        </p:txBody>
      </p:sp>
    </p:spTree>
    <p:extLst>
      <p:ext uri="{BB962C8B-B14F-4D97-AF65-F5344CB8AC3E}">
        <p14:creationId xmlns:p14="http://schemas.microsoft.com/office/powerpoint/2010/main" val="28907759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4B713-68B6-18B0-13F3-2F5F0686796C}"/>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What does this mean for practice? 5mins</a:t>
            </a:r>
          </a:p>
        </p:txBody>
      </p:sp>
      <p:sp>
        <p:nvSpPr>
          <p:cNvPr id="3" name="Content Placeholder 2">
            <a:extLst>
              <a:ext uri="{FF2B5EF4-FFF2-40B4-BE49-F238E27FC236}">
                <a16:creationId xmlns:a16="http://schemas.microsoft.com/office/drawing/2014/main" id="{073080E0-0066-C620-4B20-E7AB01434701}"/>
              </a:ext>
            </a:extLst>
          </p:cNvPr>
          <p:cNvSpPr>
            <a:spLocks noGrp="1"/>
          </p:cNvSpPr>
          <p:nvPr>
            <p:ph idx="1"/>
          </p:nvPr>
        </p:nvSpPr>
        <p:spPr/>
        <p:txBody>
          <a:bodyPr>
            <a:noAutofit/>
          </a:bodyPr>
          <a:lstStyle/>
          <a:p>
            <a:r>
              <a:rPr lang="en-GB" sz="3200" dirty="0">
                <a:latin typeface="Arial" panose="020B0604020202020204" pitchFamily="34" charset="0"/>
                <a:cs typeface="Arial" panose="020B0604020202020204" pitchFamily="34" charset="0"/>
              </a:rPr>
              <a:t>How can we buffer or support young people?</a:t>
            </a:r>
          </a:p>
          <a:p>
            <a:r>
              <a:rPr lang="en-GB" sz="3200" dirty="0">
                <a:latin typeface="Arial" panose="020B0604020202020204" pitchFamily="34" charset="0"/>
                <a:cs typeface="Arial" panose="020B0604020202020204" pitchFamily="34" charset="0"/>
              </a:rPr>
              <a:t>What - if any, are the alternatives for Young People and our practice?</a:t>
            </a:r>
          </a:p>
          <a:p>
            <a:r>
              <a:rPr lang="en-GB" sz="3200" dirty="0">
                <a:latin typeface="Arial" panose="020B0604020202020204" pitchFamily="34" charset="0"/>
                <a:cs typeface="Arial" panose="020B0604020202020204" pitchFamily="34" charset="0"/>
              </a:rPr>
              <a:t>In other words what can we do as practitioners?</a:t>
            </a:r>
          </a:p>
          <a:p>
            <a:pPr marL="0" indent="0">
              <a:buNone/>
            </a:pPr>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Discuss your ideas/thinking with a partner.</a:t>
            </a:r>
          </a:p>
          <a:p>
            <a:r>
              <a:rPr lang="en-GB" sz="3200" dirty="0">
                <a:latin typeface="Arial" panose="020B0604020202020204" pitchFamily="34" charset="0"/>
                <a:cs typeface="Arial" panose="020B0604020202020204" pitchFamily="34" charset="0"/>
              </a:rPr>
              <a:t>Feedback. </a:t>
            </a:r>
          </a:p>
        </p:txBody>
      </p:sp>
    </p:spTree>
    <p:extLst>
      <p:ext uri="{BB962C8B-B14F-4D97-AF65-F5344CB8AC3E}">
        <p14:creationId xmlns:p14="http://schemas.microsoft.com/office/powerpoint/2010/main" val="8423236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42D8C-1F3C-62C8-1C46-0ECB2D05EA9B}"/>
              </a:ext>
            </a:extLst>
          </p:cNvPr>
          <p:cNvSpPr>
            <a:spLocks noGrp="1"/>
          </p:cNvSpPr>
          <p:nvPr>
            <p:ph type="title"/>
          </p:nvPr>
        </p:nvSpPr>
        <p:spPr/>
        <p:txBody>
          <a:bodyPr/>
          <a:lstStyle/>
          <a:p>
            <a:r>
              <a:rPr lang="en-GB" sz="4000" b="0" i="0" dirty="0">
                <a:effectLst/>
                <a:latin typeface="Arial" panose="020B0604020202020204" pitchFamily="34" charset="0"/>
                <a:cs typeface="Arial" panose="020B0604020202020204" pitchFamily="34" charset="0"/>
              </a:rPr>
              <a:t>Potential for resilience:</a:t>
            </a:r>
            <a:br>
              <a:rPr lang="en-GB" b="0" i="0" dirty="0">
                <a:effectLst/>
                <a:latin typeface="__fkGroteskNeue_598ab8"/>
              </a:rPr>
            </a:br>
            <a:endParaRPr lang="en-GB" dirty="0"/>
          </a:p>
        </p:txBody>
      </p:sp>
      <p:sp>
        <p:nvSpPr>
          <p:cNvPr id="3" name="Content Placeholder 2">
            <a:extLst>
              <a:ext uri="{FF2B5EF4-FFF2-40B4-BE49-F238E27FC236}">
                <a16:creationId xmlns:a16="http://schemas.microsoft.com/office/drawing/2014/main" id="{9978E801-640C-F542-7627-16804337625C}"/>
              </a:ext>
            </a:extLst>
          </p:cNvPr>
          <p:cNvSpPr>
            <a:spLocks noGrp="1"/>
          </p:cNvSpPr>
          <p:nvPr>
            <p:ph idx="1"/>
          </p:nvPr>
        </p:nvSpPr>
        <p:spPr/>
        <p:txBody>
          <a:bodyPr/>
          <a:lstStyle/>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While ACEs increase the risk of mental health problems, positive childhood experiences can provide a foundation for better mental health in adulthood, even in the presence of adversity.</a:t>
            </a:r>
          </a:p>
          <a:p>
            <a:endParaRPr lang="en-GB" dirty="0"/>
          </a:p>
        </p:txBody>
      </p:sp>
    </p:spTree>
    <p:extLst>
      <p:ext uri="{BB962C8B-B14F-4D97-AF65-F5344CB8AC3E}">
        <p14:creationId xmlns:p14="http://schemas.microsoft.com/office/powerpoint/2010/main" val="9358611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C3C4-783B-5CEA-3F4B-EAEFC89EDE7E}"/>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P</a:t>
            </a:r>
            <a:r>
              <a:rPr lang="en-GB" sz="4000" b="0" i="0" dirty="0">
                <a:effectLst/>
                <a:latin typeface="Arial" panose="020B0604020202020204" pitchFamily="34" charset="0"/>
                <a:cs typeface="Arial" panose="020B0604020202020204" pitchFamily="34" charset="0"/>
              </a:rPr>
              <a:t>ositive or ‘Favourable Adolescent childhood experiences’ (FACES) 5 mins</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79FD964-9A37-7659-CA93-7A911F056FC6}"/>
              </a:ext>
            </a:extLst>
          </p:cNvPr>
          <p:cNvSpPr>
            <a:spLocks noGrp="1"/>
          </p:cNvSpPr>
          <p:nvPr>
            <p:ph idx="1"/>
          </p:nvPr>
        </p:nvSpPr>
        <p:spPr>
          <a:xfrm>
            <a:off x="838200" y="2421775"/>
            <a:ext cx="10515600" cy="3044748"/>
          </a:xfrm>
        </p:spPr>
        <p:txBody>
          <a:bodyPr>
            <a:normAutofit/>
          </a:bodyPr>
          <a:lstStyle/>
          <a:p>
            <a:r>
              <a:rPr lang="en-GB" sz="3600" dirty="0">
                <a:latin typeface="Arial" panose="020B0604020202020204" pitchFamily="34" charset="0"/>
                <a:cs typeface="Arial" panose="020B0604020202020204" pitchFamily="34" charset="0"/>
              </a:rPr>
              <a:t>What could these include?</a:t>
            </a:r>
          </a:p>
          <a:p>
            <a:r>
              <a:rPr lang="en-GB" sz="3600" dirty="0">
                <a:latin typeface="Arial" panose="020B0604020202020204" pitchFamily="34" charset="0"/>
                <a:cs typeface="Arial" panose="020B0604020202020204" pitchFamily="34" charset="0"/>
              </a:rPr>
              <a:t>Discuss with a partner?</a:t>
            </a:r>
          </a:p>
        </p:txBody>
      </p:sp>
    </p:spTree>
    <p:extLst>
      <p:ext uri="{BB962C8B-B14F-4D97-AF65-F5344CB8AC3E}">
        <p14:creationId xmlns:p14="http://schemas.microsoft.com/office/powerpoint/2010/main" val="23773351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69DC-AA78-3B97-78FA-06509F56BFAB}"/>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What are positive childhood experiences?</a:t>
            </a:r>
          </a:p>
        </p:txBody>
      </p:sp>
      <p:sp>
        <p:nvSpPr>
          <p:cNvPr id="3" name="Content Placeholder 2">
            <a:extLst>
              <a:ext uri="{FF2B5EF4-FFF2-40B4-BE49-F238E27FC236}">
                <a16:creationId xmlns:a16="http://schemas.microsoft.com/office/drawing/2014/main" id="{94CE824E-D0EE-C750-2664-A29A3CDFF165}"/>
              </a:ext>
            </a:extLst>
          </p:cNvPr>
          <p:cNvSpPr>
            <a:spLocks noGrp="1"/>
          </p:cNvSpPr>
          <p:nvPr>
            <p:ph idx="1"/>
          </p:nvPr>
        </p:nvSpPr>
        <p:spPr/>
        <p:txBody>
          <a:bodyPr>
            <a:normAutofit lnSpcReduction="10000"/>
          </a:bodyPr>
          <a:lstStyle/>
          <a:p>
            <a:r>
              <a:rPr lang="en-GB" sz="3200" dirty="0">
                <a:latin typeface="Arial" panose="020B0604020202020204" pitchFamily="34" charset="0"/>
                <a:cs typeface="Arial" panose="020B0604020202020204" pitchFamily="34" charset="0"/>
              </a:rPr>
              <a:t>Positive childhood experiences, also known as PCEs, are protective experiences that help heal the brain from trauma and promote healthy mental health in adulthood. </a:t>
            </a:r>
          </a:p>
          <a:p>
            <a:r>
              <a:rPr lang="en-GB" sz="3200" dirty="0">
                <a:latin typeface="Arial" panose="020B0604020202020204" pitchFamily="34" charset="0"/>
                <a:cs typeface="Arial" panose="020B0604020202020204" pitchFamily="34" charset="0"/>
              </a:rPr>
              <a:t>In 2019, Robert Sege, Christina Bethell, PhD, MBA, MPH, and others published a study in JAMA Paediatrics where they found that PCEs can promote well-being even when exposed to Adverse Childhood Experiences (ACEs).</a:t>
            </a:r>
          </a:p>
        </p:txBody>
      </p:sp>
    </p:spTree>
    <p:extLst>
      <p:ext uri="{BB962C8B-B14F-4D97-AF65-F5344CB8AC3E}">
        <p14:creationId xmlns:p14="http://schemas.microsoft.com/office/powerpoint/2010/main" val="18344431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2E6C1-F837-981D-2D0B-2F60B0935EA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F7AB872-69DA-A2F5-BA0C-1BEB35F8B7E5}"/>
              </a:ext>
            </a:extLst>
          </p:cNvPr>
          <p:cNvSpPr>
            <a:spLocks noGrp="1"/>
          </p:cNvSpPr>
          <p:nvPr>
            <p:ph idx="1"/>
          </p:nvPr>
        </p:nvSpPr>
        <p:spPr/>
        <p:txBody>
          <a:bodyPr>
            <a:normAutofit/>
          </a:bodyPr>
          <a:lstStyle/>
          <a:p>
            <a:r>
              <a:rPr lang="en-GB" sz="3200" dirty="0"/>
              <a:t>When children are exposed to ACEs, they are at risk for developing depression and poor mental health effects as adults.</a:t>
            </a:r>
          </a:p>
          <a:p>
            <a:r>
              <a:rPr lang="en-GB" sz="3200" dirty="0"/>
              <a:t>The outcomes from the 2019 study show that we will not automatically develop poor mental health due to ACEs exposure. PCEs give us hope that we can heal from trauma and protect ourselves against future effects of trauma.</a:t>
            </a:r>
          </a:p>
        </p:txBody>
      </p:sp>
    </p:spTree>
    <p:extLst>
      <p:ext uri="{BB962C8B-B14F-4D97-AF65-F5344CB8AC3E}">
        <p14:creationId xmlns:p14="http://schemas.microsoft.com/office/powerpoint/2010/main" val="39198260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DA024-8EDB-ECAD-3476-E9F993358C59}"/>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How to practice PCEs</a:t>
            </a:r>
          </a:p>
        </p:txBody>
      </p:sp>
      <p:sp>
        <p:nvSpPr>
          <p:cNvPr id="3" name="Content Placeholder 2">
            <a:extLst>
              <a:ext uri="{FF2B5EF4-FFF2-40B4-BE49-F238E27FC236}">
                <a16:creationId xmlns:a16="http://schemas.microsoft.com/office/drawing/2014/main" id="{D43574E7-2A9F-9AB4-6A4C-2CA36686B23E}"/>
              </a:ext>
            </a:extLst>
          </p:cNvPr>
          <p:cNvSpPr>
            <a:spLocks noGrp="1"/>
          </p:cNvSpPr>
          <p:nvPr>
            <p:ph idx="1"/>
          </p:nvPr>
        </p:nvSpPr>
        <p:spPr/>
        <p:txBody>
          <a:bodyPr>
            <a:normAutofit/>
          </a:bodyPr>
          <a:lstStyle/>
          <a:p>
            <a:r>
              <a:rPr lang="en-GB" sz="3200" dirty="0"/>
              <a:t>Positive childhood experiences can look different for each child and family. </a:t>
            </a:r>
          </a:p>
          <a:p>
            <a:r>
              <a:rPr lang="en-GB" sz="3200" dirty="0"/>
              <a:t>PCEs allow children to form strong relationships and meaningful connections, cultivate positive self-image and self-worth, experience a sense of belonging, a sense that they matter, and build skills to cope with stress in healthy ways.</a:t>
            </a:r>
          </a:p>
        </p:txBody>
      </p:sp>
    </p:spTree>
    <p:extLst>
      <p:ext uri="{BB962C8B-B14F-4D97-AF65-F5344CB8AC3E}">
        <p14:creationId xmlns:p14="http://schemas.microsoft.com/office/powerpoint/2010/main" val="2079270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C1F2E-D916-FEDE-C3CB-565E067A804D}"/>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HOPE</a:t>
            </a:r>
          </a:p>
        </p:txBody>
      </p:sp>
      <p:sp>
        <p:nvSpPr>
          <p:cNvPr id="3" name="Content Placeholder 2">
            <a:extLst>
              <a:ext uri="{FF2B5EF4-FFF2-40B4-BE49-F238E27FC236}">
                <a16:creationId xmlns:a16="http://schemas.microsoft.com/office/drawing/2014/main" id="{F488807F-7E1B-B0C7-534A-317CB0793445}"/>
              </a:ext>
            </a:extLst>
          </p:cNvPr>
          <p:cNvSpPr>
            <a:spLocks noGrp="1"/>
          </p:cNvSpPr>
          <p:nvPr>
            <p:ph idx="1"/>
          </p:nvPr>
        </p:nvSpPr>
        <p:spPr/>
        <p:txBody>
          <a:bodyPr>
            <a:normAutofit/>
          </a:bodyPr>
          <a:lstStyle/>
          <a:p>
            <a:r>
              <a:rPr lang="en-GB" sz="3200" dirty="0">
                <a:latin typeface="Arial" panose="020B0604020202020204" pitchFamily="34" charset="0"/>
                <a:cs typeface="Arial" panose="020B0604020202020204" pitchFamily="34" charset="0"/>
              </a:rPr>
              <a:t>The HOPE National Resource Centre train practitioners on the Healthy Outcomes from Positive Experiences (HOPE) framework, an approachable strength-based model where PCEs are organised into four broad categories called the Four Building Blocks of HOPE.</a:t>
            </a:r>
          </a:p>
          <a:p>
            <a:r>
              <a:rPr lang="en-GB" sz="3200" dirty="0">
                <a:latin typeface="Arial" panose="020B0604020202020204" pitchFamily="34" charset="0"/>
                <a:cs typeface="Arial" panose="020B0604020202020204" pitchFamily="34" charset="0"/>
              </a:rPr>
              <a:t>This framework mirrors Youth Work in many significant ways – can you identify these in the next few slides?</a:t>
            </a:r>
          </a:p>
        </p:txBody>
      </p:sp>
    </p:spTree>
    <p:extLst>
      <p:ext uri="{BB962C8B-B14F-4D97-AF65-F5344CB8AC3E}">
        <p14:creationId xmlns:p14="http://schemas.microsoft.com/office/powerpoint/2010/main" val="3163407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84436-8D52-2E87-C6A3-01CBDC1DB757}"/>
              </a:ext>
            </a:extLst>
          </p:cNvPr>
          <p:cNvSpPr>
            <a:spLocks noGrp="1"/>
          </p:cNvSpPr>
          <p:nvPr>
            <p:ph type="title"/>
          </p:nvPr>
        </p:nvSpPr>
        <p:spPr>
          <a:xfrm>
            <a:off x="838200" y="365126"/>
            <a:ext cx="10515600" cy="1325563"/>
          </a:xfrm>
        </p:spPr>
        <p:txBody>
          <a:bodyPr anchor="ctr">
            <a:normAutofit/>
          </a:bodyPr>
          <a:lstStyle/>
          <a:p>
            <a:r>
              <a:rPr lang="en-GB" dirty="0"/>
              <a:t>Four Building Blocks of HOPE</a:t>
            </a:r>
          </a:p>
        </p:txBody>
      </p:sp>
      <p:sp>
        <p:nvSpPr>
          <p:cNvPr id="3" name="Content Placeholder 2">
            <a:extLst>
              <a:ext uri="{FF2B5EF4-FFF2-40B4-BE49-F238E27FC236}">
                <a16:creationId xmlns:a16="http://schemas.microsoft.com/office/drawing/2014/main" id="{0E107381-0385-E25B-18F8-9049CD25556D}"/>
              </a:ext>
            </a:extLst>
          </p:cNvPr>
          <p:cNvSpPr>
            <a:spLocks noGrp="1"/>
          </p:cNvSpPr>
          <p:nvPr>
            <p:ph sz="half" idx="1"/>
          </p:nvPr>
        </p:nvSpPr>
        <p:spPr>
          <a:xfrm>
            <a:off x="838200" y="1825625"/>
            <a:ext cx="5156200" cy="3809862"/>
          </a:xfrm>
        </p:spPr>
        <p:txBody>
          <a:bodyPr>
            <a:normAutofit/>
          </a:bodyPr>
          <a:lstStyle/>
          <a:p>
            <a:r>
              <a:rPr lang="en-GB" dirty="0"/>
              <a:t>Relationships</a:t>
            </a:r>
          </a:p>
          <a:p>
            <a:r>
              <a:rPr lang="en-GB" dirty="0"/>
              <a:t>Safe and supportive relationships can be peer-to-peer, child-to-parent, or non-parent-adult-to-child.</a:t>
            </a:r>
          </a:p>
          <a:p>
            <a:r>
              <a:rPr lang="en-GB" dirty="0"/>
              <a:t>It is shown that children who are also supported by adults who are not their parents are positively impacted.</a:t>
            </a:r>
          </a:p>
        </p:txBody>
      </p:sp>
      <p:pic>
        <p:nvPicPr>
          <p:cNvPr id="4" name="Picture 3">
            <a:extLst>
              <a:ext uri="{FF2B5EF4-FFF2-40B4-BE49-F238E27FC236}">
                <a16:creationId xmlns:a16="http://schemas.microsoft.com/office/drawing/2014/main" id="{48FC8CE2-1A91-6BCF-9A3C-389EE017A635}"/>
              </a:ext>
            </a:extLst>
          </p:cNvPr>
          <p:cNvPicPr>
            <a:picLocks noChangeAspect="1"/>
          </p:cNvPicPr>
          <p:nvPr/>
        </p:nvPicPr>
        <p:blipFill>
          <a:blip r:embed="rId2"/>
          <a:stretch>
            <a:fillRect/>
          </a:stretch>
        </p:blipFill>
        <p:spPr>
          <a:xfrm>
            <a:off x="6870769" y="1825625"/>
            <a:ext cx="3809862" cy="3809862"/>
          </a:xfrm>
          <a:prstGeom prst="rect">
            <a:avLst/>
          </a:prstGeom>
          <a:noFill/>
        </p:spPr>
      </p:pic>
    </p:spTree>
    <p:extLst>
      <p:ext uri="{BB962C8B-B14F-4D97-AF65-F5344CB8AC3E}">
        <p14:creationId xmlns:p14="http://schemas.microsoft.com/office/powerpoint/2010/main" val="8646112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093F5-77B4-A53E-CF75-1DAFCE8377EA}"/>
              </a:ext>
            </a:extLst>
          </p:cNvPr>
          <p:cNvSpPr>
            <a:spLocks noGrp="1"/>
          </p:cNvSpPr>
          <p:nvPr>
            <p:ph type="title"/>
          </p:nvPr>
        </p:nvSpPr>
        <p:spPr>
          <a:xfrm>
            <a:off x="838200" y="365126"/>
            <a:ext cx="10515600" cy="1325563"/>
          </a:xfrm>
        </p:spPr>
        <p:txBody>
          <a:bodyPr anchor="ctr">
            <a:normAutofit/>
          </a:bodyPr>
          <a:lstStyle/>
          <a:p>
            <a:r>
              <a:rPr lang="en-GB" dirty="0"/>
              <a:t>Environment</a:t>
            </a:r>
          </a:p>
        </p:txBody>
      </p:sp>
      <p:sp>
        <p:nvSpPr>
          <p:cNvPr id="3" name="Content Placeholder 2">
            <a:extLst>
              <a:ext uri="{FF2B5EF4-FFF2-40B4-BE49-F238E27FC236}">
                <a16:creationId xmlns:a16="http://schemas.microsoft.com/office/drawing/2014/main" id="{4065EF02-F0DC-7D90-0E6D-5263F0191D7A}"/>
              </a:ext>
            </a:extLst>
          </p:cNvPr>
          <p:cNvSpPr>
            <a:spLocks noGrp="1"/>
          </p:cNvSpPr>
          <p:nvPr>
            <p:ph sz="half" idx="1"/>
          </p:nvPr>
        </p:nvSpPr>
        <p:spPr>
          <a:xfrm>
            <a:off x="399011" y="1825625"/>
            <a:ext cx="5595389" cy="3809862"/>
          </a:xfrm>
        </p:spPr>
        <p:txBody>
          <a:bodyPr>
            <a:noAutofit/>
          </a:bodyPr>
          <a:lstStyle/>
          <a:p>
            <a:r>
              <a:rPr lang="en-GB" sz="2400" dirty="0"/>
              <a:t>Environments are safe places where children and young people can live, learn socialise and play.</a:t>
            </a:r>
          </a:p>
          <a:p>
            <a:r>
              <a:rPr lang="en-GB" sz="2400" dirty="0"/>
              <a:t>This Building Block extends to all areas of a child’s or young person’s life, home, school, playgrounds, and community.</a:t>
            </a:r>
          </a:p>
          <a:p>
            <a:r>
              <a:rPr lang="en-GB" sz="2400" dirty="0"/>
              <a:t>By being in spaces that make them feel physically and emotionally safe, children and young people are free to be who they are and grow into healthy adults.</a:t>
            </a:r>
          </a:p>
        </p:txBody>
      </p:sp>
      <p:pic>
        <p:nvPicPr>
          <p:cNvPr id="4" name="Picture 3">
            <a:extLst>
              <a:ext uri="{FF2B5EF4-FFF2-40B4-BE49-F238E27FC236}">
                <a16:creationId xmlns:a16="http://schemas.microsoft.com/office/drawing/2014/main" id="{1C791945-72D3-486A-D141-442009A2FFAA}"/>
              </a:ext>
            </a:extLst>
          </p:cNvPr>
          <p:cNvPicPr>
            <a:picLocks noChangeAspect="1"/>
          </p:cNvPicPr>
          <p:nvPr/>
        </p:nvPicPr>
        <p:blipFill>
          <a:blip r:embed="rId2"/>
          <a:stretch>
            <a:fillRect/>
          </a:stretch>
        </p:blipFill>
        <p:spPr>
          <a:xfrm>
            <a:off x="7254227" y="1228315"/>
            <a:ext cx="3809862" cy="3809862"/>
          </a:xfrm>
          <a:prstGeom prst="rect">
            <a:avLst/>
          </a:prstGeom>
          <a:noFill/>
        </p:spPr>
      </p:pic>
    </p:spTree>
    <p:extLst>
      <p:ext uri="{BB962C8B-B14F-4D97-AF65-F5344CB8AC3E}">
        <p14:creationId xmlns:p14="http://schemas.microsoft.com/office/powerpoint/2010/main" val="11878273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0658E-A27F-74D7-EB1B-222240DE40DC}"/>
              </a:ext>
            </a:extLst>
          </p:cNvPr>
          <p:cNvSpPr>
            <a:spLocks noGrp="1"/>
          </p:cNvSpPr>
          <p:nvPr>
            <p:ph type="title"/>
          </p:nvPr>
        </p:nvSpPr>
        <p:spPr>
          <a:xfrm>
            <a:off x="838200" y="365126"/>
            <a:ext cx="10515600" cy="1325563"/>
          </a:xfrm>
        </p:spPr>
        <p:txBody>
          <a:bodyPr anchor="ctr">
            <a:normAutofit/>
          </a:bodyPr>
          <a:lstStyle/>
          <a:p>
            <a:r>
              <a:rPr lang="en-GB" dirty="0"/>
              <a:t>Engagement</a:t>
            </a:r>
          </a:p>
        </p:txBody>
      </p:sp>
      <p:sp>
        <p:nvSpPr>
          <p:cNvPr id="3" name="Content Placeholder 2">
            <a:extLst>
              <a:ext uri="{FF2B5EF4-FFF2-40B4-BE49-F238E27FC236}">
                <a16:creationId xmlns:a16="http://schemas.microsoft.com/office/drawing/2014/main" id="{7D20351B-F892-FFF2-5204-D1B3B977F3AC}"/>
              </a:ext>
            </a:extLst>
          </p:cNvPr>
          <p:cNvSpPr>
            <a:spLocks noGrp="1"/>
          </p:cNvSpPr>
          <p:nvPr>
            <p:ph sz="half" idx="1"/>
          </p:nvPr>
        </p:nvSpPr>
        <p:spPr>
          <a:xfrm>
            <a:off x="266007" y="1546167"/>
            <a:ext cx="6422968" cy="4089320"/>
          </a:xfrm>
        </p:spPr>
        <p:txBody>
          <a:bodyPr>
            <a:noAutofit/>
          </a:bodyPr>
          <a:lstStyle/>
          <a:p>
            <a:r>
              <a:rPr lang="en-GB" sz="2400" dirty="0"/>
              <a:t>Engagement creates or finds spaces where children and young people can be a part of something that is bigger than themselves.</a:t>
            </a:r>
          </a:p>
          <a:p>
            <a:r>
              <a:rPr lang="en-GB" sz="2400" dirty="0"/>
              <a:t>This can happen in the classroom, in the community, at home.</a:t>
            </a:r>
          </a:p>
          <a:p>
            <a:r>
              <a:rPr lang="en-GB" sz="2400" dirty="0"/>
              <a:t>Leadership positions are important opportunities for young people</a:t>
            </a:r>
          </a:p>
          <a:p>
            <a:r>
              <a:rPr lang="en-GB" sz="2400" dirty="0"/>
              <a:t>Responsibility teaches them that they are important and can make a positive impact on those around them.</a:t>
            </a:r>
          </a:p>
        </p:txBody>
      </p:sp>
      <p:pic>
        <p:nvPicPr>
          <p:cNvPr id="5" name="Picture 4">
            <a:extLst>
              <a:ext uri="{FF2B5EF4-FFF2-40B4-BE49-F238E27FC236}">
                <a16:creationId xmlns:a16="http://schemas.microsoft.com/office/drawing/2014/main" id="{677DB137-4BB3-B6DC-6614-A0E11D4FA724}"/>
              </a:ext>
            </a:extLst>
          </p:cNvPr>
          <p:cNvPicPr>
            <a:picLocks noChangeAspect="1"/>
          </p:cNvPicPr>
          <p:nvPr/>
        </p:nvPicPr>
        <p:blipFill>
          <a:blip r:embed="rId2"/>
          <a:stretch>
            <a:fillRect/>
          </a:stretch>
        </p:blipFill>
        <p:spPr>
          <a:xfrm>
            <a:off x="7350092" y="1198818"/>
            <a:ext cx="3809862" cy="3809862"/>
          </a:xfrm>
          <a:prstGeom prst="rect">
            <a:avLst/>
          </a:prstGeom>
          <a:noFill/>
        </p:spPr>
      </p:pic>
    </p:spTree>
    <p:extLst>
      <p:ext uri="{BB962C8B-B14F-4D97-AF65-F5344CB8AC3E}">
        <p14:creationId xmlns:p14="http://schemas.microsoft.com/office/powerpoint/2010/main" val="35606660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11284-7AC9-9BBA-76BF-42FEA9041478}"/>
              </a:ext>
            </a:extLst>
          </p:cNvPr>
          <p:cNvSpPr>
            <a:spLocks noGrp="1"/>
          </p:cNvSpPr>
          <p:nvPr>
            <p:ph type="title"/>
          </p:nvPr>
        </p:nvSpPr>
        <p:spPr>
          <a:xfrm>
            <a:off x="838200" y="365126"/>
            <a:ext cx="10515600" cy="1325563"/>
          </a:xfrm>
        </p:spPr>
        <p:txBody>
          <a:bodyPr anchor="ctr">
            <a:normAutofit/>
          </a:bodyPr>
          <a:lstStyle/>
          <a:p>
            <a:r>
              <a:rPr lang="en-GB" dirty="0"/>
              <a:t>Emotional growth</a:t>
            </a:r>
          </a:p>
        </p:txBody>
      </p:sp>
      <p:sp>
        <p:nvSpPr>
          <p:cNvPr id="3" name="Content Placeholder 2">
            <a:extLst>
              <a:ext uri="{FF2B5EF4-FFF2-40B4-BE49-F238E27FC236}">
                <a16:creationId xmlns:a16="http://schemas.microsoft.com/office/drawing/2014/main" id="{0B6874CB-345F-93F6-2566-D6414C25387C}"/>
              </a:ext>
            </a:extLst>
          </p:cNvPr>
          <p:cNvSpPr>
            <a:spLocks noGrp="1"/>
          </p:cNvSpPr>
          <p:nvPr>
            <p:ph sz="half" idx="1"/>
          </p:nvPr>
        </p:nvSpPr>
        <p:spPr>
          <a:xfrm>
            <a:off x="266007" y="1568335"/>
            <a:ext cx="6373091" cy="4067152"/>
          </a:xfrm>
        </p:spPr>
        <p:txBody>
          <a:bodyPr>
            <a:noAutofit/>
          </a:bodyPr>
          <a:lstStyle/>
          <a:p>
            <a:r>
              <a:rPr lang="en-GB" sz="2400" dirty="0"/>
              <a:t>Emotional growth are opportunities where children and young people experience difficult events and emotions and feel supported through the experience. Can also be referred to as resilience. </a:t>
            </a:r>
          </a:p>
          <a:p>
            <a:r>
              <a:rPr lang="en-GB" sz="2400" dirty="0"/>
              <a:t>Children and Young people can build resilience by learning that they are not defined solely by their successes or failures.</a:t>
            </a:r>
          </a:p>
          <a:p>
            <a:r>
              <a:rPr lang="en-GB" sz="2400" dirty="0"/>
              <a:t>This Building Block can be practiced by being with children and young people as they experience strong emotions and supporting them through it with empathy and patience.</a:t>
            </a:r>
          </a:p>
        </p:txBody>
      </p:sp>
      <p:pic>
        <p:nvPicPr>
          <p:cNvPr id="4" name="Picture 3">
            <a:extLst>
              <a:ext uri="{FF2B5EF4-FFF2-40B4-BE49-F238E27FC236}">
                <a16:creationId xmlns:a16="http://schemas.microsoft.com/office/drawing/2014/main" id="{EB3D1B4A-DD17-0777-0358-52098EDA5EC0}"/>
              </a:ext>
            </a:extLst>
          </p:cNvPr>
          <p:cNvPicPr>
            <a:picLocks noChangeAspect="1"/>
          </p:cNvPicPr>
          <p:nvPr/>
        </p:nvPicPr>
        <p:blipFill>
          <a:blip r:embed="rId2"/>
          <a:stretch>
            <a:fillRect/>
          </a:stretch>
        </p:blipFill>
        <p:spPr>
          <a:xfrm>
            <a:off x="6870769" y="1825625"/>
            <a:ext cx="3809862" cy="3809862"/>
          </a:xfrm>
          <a:prstGeom prst="rect">
            <a:avLst/>
          </a:prstGeom>
          <a:noFill/>
        </p:spPr>
      </p:pic>
    </p:spTree>
    <p:extLst>
      <p:ext uri="{BB962C8B-B14F-4D97-AF65-F5344CB8AC3E}">
        <p14:creationId xmlns:p14="http://schemas.microsoft.com/office/powerpoint/2010/main" val="17784910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FC6E7-C3A7-EF25-BEB8-BE5DF63443CB}"/>
              </a:ext>
            </a:extLst>
          </p:cNvPr>
          <p:cNvSpPr>
            <a:spLocks noGrp="1"/>
          </p:cNvSpPr>
          <p:nvPr>
            <p:ph type="title"/>
          </p:nvPr>
        </p:nvSpPr>
        <p:spPr/>
        <p:txBody>
          <a:bodyPr/>
          <a:lstStyle/>
          <a:p>
            <a:r>
              <a:rPr lang="en-GB" dirty="0"/>
              <a:t>Creating a difference with PCEs</a:t>
            </a:r>
          </a:p>
        </p:txBody>
      </p:sp>
      <p:sp>
        <p:nvSpPr>
          <p:cNvPr id="3" name="Content Placeholder 2">
            <a:extLst>
              <a:ext uri="{FF2B5EF4-FFF2-40B4-BE49-F238E27FC236}">
                <a16:creationId xmlns:a16="http://schemas.microsoft.com/office/drawing/2014/main" id="{5563259A-CB4C-54F6-7216-1A35C3BCA370}"/>
              </a:ext>
            </a:extLst>
          </p:cNvPr>
          <p:cNvSpPr>
            <a:spLocks noGrp="1"/>
          </p:cNvSpPr>
          <p:nvPr>
            <p:ph idx="1"/>
          </p:nvPr>
        </p:nvSpPr>
        <p:spPr/>
        <p:txBody>
          <a:bodyPr/>
          <a:lstStyle/>
          <a:p>
            <a:r>
              <a:rPr lang="en-GB" dirty="0"/>
              <a:t>Positive childhood experiences are the other half of the story when we screen for Adverse Childhood Experiences. </a:t>
            </a:r>
          </a:p>
          <a:p>
            <a:r>
              <a:rPr lang="en-GB" dirty="0"/>
              <a:t>Children, youth, and families are not only exposed to ACEs. </a:t>
            </a:r>
          </a:p>
        </p:txBody>
      </p:sp>
      <p:pic>
        <p:nvPicPr>
          <p:cNvPr id="1026" name="Picture 2" descr="Summer holidays and teenage concept - group of smiling teenagers with skateboard hanging out outside.">
            <a:extLst>
              <a:ext uri="{FF2B5EF4-FFF2-40B4-BE49-F238E27FC236}">
                <a16:creationId xmlns:a16="http://schemas.microsoft.com/office/drawing/2014/main" id="{C00FD80D-6FD0-B3B5-7234-8E716E18DA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0558" y="3429000"/>
            <a:ext cx="3429000" cy="22860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ummer holidays and teenage concept - group of smiling teenagers with skateboard hanging out outside.">
            <a:extLst>
              <a:ext uri="{FF2B5EF4-FFF2-40B4-BE49-F238E27FC236}">
                <a16:creationId xmlns:a16="http://schemas.microsoft.com/office/drawing/2014/main" id="{8B106F29-B149-0A2D-3F29-F2C0D1C5E6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91167" y="3429000"/>
            <a:ext cx="3429000" cy="22860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eenagers Relaxing at Youth Club Small group of teenagers are talking and enjoying cups of tea at youth club. The boy is using his smart phone. youth club stock pictures, royalty-free photos &amp; images">
            <a:extLst>
              <a:ext uri="{FF2B5EF4-FFF2-40B4-BE49-F238E27FC236}">
                <a16:creationId xmlns:a16="http://schemas.microsoft.com/office/drawing/2014/main" id="{4D06BDB1-4619-0F41-B975-2AF0EDC077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26693" y="3429000"/>
            <a:ext cx="3633633" cy="24224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09187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2" name="Picture 2">
            <a:extLst>
              <a:ext uri="{FF2B5EF4-FFF2-40B4-BE49-F238E27FC236}">
                <a16:creationId xmlns:a16="http://schemas.microsoft.com/office/drawing/2014/main" id="{2E629FF8-E246-47C2-9D3B-890151162F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6388" y="436562"/>
            <a:ext cx="6628285" cy="50309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58115" name="Rectangle 3">
            <a:extLst>
              <a:ext uri="{FF2B5EF4-FFF2-40B4-BE49-F238E27FC236}">
                <a16:creationId xmlns:a16="http://schemas.microsoft.com/office/drawing/2014/main" id="{7688E0D4-BC2B-4B5B-BB2B-B805A8A6B275}"/>
              </a:ext>
            </a:extLst>
          </p:cNvPr>
          <p:cNvSpPr>
            <a:spLocks noChangeArrowheads="1"/>
          </p:cNvSpPr>
          <p:nvPr/>
        </p:nvSpPr>
        <p:spPr bwMode="auto">
          <a:xfrm>
            <a:off x="7953374" y="436562"/>
            <a:ext cx="4029076" cy="428624"/>
          </a:xfrm>
          <a:prstGeom prst="rect">
            <a:avLst/>
          </a:prstGeom>
          <a:noFill/>
          <a:ln w="9525">
            <a:noFill/>
            <a:miter lim="800000"/>
            <a:headEnd/>
            <a:tailEnd/>
          </a:ln>
          <a:effectLst/>
        </p:spPr>
        <p:txBody>
          <a:bodyPr anchor="b"/>
          <a:lstStyle/>
          <a:p>
            <a:pPr algn="ctr" eaLnBrk="1" hangingPunct="1">
              <a:defRPr/>
            </a:pPr>
            <a:r>
              <a:rPr lang="en-GB" sz="2000" b="1" dirty="0">
                <a:effectLst>
                  <a:outerShdw blurRad="38100" dist="38100" dir="2700000" algn="tl">
                    <a:srgbClr val="C0C0C0"/>
                  </a:outerShdw>
                </a:effectLst>
                <a:latin typeface="Arial" pitchFamily="34" charset="0"/>
                <a:cs typeface="Arial" pitchFamily="34" charset="0"/>
              </a:rPr>
              <a:t>Impact of ongoing stress</a:t>
            </a:r>
          </a:p>
        </p:txBody>
      </p:sp>
      <p:sp>
        <p:nvSpPr>
          <p:cNvPr id="5" name="TextBox 4">
            <a:extLst>
              <a:ext uri="{FF2B5EF4-FFF2-40B4-BE49-F238E27FC236}">
                <a16:creationId xmlns:a16="http://schemas.microsoft.com/office/drawing/2014/main" id="{E861627F-225E-41A4-B4B3-F81F1D3F49B8}"/>
              </a:ext>
            </a:extLst>
          </p:cNvPr>
          <p:cNvSpPr txBox="1"/>
          <p:nvPr/>
        </p:nvSpPr>
        <p:spPr>
          <a:xfrm>
            <a:off x="7553739" y="1205914"/>
            <a:ext cx="4428711" cy="4256550"/>
          </a:xfrm>
          <a:prstGeom prst="rect">
            <a:avLst/>
          </a:prstGeom>
          <a:noFill/>
        </p:spPr>
        <p:txBody>
          <a:bodyPr wrap="square">
            <a:spAutoFit/>
          </a:bodyPr>
          <a:lstStyle/>
          <a:p>
            <a:pPr eaLnBrk="1" hangingPunct="1">
              <a:buClr>
                <a:schemeClr val="tx1"/>
              </a:buClr>
              <a:buFont typeface="Arial" panose="020B0604020202020204" pitchFamily="34" charset="0"/>
              <a:buChar char="•"/>
            </a:pPr>
            <a:r>
              <a:rPr lang="en-US" altLang="en-US" sz="1600" dirty="0"/>
              <a:t> Our interactions with the world “organise our brain’s development” and shapes the person we become</a:t>
            </a:r>
          </a:p>
          <a:p>
            <a:pPr eaLnBrk="1" hangingPunct="1">
              <a:buClr>
                <a:schemeClr val="tx1"/>
              </a:buClr>
            </a:pPr>
            <a:endParaRPr lang="en-US" altLang="en-US" sz="1600" dirty="0"/>
          </a:p>
          <a:p>
            <a:pPr eaLnBrk="1" hangingPunct="1">
              <a:buClr>
                <a:schemeClr val="tx1"/>
              </a:buClr>
              <a:buFont typeface="Arial" panose="020B0604020202020204" pitchFamily="34" charset="0"/>
              <a:buChar char="•"/>
            </a:pPr>
            <a:r>
              <a:rPr lang="en-US" altLang="en-US" sz="1600" dirty="0"/>
              <a:t> Brain will develop to respond to a positive or a negative environment</a:t>
            </a:r>
          </a:p>
          <a:p>
            <a:pPr eaLnBrk="1" hangingPunct="1">
              <a:lnSpc>
                <a:spcPct val="90000"/>
              </a:lnSpc>
              <a:buClr>
                <a:schemeClr val="tx1"/>
              </a:buClr>
            </a:pPr>
            <a:endParaRPr lang="en-US" altLang="en-US" sz="1600" dirty="0"/>
          </a:p>
          <a:p>
            <a:pPr eaLnBrk="1" hangingPunct="1">
              <a:lnSpc>
                <a:spcPct val="90000"/>
              </a:lnSpc>
              <a:buClr>
                <a:schemeClr val="tx1"/>
              </a:buClr>
              <a:buFont typeface="Arial" panose="020B0604020202020204" pitchFamily="34" charset="0"/>
              <a:buChar char="•"/>
            </a:pPr>
            <a:r>
              <a:rPr lang="en-US" altLang="en-US" sz="1600" dirty="0"/>
              <a:t> Chronic stress, and neglect sensitize certain neural pathways and over-develop certain regions of the brain (limbic region) involved in anxiety and fear.  This often results in the under-development of other regions of the brain (frontal lobe)</a:t>
            </a:r>
          </a:p>
          <a:p>
            <a:pPr eaLnBrk="1" hangingPunct="1">
              <a:lnSpc>
                <a:spcPct val="90000"/>
              </a:lnSpc>
              <a:buClr>
                <a:schemeClr val="tx1"/>
              </a:buClr>
              <a:buFont typeface="Arial" panose="020B0604020202020204" pitchFamily="34" charset="0"/>
              <a:buChar char="•"/>
            </a:pPr>
            <a:endParaRPr lang="en-US" altLang="en-US" sz="1600" dirty="0"/>
          </a:p>
          <a:p>
            <a:pPr>
              <a:lnSpc>
                <a:spcPct val="90000"/>
              </a:lnSpc>
              <a:buClr>
                <a:schemeClr val="tx1"/>
              </a:buClr>
              <a:buFont typeface="Arial" panose="020B0604020202020204" pitchFamily="34" charset="0"/>
              <a:buChar char="•"/>
            </a:pPr>
            <a:r>
              <a:rPr lang="en-US" altLang="en-US" sz="1600" dirty="0"/>
              <a:t> Chronic stress from fear, violence, abuse, hunger, pain, etc. focuses the brain’s resources on survival and other areas of the brain are not “available” for learning social and cognitive skills</a:t>
            </a:r>
          </a:p>
          <a:p>
            <a:pPr eaLnBrk="1" hangingPunct="1">
              <a:lnSpc>
                <a:spcPct val="90000"/>
              </a:lnSpc>
              <a:buClr>
                <a:schemeClr val="tx1"/>
              </a:buClr>
              <a:buFont typeface="Arial" panose="020B0604020202020204" pitchFamily="34" charset="0"/>
              <a:buChar char="•"/>
            </a:pPr>
            <a:endParaRPr lang="en-US" altLang="en-US"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96BA15B-2290-359E-EA7D-37E142B01DE4}"/>
              </a:ext>
            </a:extLst>
          </p:cNvPr>
          <p:cNvSpPr>
            <a:spLocks noGrp="1"/>
          </p:cNvSpPr>
          <p:nvPr>
            <p:ph type="title"/>
          </p:nvPr>
        </p:nvSpPr>
        <p:spPr>
          <a:xfrm>
            <a:off x="838200" y="365126"/>
            <a:ext cx="10515600" cy="1325563"/>
          </a:xfrm>
        </p:spPr>
        <p:txBody>
          <a:bodyPr anchor="ctr">
            <a:normAutofit/>
          </a:bodyPr>
          <a:lstStyle/>
          <a:p>
            <a:r>
              <a:rPr lang="en-US" dirty="0"/>
              <a:t>Comfort Break</a:t>
            </a:r>
          </a:p>
        </p:txBody>
      </p:sp>
      <p:pic>
        <p:nvPicPr>
          <p:cNvPr id="2" name="Content Placeholder 1">
            <a:extLst>
              <a:ext uri="{FF2B5EF4-FFF2-40B4-BE49-F238E27FC236}">
                <a16:creationId xmlns:a16="http://schemas.microsoft.com/office/drawing/2014/main" id="{10EAD0A4-A780-D39B-6642-DAD6A25E5C9F}"/>
              </a:ext>
            </a:extLst>
          </p:cNvPr>
          <p:cNvPicPr>
            <a:picLocks noGrp="1" noChangeAspect="1"/>
          </p:cNvPicPr>
          <p:nvPr>
            <p:ph idx="1"/>
          </p:nvPr>
        </p:nvPicPr>
        <p:blipFill>
          <a:blip r:embed="rId2"/>
          <a:stretch>
            <a:fillRect/>
          </a:stretch>
        </p:blipFill>
        <p:spPr>
          <a:xfrm>
            <a:off x="3676799" y="1825626"/>
            <a:ext cx="4838401" cy="3640897"/>
          </a:xfrm>
          <a:prstGeom prst="rect">
            <a:avLst/>
          </a:prstGeom>
          <a:noFill/>
        </p:spPr>
      </p:pic>
    </p:spTree>
    <p:extLst>
      <p:ext uri="{BB962C8B-B14F-4D97-AF65-F5344CB8AC3E}">
        <p14:creationId xmlns:p14="http://schemas.microsoft.com/office/powerpoint/2010/main" val="81153589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469FE6-BEE2-801B-3CC7-66B5306A54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FB68B7-2BC3-8549-A826-FA92CF241AEA}"/>
              </a:ext>
            </a:extLst>
          </p:cNvPr>
          <p:cNvSpPr>
            <a:spLocks noGrp="1"/>
          </p:cNvSpPr>
          <p:nvPr>
            <p:ph type="title"/>
          </p:nvPr>
        </p:nvSpPr>
        <p:spPr/>
        <p:txBody>
          <a:bodyPr/>
          <a:lstStyle/>
          <a:p>
            <a:r>
              <a:rPr lang="en-GB" dirty="0"/>
              <a:t>What is meant by risk factors?</a:t>
            </a:r>
          </a:p>
        </p:txBody>
      </p:sp>
      <p:sp>
        <p:nvSpPr>
          <p:cNvPr id="3" name="Content Placeholder 2">
            <a:extLst>
              <a:ext uri="{FF2B5EF4-FFF2-40B4-BE49-F238E27FC236}">
                <a16:creationId xmlns:a16="http://schemas.microsoft.com/office/drawing/2014/main" id="{8EFB596F-8A5E-E3DD-2215-D6135C8F0F61}"/>
              </a:ext>
            </a:extLst>
          </p:cNvPr>
          <p:cNvSpPr>
            <a:spLocks noGrp="1"/>
          </p:cNvSpPr>
          <p:nvPr>
            <p:ph idx="1"/>
          </p:nvPr>
        </p:nvSpPr>
        <p:spPr/>
        <p:txBody>
          <a:bodyPr vert="horz" lIns="91440" tIns="45720" rIns="91440" bIns="45720" rtlCol="0" anchor="t">
            <a:normAutofit/>
          </a:bodyPr>
          <a:lstStyle/>
          <a:p>
            <a:r>
              <a:rPr lang="en-GB" sz="3200" dirty="0">
                <a:latin typeface="Arial" panose="020B0604020202020204" pitchFamily="34" charset="0"/>
                <a:cs typeface="Arial" panose="020B0604020202020204" pitchFamily="34" charset="0"/>
              </a:rPr>
              <a:t>Risk factors are characteristics, conditions, or behaviours that increase the likelihood of developing a disease, injury, or health problem.</a:t>
            </a:r>
          </a:p>
          <a:p>
            <a:r>
              <a:rPr lang="en-GB" sz="3200" dirty="0">
                <a:latin typeface="Arial"/>
                <a:cs typeface="Arial"/>
              </a:rPr>
              <a:t>Understanding risk factors is crucial for prevention and early intervention. </a:t>
            </a:r>
          </a:p>
        </p:txBody>
      </p:sp>
    </p:spTree>
    <p:extLst>
      <p:ext uri="{BB962C8B-B14F-4D97-AF65-F5344CB8AC3E}">
        <p14:creationId xmlns:p14="http://schemas.microsoft.com/office/powerpoint/2010/main" val="3754502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812E8-D776-29EF-59C6-424B792F25EE}"/>
              </a:ext>
            </a:extLst>
          </p:cNvPr>
          <p:cNvSpPr>
            <a:spLocks noGrp="1"/>
          </p:cNvSpPr>
          <p:nvPr>
            <p:ph type="title"/>
          </p:nvPr>
        </p:nvSpPr>
        <p:spPr/>
        <p:txBody>
          <a:bodyPr/>
          <a:lstStyle/>
          <a:p>
            <a:r>
              <a:rPr lang="en-GB" dirty="0"/>
              <a:t>What is meant by risk factors? 5mins</a:t>
            </a:r>
          </a:p>
        </p:txBody>
      </p:sp>
      <p:sp>
        <p:nvSpPr>
          <p:cNvPr id="3" name="Content Placeholder 2">
            <a:extLst>
              <a:ext uri="{FF2B5EF4-FFF2-40B4-BE49-F238E27FC236}">
                <a16:creationId xmlns:a16="http://schemas.microsoft.com/office/drawing/2014/main" id="{3ECE3890-9DCB-8AB1-9B81-2ECCBEFC91F6}"/>
              </a:ext>
            </a:extLst>
          </p:cNvPr>
          <p:cNvSpPr>
            <a:spLocks noGrp="1"/>
          </p:cNvSpPr>
          <p:nvPr>
            <p:ph idx="1"/>
          </p:nvPr>
        </p:nvSpPr>
        <p:spPr/>
        <p:txBody>
          <a:bodyPr>
            <a:noAutofit/>
          </a:bodyPr>
          <a:lstStyle/>
          <a:p>
            <a:r>
              <a:rPr lang="en-GB" dirty="0">
                <a:latin typeface="Arial" panose="020B0604020202020204" pitchFamily="34" charset="0"/>
                <a:cs typeface="Arial" panose="020B0604020202020204" pitchFamily="34" charset="0"/>
              </a:rPr>
              <a:t>T</a:t>
            </a:r>
            <a:r>
              <a:rPr lang="en-GB" b="0" i="0" dirty="0">
                <a:effectLst/>
                <a:latin typeface="Arial" panose="020B0604020202020204" pitchFamily="34" charset="0"/>
                <a:cs typeface="Arial" panose="020B0604020202020204" pitchFamily="34" charset="0"/>
              </a:rPr>
              <a:t>here are specific risk factors that increase the likelihood of young people developing Adverse Childhood Experiences (ACEs).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In small groups discuss what these are?</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You could consider these from an individual, family and community perspective. </a:t>
            </a:r>
          </a:p>
        </p:txBody>
      </p:sp>
    </p:spTree>
    <p:extLst>
      <p:ext uri="{BB962C8B-B14F-4D97-AF65-F5344CB8AC3E}">
        <p14:creationId xmlns:p14="http://schemas.microsoft.com/office/powerpoint/2010/main" val="187802320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F250E-634A-4164-87E7-B937A28297C1}"/>
              </a:ext>
            </a:extLst>
          </p:cNvPr>
          <p:cNvSpPr>
            <a:spLocks noGrp="1"/>
          </p:cNvSpPr>
          <p:nvPr>
            <p:ph type="title"/>
          </p:nvPr>
        </p:nvSpPr>
        <p:spPr>
          <a:xfrm>
            <a:off x="838200" y="62476"/>
            <a:ext cx="10515600" cy="1453952"/>
          </a:xfrm>
        </p:spPr>
        <p:txBody>
          <a:bodyPr/>
          <a:lstStyle/>
          <a:p>
            <a:r>
              <a:rPr lang="en-GB" dirty="0"/>
              <a:t>Individual and family Risk factors</a:t>
            </a:r>
          </a:p>
        </p:txBody>
      </p:sp>
      <p:sp>
        <p:nvSpPr>
          <p:cNvPr id="3" name="Content Placeholder 2">
            <a:extLst>
              <a:ext uri="{FF2B5EF4-FFF2-40B4-BE49-F238E27FC236}">
                <a16:creationId xmlns:a16="http://schemas.microsoft.com/office/drawing/2014/main" id="{6A2991C2-C4AF-47C4-9CFC-B95DC04C68E7}"/>
              </a:ext>
            </a:extLst>
          </p:cNvPr>
          <p:cNvSpPr>
            <a:spLocks noGrp="1"/>
          </p:cNvSpPr>
          <p:nvPr>
            <p:ph idx="1"/>
          </p:nvPr>
        </p:nvSpPr>
        <p:spPr>
          <a:xfrm>
            <a:off x="838200" y="1340363"/>
            <a:ext cx="10515600" cy="4214191"/>
          </a:xfrm>
        </p:spPr>
        <p:txBody>
          <a:bodyPr>
            <a:normAutofit fontScale="92500" lnSpcReduction="20000"/>
          </a:bodyPr>
          <a:lstStyle/>
          <a:p>
            <a:pPr algn="l">
              <a:buFont typeface="Arial" panose="020B0604020202020204" pitchFamily="34" charset="0"/>
              <a:buChar char="•"/>
            </a:pPr>
            <a:r>
              <a:rPr lang="en-GB" b="0" i="0" dirty="0">
                <a:solidFill>
                  <a:srgbClr val="000000"/>
                </a:solidFill>
                <a:effectLst/>
                <a:latin typeface="Open Sans"/>
              </a:rPr>
              <a:t>Families with caring responsibilities </a:t>
            </a:r>
            <a:r>
              <a:rPr lang="en-GB" dirty="0">
                <a:solidFill>
                  <a:srgbClr val="000000"/>
                </a:solidFill>
                <a:latin typeface="Open Sans"/>
              </a:rPr>
              <a:t>for </a:t>
            </a:r>
            <a:r>
              <a:rPr lang="en-GB" b="0" i="0" dirty="0">
                <a:solidFill>
                  <a:srgbClr val="000000"/>
                </a:solidFill>
                <a:effectLst/>
                <a:latin typeface="Open Sans"/>
              </a:rPr>
              <a:t>children with special needs (for example, disabilities, mental health issues, chronic physical illnesses)</a:t>
            </a:r>
          </a:p>
          <a:p>
            <a:pPr algn="l">
              <a:buFont typeface="Arial" panose="020B0604020202020204" pitchFamily="34" charset="0"/>
              <a:buChar char="•"/>
            </a:pPr>
            <a:r>
              <a:rPr lang="en-GB" b="1" i="0" dirty="0">
                <a:solidFill>
                  <a:srgbClr val="000000"/>
                </a:solidFill>
                <a:effectLst/>
                <a:latin typeface="Open Sans"/>
              </a:rPr>
              <a:t>High levels of stress in the family</a:t>
            </a:r>
          </a:p>
          <a:p>
            <a:pPr algn="l">
              <a:buFont typeface="Arial" panose="020B0604020202020204" pitchFamily="34" charset="0"/>
              <a:buChar char="•"/>
            </a:pPr>
            <a:r>
              <a:rPr lang="en-GB" b="0" i="0" dirty="0">
                <a:solidFill>
                  <a:srgbClr val="000000"/>
                </a:solidFill>
                <a:effectLst/>
                <a:latin typeface="Open Sans"/>
              </a:rPr>
              <a:t>Families who use smacking as a form of punishment</a:t>
            </a:r>
          </a:p>
          <a:p>
            <a:pPr algn="l">
              <a:buFont typeface="Arial" panose="020B0604020202020204" pitchFamily="34" charset="0"/>
              <a:buChar char="•"/>
            </a:pPr>
            <a:r>
              <a:rPr lang="en-GB" i="0" dirty="0">
                <a:solidFill>
                  <a:srgbClr val="000000"/>
                </a:solidFill>
                <a:effectLst/>
                <a:latin typeface="Open Sans"/>
              </a:rPr>
              <a:t>Inconsistent boundaries and low parental supervision in families</a:t>
            </a:r>
          </a:p>
          <a:p>
            <a:pPr algn="l">
              <a:buFont typeface="Arial" panose="020B0604020202020204" pitchFamily="34" charset="0"/>
              <a:buChar char="•"/>
            </a:pPr>
            <a:r>
              <a:rPr lang="en-GB" b="1" i="0" dirty="0">
                <a:solidFill>
                  <a:srgbClr val="000000"/>
                </a:solidFill>
                <a:effectLst/>
                <a:latin typeface="Open Sans"/>
              </a:rPr>
              <a:t>Families that are isolated from and not connected to other people (extended family, friends, neighbours)</a:t>
            </a:r>
          </a:p>
          <a:p>
            <a:pPr algn="l">
              <a:buFont typeface="Arial" panose="020B0604020202020204" pitchFamily="34" charset="0"/>
              <a:buChar char="•"/>
            </a:pPr>
            <a:r>
              <a:rPr lang="en-GB" b="1" i="0" dirty="0">
                <a:solidFill>
                  <a:srgbClr val="000000"/>
                </a:solidFill>
                <a:effectLst/>
                <a:latin typeface="Open Sans"/>
              </a:rPr>
              <a:t>Families with high conflict and negative communication styles</a:t>
            </a:r>
          </a:p>
          <a:p>
            <a:pPr algn="l">
              <a:buFont typeface="Arial" panose="020B0604020202020204" pitchFamily="34" charset="0"/>
              <a:buChar char="•"/>
            </a:pPr>
            <a:r>
              <a:rPr lang="en-GB" b="0" i="0" dirty="0">
                <a:solidFill>
                  <a:srgbClr val="000000"/>
                </a:solidFill>
                <a:effectLst/>
                <a:latin typeface="Open Sans"/>
              </a:rPr>
              <a:t>Attitudes of accepting or justifying violence or aggression within the family</a:t>
            </a:r>
          </a:p>
          <a:p>
            <a:endParaRPr lang="en-GB" dirty="0"/>
          </a:p>
          <a:p>
            <a:endParaRPr lang="en-GB" dirty="0"/>
          </a:p>
        </p:txBody>
      </p:sp>
    </p:spTree>
    <p:extLst>
      <p:ext uri="{BB962C8B-B14F-4D97-AF65-F5344CB8AC3E}">
        <p14:creationId xmlns:p14="http://schemas.microsoft.com/office/powerpoint/2010/main" val="13779297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E6990-662D-4C26-BBEB-F22539863ABB}"/>
              </a:ext>
            </a:extLst>
          </p:cNvPr>
          <p:cNvSpPr>
            <a:spLocks noGrp="1"/>
          </p:cNvSpPr>
          <p:nvPr>
            <p:ph type="title"/>
          </p:nvPr>
        </p:nvSpPr>
        <p:spPr/>
        <p:txBody>
          <a:bodyPr/>
          <a:lstStyle/>
          <a:p>
            <a:r>
              <a:rPr lang="en-GB" dirty="0" err="1"/>
              <a:t>Cont</a:t>
            </a:r>
            <a:r>
              <a:rPr lang="en-GB" dirty="0"/>
              <a:t>…</a:t>
            </a:r>
          </a:p>
        </p:txBody>
      </p:sp>
      <p:sp>
        <p:nvSpPr>
          <p:cNvPr id="3" name="Content Placeholder 2">
            <a:extLst>
              <a:ext uri="{FF2B5EF4-FFF2-40B4-BE49-F238E27FC236}">
                <a16:creationId xmlns:a16="http://schemas.microsoft.com/office/drawing/2014/main" id="{C86F2488-9A55-4B94-A2AF-C19109D04BEE}"/>
              </a:ext>
            </a:extLst>
          </p:cNvPr>
          <p:cNvSpPr>
            <a:spLocks noGrp="1"/>
          </p:cNvSpPr>
          <p:nvPr>
            <p:ph idx="1"/>
          </p:nvPr>
        </p:nvSpPr>
        <p:spPr>
          <a:xfrm>
            <a:off x="838200" y="1510748"/>
            <a:ext cx="10515600" cy="4009729"/>
          </a:xfrm>
        </p:spPr>
        <p:txBody>
          <a:bodyPr>
            <a:normAutofit fontScale="77500" lnSpcReduction="20000"/>
          </a:bodyPr>
          <a:lstStyle/>
          <a:p>
            <a:pPr algn="l">
              <a:buFont typeface="Arial" panose="020B0604020202020204" pitchFamily="34" charset="0"/>
              <a:buChar char="•"/>
            </a:pPr>
            <a:r>
              <a:rPr lang="en-GB" b="0" i="0" dirty="0">
                <a:solidFill>
                  <a:srgbClr val="000000"/>
                </a:solidFill>
                <a:effectLst/>
                <a:latin typeface="Open Sans"/>
              </a:rPr>
              <a:t>Children and young people who don’t feel close to their parents/caregivers and feel like they can’t talk to them about their feelings</a:t>
            </a:r>
          </a:p>
          <a:p>
            <a:pPr algn="l">
              <a:buFont typeface="Arial" panose="020B0604020202020204" pitchFamily="34" charset="0"/>
              <a:buChar char="•"/>
            </a:pPr>
            <a:r>
              <a:rPr lang="en-GB" b="0" i="0" dirty="0">
                <a:solidFill>
                  <a:srgbClr val="000000"/>
                </a:solidFill>
                <a:effectLst/>
                <a:latin typeface="Open Sans"/>
              </a:rPr>
              <a:t>Young people who start relationships early or engaging in sexual activity early</a:t>
            </a:r>
          </a:p>
          <a:p>
            <a:pPr algn="l">
              <a:buFont typeface="Arial" panose="020B0604020202020204" pitchFamily="34" charset="0"/>
              <a:buChar char="•"/>
            </a:pPr>
            <a:r>
              <a:rPr lang="en-GB" b="1" i="0" dirty="0">
                <a:solidFill>
                  <a:srgbClr val="000000"/>
                </a:solidFill>
                <a:effectLst/>
                <a:latin typeface="Open Sans"/>
              </a:rPr>
              <a:t>Young people and children who have few or no friends, or who's friends are aggressive or show negative behaviour</a:t>
            </a:r>
          </a:p>
          <a:p>
            <a:pPr algn="l">
              <a:buFont typeface="Arial" panose="020B0604020202020204" pitchFamily="34" charset="0"/>
              <a:buChar char="•"/>
            </a:pPr>
            <a:r>
              <a:rPr lang="en-GB" b="0" i="0" dirty="0">
                <a:solidFill>
                  <a:srgbClr val="000000"/>
                </a:solidFill>
                <a:effectLst/>
                <a:latin typeface="Open Sans"/>
              </a:rPr>
              <a:t>Families with caregivers who have a limited understanding of children’s needs or development</a:t>
            </a:r>
          </a:p>
          <a:p>
            <a:pPr algn="l">
              <a:buFont typeface="Arial" panose="020B0604020202020204" pitchFamily="34" charset="0"/>
              <a:buChar char="•"/>
            </a:pPr>
            <a:r>
              <a:rPr lang="en-GB" b="1" i="0" dirty="0">
                <a:solidFill>
                  <a:srgbClr val="000000"/>
                </a:solidFill>
                <a:effectLst/>
                <a:latin typeface="Open Sans"/>
              </a:rPr>
              <a:t>Families who have previous experience of abuse or were neglected as children</a:t>
            </a:r>
          </a:p>
          <a:p>
            <a:pPr algn="l">
              <a:buFont typeface="Arial" panose="020B0604020202020204" pitchFamily="34" charset="0"/>
              <a:buChar char="•"/>
            </a:pPr>
            <a:r>
              <a:rPr lang="en-GB" b="0" i="0" dirty="0">
                <a:solidFill>
                  <a:srgbClr val="000000"/>
                </a:solidFill>
                <a:effectLst/>
                <a:latin typeface="Open Sans"/>
              </a:rPr>
              <a:t>Families with young caregivers or single parents</a:t>
            </a:r>
          </a:p>
          <a:p>
            <a:pPr algn="l">
              <a:buFont typeface="Arial" panose="020B0604020202020204" pitchFamily="34" charset="0"/>
              <a:buChar char="•"/>
            </a:pPr>
            <a:r>
              <a:rPr lang="en-GB" b="1" i="0" dirty="0">
                <a:solidFill>
                  <a:srgbClr val="000000"/>
                </a:solidFill>
                <a:effectLst/>
                <a:latin typeface="Open Sans"/>
              </a:rPr>
              <a:t>Families with low income</a:t>
            </a:r>
          </a:p>
          <a:p>
            <a:pPr algn="l">
              <a:buFont typeface="Arial" panose="020B0604020202020204" pitchFamily="34" charset="0"/>
              <a:buChar char="•"/>
            </a:pPr>
            <a:r>
              <a:rPr lang="en-GB" b="0" i="0" dirty="0">
                <a:solidFill>
                  <a:srgbClr val="000000"/>
                </a:solidFill>
                <a:effectLst/>
                <a:latin typeface="Open Sans"/>
              </a:rPr>
              <a:t>Families with adults with low levels of education</a:t>
            </a:r>
          </a:p>
          <a:p>
            <a:endParaRPr lang="en-GB" dirty="0"/>
          </a:p>
        </p:txBody>
      </p:sp>
    </p:spTree>
    <p:extLst>
      <p:ext uri="{BB962C8B-B14F-4D97-AF65-F5344CB8AC3E}">
        <p14:creationId xmlns:p14="http://schemas.microsoft.com/office/powerpoint/2010/main" val="7322544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90F42-AA86-42C1-9AC8-F9DDB7C3AA31}"/>
              </a:ext>
            </a:extLst>
          </p:cNvPr>
          <p:cNvSpPr>
            <a:spLocks noGrp="1"/>
          </p:cNvSpPr>
          <p:nvPr>
            <p:ph type="title"/>
          </p:nvPr>
        </p:nvSpPr>
        <p:spPr/>
        <p:txBody>
          <a:bodyPr/>
          <a:lstStyle/>
          <a:p>
            <a:r>
              <a:rPr lang="en-GB" dirty="0"/>
              <a:t>Community Risk Factors</a:t>
            </a:r>
          </a:p>
        </p:txBody>
      </p:sp>
      <p:sp>
        <p:nvSpPr>
          <p:cNvPr id="3" name="Content Placeholder 2">
            <a:extLst>
              <a:ext uri="{FF2B5EF4-FFF2-40B4-BE49-F238E27FC236}">
                <a16:creationId xmlns:a16="http://schemas.microsoft.com/office/drawing/2014/main" id="{0D7D4C44-D9CB-4E28-A3F6-F3302C8504A2}"/>
              </a:ext>
            </a:extLst>
          </p:cNvPr>
          <p:cNvSpPr>
            <a:spLocks noGrp="1"/>
          </p:cNvSpPr>
          <p:nvPr>
            <p:ph idx="1"/>
          </p:nvPr>
        </p:nvSpPr>
        <p:spPr>
          <a:xfrm>
            <a:off x="838200" y="1550505"/>
            <a:ext cx="10515600" cy="4004050"/>
          </a:xfrm>
        </p:spPr>
        <p:txBody>
          <a:bodyPr>
            <a:normAutofit fontScale="85000" lnSpcReduction="20000"/>
          </a:bodyPr>
          <a:lstStyle/>
          <a:p>
            <a:pPr algn="l">
              <a:buFont typeface="Arial" panose="020B0604020202020204" pitchFamily="34" charset="0"/>
              <a:buChar char="•"/>
            </a:pPr>
            <a:r>
              <a:rPr lang="en-GB" b="1" i="0" dirty="0">
                <a:solidFill>
                  <a:srgbClr val="000000"/>
                </a:solidFill>
                <a:effectLst/>
                <a:latin typeface="Open Sans"/>
              </a:rPr>
              <a:t>High rates of violence or and crime in the community</a:t>
            </a:r>
          </a:p>
          <a:p>
            <a:pPr algn="l">
              <a:buFont typeface="Arial" panose="020B0604020202020204" pitchFamily="34" charset="0"/>
              <a:buChar char="•"/>
            </a:pPr>
            <a:r>
              <a:rPr lang="en-GB" b="0" i="0" dirty="0">
                <a:solidFill>
                  <a:srgbClr val="000000"/>
                </a:solidFill>
                <a:effectLst/>
                <a:latin typeface="Open Sans"/>
              </a:rPr>
              <a:t>Communities with high rates of poverty and limited educational and economic opportunities</a:t>
            </a:r>
          </a:p>
          <a:p>
            <a:pPr algn="l">
              <a:buFont typeface="Arial" panose="020B0604020202020204" pitchFamily="34" charset="0"/>
              <a:buChar char="•"/>
            </a:pPr>
            <a:r>
              <a:rPr lang="en-GB" b="1" i="0" dirty="0">
                <a:solidFill>
                  <a:srgbClr val="000000"/>
                </a:solidFill>
                <a:effectLst/>
                <a:latin typeface="Open Sans"/>
              </a:rPr>
              <a:t>Communities with high unemployment rates</a:t>
            </a:r>
          </a:p>
          <a:p>
            <a:pPr algn="l">
              <a:buFont typeface="Arial" panose="020B0604020202020204" pitchFamily="34" charset="0"/>
              <a:buChar char="•"/>
            </a:pPr>
            <a:r>
              <a:rPr lang="en-GB" b="0" i="0" dirty="0">
                <a:solidFill>
                  <a:srgbClr val="000000"/>
                </a:solidFill>
                <a:effectLst/>
                <a:latin typeface="Open Sans"/>
              </a:rPr>
              <a:t>Communities with easy access to drugs and alcohol</a:t>
            </a:r>
          </a:p>
          <a:p>
            <a:pPr algn="l">
              <a:buFont typeface="Arial" panose="020B0604020202020204" pitchFamily="34" charset="0"/>
              <a:buChar char="•"/>
            </a:pPr>
            <a:r>
              <a:rPr lang="en-GB" b="0" i="0" dirty="0">
                <a:solidFill>
                  <a:srgbClr val="000000"/>
                </a:solidFill>
                <a:effectLst/>
                <a:latin typeface="Open Sans"/>
              </a:rPr>
              <a:t>Communities where neighbours don’t know or look out for each other and there is low community involvement among residents</a:t>
            </a:r>
          </a:p>
          <a:p>
            <a:pPr algn="l">
              <a:buFont typeface="Arial" panose="020B0604020202020204" pitchFamily="34" charset="0"/>
              <a:buChar char="•"/>
            </a:pPr>
            <a:r>
              <a:rPr lang="en-GB" b="1" i="0" dirty="0">
                <a:solidFill>
                  <a:srgbClr val="000000"/>
                </a:solidFill>
                <a:effectLst/>
                <a:latin typeface="Open Sans"/>
              </a:rPr>
              <a:t>Communities with few community activities for young people</a:t>
            </a:r>
          </a:p>
          <a:p>
            <a:pPr algn="l">
              <a:buFont typeface="Arial" panose="020B0604020202020204" pitchFamily="34" charset="0"/>
              <a:buChar char="•"/>
            </a:pPr>
            <a:r>
              <a:rPr lang="en-GB" b="0" i="0" dirty="0">
                <a:solidFill>
                  <a:srgbClr val="000000"/>
                </a:solidFill>
                <a:effectLst/>
                <a:latin typeface="Open Sans"/>
              </a:rPr>
              <a:t>Communities with unstable housing and where residents move frequently</a:t>
            </a:r>
          </a:p>
          <a:p>
            <a:pPr algn="l">
              <a:buFont typeface="Arial" panose="020B0604020202020204" pitchFamily="34" charset="0"/>
              <a:buChar char="•"/>
            </a:pPr>
            <a:r>
              <a:rPr lang="en-GB" b="0" i="0" dirty="0">
                <a:solidFill>
                  <a:srgbClr val="000000"/>
                </a:solidFill>
                <a:effectLst/>
                <a:latin typeface="Open Sans"/>
              </a:rPr>
              <a:t>Communities where families frequently experience food insecurity</a:t>
            </a:r>
          </a:p>
          <a:p>
            <a:endParaRPr lang="en-GB" dirty="0"/>
          </a:p>
        </p:txBody>
      </p:sp>
    </p:spTree>
    <p:extLst>
      <p:ext uri="{BB962C8B-B14F-4D97-AF65-F5344CB8AC3E}">
        <p14:creationId xmlns:p14="http://schemas.microsoft.com/office/powerpoint/2010/main" val="212954782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C5618-CB80-C9E5-C0AA-A2F18C7BB091}"/>
              </a:ext>
            </a:extLst>
          </p:cNvPr>
          <p:cNvSpPr>
            <a:spLocks noGrp="1"/>
          </p:cNvSpPr>
          <p:nvPr>
            <p:ph type="title"/>
          </p:nvPr>
        </p:nvSpPr>
        <p:spPr/>
        <p:txBody>
          <a:bodyPr/>
          <a:lstStyle/>
          <a:p>
            <a:r>
              <a:rPr lang="en-GB" dirty="0"/>
              <a:t>What are protective factors?</a:t>
            </a:r>
          </a:p>
        </p:txBody>
      </p:sp>
      <p:sp>
        <p:nvSpPr>
          <p:cNvPr id="3" name="Content Placeholder 2">
            <a:extLst>
              <a:ext uri="{FF2B5EF4-FFF2-40B4-BE49-F238E27FC236}">
                <a16:creationId xmlns:a16="http://schemas.microsoft.com/office/drawing/2014/main" id="{1D86D4EF-A27D-E29A-BD7C-8B611CBDF446}"/>
              </a:ext>
            </a:extLst>
          </p:cNvPr>
          <p:cNvSpPr>
            <a:spLocks noGrp="1"/>
          </p:cNvSpPr>
          <p:nvPr>
            <p:ph idx="1"/>
          </p:nvPr>
        </p:nvSpPr>
        <p:spPr>
          <a:xfrm>
            <a:off x="520931" y="1825626"/>
            <a:ext cx="10832869" cy="3640897"/>
          </a:xfrm>
        </p:spPr>
        <p:txBody>
          <a:bodyPr>
            <a:noAutofit/>
          </a:bodyPr>
          <a:lstStyle/>
          <a:p>
            <a:r>
              <a:rPr lang="en-GB" b="0" i="0" dirty="0">
                <a:effectLst/>
                <a:latin typeface="Arial" panose="020B0604020202020204" pitchFamily="34" charset="0"/>
                <a:cs typeface="Arial" panose="020B0604020202020204" pitchFamily="34" charset="0"/>
              </a:rPr>
              <a:t>Protective factors are conditions or attributes that help individuals deal more effectively with stressful events and mitigate or eliminate risks. </a:t>
            </a:r>
          </a:p>
          <a:p>
            <a:r>
              <a:rPr lang="en-GB" b="0" i="0" dirty="0">
                <a:effectLst/>
                <a:latin typeface="Arial" panose="020B0604020202020204" pitchFamily="34" charset="0"/>
                <a:cs typeface="Arial" panose="020B0604020202020204" pitchFamily="34" charset="0"/>
              </a:rPr>
              <a:t>They enhance resilience and reduce the likelihood of negative outcomes such as ACEs, mental health issues or suicide.</a:t>
            </a:r>
          </a:p>
          <a:p>
            <a:r>
              <a:rPr lang="en-GB" dirty="0">
                <a:latin typeface="Arial" panose="020B0604020202020204" pitchFamily="34" charset="0"/>
                <a:cs typeface="Arial" panose="020B0604020202020204" pitchFamily="34" charset="0"/>
              </a:rPr>
              <a:t>They play a crucial role in promoting positive outcomes and resilience, especially in the face of adversity.</a:t>
            </a:r>
          </a:p>
          <a:p>
            <a:r>
              <a:rPr lang="en-GB" dirty="0">
                <a:latin typeface="Arial" panose="020B0604020202020204" pitchFamily="34" charset="0"/>
                <a:cs typeface="Arial" panose="020B0604020202020204" pitchFamily="34" charset="0"/>
              </a:rPr>
              <a:t>These are key for practitioners to identify and promote. </a:t>
            </a:r>
          </a:p>
        </p:txBody>
      </p:sp>
    </p:spTree>
    <p:extLst>
      <p:ext uri="{BB962C8B-B14F-4D97-AF65-F5344CB8AC3E}">
        <p14:creationId xmlns:p14="http://schemas.microsoft.com/office/powerpoint/2010/main" val="334301501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6A641-037A-4043-AB95-9A81F61A2083}"/>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Protective factors – 5 mins</a:t>
            </a:r>
          </a:p>
        </p:txBody>
      </p:sp>
      <p:sp>
        <p:nvSpPr>
          <p:cNvPr id="3" name="Content Placeholder 2">
            <a:extLst>
              <a:ext uri="{FF2B5EF4-FFF2-40B4-BE49-F238E27FC236}">
                <a16:creationId xmlns:a16="http://schemas.microsoft.com/office/drawing/2014/main" id="{93EFCF3C-1036-4F79-8499-6DC04046159A}"/>
              </a:ext>
            </a:extLst>
          </p:cNvPr>
          <p:cNvSpPr>
            <a:spLocks noGrp="1"/>
          </p:cNvSpPr>
          <p:nvPr>
            <p:ph idx="1"/>
          </p:nvPr>
        </p:nvSpPr>
        <p:spPr/>
        <p:txBody>
          <a:bodyPr>
            <a:normAutofit lnSpcReduction="10000"/>
          </a:bodyPr>
          <a:lstStyle/>
          <a:p>
            <a:pPr>
              <a:buFont typeface="Arial" panose="020B0604020202020204" pitchFamily="34" charset="0"/>
              <a:buChar char="•"/>
            </a:pPr>
            <a:r>
              <a:rPr lang="en-GB" sz="2800" dirty="0">
                <a:latin typeface="Arial" panose="020B0604020202020204" pitchFamily="34" charset="0"/>
                <a:cs typeface="Arial" panose="020B0604020202020204" pitchFamily="34" charset="0"/>
              </a:rPr>
              <a:t>What are the possible protective factors for families and individuals?</a:t>
            </a:r>
          </a:p>
          <a:p>
            <a:pPr>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800" dirty="0">
                <a:latin typeface="Arial" panose="020B0604020202020204" pitchFamily="34" charset="0"/>
                <a:cs typeface="Arial" panose="020B0604020202020204" pitchFamily="34" charset="0"/>
              </a:rPr>
              <a:t>What are the possible protective factors for communities?</a:t>
            </a:r>
          </a:p>
          <a:p>
            <a:pPr>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800" dirty="0">
                <a:latin typeface="Arial" panose="020B0604020202020204" pitchFamily="34" charset="0"/>
                <a:cs typeface="Arial" panose="020B0604020202020204" pitchFamily="34" charset="0"/>
              </a:rPr>
              <a:t>Discuss.</a:t>
            </a:r>
          </a:p>
          <a:p>
            <a:pPr>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800" dirty="0">
                <a:latin typeface="Arial" panose="020B0604020202020204" pitchFamily="34" charset="0"/>
                <a:cs typeface="Arial" panose="020B0604020202020204" pitchFamily="34" charset="0"/>
              </a:rPr>
              <a:t>Are you observing any of these in your practice?</a:t>
            </a:r>
          </a:p>
          <a:p>
            <a:endParaRPr lang="en-GB" dirty="0"/>
          </a:p>
        </p:txBody>
      </p:sp>
      <p:pic>
        <p:nvPicPr>
          <p:cNvPr id="1028" name="Picture 4" descr="Coding Problem: Balancing a Scale | by Chai Tea Latte | Medium">
            <a:extLst>
              <a:ext uri="{FF2B5EF4-FFF2-40B4-BE49-F238E27FC236}">
                <a16:creationId xmlns:a16="http://schemas.microsoft.com/office/drawing/2014/main" id="{CFBFE405-013C-4532-8D75-C37FE0FA97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06004" y="4245045"/>
            <a:ext cx="2171700" cy="2105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175382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91728-628D-4355-9342-699C57A714D0}"/>
              </a:ext>
            </a:extLst>
          </p:cNvPr>
          <p:cNvSpPr>
            <a:spLocks noGrp="1"/>
          </p:cNvSpPr>
          <p:nvPr>
            <p:ph type="title"/>
          </p:nvPr>
        </p:nvSpPr>
        <p:spPr/>
        <p:txBody>
          <a:bodyPr/>
          <a:lstStyle/>
          <a:p>
            <a:r>
              <a:rPr lang="en-GB" dirty="0"/>
              <a:t>Individual and family Protective Factors</a:t>
            </a:r>
          </a:p>
        </p:txBody>
      </p:sp>
      <p:sp>
        <p:nvSpPr>
          <p:cNvPr id="3" name="Content Placeholder 2">
            <a:extLst>
              <a:ext uri="{FF2B5EF4-FFF2-40B4-BE49-F238E27FC236}">
                <a16:creationId xmlns:a16="http://schemas.microsoft.com/office/drawing/2014/main" id="{46ED008D-80E9-4AAB-A019-343B8AC83F36}"/>
              </a:ext>
            </a:extLst>
          </p:cNvPr>
          <p:cNvSpPr>
            <a:spLocks noGrp="1"/>
          </p:cNvSpPr>
          <p:nvPr>
            <p:ph idx="1"/>
          </p:nvPr>
        </p:nvSpPr>
        <p:spPr>
          <a:xfrm>
            <a:off x="838200" y="1527787"/>
            <a:ext cx="10515600" cy="4100602"/>
          </a:xfrm>
        </p:spPr>
        <p:txBody>
          <a:bodyPr>
            <a:normAutofit fontScale="92500" lnSpcReduction="10000"/>
          </a:bodyPr>
          <a:lstStyle/>
          <a:p>
            <a:pPr>
              <a:buFont typeface="Arial" panose="020B0604020202020204" pitchFamily="34" charset="0"/>
              <a:buChar char="•"/>
            </a:pPr>
            <a:r>
              <a:rPr lang="en-GB" b="1" i="0" dirty="0">
                <a:solidFill>
                  <a:srgbClr val="000000"/>
                </a:solidFill>
                <a:effectLst/>
                <a:latin typeface="Open Sans"/>
              </a:rPr>
              <a:t>Families who create safe, stable, and nurturing relationships, meaning, children have a consistent family life where they are safe, taken care of, and supported</a:t>
            </a:r>
          </a:p>
          <a:p>
            <a:pPr algn="l">
              <a:buFont typeface="Arial" panose="020B0604020202020204" pitchFamily="34" charset="0"/>
              <a:buChar char="•"/>
            </a:pPr>
            <a:r>
              <a:rPr lang="en-GB" i="0" dirty="0">
                <a:solidFill>
                  <a:srgbClr val="000000"/>
                </a:solidFill>
                <a:effectLst/>
                <a:latin typeface="Open Sans"/>
              </a:rPr>
              <a:t>Children who have positive friendships and peer networks</a:t>
            </a:r>
          </a:p>
          <a:p>
            <a:pPr algn="l">
              <a:buFont typeface="Arial" panose="020B0604020202020204" pitchFamily="34" charset="0"/>
              <a:buChar char="•"/>
            </a:pPr>
            <a:r>
              <a:rPr lang="en-GB" b="0" i="0" dirty="0">
                <a:solidFill>
                  <a:srgbClr val="000000"/>
                </a:solidFill>
                <a:effectLst/>
                <a:latin typeface="Open Sans"/>
              </a:rPr>
              <a:t>Children who do well in school</a:t>
            </a:r>
          </a:p>
          <a:p>
            <a:pPr algn="l">
              <a:buFont typeface="Arial" panose="020B0604020202020204" pitchFamily="34" charset="0"/>
              <a:buChar char="•"/>
            </a:pPr>
            <a:r>
              <a:rPr lang="en-GB" b="1" i="0" dirty="0">
                <a:solidFill>
                  <a:srgbClr val="000000"/>
                </a:solidFill>
                <a:effectLst/>
                <a:latin typeface="Open Sans"/>
              </a:rPr>
              <a:t>Children who have caring adults outside the family who serve as mentors/role models</a:t>
            </a:r>
          </a:p>
          <a:p>
            <a:pPr algn="l">
              <a:buFont typeface="Arial" panose="020B0604020202020204" pitchFamily="34" charset="0"/>
              <a:buChar char="•"/>
            </a:pPr>
            <a:r>
              <a:rPr lang="en-GB" b="0" i="0" dirty="0">
                <a:solidFill>
                  <a:srgbClr val="000000"/>
                </a:solidFill>
                <a:effectLst/>
                <a:latin typeface="Open Sans"/>
              </a:rPr>
              <a:t>Families where caregivers can meet basic needs of food, shelter, and health services for children</a:t>
            </a:r>
          </a:p>
          <a:p>
            <a:pPr algn="l">
              <a:buFont typeface="Arial" panose="020B0604020202020204" pitchFamily="34" charset="0"/>
              <a:buChar char="•"/>
            </a:pPr>
            <a:r>
              <a:rPr lang="en-GB" b="0" i="0" dirty="0">
                <a:solidFill>
                  <a:srgbClr val="000000"/>
                </a:solidFill>
                <a:effectLst/>
                <a:latin typeface="Open Sans"/>
              </a:rPr>
              <a:t>Families where caregivers have college degrees or higher</a:t>
            </a:r>
          </a:p>
          <a:p>
            <a:endParaRPr lang="en-GB" dirty="0"/>
          </a:p>
        </p:txBody>
      </p:sp>
    </p:spTree>
    <p:extLst>
      <p:ext uri="{BB962C8B-B14F-4D97-AF65-F5344CB8AC3E}">
        <p14:creationId xmlns:p14="http://schemas.microsoft.com/office/powerpoint/2010/main" val="277268046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C5293-1823-4DC2-8FC8-BD156549B920}"/>
              </a:ext>
            </a:extLst>
          </p:cNvPr>
          <p:cNvSpPr>
            <a:spLocks noGrp="1"/>
          </p:cNvSpPr>
          <p:nvPr>
            <p:ph type="title"/>
          </p:nvPr>
        </p:nvSpPr>
        <p:spPr/>
        <p:txBody>
          <a:bodyPr/>
          <a:lstStyle/>
          <a:p>
            <a:r>
              <a:rPr lang="en-GB" dirty="0" err="1"/>
              <a:t>Cont</a:t>
            </a:r>
            <a:r>
              <a:rPr lang="en-GB" dirty="0"/>
              <a:t>…</a:t>
            </a:r>
          </a:p>
        </p:txBody>
      </p:sp>
      <p:sp>
        <p:nvSpPr>
          <p:cNvPr id="3" name="Content Placeholder 2">
            <a:extLst>
              <a:ext uri="{FF2B5EF4-FFF2-40B4-BE49-F238E27FC236}">
                <a16:creationId xmlns:a16="http://schemas.microsoft.com/office/drawing/2014/main" id="{AE88BCFC-648A-4A6D-BB26-E22F71271528}"/>
              </a:ext>
            </a:extLst>
          </p:cNvPr>
          <p:cNvSpPr>
            <a:spLocks noGrp="1"/>
          </p:cNvSpPr>
          <p:nvPr>
            <p:ph idx="1"/>
          </p:nvPr>
        </p:nvSpPr>
        <p:spPr>
          <a:xfrm>
            <a:off x="838200" y="1414197"/>
            <a:ext cx="10515600" cy="4100602"/>
          </a:xfrm>
        </p:spPr>
        <p:txBody>
          <a:bodyPr>
            <a:normAutofit fontScale="92500" lnSpcReduction="20000"/>
          </a:bodyPr>
          <a:lstStyle/>
          <a:p>
            <a:pPr algn="l">
              <a:buFont typeface="Arial" panose="020B0604020202020204" pitchFamily="34" charset="0"/>
              <a:buChar char="•"/>
            </a:pPr>
            <a:r>
              <a:rPr lang="en-GB" b="1" i="0" dirty="0">
                <a:solidFill>
                  <a:srgbClr val="000000"/>
                </a:solidFill>
                <a:effectLst/>
                <a:latin typeface="Open Sans"/>
              </a:rPr>
              <a:t>Families where caregivers have steady employment</a:t>
            </a:r>
          </a:p>
          <a:p>
            <a:pPr algn="l">
              <a:buFont typeface="Arial" panose="020B0604020202020204" pitchFamily="34" charset="0"/>
              <a:buChar char="•"/>
            </a:pPr>
            <a:r>
              <a:rPr lang="en-GB" b="0" i="0" dirty="0">
                <a:solidFill>
                  <a:srgbClr val="000000"/>
                </a:solidFill>
                <a:effectLst/>
                <a:latin typeface="Open Sans"/>
              </a:rPr>
              <a:t>Families with strong social support networks and positive relationships with the people around them</a:t>
            </a:r>
          </a:p>
          <a:p>
            <a:pPr algn="l">
              <a:buFont typeface="Arial" panose="020B0604020202020204" pitchFamily="34" charset="0"/>
              <a:buChar char="•"/>
            </a:pPr>
            <a:r>
              <a:rPr lang="en-GB" b="0" i="0" dirty="0">
                <a:solidFill>
                  <a:srgbClr val="000000"/>
                </a:solidFill>
                <a:effectLst/>
                <a:latin typeface="Open Sans"/>
              </a:rPr>
              <a:t>Families where caregivers engage in parental monitoring, supervision, and consistent enforcement of rules</a:t>
            </a:r>
          </a:p>
          <a:p>
            <a:pPr algn="l">
              <a:buFont typeface="Arial" panose="020B0604020202020204" pitchFamily="34" charset="0"/>
              <a:buChar char="•"/>
            </a:pPr>
            <a:r>
              <a:rPr lang="en-GB" b="1" i="0" dirty="0">
                <a:solidFill>
                  <a:srgbClr val="000000"/>
                </a:solidFill>
                <a:effectLst/>
                <a:latin typeface="Open Sans"/>
              </a:rPr>
              <a:t>Families where caregivers/adults work through conflicts peacefully</a:t>
            </a:r>
          </a:p>
          <a:p>
            <a:pPr algn="l">
              <a:buFont typeface="Arial" panose="020B0604020202020204" pitchFamily="34" charset="0"/>
              <a:buChar char="•"/>
            </a:pPr>
            <a:r>
              <a:rPr lang="en-GB" b="0" i="0" dirty="0">
                <a:solidFill>
                  <a:srgbClr val="000000"/>
                </a:solidFill>
                <a:effectLst/>
                <a:latin typeface="Open Sans"/>
              </a:rPr>
              <a:t>Families where caregivers help children work through problems</a:t>
            </a:r>
          </a:p>
          <a:p>
            <a:pPr algn="l">
              <a:buFont typeface="Arial" panose="020B0604020202020204" pitchFamily="34" charset="0"/>
              <a:buChar char="•"/>
            </a:pPr>
            <a:r>
              <a:rPr lang="en-GB" b="0" i="0" dirty="0">
                <a:solidFill>
                  <a:srgbClr val="000000"/>
                </a:solidFill>
                <a:effectLst/>
                <a:latin typeface="Open Sans"/>
              </a:rPr>
              <a:t>Families that engage in fun, positive activities together</a:t>
            </a:r>
          </a:p>
          <a:p>
            <a:pPr algn="l">
              <a:buFont typeface="Arial" panose="020B0604020202020204" pitchFamily="34" charset="0"/>
              <a:buChar char="•"/>
            </a:pPr>
            <a:r>
              <a:rPr lang="en-GB" b="1" i="0" dirty="0">
                <a:solidFill>
                  <a:srgbClr val="000000"/>
                </a:solidFill>
                <a:effectLst/>
                <a:latin typeface="Open Sans"/>
              </a:rPr>
              <a:t>Families that encourage the importance of school for children</a:t>
            </a:r>
          </a:p>
          <a:p>
            <a:endParaRPr lang="en-GB" dirty="0"/>
          </a:p>
        </p:txBody>
      </p:sp>
    </p:spTree>
    <p:extLst>
      <p:ext uri="{BB962C8B-B14F-4D97-AF65-F5344CB8AC3E}">
        <p14:creationId xmlns:p14="http://schemas.microsoft.com/office/powerpoint/2010/main" val="11029019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8A685-9E68-4D2F-B673-840BE94D29F3}"/>
              </a:ext>
            </a:extLst>
          </p:cNvPr>
          <p:cNvSpPr>
            <a:spLocks noGrp="1"/>
          </p:cNvSpPr>
          <p:nvPr>
            <p:ph type="title"/>
          </p:nvPr>
        </p:nvSpPr>
        <p:spPr>
          <a:xfrm>
            <a:off x="838200" y="365125"/>
            <a:ext cx="10515600" cy="617429"/>
          </a:xfrm>
        </p:spPr>
        <p:txBody>
          <a:bodyPr>
            <a:normAutofit fontScale="90000"/>
          </a:bodyPr>
          <a:lstStyle/>
          <a:p>
            <a:r>
              <a:rPr lang="en-GB" dirty="0"/>
              <a:t>Community protective factors</a:t>
            </a:r>
          </a:p>
        </p:txBody>
      </p:sp>
      <p:sp>
        <p:nvSpPr>
          <p:cNvPr id="3" name="Content Placeholder 2">
            <a:extLst>
              <a:ext uri="{FF2B5EF4-FFF2-40B4-BE49-F238E27FC236}">
                <a16:creationId xmlns:a16="http://schemas.microsoft.com/office/drawing/2014/main" id="{59388029-474D-427B-8300-C90D3C796A49}"/>
              </a:ext>
            </a:extLst>
          </p:cNvPr>
          <p:cNvSpPr>
            <a:spLocks noGrp="1"/>
          </p:cNvSpPr>
          <p:nvPr>
            <p:ph idx="1"/>
          </p:nvPr>
        </p:nvSpPr>
        <p:spPr>
          <a:xfrm>
            <a:off x="238539" y="1425556"/>
            <a:ext cx="11467685" cy="4645834"/>
          </a:xfrm>
        </p:spPr>
        <p:txBody>
          <a:bodyPr>
            <a:normAutofit fontScale="70000" lnSpcReduction="20000"/>
          </a:bodyPr>
          <a:lstStyle/>
          <a:p>
            <a:pPr algn="l">
              <a:buFont typeface="Arial" panose="020B0604020202020204" pitchFamily="34" charset="0"/>
              <a:buChar char="•"/>
            </a:pPr>
            <a:r>
              <a:rPr lang="en-GB" sz="3200" b="0" i="0" dirty="0">
                <a:solidFill>
                  <a:srgbClr val="000000"/>
                </a:solidFill>
                <a:effectLst/>
                <a:latin typeface="Open Sans"/>
              </a:rPr>
              <a:t>Communities where families have access to economic and financial help</a:t>
            </a:r>
          </a:p>
          <a:p>
            <a:pPr algn="l">
              <a:buFont typeface="Arial" panose="020B0604020202020204" pitchFamily="34" charset="0"/>
              <a:buChar char="•"/>
            </a:pPr>
            <a:r>
              <a:rPr lang="en-GB" sz="3200" b="0" i="0" dirty="0">
                <a:solidFill>
                  <a:srgbClr val="000000"/>
                </a:solidFill>
                <a:effectLst/>
                <a:latin typeface="Open Sans"/>
              </a:rPr>
              <a:t>Communities where families have access to medical care and mental health services</a:t>
            </a:r>
          </a:p>
          <a:p>
            <a:pPr algn="l">
              <a:buFont typeface="Arial" panose="020B0604020202020204" pitchFamily="34" charset="0"/>
              <a:buChar char="•"/>
            </a:pPr>
            <a:r>
              <a:rPr lang="en-GB" sz="3200" b="1" i="0" dirty="0">
                <a:solidFill>
                  <a:srgbClr val="000000"/>
                </a:solidFill>
                <a:effectLst/>
                <a:latin typeface="Open Sans"/>
              </a:rPr>
              <a:t>Communities with access to safe, stable housing</a:t>
            </a:r>
          </a:p>
          <a:p>
            <a:pPr algn="l">
              <a:buFont typeface="Arial" panose="020B0604020202020204" pitchFamily="34" charset="0"/>
              <a:buChar char="•"/>
            </a:pPr>
            <a:r>
              <a:rPr lang="en-GB" sz="3200" b="0" i="0" dirty="0">
                <a:solidFill>
                  <a:srgbClr val="000000"/>
                </a:solidFill>
                <a:effectLst/>
                <a:latin typeface="Open Sans"/>
              </a:rPr>
              <a:t>Communities where families have access to nurturing and safe childcare</a:t>
            </a:r>
          </a:p>
          <a:p>
            <a:pPr algn="l">
              <a:buFont typeface="Arial" panose="020B0604020202020204" pitchFamily="34" charset="0"/>
              <a:buChar char="•"/>
            </a:pPr>
            <a:r>
              <a:rPr lang="en-GB" sz="3200" b="0" i="0" dirty="0">
                <a:solidFill>
                  <a:srgbClr val="000000"/>
                </a:solidFill>
                <a:effectLst/>
                <a:latin typeface="Open Sans"/>
              </a:rPr>
              <a:t>Communities where families have access to high-quality preschool</a:t>
            </a:r>
          </a:p>
          <a:p>
            <a:pPr algn="l">
              <a:buFont typeface="Arial" panose="020B0604020202020204" pitchFamily="34" charset="0"/>
              <a:buChar char="•"/>
            </a:pPr>
            <a:r>
              <a:rPr lang="en-GB" sz="3200" b="1" i="0" dirty="0">
                <a:solidFill>
                  <a:srgbClr val="000000"/>
                </a:solidFill>
                <a:effectLst/>
                <a:latin typeface="Open Sans"/>
              </a:rPr>
              <a:t>Communities where families have access to safe, engaging after school programs and activities</a:t>
            </a:r>
          </a:p>
          <a:p>
            <a:pPr algn="l">
              <a:buFont typeface="Arial" panose="020B0604020202020204" pitchFamily="34" charset="0"/>
              <a:buChar char="•"/>
            </a:pPr>
            <a:r>
              <a:rPr lang="en-GB" sz="3200" b="0" i="0" dirty="0">
                <a:solidFill>
                  <a:srgbClr val="000000"/>
                </a:solidFill>
                <a:effectLst/>
                <a:latin typeface="Open Sans"/>
              </a:rPr>
              <a:t>Communities where adults have work opportunities with family-friendly policies</a:t>
            </a:r>
          </a:p>
          <a:p>
            <a:pPr algn="l">
              <a:buFont typeface="Arial" panose="020B0604020202020204" pitchFamily="34" charset="0"/>
              <a:buChar char="•"/>
            </a:pPr>
            <a:r>
              <a:rPr lang="en-GB" sz="3200" b="0" i="0" dirty="0">
                <a:solidFill>
                  <a:srgbClr val="000000"/>
                </a:solidFill>
                <a:effectLst/>
                <a:latin typeface="Open Sans"/>
              </a:rPr>
              <a:t>Communities with strong partnerships between the community and business, health care, government, and other sectors</a:t>
            </a:r>
          </a:p>
          <a:p>
            <a:pPr algn="l">
              <a:buFont typeface="Arial" panose="020B0604020202020204" pitchFamily="34" charset="0"/>
              <a:buChar char="•"/>
            </a:pPr>
            <a:r>
              <a:rPr lang="en-GB" sz="3200" b="1" i="0" dirty="0">
                <a:solidFill>
                  <a:srgbClr val="000000"/>
                </a:solidFill>
                <a:effectLst/>
                <a:latin typeface="Open Sans"/>
              </a:rPr>
              <a:t>Communities where residents feel connected to each other and are involved in the community</a:t>
            </a:r>
          </a:p>
          <a:p>
            <a:pPr algn="l">
              <a:buFont typeface="Arial" panose="020B0604020202020204" pitchFamily="34" charset="0"/>
              <a:buChar char="•"/>
            </a:pPr>
            <a:r>
              <a:rPr lang="en-GB" sz="3200" b="0" i="0" dirty="0">
                <a:solidFill>
                  <a:srgbClr val="000000"/>
                </a:solidFill>
                <a:effectLst/>
                <a:latin typeface="Open Sans"/>
              </a:rPr>
              <a:t>Communities where violence is not tolerated or accepted</a:t>
            </a:r>
          </a:p>
          <a:p>
            <a:endParaRPr lang="en-GB" dirty="0"/>
          </a:p>
        </p:txBody>
      </p:sp>
    </p:spTree>
    <p:extLst>
      <p:ext uri="{BB962C8B-B14F-4D97-AF65-F5344CB8AC3E}">
        <p14:creationId xmlns:p14="http://schemas.microsoft.com/office/powerpoint/2010/main" val="425619731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6BA35-4ED5-BC6D-2F79-5E8B6078A5D3}"/>
              </a:ext>
            </a:extLst>
          </p:cNvPr>
          <p:cNvSpPr>
            <a:spLocks noGrp="1"/>
          </p:cNvSpPr>
          <p:nvPr>
            <p:ph type="title"/>
          </p:nvPr>
        </p:nvSpPr>
        <p:spPr/>
        <p:txBody>
          <a:bodyPr/>
          <a:lstStyle/>
          <a:p>
            <a:r>
              <a:rPr lang="en-GB" dirty="0"/>
              <a:t>Activity 2</a:t>
            </a:r>
          </a:p>
        </p:txBody>
      </p:sp>
      <p:sp>
        <p:nvSpPr>
          <p:cNvPr id="3" name="Content Placeholder 2">
            <a:extLst>
              <a:ext uri="{FF2B5EF4-FFF2-40B4-BE49-F238E27FC236}">
                <a16:creationId xmlns:a16="http://schemas.microsoft.com/office/drawing/2014/main" id="{C6E7FEF8-A33D-E3F8-E636-3BBCE3A086C7}"/>
              </a:ext>
            </a:extLst>
          </p:cNvPr>
          <p:cNvSpPr>
            <a:spLocks noGrp="1"/>
          </p:cNvSpPr>
          <p:nvPr>
            <p:ph idx="1"/>
          </p:nvPr>
        </p:nvSpPr>
        <p:spPr/>
        <p:txBody>
          <a:bodyPr/>
          <a:lstStyle/>
          <a:p>
            <a:r>
              <a:rPr lang="en-GB" dirty="0"/>
              <a:t>In pairs consider the following Case studies and provide examples of Youth Work support and interventions to mitigate the impact of the ACEs.</a:t>
            </a:r>
          </a:p>
          <a:p>
            <a:r>
              <a:rPr lang="en-GB" dirty="0"/>
              <a:t>Feedback your discussions. </a:t>
            </a:r>
          </a:p>
        </p:txBody>
      </p:sp>
    </p:spTree>
    <p:extLst>
      <p:ext uri="{BB962C8B-B14F-4D97-AF65-F5344CB8AC3E}">
        <p14:creationId xmlns:p14="http://schemas.microsoft.com/office/powerpoint/2010/main" val="420824839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9D555-6F35-C29F-A66A-3DF6002E93D3}"/>
              </a:ext>
            </a:extLst>
          </p:cNvPr>
          <p:cNvSpPr>
            <a:spLocks noGrp="1"/>
          </p:cNvSpPr>
          <p:nvPr>
            <p:ph type="title"/>
          </p:nvPr>
        </p:nvSpPr>
        <p:spPr/>
        <p:txBody>
          <a:bodyPr/>
          <a:lstStyle/>
          <a:p>
            <a:r>
              <a:rPr lang="en-GB" dirty="0"/>
              <a:t>Case Study 1 – Emily’s Journey</a:t>
            </a:r>
          </a:p>
        </p:txBody>
      </p:sp>
      <p:sp>
        <p:nvSpPr>
          <p:cNvPr id="3" name="Content Placeholder 2">
            <a:extLst>
              <a:ext uri="{FF2B5EF4-FFF2-40B4-BE49-F238E27FC236}">
                <a16:creationId xmlns:a16="http://schemas.microsoft.com/office/drawing/2014/main" id="{E59A469E-7855-67D7-BC86-3ABFB911B076}"/>
              </a:ext>
            </a:extLst>
          </p:cNvPr>
          <p:cNvSpPr>
            <a:spLocks noGrp="1"/>
          </p:cNvSpPr>
          <p:nvPr>
            <p:ph idx="1"/>
          </p:nvPr>
        </p:nvSpPr>
        <p:spPr/>
        <p:txBody>
          <a:bodyPr>
            <a:normAutofit lnSpcReduction="10000"/>
          </a:bodyPr>
          <a:lstStyle/>
          <a:p>
            <a:pPr marL="0" indent="0">
              <a:buNone/>
            </a:pPr>
            <a:r>
              <a:rPr lang="en-GB" dirty="0"/>
              <a:t>Background:</a:t>
            </a:r>
          </a:p>
          <a:p>
            <a:r>
              <a:rPr lang="en-GB" dirty="0"/>
              <a:t>Emily is a 16-year-old girl who has experienced multiple ACEs throughout her childhood. Her experiences include:</a:t>
            </a:r>
          </a:p>
          <a:p>
            <a:r>
              <a:rPr lang="en-GB" dirty="0"/>
              <a:t>Witnessing domestic violence between her parents</a:t>
            </a:r>
          </a:p>
          <a:p>
            <a:r>
              <a:rPr lang="en-GB" dirty="0"/>
              <a:t>Parental separation when she was 8 years old</a:t>
            </a:r>
          </a:p>
          <a:p>
            <a:r>
              <a:rPr lang="en-GB" dirty="0"/>
              <a:t>Living with a mother who struggles with depression and alcohol abuse</a:t>
            </a:r>
          </a:p>
          <a:p>
            <a:r>
              <a:rPr lang="en-GB" dirty="0"/>
              <a:t>Experiencing emotional neglect due to her mother's condition</a:t>
            </a:r>
          </a:p>
        </p:txBody>
      </p:sp>
    </p:spTree>
    <p:extLst>
      <p:ext uri="{BB962C8B-B14F-4D97-AF65-F5344CB8AC3E}">
        <p14:creationId xmlns:p14="http://schemas.microsoft.com/office/powerpoint/2010/main" val="203710834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C5892-2192-D811-5502-DCC1F9BCE294}"/>
              </a:ext>
            </a:extLst>
          </p:cNvPr>
          <p:cNvSpPr>
            <a:spLocks noGrp="1"/>
          </p:cNvSpPr>
          <p:nvPr>
            <p:ph type="title"/>
          </p:nvPr>
        </p:nvSpPr>
        <p:spPr>
          <a:xfrm>
            <a:off x="838200" y="160712"/>
            <a:ext cx="10515600" cy="1064029"/>
          </a:xfrm>
        </p:spPr>
        <p:txBody>
          <a:bodyPr/>
          <a:lstStyle/>
          <a:p>
            <a:r>
              <a:rPr lang="en-GB" dirty="0"/>
              <a:t>Impact of ACEs: Emily</a:t>
            </a:r>
          </a:p>
        </p:txBody>
      </p:sp>
      <p:sp>
        <p:nvSpPr>
          <p:cNvPr id="3" name="Content Placeholder 2">
            <a:extLst>
              <a:ext uri="{FF2B5EF4-FFF2-40B4-BE49-F238E27FC236}">
                <a16:creationId xmlns:a16="http://schemas.microsoft.com/office/drawing/2014/main" id="{1EB214E6-C991-264F-B3E6-085DEAADDC33}"/>
              </a:ext>
            </a:extLst>
          </p:cNvPr>
          <p:cNvSpPr>
            <a:spLocks noGrp="1"/>
          </p:cNvSpPr>
          <p:nvPr>
            <p:ph idx="1"/>
          </p:nvPr>
        </p:nvSpPr>
        <p:spPr>
          <a:xfrm>
            <a:off x="293716" y="1501833"/>
            <a:ext cx="11355186" cy="4333701"/>
          </a:xfrm>
        </p:spPr>
        <p:txBody>
          <a:bodyPr>
            <a:normAutofit fontScale="92500" lnSpcReduction="10000"/>
          </a:bodyPr>
          <a:lstStyle/>
          <a:p>
            <a:pPr marL="0" indent="0">
              <a:buNone/>
            </a:pPr>
            <a:r>
              <a:rPr lang="en-GB" b="0" i="0" dirty="0">
                <a:effectLst/>
                <a:latin typeface="__fkGroteskNeue_598ab8"/>
              </a:rPr>
              <a:t>Emily's exposure to multiple ACEs has significantly affected her development and well-being:</a:t>
            </a:r>
          </a:p>
          <a:p>
            <a:r>
              <a:rPr lang="en-GB" dirty="0"/>
              <a:t>Mental Health: She exhibits symptoms of anxiety and depression, often feeling overwhelmed and struggling to regulate her emotions.</a:t>
            </a:r>
          </a:p>
          <a:p>
            <a:r>
              <a:rPr lang="en-GB" dirty="0"/>
              <a:t>Academic Performance: Emily's school attendance is poor, and her grades have declined significantly over the past two years. She has lost interest in her digital art passion.</a:t>
            </a:r>
          </a:p>
          <a:p>
            <a:r>
              <a:rPr lang="en-GB" dirty="0"/>
              <a:t>Substance Use: She has started experimenting with alcohol and marijuana to cope with her emotional pain.</a:t>
            </a:r>
          </a:p>
          <a:p>
            <a:r>
              <a:rPr lang="en-GB" dirty="0"/>
              <a:t>Relationships: Emily finds it difficult to trust others and maintain healthy relationships with peers and adults.</a:t>
            </a:r>
          </a:p>
          <a:p>
            <a:pPr marL="0" indent="0">
              <a:buNone/>
            </a:pPr>
            <a:endParaRPr lang="en-GB" dirty="0"/>
          </a:p>
        </p:txBody>
      </p:sp>
    </p:spTree>
    <p:extLst>
      <p:ext uri="{BB962C8B-B14F-4D97-AF65-F5344CB8AC3E}">
        <p14:creationId xmlns:p14="http://schemas.microsoft.com/office/powerpoint/2010/main" val="254942559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EC859-296D-CFBA-32CA-6E6DE71634CB}"/>
              </a:ext>
            </a:extLst>
          </p:cNvPr>
          <p:cNvSpPr>
            <a:spLocks noGrp="1"/>
          </p:cNvSpPr>
          <p:nvPr>
            <p:ph type="title"/>
          </p:nvPr>
        </p:nvSpPr>
        <p:spPr/>
        <p:txBody>
          <a:bodyPr/>
          <a:lstStyle/>
          <a:p>
            <a:r>
              <a:rPr lang="en-GB" dirty="0"/>
              <a:t>Case Study 2 Jake’s Journey</a:t>
            </a:r>
          </a:p>
        </p:txBody>
      </p:sp>
      <p:sp>
        <p:nvSpPr>
          <p:cNvPr id="3" name="Content Placeholder 2">
            <a:extLst>
              <a:ext uri="{FF2B5EF4-FFF2-40B4-BE49-F238E27FC236}">
                <a16:creationId xmlns:a16="http://schemas.microsoft.com/office/drawing/2014/main" id="{D2C9205C-9CB9-1D6D-730D-235EE18AC871}"/>
              </a:ext>
            </a:extLst>
          </p:cNvPr>
          <p:cNvSpPr>
            <a:spLocks noGrp="1"/>
          </p:cNvSpPr>
          <p:nvPr>
            <p:ph idx="1"/>
          </p:nvPr>
        </p:nvSpPr>
        <p:spPr/>
        <p:txBody>
          <a:bodyPr>
            <a:normAutofit lnSpcReduction="10000"/>
          </a:bodyPr>
          <a:lstStyle/>
          <a:p>
            <a:r>
              <a:rPr lang="en-GB" dirty="0"/>
              <a:t>Case Study: Jake, 14 years old</a:t>
            </a:r>
          </a:p>
          <a:p>
            <a:r>
              <a:rPr lang="en-GB" dirty="0"/>
              <a:t>Jake is a 14-year-old boy who has experienced multiple Adverse Childhood Experiences (ACEs). He lives with his mother, who struggles with alcohol addiction. His father is absent due to incarceration. Jake has witnessed domestic violence and experienced neglect.</a:t>
            </a:r>
          </a:p>
          <a:p>
            <a:r>
              <a:rPr lang="en-GB" dirty="0"/>
              <a:t>Jake loves all sports and in particularly good at football and sprinting. </a:t>
            </a:r>
          </a:p>
          <a:p>
            <a:r>
              <a:rPr lang="en-GB" dirty="0"/>
              <a:t>His mum has frequently made Jake leave the family home due to the arguments at home between them. He will often stay with his grandmother who is a good influence on him. </a:t>
            </a:r>
          </a:p>
        </p:txBody>
      </p:sp>
    </p:spTree>
    <p:extLst>
      <p:ext uri="{BB962C8B-B14F-4D97-AF65-F5344CB8AC3E}">
        <p14:creationId xmlns:p14="http://schemas.microsoft.com/office/powerpoint/2010/main" val="30825942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32135-1E76-8416-BF60-5ABD409D3839}"/>
              </a:ext>
            </a:extLst>
          </p:cNvPr>
          <p:cNvSpPr>
            <a:spLocks noGrp="1"/>
          </p:cNvSpPr>
          <p:nvPr>
            <p:ph type="title"/>
          </p:nvPr>
        </p:nvSpPr>
        <p:spPr/>
        <p:txBody>
          <a:bodyPr/>
          <a:lstStyle/>
          <a:p>
            <a:br>
              <a:rPr lang="en-GB" dirty="0"/>
            </a:br>
            <a:r>
              <a:rPr lang="en-GB" dirty="0"/>
              <a:t>ACEs Experienced:</a:t>
            </a:r>
          </a:p>
        </p:txBody>
      </p:sp>
      <p:sp>
        <p:nvSpPr>
          <p:cNvPr id="3" name="Content Placeholder 2">
            <a:extLst>
              <a:ext uri="{FF2B5EF4-FFF2-40B4-BE49-F238E27FC236}">
                <a16:creationId xmlns:a16="http://schemas.microsoft.com/office/drawing/2014/main" id="{5A85DA50-DA99-159A-7BE6-974F16E7D560}"/>
              </a:ext>
            </a:extLst>
          </p:cNvPr>
          <p:cNvSpPr>
            <a:spLocks noGrp="1"/>
          </p:cNvSpPr>
          <p:nvPr>
            <p:ph idx="1"/>
          </p:nvPr>
        </p:nvSpPr>
        <p:spPr/>
        <p:txBody>
          <a:bodyPr>
            <a:normAutofit/>
          </a:bodyPr>
          <a:lstStyle/>
          <a:p>
            <a:r>
              <a:rPr lang="en-GB" dirty="0"/>
              <a:t>Parental substance abuse</a:t>
            </a:r>
          </a:p>
          <a:p>
            <a:r>
              <a:rPr lang="en-GB" dirty="0"/>
              <a:t>Domestic violence</a:t>
            </a:r>
          </a:p>
          <a:p>
            <a:r>
              <a:rPr lang="en-GB" dirty="0"/>
              <a:t>Parental incarceration</a:t>
            </a:r>
          </a:p>
          <a:p>
            <a:r>
              <a:rPr lang="en-GB" dirty="0"/>
              <a:t>Emotional neglect</a:t>
            </a:r>
          </a:p>
          <a:p>
            <a:r>
              <a:rPr lang="en-GB" dirty="0"/>
              <a:t>Housing instability/homelessness. </a:t>
            </a:r>
          </a:p>
          <a:p>
            <a:pPr marL="0" indent="0">
              <a:buNone/>
            </a:pPr>
            <a:endParaRPr lang="en-GB" dirty="0"/>
          </a:p>
        </p:txBody>
      </p:sp>
    </p:spTree>
    <p:extLst>
      <p:ext uri="{BB962C8B-B14F-4D97-AF65-F5344CB8AC3E}">
        <p14:creationId xmlns:p14="http://schemas.microsoft.com/office/powerpoint/2010/main" val="334546471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F3015-49D1-A1CA-BEDC-74EF5F0AE491}"/>
              </a:ext>
            </a:extLst>
          </p:cNvPr>
          <p:cNvSpPr>
            <a:spLocks noGrp="1"/>
          </p:cNvSpPr>
          <p:nvPr>
            <p:ph type="title"/>
          </p:nvPr>
        </p:nvSpPr>
        <p:spPr/>
        <p:txBody>
          <a:bodyPr/>
          <a:lstStyle/>
          <a:p>
            <a:r>
              <a:rPr lang="en-GB" dirty="0"/>
              <a:t>Impact on Jake:</a:t>
            </a:r>
            <a:br>
              <a:rPr lang="en-GB" dirty="0"/>
            </a:br>
            <a:endParaRPr lang="en-GB" dirty="0"/>
          </a:p>
        </p:txBody>
      </p:sp>
      <p:sp>
        <p:nvSpPr>
          <p:cNvPr id="3" name="Content Placeholder 2">
            <a:extLst>
              <a:ext uri="{FF2B5EF4-FFF2-40B4-BE49-F238E27FC236}">
                <a16:creationId xmlns:a16="http://schemas.microsoft.com/office/drawing/2014/main" id="{E13C59D5-BF1B-9D85-A8B0-81C55BA14FC4}"/>
              </a:ext>
            </a:extLst>
          </p:cNvPr>
          <p:cNvSpPr>
            <a:spLocks noGrp="1"/>
          </p:cNvSpPr>
          <p:nvPr>
            <p:ph idx="1"/>
          </p:nvPr>
        </p:nvSpPr>
        <p:spPr/>
        <p:txBody>
          <a:bodyPr/>
          <a:lstStyle/>
          <a:p>
            <a:r>
              <a:rPr lang="en-GB" dirty="0"/>
              <a:t>Behavioural issues at home and school, including aggression</a:t>
            </a:r>
          </a:p>
          <a:p>
            <a:r>
              <a:rPr lang="en-GB" dirty="0"/>
              <a:t>Poor academic performance and frequent absences</a:t>
            </a:r>
          </a:p>
          <a:p>
            <a:r>
              <a:rPr lang="en-GB" dirty="0"/>
              <a:t>Signs of anxiety and depression</a:t>
            </a:r>
          </a:p>
          <a:p>
            <a:r>
              <a:rPr lang="en-GB" dirty="0"/>
              <a:t>Early experimentation with alcohol and cigarettes</a:t>
            </a:r>
          </a:p>
          <a:p>
            <a:endParaRPr lang="en-GB" dirty="0"/>
          </a:p>
        </p:txBody>
      </p:sp>
    </p:spTree>
    <p:extLst>
      <p:ext uri="{BB962C8B-B14F-4D97-AF65-F5344CB8AC3E}">
        <p14:creationId xmlns:p14="http://schemas.microsoft.com/office/powerpoint/2010/main" val="282949038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BB330-BEE3-1045-6B34-FF23A450FB3C}"/>
              </a:ext>
            </a:extLst>
          </p:cNvPr>
          <p:cNvSpPr>
            <a:spLocks noGrp="1"/>
          </p:cNvSpPr>
          <p:nvPr>
            <p:ph type="title"/>
          </p:nvPr>
        </p:nvSpPr>
        <p:spPr/>
        <p:txBody>
          <a:bodyPr/>
          <a:lstStyle/>
          <a:p>
            <a:r>
              <a:rPr lang="en-GB" dirty="0"/>
              <a:t>Feedback</a:t>
            </a:r>
          </a:p>
        </p:txBody>
      </p:sp>
      <p:sp>
        <p:nvSpPr>
          <p:cNvPr id="3" name="Content Placeholder 2">
            <a:extLst>
              <a:ext uri="{FF2B5EF4-FFF2-40B4-BE49-F238E27FC236}">
                <a16:creationId xmlns:a16="http://schemas.microsoft.com/office/drawing/2014/main" id="{1E2347E4-365B-0703-5817-627B61334FB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95033870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B95A2-A288-46D9-BBEC-1F43C5FF8736}"/>
              </a:ext>
            </a:extLst>
          </p:cNvPr>
          <p:cNvSpPr>
            <a:spLocks noGrp="1"/>
          </p:cNvSpPr>
          <p:nvPr>
            <p:ph type="title"/>
          </p:nvPr>
        </p:nvSpPr>
        <p:spPr/>
        <p:txBody>
          <a:bodyPr/>
          <a:lstStyle/>
          <a:p>
            <a:r>
              <a:rPr lang="en-GB" dirty="0"/>
              <a:t>Youth Work’s critical role in ACEs</a:t>
            </a:r>
          </a:p>
        </p:txBody>
      </p:sp>
      <p:sp>
        <p:nvSpPr>
          <p:cNvPr id="3" name="Content Placeholder 2">
            <a:extLst>
              <a:ext uri="{FF2B5EF4-FFF2-40B4-BE49-F238E27FC236}">
                <a16:creationId xmlns:a16="http://schemas.microsoft.com/office/drawing/2014/main" id="{94375607-CA9B-4956-B280-51C2FC229F1E}"/>
              </a:ext>
            </a:extLst>
          </p:cNvPr>
          <p:cNvSpPr>
            <a:spLocks noGrp="1"/>
          </p:cNvSpPr>
          <p:nvPr>
            <p:ph idx="1"/>
          </p:nvPr>
        </p:nvSpPr>
        <p:spPr>
          <a:xfrm>
            <a:off x="838200" y="1825625"/>
            <a:ext cx="10515600" cy="3995866"/>
          </a:xfrm>
        </p:spPr>
        <p:txBody>
          <a:bodyPr>
            <a:normAutofit lnSpcReduction="10000"/>
          </a:bodyPr>
          <a:lstStyle/>
          <a:p>
            <a:pPr>
              <a:buFont typeface="Arial" panose="020B0604020202020204" pitchFamily="34" charset="0"/>
              <a:buChar char="•"/>
            </a:pPr>
            <a:r>
              <a:rPr lang="en-GB" dirty="0"/>
              <a:t>What is the role of a youth worker in ACEs?</a:t>
            </a:r>
          </a:p>
          <a:p>
            <a:pPr>
              <a:buFont typeface="Arial" panose="020B0604020202020204" pitchFamily="34" charset="0"/>
              <a:buChar char="•"/>
            </a:pPr>
            <a:r>
              <a:rPr lang="en-GB" dirty="0"/>
              <a:t>Trusted relationship</a:t>
            </a:r>
          </a:p>
          <a:p>
            <a:pPr>
              <a:buFont typeface="Arial" panose="020B0604020202020204" pitchFamily="34" charset="0"/>
              <a:buChar char="•"/>
            </a:pPr>
            <a:r>
              <a:rPr lang="en-GB" dirty="0"/>
              <a:t>Positive role model</a:t>
            </a:r>
          </a:p>
          <a:p>
            <a:pPr>
              <a:buFont typeface="Arial" panose="020B0604020202020204" pitchFamily="34" charset="0"/>
              <a:buChar char="•"/>
            </a:pPr>
            <a:r>
              <a:rPr lang="en-GB" dirty="0"/>
              <a:t>Support and guidance</a:t>
            </a:r>
          </a:p>
          <a:p>
            <a:pPr>
              <a:buFont typeface="Arial" panose="020B0604020202020204" pitchFamily="34" charset="0"/>
              <a:buChar char="•"/>
            </a:pPr>
            <a:r>
              <a:rPr lang="en-GB" dirty="0"/>
              <a:t>Safe adult</a:t>
            </a:r>
          </a:p>
          <a:p>
            <a:pPr>
              <a:buFont typeface="Arial" panose="020B0604020202020204" pitchFamily="34" charset="0"/>
              <a:buChar char="•"/>
            </a:pPr>
            <a:r>
              <a:rPr lang="en-GB" dirty="0"/>
              <a:t>Stable relationship</a:t>
            </a:r>
          </a:p>
          <a:p>
            <a:pPr>
              <a:buFont typeface="Arial" panose="020B0604020202020204" pitchFamily="34" charset="0"/>
              <a:buChar char="•"/>
            </a:pPr>
            <a:r>
              <a:rPr lang="en-GB" dirty="0"/>
              <a:t>Nurturing relationship</a:t>
            </a:r>
          </a:p>
          <a:p>
            <a:pPr>
              <a:buFont typeface="Arial" panose="020B0604020202020204" pitchFamily="34" charset="0"/>
              <a:buChar char="•"/>
            </a:pPr>
            <a:r>
              <a:rPr lang="en-GB" dirty="0"/>
              <a:t>Safeguarding </a:t>
            </a:r>
          </a:p>
          <a:p>
            <a:endParaRPr lang="en-GB" dirty="0"/>
          </a:p>
        </p:txBody>
      </p:sp>
    </p:spTree>
    <p:extLst>
      <p:ext uri="{BB962C8B-B14F-4D97-AF65-F5344CB8AC3E}">
        <p14:creationId xmlns:p14="http://schemas.microsoft.com/office/powerpoint/2010/main" val="1674283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E58F8-06A7-83DE-115D-F1ACECA8D9C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B98B23D-0774-5FC4-54DF-A62C12731B58}"/>
              </a:ext>
            </a:extLst>
          </p:cNvPr>
          <p:cNvSpPr>
            <a:spLocks noGrp="1"/>
          </p:cNvSpPr>
          <p:nvPr>
            <p:ph idx="1"/>
          </p:nvPr>
        </p:nvSpPr>
        <p:spPr/>
        <p:txBody>
          <a:bodyPr/>
          <a:lstStyle/>
          <a:p>
            <a:r>
              <a:rPr lang="en-GB" dirty="0"/>
              <a:t>Early intervention and support:</a:t>
            </a:r>
          </a:p>
          <a:p>
            <a:r>
              <a:rPr lang="en-GB" dirty="0"/>
              <a:t>Youth workers often serve as a first line of defence for good mental health among young people. They provide early intervention that can prevent issues from escalating.</a:t>
            </a:r>
          </a:p>
          <a:p>
            <a:r>
              <a:rPr lang="en-GB" dirty="0"/>
              <a:t>Building trust and relationships:</a:t>
            </a:r>
          </a:p>
          <a:p>
            <a:r>
              <a:rPr lang="en-GB" dirty="0"/>
              <a:t>As trusted adults, youth workers create safe and nurturing environments where young people can build confidence and develop trusting relationships</a:t>
            </a:r>
          </a:p>
        </p:txBody>
      </p:sp>
    </p:spTree>
    <p:extLst>
      <p:ext uri="{BB962C8B-B14F-4D97-AF65-F5344CB8AC3E}">
        <p14:creationId xmlns:p14="http://schemas.microsoft.com/office/powerpoint/2010/main" val="272056460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1744F-A9E1-3CA0-CF1E-21A90CA5544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4D64F3D-381E-CEE0-8E7E-0B19A24DD35A}"/>
              </a:ext>
            </a:extLst>
          </p:cNvPr>
          <p:cNvSpPr>
            <a:spLocks noGrp="1"/>
          </p:cNvSpPr>
          <p:nvPr>
            <p:ph idx="1"/>
          </p:nvPr>
        </p:nvSpPr>
        <p:spPr/>
        <p:txBody>
          <a:bodyPr/>
          <a:lstStyle/>
          <a:p>
            <a:r>
              <a:rPr lang="en-GB" dirty="0"/>
              <a:t>Mental health support:</a:t>
            </a:r>
          </a:p>
          <a:p>
            <a:r>
              <a:rPr lang="en-GB" dirty="0"/>
              <a:t>While not mental health professionals, youth workers frequently support young people with mental health issues. </a:t>
            </a:r>
          </a:p>
          <a:p>
            <a:r>
              <a:rPr lang="en-GB" dirty="0"/>
              <a:t>87% of surveyed youth workers reported doing this "frequently".</a:t>
            </a:r>
          </a:p>
          <a:p>
            <a:r>
              <a:rPr lang="en-GB" dirty="0"/>
              <a:t>Identifying needs:</a:t>
            </a:r>
          </a:p>
          <a:p>
            <a:r>
              <a:rPr lang="en-GB" dirty="0"/>
              <a:t>Youth workers assess young people's needs to identify appropriate programs and interventions</a:t>
            </a:r>
          </a:p>
        </p:txBody>
      </p:sp>
    </p:spTree>
    <p:extLst>
      <p:ext uri="{BB962C8B-B14F-4D97-AF65-F5344CB8AC3E}">
        <p14:creationId xmlns:p14="http://schemas.microsoft.com/office/powerpoint/2010/main" val="343965975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46B21-C003-715A-6666-82172AB360F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F5E7BA1-8C38-07EC-9623-3C3C45BF2201}"/>
              </a:ext>
            </a:extLst>
          </p:cNvPr>
          <p:cNvSpPr>
            <a:spLocks noGrp="1"/>
          </p:cNvSpPr>
          <p:nvPr>
            <p:ph idx="1"/>
          </p:nvPr>
        </p:nvSpPr>
        <p:spPr/>
        <p:txBody>
          <a:bodyPr>
            <a:normAutofit fontScale="92500" lnSpcReduction="10000"/>
          </a:bodyPr>
          <a:lstStyle/>
          <a:p>
            <a:r>
              <a:rPr lang="en-GB" dirty="0"/>
              <a:t>Providing guidance and advice:</a:t>
            </a:r>
          </a:p>
          <a:p>
            <a:r>
              <a:rPr lang="en-GB" dirty="0"/>
              <a:t>They offer support, advice, mentoring, and coaching to help young people navigate challenges.</a:t>
            </a:r>
          </a:p>
          <a:p>
            <a:r>
              <a:rPr lang="en-GB" dirty="0"/>
              <a:t>Organising activities and programs:</a:t>
            </a:r>
          </a:p>
          <a:p>
            <a:r>
              <a:rPr lang="en-GB" dirty="0"/>
              <a:t>Youth workers plan and manage activities and events that promote social, educational, and personal development.</a:t>
            </a:r>
          </a:p>
          <a:p>
            <a:r>
              <a:rPr lang="en-GB" dirty="0"/>
              <a:t>Connecting youth to resources:</a:t>
            </a:r>
          </a:p>
          <a:p>
            <a:r>
              <a:rPr lang="en-GB" dirty="0"/>
              <a:t>They help connect young people with positive role models, after-school activities, and opportunities to build skills and confidence.</a:t>
            </a:r>
          </a:p>
        </p:txBody>
      </p:sp>
    </p:spTree>
    <p:extLst>
      <p:ext uri="{BB962C8B-B14F-4D97-AF65-F5344CB8AC3E}">
        <p14:creationId xmlns:p14="http://schemas.microsoft.com/office/powerpoint/2010/main" val="232352923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D291A-E536-132A-D5AA-37E2C630480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E5BF9F5-0E78-D442-D019-A2DBD3ED56F0}"/>
              </a:ext>
            </a:extLst>
          </p:cNvPr>
          <p:cNvSpPr>
            <a:spLocks noGrp="1"/>
          </p:cNvSpPr>
          <p:nvPr>
            <p:ph idx="1"/>
          </p:nvPr>
        </p:nvSpPr>
        <p:spPr/>
        <p:txBody>
          <a:bodyPr>
            <a:normAutofit fontScale="92500" lnSpcReduction="10000"/>
          </a:bodyPr>
          <a:lstStyle/>
          <a:p>
            <a:r>
              <a:rPr lang="en-GB" dirty="0"/>
              <a:t>Raising awareness:</a:t>
            </a:r>
          </a:p>
          <a:p>
            <a:r>
              <a:rPr lang="en-GB" dirty="0"/>
              <a:t>Youth workers help raise community awareness about ACEs and their prevention.</a:t>
            </a:r>
          </a:p>
          <a:p>
            <a:r>
              <a:rPr lang="en-GB" dirty="0"/>
              <a:t>Referrals and signposting:</a:t>
            </a:r>
          </a:p>
          <a:p>
            <a:r>
              <a:rPr lang="en-GB" dirty="0"/>
              <a:t>They play a crucial role in referring or signposting young people to appropriate services when needed.</a:t>
            </a:r>
          </a:p>
          <a:p>
            <a:r>
              <a:rPr lang="en-GB" dirty="0"/>
              <a:t>Creating positive experiences:</a:t>
            </a:r>
          </a:p>
          <a:p>
            <a:r>
              <a:rPr lang="en-GB" dirty="0"/>
              <a:t>Youth workers aim to create positive childhood experiences that can help counteract the effects of ACEs</a:t>
            </a:r>
          </a:p>
        </p:txBody>
      </p:sp>
    </p:spTree>
    <p:extLst>
      <p:ext uri="{BB962C8B-B14F-4D97-AF65-F5344CB8AC3E}">
        <p14:creationId xmlns:p14="http://schemas.microsoft.com/office/powerpoint/2010/main" val="115529722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89C57-5474-7E15-C258-B4C271C0671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10FDC1C-CD92-0CE6-0230-EE3B64A3CEC9}"/>
              </a:ext>
            </a:extLst>
          </p:cNvPr>
          <p:cNvSpPr>
            <a:spLocks noGrp="1"/>
          </p:cNvSpPr>
          <p:nvPr>
            <p:ph idx="1"/>
          </p:nvPr>
        </p:nvSpPr>
        <p:spPr/>
        <p:txBody>
          <a:bodyPr/>
          <a:lstStyle/>
          <a:p>
            <a:r>
              <a:rPr lang="en-GB" dirty="0"/>
              <a:t>Collaboration:</a:t>
            </a:r>
          </a:p>
          <a:p>
            <a:r>
              <a:rPr lang="en-GB" dirty="0"/>
              <a:t>They often work with other professionals and agencies to provide comprehensive support.</a:t>
            </a:r>
          </a:p>
          <a:p>
            <a:r>
              <a:rPr lang="en-GB" dirty="0"/>
              <a:t>Continuous learning:</a:t>
            </a:r>
          </a:p>
          <a:p>
            <a:r>
              <a:rPr lang="en-GB" dirty="0"/>
              <a:t>Youth workers need to stay informed about ACEs and trauma-informed practices to effectively support young people</a:t>
            </a:r>
          </a:p>
        </p:txBody>
      </p:sp>
    </p:spTree>
    <p:extLst>
      <p:ext uri="{BB962C8B-B14F-4D97-AF65-F5344CB8AC3E}">
        <p14:creationId xmlns:p14="http://schemas.microsoft.com/office/powerpoint/2010/main" val="376973815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0BAF9-1B4B-6F60-94BB-C3A0E293A51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0B97501-B473-033E-0D92-0849CDB96224}"/>
              </a:ext>
            </a:extLst>
          </p:cNvPr>
          <p:cNvSpPr>
            <a:spLocks noGrp="1"/>
          </p:cNvSpPr>
          <p:nvPr>
            <p:ph idx="1"/>
          </p:nvPr>
        </p:nvSpPr>
        <p:spPr/>
        <p:txBody>
          <a:bodyPr/>
          <a:lstStyle/>
          <a:p>
            <a:r>
              <a:rPr lang="en-GB" dirty="0"/>
              <a:t>In essence, youth workers serve as trusted adults who provide crucial support, guidance, and early intervention for young people who have experienced ACEs, helping them build resilience and navigate challenges.</a:t>
            </a:r>
          </a:p>
        </p:txBody>
      </p:sp>
    </p:spTree>
    <p:extLst>
      <p:ext uri="{BB962C8B-B14F-4D97-AF65-F5344CB8AC3E}">
        <p14:creationId xmlns:p14="http://schemas.microsoft.com/office/powerpoint/2010/main" val="151040648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F85CD-E9DD-4879-84BF-A2373E6E95D3}"/>
              </a:ext>
            </a:extLst>
          </p:cNvPr>
          <p:cNvSpPr>
            <a:spLocks noGrp="1"/>
          </p:cNvSpPr>
          <p:nvPr>
            <p:ph type="title"/>
          </p:nvPr>
        </p:nvSpPr>
        <p:spPr/>
        <p:txBody>
          <a:bodyPr/>
          <a:lstStyle/>
          <a:p>
            <a:r>
              <a:rPr lang="en-GB" dirty="0"/>
              <a:t>Helpful resources</a:t>
            </a:r>
          </a:p>
        </p:txBody>
      </p:sp>
      <p:sp>
        <p:nvSpPr>
          <p:cNvPr id="3" name="Content Placeholder 2">
            <a:extLst>
              <a:ext uri="{FF2B5EF4-FFF2-40B4-BE49-F238E27FC236}">
                <a16:creationId xmlns:a16="http://schemas.microsoft.com/office/drawing/2014/main" id="{F84EE87F-225C-4E4E-BBF3-5BCEAFF74B22}"/>
              </a:ext>
            </a:extLst>
          </p:cNvPr>
          <p:cNvSpPr>
            <a:spLocks noGrp="1"/>
          </p:cNvSpPr>
          <p:nvPr>
            <p:ph idx="1"/>
          </p:nvPr>
        </p:nvSpPr>
        <p:spPr/>
        <p:txBody>
          <a:bodyPr/>
          <a:lstStyle/>
          <a:p>
            <a:r>
              <a:rPr lang="en-GB" dirty="0">
                <a:hlinkClick r:id="rId2"/>
              </a:rPr>
              <a:t>http://www2.nphs.wales.nhs.uk:8080/PRIDDocs.nsf/61c1e930f9121fd080256f2a004937ed/00c40b58ce773d5e80257f3700390f65/$FILE/ACE%20Infograph%20FINAL%20(E).pdf</a:t>
            </a:r>
            <a:endParaRPr lang="en-GB" dirty="0"/>
          </a:p>
          <a:p>
            <a:r>
              <a:rPr lang="en-GB" dirty="0">
                <a:hlinkClick r:id="rId3"/>
              </a:rPr>
              <a:t>https://www.cdc.gov/violenceprevention/aces/index.html</a:t>
            </a:r>
            <a:endParaRPr lang="en-GB" dirty="0"/>
          </a:p>
          <a:p>
            <a:r>
              <a:rPr lang="en-GB" dirty="0">
                <a:hlinkClick r:id="rId4"/>
              </a:rPr>
              <a:t>https://www.ted.com/talks/nadine_burke_harris_how_childhood_trauma_affects_health_across_a_lifetime#t-91658</a:t>
            </a:r>
            <a:endParaRPr lang="en-GB" dirty="0"/>
          </a:p>
          <a:p>
            <a:r>
              <a:rPr lang="en-GB" dirty="0">
                <a:hlinkClick r:id="rId5"/>
              </a:rPr>
              <a:t>https://www.childwelfare.gov/topics/preventing/preventionmonth/resources/ace/</a:t>
            </a:r>
            <a:endParaRPr lang="en-GB" dirty="0"/>
          </a:p>
          <a:p>
            <a:endParaRPr lang="en-GB" dirty="0"/>
          </a:p>
        </p:txBody>
      </p:sp>
    </p:spTree>
    <p:extLst>
      <p:ext uri="{BB962C8B-B14F-4D97-AF65-F5344CB8AC3E}">
        <p14:creationId xmlns:p14="http://schemas.microsoft.com/office/powerpoint/2010/main" val="369542919"/>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847BB3BC7CD6142BD04558DE981B893" ma:contentTypeVersion="17" ma:contentTypeDescription="Create a new document." ma:contentTypeScope="" ma:versionID="d299b29f8f2e139df02159f268be9ba7">
  <xsd:schema xmlns:xsd="http://www.w3.org/2001/XMLSchema" xmlns:xs="http://www.w3.org/2001/XMLSchema" xmlns:p="http://schemas.microsoft.com/office/2006/metadata/properties" xmlns:ns3="085339e8-869b-4c3a-a446-745e05ea898f" xmlns:ns4="5cce672a-2249-4bca-ab09-8f7b37c30eb2" targetNamespace="http://schemas.microsoft.com/office/2006/metadata/properties" ma:root="true" ma:fieldsID="ba7384b229f47b8b4ff4f3f29686bb0a" ns3:_="" ns4:_="">
    <xsd:import namespace="085339e8-869b-4c3a-a446-745e05ea898f"/>
    <xsd:import namespace="5cce672a-2249-4bca-ab09-8f7b37c30eb2"/>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DateTaken" minOccurs="0"/>
                <xsd:element ref="ns4:MediaLengthInSeconds" minOccurs="0"/>
                <xsd:element ref="ns4:MediaServiceAutoTags" minOccurs="0"/>
                <xsd:element ref="ns4:MediaServiceSearchProperties" minOccurs="0"/>
                <xsd:element ref="ns4:_activity" minOccurs="0"/>
                <xsd:element ref="ns4:MediaServiceObjectDetectorVersions" minOccurs="0"/>
                <xsd:element ref="ns4:MediaServiceSystemTags" minOccurs="0"/>
                <xsd:element ref="ns4:MediaServiceOCR"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85339e8-869b-4c3a-a446-745e05ea898f"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cce672a-2249-4bca-ab09-8f7b37c30eb2"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Length (seconds)"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_activity" ma:index="19" nillable="true" ma:displayName="_activity" ma:hidden="true" ma:internalName="_activity">
      <xsd:simpleType>
        <xsd:restriction base="dms:Note"/>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element name="MediaServiceOCR" ma:index="22" nillable="true" ma:displayName="Extracted Text" ma:internalName="MediaServiceOCR" ma:readOnly="true">
      <xsd:simpleType>
        <xsd:restriction base="dms:Note">
          <xsd:maxLength value="255"/>
        </xsd:restriction>
      </xsd:simpleType>
    </xsd:element>
    <xsd:element name="MediaServiceGenerationTime" ma:index="23" nillable="true" ma:displayName="MediaServiceGenerationTime" ma:hidden="true" ma:internalName="MediaServiceGenerationTime" ma:readOnly="true">
      <xsd:simpleType>
        <xsd:restriction base="dms:Text"/>
      </xsd:simpleType>
    </xsd:element>
    <xsd:element name="MediaServiceEventHashCode" ma:index="24"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5cce672a-2249-4bca-ab09-8f7b37c30eb2" xsi:nil="true"/>
  </documentManagement>
</p:properties>
</file>

<file path=customXml/itemProps1.xml><?xml version="1.0" encoding="utf-8"?>
<ds:datastoreItem xmlns:ds="http://schemas.openxmlformats.org/officeDocument/2006/customXml" ds:itemID="{B04D7CDE-545D-42FB-9D8B-91B46711CAE1}">
  <ds:schemaRefs>
    <ds:schemaRef ds:uri="http://schemas.microsoft.com/sharepoint/v3/contenttype/forms"/>
  </ds:schemaRefs>
</ds:datastoreItem>
</file>

<file path=customXml/itemProps2.xml><?xml version="1.0" encoding="utf-8"?>
<ds:datastoreItem xmlns:ds="http://schemas.openxmlformats.org/officeDocument/2006/customXml" ds:itemID="{EC134003-5ECA-4A0C-9DD6-76FFB56A72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85339e8-869b-4c3a-a446-745e05ea898f"/>
    <ds:schemaRef ds:uri="5cce672a-2249-4bca-ab09-8f7b37c30eb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6000189-FBB6-4115-8384-F675E184D031}">
  <ds:schemaRefs>
    <ds:schemaRef ds:uri="http://purl.org/dc/terms/"/>
    <ds:schemaRef ds:uri="085339e8-869b-4c3a-a446-745e05ea898f"/>
    <ds:schemaRef ds:uri="http://schemas.openxmlformats.org/package/2006/metadata/core-properties"/>
    <ds:schemaRef ds:uri="http://schemas.microsoft.com/office/2006/documentManagement/types"/>
    <ds:schemaRef ds:uri="http://www.w3.org/XML/1998/namespace"/>
    <ds:schemaRef ds:uri="http://schemas.microsoft.com/office/2006/metadata/properties"/>
    <ds:schemaRef ds:uri="http://purl.org/dc/elements/1.1/"/>
    <ds:schemaRef ds:uri="http://schemas.microsoft.com/office/infopath/2007/PartnerControls"/>
    <ds:schemaRef ds:uri="5cce672a-2249-4bca-ab09-8f7b37c30eb2"/>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3337</Words>
  <Application>Microsoft Office PowerPoint</Application>
  <PresentationFormat>Widescreen</PresentationFormat>
  <Paragraphs>293</Paragraphs>
  <Slides>66</Slides>
  <Notes>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66</vt:i4>
      </vt:variant>
    </vt:vector>
  </HeadingPairs>
  <TitlesOfParts>
    <vt:vector size="73" baseType="lpstr">
      <vt:lpstr>__fkGroteskNeue_598ab8</vt:lpstr>
      <vt:lpstr>Arial</vt:lpstr>
      <vt:lpstr>Calibri</vt:lpstr>
      <vt:lpstr>Calibri Light</vt:lpstr>
      <vt:lpstr>Open Sans</vt:lpstr>
      <vt:lpstr>Holding PAge</vt:lpstr>
      <vt:lpstr>Accessible 2</vt:lpstr>
      <vt:lpstr>     Adverse Childhood Experiences (ACEs): Understanding and Addressing Trauma in Youth Work</vt:lpstr>
      <vt:lpstr>What are ACEs?</vt:lpstr>
      <vt:lpstr>There are 10 types of Adverse Childhood Experiences (ACEs) as identified in the original CDC-Kaiser Permanente ACE Study </vt:lpstr>
      <vt:lpstr>What are ACEs?</vt:lpstr>
      <vt:lpstr>ACEs Categories</vt:lpstr>
      <vt:lpstr>ACEs Categories</vt:lpstr>
      <vt:lpstr>Activity 1</vt:lpstr>
      <vt:lpstr>ACEs Categories</vt:lpstr>
      <vt:lpstr>Original ACEs identified….the list is growing….</vt:lpstr>
      <vt:lpstr> </vt:lpstr>
      <vt:lpstr>Origins of the Study </vt:lpstr>
      <vt:lpstr>Initial Observations: </vt:lpstr>
      <vt:lpstr>Collaboration</vt:lpstr>
      <vt:lpstr>Study Scope: </vt:lpstr>
      <vt:lpstr>Key Findings</vt:lpstr>
      <vt:lpstr>Key findings:</vt:lpstr>
      <vt:lpstr>Impact:</vt:lpstr>
      <vt:lpstr>Expansion:</vt:lpstr>
      <vt:lpstr>PowerPoint Presentation</vt:lpstr>
      <vt:lpstr>How do ACEs affect health? 5mins.</vt:lpstr>
      <vt:lpstr>Feedback</vt:lpstr>
      <vt:lpstr>Specific mental health impacts </vt:lpstr>
      <vt:lpstr>Physiological changes: </vt:lpstr>
      <vt:lpstr>Chronic stress effects: </vt:lpstr>
      <vt:lpstr>Impaired coping mechanisms: </vt:lpstr>
      <vt:lpstr>Intergenerational impacts: </vt:lpstr>
      <vt:lpstr>PowerPoint Presentation</vt:lpstr>
      <vt:lpstr>What does this mean for practice? 5mins</vt:lpstr>
      <vt:lpstr>Potential for resilience: </vt:lpstr>
      <vt:lpstr>Positive or ‘Favourable Adolescent childhood experiences’ (FACES) 5 mins</vt:lpstr>
      <vt:lpstr>What are positive childhood experiences?</vt:lpstr>
      <vt:lpstr>PowerPoint Presentation</vt:lpstr>
      <vt:lpstr>How to practice PCEs</vt:lpstr>
      <vt:lpstr>HOPE</vt:lpstr>
      <vt:lpstr>Four Building Blocks of HOPE</vt:lpstr>
      <vt:lpstr>Environment</vt:lpstr>
      <vt:lpstr>Engagement</vt:lpstr>
      <vt:lpstr>Emotional growth</vt:lpstr>
      <vt:lpstr>Creating a difference with PCEs</vt:lpstr>
      <vt:lpstr>PowerPoint Presentation</vt:lpstr>
      <vt:lpstr>Comfort Break</vt:lpstr>
      <vt:lpstr>What is meant by risk factors?</vt:lpstr>
      <vt:lpstr>What is meant by risk factors? 5mins</vt:lpstr>
      <vt:lpstr>Individual and family Risk factors</vt:lpstr>
      <vt:lpstr>Cont…</vt:lpstr>
      <vt:lpstr>Community Risk Factors</vt:lpstr>
      <vt:lpstr>What are protective factors?</vt:lpstr>
      <vt:lpstr>Protective factors – 5 mins</vt:lpstr>
      <vt:lpstr>Individual and family Protective Factors</vt:lpstr>
      <vt:lpstr>Cont…</vt:lpstr>
      <vt:lpstr>Community protective factors</vt:lpstr>
      <vt:lpstr>Activity 2</vt:lpstr>
      <vt:lpstr>Case Study 1 – Emily’s Journey</vt:lpstr>
      <vt:lpstr>Impact of ACEs: Emily</vt:lpstr>
      <vt:lpstr>Case Study 2 Jake’s Journey</vt:lpstr>
      <vt:lpstr> ACEs Experienced:</vt:lpstr>
      <vt:lpstr>Impact on Jake: </vt:lpstr>
      <vt:lpstr>Feedback</vt:lpstr>
      <vt:lpstr>Youth Work’s critical role in ACEs</vt:lpstr>
      <vt:lpstr>PowerPoint Presentation</vt:lpstr>
      <vt:lpstr>PowerPoint Presentation</vt:lpstr>
      <vt:lpstr>PowerPoint Presentation</vt:lpstr>
      <vt:lpstr>PowerPoint Presentation</vt:lpstr>
      <vt:lpstr>PowerPoint Presentation</vt:lpstr>
      <vt:lpstr>PowerPoint Presentation</vt:lpstr>
      <vt:lpstr>Helpful resources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19</cp:revision>
  <dcterms:created xsi:type="dcterms:W3CDTF">2022-06-22T10:03:12Z</dcterms:created>
  <dcterms:modified xsi:type="dcterms:W3CDTF">2024-12-09T10:03:04Z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0x0101003847BB3BC7CD6142BD04558DE981B893</vt:lpwstr>
  </property>
  <property fmtid="{D5CDD505-2E9C-101B-9397-08002B2CF9AE}" pid="3" name="MediaServiceImageTags">
    <vt:lpwstr/>
  </property>
</Properties>
</file>