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1" r:id="rId26"/>
  </p:sldIdLst>
  <p:sldSz cx="9144000" cy="5143500" type="screen16x9"/>
  <p:notesSz cx="6858000" cy="9144000"/>
  <p:embeddedFontLst>
    <p:embeddedFont>
      <p:font typeface="Calibri" panose="020F0502020204030204" pitchFamily="34" charset="0"/>
      <p:regular r:id="rId28"/>
      <p:bold r:id="rId29"/>
      <p:italic r:id="rId30"/>
      <p:boldItalic r:id="rId31"/>
    </p:embeddedFont>
    <p:embeddedFont>
      <p:font typeface="Nunito"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7" roundtripDataSignature="AMtx7mjvFjQwow4d9rpAfGIrfjFx/VIRY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DA28737-D00C-479F-BC96-E045DEAC0FB6}">
  <a:tblStyle styleId="{EDA28737-D00C-479F-BC96-E045DEAC0FB6}"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946" y="91"/>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85959564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513480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4" name="Google Shape;13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1607063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1" name="Google Shape;14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Good morning everyone……The completion of this presentation can give more elaborated knowledge about the prevalence of mental health issues among young adults due to the excess severity of the pandemic situation. Additionally, the complete breakdown of the scope of social interaction has played an important role in creating negative influence over physiological and behavioural changes among young adults. </a:t>
            </a:r>
            <a:endParaRPr/>
          </a:p>
        </p:txBody>
      </p:sp>
    </p:spTree>
    <p:extLst>
      <p:ext uri="{BB962C8B-B14F-4D97-AF65-F5344CB8AC3E}">
        <p14:creationId xmlns:p14="http://schemas.microsoft.com/office/powerpoint/2010/main" val="2558590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1" name="Google Shape;15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0" i="0" u="none" strike="noStrike" cap="none">
                <a:solidFill>
                  <a:srgbClr val="000000"/>
                </a:solidFill>
                <a:latin typeface="Arial"/>
                <a:ea typeface="Arial"/>
                <a:cs typeface="Arial"/>
                <a:sym typeface="Arial"/>
              </a:rPr>
              <a:t>This particular slide has been showcasing the progress of the selected research area by involving more strategic evidence related to the mental health progress of young adults in recent years. The excess presence of social distance and the threat of future progress have been playing a significant role in influencing the threat of depression and anxiety among youngsters. </a:t>
            </a:r>
            <a:endParaRPr sz="1200"/>
          </a:p>
        </p:txBody>
      </p:sp>
    </p:spTree>
    <p:extLst>
      <p:ext uri="{BB962C8B-B14F-4D97-AF65-F5344CB8AC3E}">
        <p14:creationId xmlns:p14="http://schemas.microsoft.com/office/powerpoint/2010/main" val="30984098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0" name="Google Shape;16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The above slide sheds light on the impact of the pandemic situation on the mental health progress among youngsters between the age of 18-24 years. The excessive imposition of strict restrictions for restricting the growth of social collaborativeness and the threat of global recession have enhanced the progress of stress and anxiety among adults.  </a:t>
            </a:r>
            <a:endParaRPr/>
          </a:p>
        </p:txBody>
      </p:sp>
    </p:spTree>
    <p:extLst>
      <p:ext uri="{BB962C8B-B14F-4D97-AF65-F5344CB8AC3E}">
        <p14:creationId xmlns:p14="http://schemas.microsoft.com/office/powerpoint/2010/main" val="3123258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This specific slide gives a better demonstration of the influence of canceling social events and the lack of contribution of the family members over enhancing the threat of influencing stress and anxiety among young adults regarding their future growth in the recent market environment. Additionally, the suitable optimisation of the inspirational learning process has the potential to decrease the severity of the pandemic by supporting the progress of mental health well-being. </a:t>
            </a:r>
            <a:endParaRPr/>
          </a:p>
        </p:txBody>
      </p:sp>
    </p:spTree>
    <p:extLst>
      <p:ext uri="{BB962C8B-B14F-4D97-AF65-F5344CB8AC3E}">
        <p14:creationId xmlns:p14="http://schemas.microsoft.com/office/powerpoint/2010/main" val="367148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0" i="0" u="none" strike="noStrike" cap="none">
                <a:solidFill>
                  <a:srgbClr val="000000"/>
                </a:solidFill>
                <a:latin typeface="Arial"/>
                <a:ea typeface="Arial"/>
                <a:cs typeface="Arial"/>
                <a:sym typeface="Arial"/>
              </a:rPr>
              <a:t>The above slide has been showcasing the major influence behind considering the targeted research topic and the value that must be generated through the completion of the study has been effectively showcased. This research has the potential to enhance the progress of awareness among the society to satisfy the requirement of collaboration among the young adults that come from the age limit of 18-24 years. </a:t>
            </a:r>
            <a:endParaRPr sz="1200"/>
          </a:p>
        </p:txBody>
      </p:sp>
    </p:spTree>
    <p:extLst>
      <p:ext uri="{BB962C8B-B14F-4D97-AF65-F5344CB8AC3E}">
        <p14:creationId xmlns:p14="http://schemas.microsoft.com/office/powerpoint/2010/main" val="2772677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7" name="Google Shape;18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The above slide showcases the goals and purposes that will be targeted to be achieved by the imposition of complete research in the selected areas of academics. Additionally, the effective creation of the appropriate objectives assisted in providing better guidance that has been obtained to assemble and involve more credible information related to the targeted research area.   </a:t>
            </a:r>
            <a:endParaRPr/>
          </a:p>
        </p:txBody>
      </p:sp>
    </p:spTree>
    <p:extLst>
      <p:ext uri="{BB962C8B-B14F-4D97-AF65-F5344CB8AC3E}">
        <p14:creationId xmlns:p14="http://schemas.microsoft.com/office/powerpoint/2010/main" val="2346529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6" name="Google Shape;196;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This slide focuses on the selected research questions which will be answered through the completion of the study. The appropriate maintenance of feasibility, ethics, relevance, and appropriateness can increase the chances of generating credible outcomes by answering the targeted questions effectively. However, the strategic creation of the research questions increased the progress of better focus toward involving more quality-based evidence within the study.  </a:t>
            </a:r>
            <a:r>
              <a:rPr lang="en-US" sz="1200" b="1" i="1" u="none" strike="noStrike" cap="none">
                <a:solidFill>
                  <a:srgbClr val="000000"/>
                </a:solidFill>
                <a:latin typeface="Arial"/>
                <a:ea typeface="Arial"/>
                <a:cs typeface="Arial"/>
                <a:sym typeface="Arial"/>
              </a:rPr>
              <a:t> </a:t>
            </a:r>
            <a:endParaRPr sz="12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258624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5" name="Google Shape;20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dirty="0">
                <a:solidFill>
                  <a:schemeClr val="dk1"/>
                </a:solidFill>
              </a:rPr>
              <a:t>The illustrated demonstration of this slide showed that the involvement of the effective data assembling process enhanced the chances of generating more strategic outcomes through </a:t>
            </a:r>
            <a:r>
              <a:rPr lang="en-US" sz="1200" dirty="0" err="1">
                <a:solidFill>
                  <a:schemeClr val="dk1"/>
                </a:solidFill>
              </a:rPr>
              <a:t>analysing</a:t>
            </a:r>
            <a:r>
              <a:rPr lang="en-US" sz="1200" dirty="0">
                <a:solidFill>
                  <a:schemeClr val="dk1"/>
                </a:solidFill>
              </a:rPr>
              <a:t> the credible information adequately. </a:t>
            </a:r>
            <a:r>
              <a:rPr lang="en-US" sz="1200" dirty="0">
                <a:solidFill>
                  <a:srgbClr val="FF0000"/>
                </a:solidFill>
              </a:rPr>
              <a:t>Therefore, the choice of both "primary quantitative" data assembling processes and observation techniques would help acquire more strategic information regarding the impact of the pandemic on the mental health progress of youngsters from 18-24 years in the UK.</a:t>
            </a:r>
            <a:r>
              <a:rPr lang="en-US" sz="1200" dirty="0">
                <a:solidFill>
                  <a:schemeClr val="dk1"/>
                </a:solidFill>
              </a:rPr>
              <a:t> </a:t>
            </a:r>
            <a:endParaRPr sz="1200" dirty="0"/>
          </a:p>
        </p:txBody>
      </p:sp>
    </p:spTree>
    <p:extLst>
      <p:ext uri="{BB962C8B-B14F-4D97-AF65-F5344CB8AC3E}">
        <p14:creationId xmlns:p14="http://schemas.microsoft.com/office/powerpoint/2010/main" val="161480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4" name="Google Shape;214;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This particular slide guides the targeted design that needs to be accomplished for securing the presence of quantitative evidence that might attract the scope of success for the study from the competitive field of academics. </a:t>
            </a:r>
            <a:r>
              <a:rPr lang="en-US" sz="1200">
                <a:solidFill>
                  <a:srgbClr val="FF0000"/>
                </a:solidFill>
              </a:rPr>
              <a:t>Additionally, the choice of "exploratory design" will be effective in highlighting the influence of the pandemic on young adults.</a:t>
            </a:r>
            <a:r>
              <a:rPr lang="en-US" sz="1200">
                <a:solidFill>
                  <a:schemeClr val="dk1"/>
                </a:solidFill>
              </a:rPr>
              <a:t> </a:t>
            </a:r>
            <a:endParaRPr sz="1200"/>
          </a:p>
        </p:txBody>
      </p:sp>
    </p:spTree>
    <p:extLst>
      <p:ext uri="{BB962C8B-B14F-4D97-AF65-F5344CB8AC3E}">
        <p14:creationId xmlns:p14="http://schemas.microsoft.com/office/powerpoint/2010/main" val="2006404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3" name="Google Shape;223;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This specific slide highlights the targeted approach that has to be accomplished to complete the targeted research area. </a:t>
            </a:r>
            <a:r>
              <a:rPr lang="en-US" sz="1200">
                <a:solidFill>
                  <a:srgbClr val="FF0000"/>
                </a:solidFill>
              </a:rPr>
              <a:t>The choice of a positivist approach can secure the existence of more accurate information with the help of hypotheses that might be helpful to attract a better scope of competitive advantages for this research from the selected area of academics in the future.</a:t>
            </a:r>
            <a:endParaRPr/>
          </a:p>
        </p:txBody>
      </p:sp>
    </p:spTree>
    <p:extLst>
      <p:ext uri="{BB962C8B-B14F-4D97-AF65-F5344CB8AC3E}">
        <p14:creationId xmlns:p14="http://schemas.microsoft.com/office/powerpoint/2010/main" val="826815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2" name="Google Shape;232;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The prior description of a specific set of beliefs can be termed a research philosophy. Various types of research philosophy exist and one has to be proposed and chosen by the researcher. Various ways of interpretation will be essential to consider the factors of the mental health of young people during a pandemic. </a:t>
            </a:r>
            <a:r>
              <a:rPr lang="en-US" sz="1200">
                <a:solidFill>
                  <a:srgbClr val="FF0000"/>
                </a:solidFill>
              </a:rPr>
              <a:t>That is why positivist research philosophy has been proposed to be chosen. With the help of the positivist research philosophy, the researcher will be able to focus on more than one realistic factor that leads to the deterioration of the mental condition of young people during the pandemic in the UK. </a:t>
            </a:r>
            <a:endParaRPr sz="1200"/>
          </a:p>
        </p:txBody>
      </p:sp>
    </p:spTree>
    <p:extLst>
      <p:ext uri="{BB962C8B-B14F-4D97-AF65-F5344CB8AC3E}">
        <p14:creationId xmlns:p14="http://schemas.microsoft.com/office/powerpoint/2010/main" val="3086755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1" name="Google Shape;241;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The concept of direct interventions in research reflects the potential directions based on the selected research strategy. That is why the selected research strategy has been proposed for the study. </a:t>
            </a:r>
            <a:r>
              <a:rPr lang="en-US" sz="1200">
                <a:solidFill>
                  <a:srgbClr val="FF0000"/>
                </a:solidFill>
              </a:rPr>
              <a:t>Among the four types of research strategies, a primary quantitative research strategy has been proposed to be chosen for the study of understanding the factors of the impact of COVID-19 on the minds of young people. </a:t>
            </a:r>
            <a:r>
              <a:rPr lang="en-US" sz="1200">
                <a:solidFill>
                  <a:schemeClr val="dk1"/>
                </a:solidFill>
              </a:rPr>
              <a:t>The mixed research strategy proposal has been provided to the researcher to induct primary data to find out the impact. </a:t>
            </a:r>
            <a:endParaRPr sz="1200"/>
          </a:p>
        </p:txBody>
      </p:sp>
    </p:spTree>
    <p:extLst>
      <p:ext uri="{BB962C8B-B14F-4D97-AF65-F5344CB8AC3E}">
        <p14:creationId xmlns:p14="http://schemas.microsoft.com/office/powerpoint/2010/main" val="2006295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0" name="Google Shape;250;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The research will mainly involve primary and secondary data and that is why a simple random sampling technique has been proposed. </a:t>
            </a:r>
            <a:r>
              <a:rPr lang="en-US" sz="1200">
                <a:solidFill>
                  <a:srgbClr val="FF0000"/>
                </a:solidFill>
              </a:rPr>
              <a:t>Considering primary quantitative and secondary qualitative, 7 participants have been proposed to be chosen for the survey of data with the help of Google form and various online platforms have to be considered based on the identification of the factors of impact of mental health of young people during a pandemic in the UK.</a:t>
            </a:r>
            <a:r>
              <a:rPr lang="en-US" sz="1200">
                <a:solidFill>
                  <a:schemeClr val="dk1"/>
                </a:solidFill>
              </a:rPr>
              <a:t> </a:t>
            </a:r>
            <a:endParaRPr sz="1200"/>
          </a:p>
        </p:txBody>
      </p:sp>
    </p:spTree>
    <p:extLst>
      <p:ext uri="{BB962C8B-B14F-4D97-AF65-F5344CB8AC3E}">
        <p14:creationId xmlns:p14="http://schemas.microsoft.com/office/powerpoint/2010/main" val="5328066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9" name="Google Shape;259;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a:solidFill>
                  <a:schemeClr val="dk1"/>
                </a:solidFill>
              </a:rPr>
              <a:t>The concept of gathering data has been termed a data collection method. </a:t>
            </a:r>
            <a:r>
              <a:rPr lang="en-US" sz="1200">
                <a:solidFill>
                  <a:srgbClr val="FF0000"/>
                </a:solidFill>
              </a:rPr>
              <a:t>However, the suitable accomplishment of the primary based on quantitative data assembling process has the capability to attract more real-time evidence which would be effective to highlight the feelings of the youngsters from the UK during the pandemic situation. Additionally, all the targeted participants will be attracted through online platforms such as “Instagram” and “Telegram” and a Google form would be created and its link will be distributed among the selected participants to gather authentic information related to the selected research area. Furthermore, before assembling evidence from the human respondents a consent will be taken to understand their agreement to involve their contribution within this research.  </a:t>
            </a:r>
            <a:endParaRPr sz="1200"/>
          </a:p>
        </p:txBody>
      </p:sp>
    </p:spTree>
    <p:extLst>
      <p:ext uri="{BB962C8B-B14F-4D97-AF65-F5344CB8AC3E}">
        <p14:creationId xmlns:p14="http://schemas.microsoft.com/office/powerpoint/2010/main" val="2257123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68" name="Google Shape;268;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a:solidFill>
                  <a:schemeClr val="dk1"/>
                </a:solidFill>
              </a:rPr>
              <a:t>The above slide proposed the suitable data evaluation process that needs to be followed to generate more credible findings from the assembled evidence collected from credible sources. </a:t>
            </a:r>
            <a:r>
              <a:rPr lang="en-US" sz="1200">
                <a:solidFill>
                  <a:srgbClr val="FF0000"/>
                </a:solidFill>
              </a:rPr>
              <a:t>However, the suitable accomplishment of the “descriptive analysis” process for analysing quantitative evidence which assembled through primary sources would effectively generate more credible findings related to the effect of Covid-19 within the mental health condition of the youngsters from the UK</a:t>
            </a:r>
            <a:r>
              <a:rPr lang="en-US" sz="1200">
                <a:solidFill>
                  <a:schemeClr val="dk1"/>
                </a:solidFill>
              </a:rPr>
              <a:t>.  </a:t>
            </a:r>
            <a:endParaRPr sz="1200"/>
          </a:p>
        </p:txBody>
      </p:sp>
    </p:spTree>
    <p:extLst>
      <p:ext uri="{BB962C8B-B14F-4D97-AF65-F5344CB8AC3E}">
        <p14:creationId xmlns:p14="http://schemas.microsoft.com/office/powerpoint/2010/main" val="26090902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77" name="Google Shape;277;p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a:solidFill>
                  <a:schemeClr val="dk1"/>
                </a:solidFill>
              </a:rPr>
              <a:t>This slide highlights the importance of implementing ethical rules and regulations to maintain the confidentiality of the study which might be essential to sustain research autonomy. </a:t>
            </a:r>
            <a:r>
              <a:rPr lang="en-US" sz="1200">
                <a:solidFill>
                  <a:srgbClr val="FF0000"/>
                </a:solidFill>
              </a:rPr>
              <a:t>Additionally, during the time of data assembling process no personal information will be asked to the respondents and their privacy will be effectively maintained to improve the chances of adequate progress of the research in the different areas of academics</a:t>
            </a:r>
            <a:r>
              <a:rPr lang="en-US" sz="1200">
                <a:solidFill>
                  <a:schemeClr val="dk1"/>
                </a:solidFill>
              </a:rPr>
              <a:t>. However, the appropriate following of the mentioned ethical behaviour would be helpful to eliminate the existence of unauthentic practices within the research. Thus, the optimisation of all the ethical concerns would be appropriate to generate a more credible outcome from this research. </a:t>
            </a:r>
            <a:endParaRPr sz="1200"/>
          </a:p>
        </p:txBody>
      </p:sp>
    </p:spTree>
    <p:extLst>
      <p:ext uri="{BB962C8B-B14F-4D97-AF65-F5344CB8AC3E}">
        <p14:creationId xmlns:p14="http://schemas.microsoft.com/office/powerpoint/2010/main" val="11360166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86" name="Google Shape;286;p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0" i="0" u="none" strike="noStrike" cap="none">
                <a:solidFill>
                  <a:srgbClr val="000000"/>
                </a:solidFill>
                <a:latin typeface="Arial"/>
                <a:ea typeface="Arial"/>
                <a:cs typeface="Arial"/>
                <a:sym typeface="Arial"/>
              </a:rPr>
              <a:t>This specific slide stated that completion of this research work would be helpful to enhance the progress of awareness among society which might be effective to support the progress of better mental health conditions among the youngsters. However, having an intense concern towards decreasing the existence of depression among young adults would be helpful to secure the economic growth of a nation in the future. </a:t>
            </a:r>
            <a:endParaRPr sz="1200"/>
          </a:p>
        </p:txBody>
      </p:sp>
    </p:spTree>
    <p:extLst>
      <p:ext uri="{BB962C8B-B14F-4D97-AF65-F5344CB8AC3E}">
        <p14:creationId xmlns:p14="http://schemas.microsoft.com/office/powerpoint/2010/main" val="25930005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95" name="Google Shape;295;p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100"/>
              <a:buFont typeface="Arial"/>
              <a:buNone/>
            </a:pPr>
            <a:r>
              <a:rPr lang="en-US" sz="1200" b="0" i="0" u="none" strike="noStrike" cap="none">
                <a:solidFill>
                  <a:srgbClr val="000000"/>
                </a:solidFill>
                <a:latin typeface="Arial"/>
                <a:ea typeface="Arial"/>
                <a:cs typeface="Arial"/>
                <a:sym typeface="Arial"/>
              </a:rPr>
              <a:t>The above slide sheds light on the necessity of reducing the growth of anxiety and depression among youngsters that have been adequately connected in supporting the economic progress of a nation. However, having an intense focus on promoting social interaction assisted in generating more strategic value for an individual from the competitive market environment. Thus, the completion of this research will be helpful to support the growth of emotional well-being among the adults which has been essential to secure the chances of development of the society.  </a:t>
            </a:r>
            <a:endParaRPr/>
          </a:p>
        </p:txBody>
      </p:sp>
    </p:spTree>
    <p:extLst>
      <p:ext uri="{BB962C8B-B14F-4D97-AF65-F5344CB8AC3E}">
        <p14:creationId xmlns:p14="http://schemas.microsoft.com/office/powerpoint/2010/main" val="418781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04" name="Google Shape;304;p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rgbClr val="FF0000"/>
                </a:solidFill>
              </a:rPr>
              <a:t>The above highlighted table has the capability to give a more in-depth understanding about the targeted time limit that has been required to complete the selected work in an effective manner</a:t>
            </a:r>
            <a:r>
              <a:rPr lang="en-US" sz="1200">
                <a:solidFill>
                  <a:schemeClr val="dk1"/>
                </a:solidFill>
              </a:rPr>
              <a:t>. The creation of the project timeline helped in determining a scheduled time that was required to complete the targeted task effectively. Additionally, the suitable following of the suggested timeline can maintain the systematic progress of the study which enables the scope of generating better success of the study through generating better values for future endeavours.   </a:t>
            </a:r>
            <a:endParaRPr sz="1200"/>
          </a:p>
        </p:txBody>
      </p:sp>
    </p:spTree>
    <p:extLst>
      <p:ext uri="{BB962C8B-B14F-4D97-AF65-F5344CB8AC3E}">
        <p14:creationId xmlns:p14="http://schemas.microsoft.com/office/powerpoint/2010/main" val="33880068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12" name="Google Shape;312;p2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US" sz="1200" b="0" i="0" u="none" strike="noStrike" cap="none">
                <a:solidFill>
                  <a:srgbClr val="000000"/>
                </a:solidFill>
                <a:latin typeface="Arial"/>
                <a:ea typeface="Arial"/>
                <a:cs typeface="Arial"/>
                <a:sym typeface="Arial"/>
              </a:rPr>
              <a:t>After going through all these points it has been understood that the proper involvement of the targeted data assembling approach would be effective in attracting better academic success for the study from the targeted research area. Additionally, this research has the potential to give a more elaborated understanding regarding the impact of the crisis on the mental health progress of those coming from 18-24 years old. </a:t>
            </a:r>
            <a:endParaRPr sz="1200"/>
          </a:p>
        </p:txBody>
      </p:sp>
    </p:spTree>
    <p:extLst>
      <p:ext uri="{BB962C8B-B14F-4D97-AF65-F5344CB8AC3E}">
        <p14:creationId xmlns:p14="http://schemas.microsoft.com/office/powerpoint/2010/main" val="23111414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0" name="Google Shape;320;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extLst>
      <p:ext uri="{BB962C8B-B14F-4D97-AF65-F5344CB8AC3E}">
        <p14:creationId xmlns:p14="http://schemas.microsoft.com/office/powerpoint/2010/main" val="38364558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27" name="Google Shape;327;p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a:p>
        </p:txBody>
      </p:sp>
    </p:spTree>
    <p:extLst>
      <p:ext uri="{BB962C8B-B14F-4D97-AF65-F5344CB8AC3E}">
        <p14:creationId xmlns:p14="http://schemas.microsoft.com/office/powerpoint/2010/main" val="2025664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9"/>
        <p:cNvGrpSpPr/>
        <p:nvPr/>
      </p:nvGrpSpPr>
      <p:grpSpPr>
        <a:xfrm>
          <a:off x="0" y="0"/>
          <a:ext cx="0" cy="0"/>
          <a:chOff x="0" y="0"/>
          <a:chExt cx="0" cy="0"/>
        </a:xfrm>
      </p:grpSpPr>
      <p:sp>
        <p:nvSpPr>
          <p:cNvPr id="340" name="Google Shape;340;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1" name="Google Shape;341;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3784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7"/>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27"/>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27"/>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7"/>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27"/>
          <p:cNvGrpSpPr/>
          <p:nvPr/>
        </p:nvGrpSpPr>
        <p:grpSpPr>
          <a:xfrm>
            <a:off x="255200" y="592"/>
            <a:ext cx="2250363" cy="1044300"/>
            <a:chOff x="255200" y="592"/>
            <a:chExt cx="2250363" cy="1044300"/>
          </a:xfrm>
        </p:grpSpPr>
        <p:sp>
          <p:nvSpPr>
            <p:cNvPr id="15" name="Google Shape;15;p27"/>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7"/>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7"/>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27"/>
          <p:cNvGrpSpPr/>
          <p:nvPr/>
        </p:nvGrpSpPr>
        <p:grpSpPr>
          <a:xfrm>
            <a:off x="905395" y="592"/>
            <a:ext cx="2250363" cy="1044300"/>
            <a:chOff x="905395" y="592"/>
            <a:chExt cx="2250363" cy="1044300"/>
          </a:xfrm>
        </p:grpSpPr>
        <p:sp>
          <p:nvSpPr>
            <p:cNvPr id="19" name="Google Shape;19;p27"/>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27"/>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7"/>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27"/>
          <p:cNvGrpSpPr/>
          <p:nvPr/>
        </p:nvGrpSpPr>
        <p:grpSpPr>
          <a:xfrm>
            <a:off x="7057468" y="5088"/>
            <a:ext cx="1851281" cy="752108"/>
            <a:chOff x="6917201" y="0"/>
            <a:chExt cx="2227776" cy="863400"/>
          </a:xfrm>
        </p:grpSpPr>
        <p:sp>
          <p:nvSpPr>
            <p:cNvPr id="23" name="Google Shape;23;p27"/>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27"/>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7"/>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27"/>
          <p:cNvGrpSpPr/>
          <p:nvPr/>
        </p:nvGrpSpPr>
        <p:grpSpPr>
          <a:xfrm>
            <a:off x="6553032" y="4217852"/>
            <a:ext cx="2389067" cy="925737"/>
            <a:chOff x="6917201" y="0"/>
            <a:chExt cx="2227776" cy="863400"/>
          </a:xfrm>
        </p:grpSpPr>
        <p:sp>
          <p:nvSpPr>
            <p:cNvPr id="27" name="Google Shape;27;p27"/>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7"/>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7"/>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27"/>
          <p:cNvGrpSpPr/>
          <p:nvPr/>
        </p:nvGrpSpPr>
        <p:grpSpPr>
          <a:xfrm>
            <a:off x="199149" y="4055652"/>
            <a:ext cx="2795413" cy="1083308"/>
            <a:chOff x="6917201" y="0"/>
            <a:chExt cx="2227776" cy="863400"/>
          </a:xfrm>
        </p:grpSpPr>
        <p:sp>
          <p:nvSpPr>
            <p:cNvPr id="31" name="Google Shape;31;p27"/>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7"/>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7"/>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27"/>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27"/>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2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2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28"/>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2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29"/>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29"/>
          <p:cNvGrpSpPr/>
          <p:nvPr/>
        </p:nvGrpSpPr>
        <p:grpSpPr>
          <a:xfrm>
            <a:off x="5594191" y="3961115"/>
            <a:ext cx="2910144" cy="1182340"/>
            <a:chOff x="6917201" y="0"/>
            <a:chExt cx="2227776" cy="863400"/>
          </a:xfrm>
        </p:grpSpPr>
        <p:sp>
          <p:nvSpPr>
            <p:cNvPr id="47" name="Google Shape;47;p29"/>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29"/>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9"/>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29"/>
          <p:cNvGrpSpPr/>
          <p:nvPr/>
        </p:nvGrpSpPr>
        <p:grpSpPr>
          <a:xfrm>
            <a:off x="199149" y="2"/>
            <a:ext cx="2795413" cy="1083308"/>
            <a:chOff x="6917201" y="0"/>
            <a:chExt cx="2227776" cy="863400"/>
          </a:xfrm>
        </p:grpSpPr>
        <p:sp>
          <p:nvSpPr>
            <p:cNvPr id="51" name="Google Shape;51;p29"/>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9"/>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9"/>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29"/>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2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30"/>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30"/>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3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30"/>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30"/>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30"/>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3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3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3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3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31"/>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3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32"/>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32"/>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3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32"/>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32"/>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3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33"/>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33"/>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33"/>
          <p:cNvGrpSpPr/>
          <p:nvPr/>
        </p:nvGrpSpPr>
        <p:grpSpPr>
          <a:xfrm>
            <a:off x="255991" y="-118"/>
            <a:ext cx="2251347" cy="1043408"/>
            <a:chOff x="3961956" y="4383950"/>
            <a:chExt cx="1160548" cy="548700"/>
          </a:xfrm>
        </p:grpSpPr>
        <p:sp>
          <p:nvSpPr>
            <p:cNvPr id="81" name="Google Shape;81;p33"/>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33"/>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33"/>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33"/>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33"/>
          <p:cNvGrpSpPr/>
          <p:nvPr/>
        </p:nvGrpSpPr>
        <p:grpSpPr>
          <a:xfrm>
            <a:off x="34934" y="4522125"/>
            <a:ext cx="1593305" cy="617072"/>
            <a:chOff x="6917201" y="0"/>
            <a:chExt cx="2227776" cy="863400"/>
          </a:xfrm>
        </p:grpSpPr>
        <p:sp>
          <p:nvSpPr>
            <p:cNvPr id="86" name="Google Shape;86;p33"/>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33"/>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33"/>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33"/>
          <p:cNvGrpSpPr/>
          <p:nvPr/>
        </p:nvGrpSpPr>
        <p:grpSpPr>
          <a:xfrm>
            <a:off x="5886353" y="1243"/>
            <a:ext cx="3257454" cy="1261514"/>
            <a:chOff x="6917201" y="0"/>
            <a:chExt cx="2227776" cy="863400"/>
          </a:xfrm>
        </p:grpSpPr>
        <p:sp>
          <p:nvSpPr>
            <p:cNvPr id="90" name="Google Shape;90;p33"/>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33"/>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33"/>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33"/>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3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3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3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3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34"/>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34"/>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34"/>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3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35"/>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35"/>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3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35"/>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3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36"/>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36"/>
          <p:cNvGrpSpPr/>
          <p:nvPr/>
        </p:nvGrpSpPr>
        <p:grpSpPr>
          <a:xfrm>
            <a:off x="5959222" y="4119576"/>
            <a:ext cx="2520951" cy="1024165"/>
            <a:chOff x="6917201" y="0"/>
            <a:chExt cx="2227776" cy="863400"/>
          </a:xfrm>
        </p:grpSpPr>
        <p:sp>
          <p:nvSpPr>
            <p:cNvPr id="112" name="Google Shape;112;p36"/>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36"/>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36"/>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36"/>
          <p:cNvGrpSpPr/>
          <p:nvPr/>
        </p:nvGrpSpPr>
        <p:grpSpPr>
          <a:xfrm>
            <a:off x="199149" y="2"/>
            <a:ext cx="2795413" cy="1083308"/>
            <a:chOff x="6917201" y="0"/>
            <a:chExt cx="2227776" cy="863400"/>
          </a:xfrm>
        </p:grpSpPr>
        <p:sp>
          <p:nvSpPr>
            <p:cNvPr id="116" name="Google Shape;116;p3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36"/>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3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36"/>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36"/>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3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3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26"/>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2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www.oecd.org/coronavirus/policy-responses/supporting-young-people-s-mental-health-through-the-covid-19-crisis-84e143e5/" TargetMode="External"/><Relationship Id="rId5" Type="http://schemas.openxmlformats.org/officeDocument/2006/relationships/hyperlink" Target="https://www.nytimes.com/2020/08/24/well/family/young-adults-mental-health-pandemic.html" TargetMode="External"/><Relationship Id="rId4" Type="http://schemas.openxmlformats.org/officeDocument/2006/relationships/hyperlink" Target="https://www.cdc.gov/nchs/products/databriefs/db444.htm"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statista.com/chart/22503/share-of-adults-who-experienced-mental-health-problems-during-the-pandemic/"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1"/>
          <p:cNvPicPr preferRelativeResize="0"/>
          <p:nvPr/>
        </p:nvPicPr>
        <p:blipFill rotWithShape="1">
          <a:blip r:embed="rId3">
            <a:alphaModFix amt="55000"/>
          </a:blip>
          <a:srcRect/>
          <a:stretch/>
        </p:blipFill>
        <p:spPr>
          <a:xfrm>
            <a:off x="178420" y="200722"/>
            <a:ext cx="8771929" cy="4739268"/>
          </a:xfrm>
          <a:prstGeom prst="rect">
            <a:avLst/>
          </a:prstGeom>
          <a:noFill/>
          <a:ln>
            <a:noFill/>
          </a:ln>
        </p:spPr>
      </p:pic>
      <p:sp>
        <p:nvSpPr>
          <p:cNvPr id="129" name="Google Shape;129;p1"/>
          <p:cNvSpPr/>
          <p:nvPr/>
        </p:nvSpPr>
        <p:spPr>
          <a:xfrm>
            <a:off x="1148576" y="1260086"/>
            <a:ext cx="7081024" cy="2408663"/>
          </a:xfrm>
          <a:prstGeom prst="homePlate">
            <a:avLst>
              <a:gd name="adj" fmla="val 50000"/>
            </a:avLst>
          </a:prstGeom>
          <a:noFill/>
          <a:ln w="25400" cap="flat" cmpd="sng">
            <a:solidFill>
              <a:srgbClr val="00584E"/>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None/>
            </a:pPr>
            <a:endParaRPr sz="1400" b="0" i="0" u="none" strike="noStrike" cap="none">
              <a:solidFill>
                <a:srgbClr val="0E0A06"/>
              </a:solidFill>
              <a:latin typeface="Arial"/>
              <a:ea typeface="Arial"/>
              <a:cs typeface="Arial"/>
              <a:sym typeface="Arial"/>
            </a:endParaRPr>
          </a:p>
        </p:txBody>
      </p:sp>
      <p:sp>
        <p:nvSpPr>
          <p:cNvPr id="130" name="Google Shape;130;p1"/>
          <p:cNvSpPr/>
          <p:nvPr/>
        </p:nvSpPr>
        <p:spPr>
          <a:xfrm>
            <a:off x="1148576" y="1448774"/>
            <a:ext cx="6345044" cy="203128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b="1" i="0" u="none" strike="noStrike" cap="none" dirty="0">
                <a:solidFill>
                  <a:srgbClr val="111C22"/>
                </a:solidFill>
                <a:latin typeface="Arial"/>
                <a:ea typeface="Arial"/>
                <a:cs typeface="Arial"/>
                <a:sym typeface="Arial"/>
              </a:rPr>
              <a:t>TOPIC:</a:t>
            </a:r>
            <a:r>
              <a:rPr lang="en-US" b="1" i="1" u="none" strike="noStrike" cap="none" dirty="0">
                <a:solidFill>
                  <a:srgbClr val="111C22"/>
                </a:solidFill>
                <a:latin typeface="Arial"/>
                <a:ea typeface="Arial"/>
                <a:cs typeface="Arial"/>
                <a:sym typeface="Arial"/>
              </a:rPr>
              <a:t> IMPACT OF THE COVID-19 PANDEMIC ON THE MENTAL HEALTH OF YOUNGSTERS (18-24 AGE GROUP)</a:t>
            </a:r>
            <a:endParaRPr b="1" i="0" u="none" strike="noStrike" cap="none" dirty="0">
              <a:solidFill>
                <a:srgbClr val="111C22"/>
              </a:solidFill>
              <a:latin typeface="Arial"/>
              <a:ea typeface="Arial"/>
              <a:cs typeface="Arial"/>
              <a:sym typeface="Arial"/>
            </a:endParaRPr>
          </a:p>
          <a:p>
            <a:pPr marL="0" marR="0" lvl="0" indent="0" algn="ctr" rtl="0">
              <a:lnSpc>
                <a:spcPct val="150000"/>
              </a:lnSpc>
              <a:spcBef>
                <a:spcPts val="0"/>
              </a:spcBef>
              <a:spcAft>
                <a:spcPts val="0"/>
              </a:spcAft>
              <a:buNone/>
            </a:pPr>
            <a:r>
              <a:rPr lang="en-US" b="1" i="0" u="none" strike="noStrike" cap="none" dirty="0">
                <a:solidFill>
                  <a:srgbClr val="111C22"/>
                </a:solidFill>
                <a:latin typeface="Arial"/>
                <a:ea typeface="Arial"/>
                <a:cs typeface="Arial"/>
                <a:sym typeface="Arial"/>
              </a:rPr>
              <a:t>MODULE TITLE:</a:t>
            </a:r>
            <a:r>
              <a:rPr lang="en-US" b="1" i="1" u="none" strike="noStrike" cap="none" dirty="0">
                <a:solidFill>
                  <a:srgbClr val="111C22"/>
                </a:solidFill>
                <a:latin typeface="Arial"/>
                <a:ea typeface="Arial"/>
                <a:cs typeface="Arial"/>
                <a:sym typeface="Arial"/>
              </a:rPr>
              <a:t> PRACTICE-BASED RESEARCH </a:t>
            </a:r>
            <a:endParaRPr b="1" i="0" u="none" strike="noStrike" cap="none" dirty="0">
              <a:solidFill>
                <a:srgbClr val="111C22"/>
              </a:solidFill>
              <a:latin typeface="Arial"/>
              <a:ea typeface="Arial"/>
              <a:cs typeface="Arial"/>
              <a:sym typeface="Arial"/>
            </a:endParaRPr>
          </a:p>
          <a:p>
            <a:pPr marL="0" marR="0" lvl="0" indent="0" algn="ctr" rtl="0">
              <a:lnSpc>
                <a:spcPct val="150000"/>
              </a:lnSpc>
              <a:spcBef>
                <a:spcPts val="0"/>
              </a:spcBef>
              <a:spcAft>
                <a:spcPts val="0"/>
              </a:spcAft>
              <a:buNone/>
            </a:pPr>
            <a:r>
              <a:rPr lang="en-US" b="1" i="0" u="none" strike="noStrike" cap="none" dirty="0">
                <a:solidFill>
                  <a:srgbClr val="111C22"/>
                </a:solidFill>
                <a:latin typeface="Arial"/>
                <a:ea typeface="Arial"/>
                <a:cs typeface="Arial"/>
                <a:sym typeface="Arial"/>
              </a:rPr>
              <a:t>MODULE CODE:</a:t>
            </a:r>
            <a:r>
              <a:rPr lang="en-US" b="1" i="1" u="none" strike="noStrike" cap="none" dirty="0">
                <a:solidFill>
                  <a:srgbClr val="111C22"/>
                </a:solidFill>
                <a:latin typeface="Arial"/>
                <a:ea typeface="Arial"/>
                <a:cs typeface="Arial"/>
                <a:sym typeface="Arial"/>
              </a:rPr>
              <a:t> LCHS7001 </a:t>
            </a:r>
          </a:p>
          <a:p>
            <a:pPr marL="0" marR="0" lvl="0" indent="0" algn="ctr" rtl="0">
              <a:lnSpc>
                <a:spcPct val="150000"/>
              </a:lnSpc>
              <a:spcBef>
                <a:spcPts val="0"/>
              </a:spcBef>
              <a:spcAft>
                <a:spcPts val="0"/>
              </a:spcAft>
              <a:buNone/>
            </a:pPr>
            <a:r>
              <a:rPr lang="en-US" b="1" i="1" dirty="0">
                <a:solidFill>
                  <a:srgbClr val="111C22"/>
                </a:solidFill>
              </a:rPr>
              <a:t>NAME: MASUMI S TANDEL</a:t>
            </a:r>
          </a:p>
          <a:p>
            <a:pPr marL="0" marR="0" lvl="0" indent="0" algn="ctr" rtl="0">
              <a:lnSpc>
                <a:spcPct val="150000"/>
              </a:lnSpc>
              <a:spcBef>
                <a:spcPts val="0"/>
              </a:spcBef>
              <a:spcAft>
                <a:spcPts val="0"/>
              </a:spcAft>
              <a:buNone/>
            </a:pPr>
            <a:r>
              <a:rPr lang="en-US" b="1" i="1" u="none" strike="noStrike" cap="none" dirty="0">
                <a:solidFill>
                  <a:srgbClr val="111C22"/>
                </a:solidFill>
                <a:latin typeface="Arial"/>
                <a:ea typeface="Arial"/>
                <a:cs typeface="Arial"/>
                <a:sym typeface="Arial"/>
              </a:rPr>
              <a:t>STUDENT ID</a:t>
            </a:r>
            <a:r>
              <a:rPr lang="en-US" b="1" i="1" dirty="0">
                <a:solidFill>
                  <a:srgbClr val="111C22"/>
                </a:solidFill>
              </a:rPr>
              <a:t>: 2243074</a:t>
            </a:r>
            <a:endParaRPr b="1" i="0" u="none" strike="noStrike" cap="none" dirty="0">
              <a:solidFill>
                <a:srgbClr val="111C22"/>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136" name="Google Shape;136;p2"/>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137" name="Google Shape;137;p2"/>
          <p:cNvSpPr/>
          <p:nvPr/>
        </p:nvSpPr>
        <p:spPr>
          <a:xfrm>
            <a:off x="3227134" y="204200"/>
            <a:ext cx="2953053"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dirty="0">
                <a:solidFill>
                  <a:srgbClr val="000000"/>
                </a:solidFill>
                <a:latin typeface="Arial"/>
                <a:ea typeface="Arial"/>
                <a:cs typeface="Arial"/>
                <a:sym typeface="Arial"/>
              </a:rPr>
              <a:t>OVERVIEW</a:t>
            </a:r>
            <a:endParaRPr sz="2000" b="1" i="0" u="none" strike="noStrike" cap="none" dirty="0">
              <a:solidFill>
                <a:srgbClr val="000000"/>
              </a:solidFill>
              <a:latin typeface="Arial"/>
              <a:ea typeface="Arial"/>
              <a:cs typeface="Arial"/>
              <a:sym typeface="Arial"/>
            </a:endParaRPr>
          </a:p>
        </p:txBody>
      </p:sp>
      <p:sp>
        <p:nvSpPr>
          <p:cNvPr id="138" name="Google Shape;138;p2"/>
          <p:cNvSpPr txBox="1"/>
          <p:nvPr/>
        </p:nvSpPr>
        <p:spPr>
          <a:xfrm>
            <a:off x="424912" y="757352"/>
            <a:ext cx="8331200" cy="3801041"/>
          </a:xfrm>
          <a:prstGeom prst="rect">
            <a:avLst/>
          </a:prstGeom>
          <a:noFill/>
          <a:ln>
            <a:noFill/>
          </a:ln>
        </p:spPr>
        <p:txBody>
          <a:bodyPr spcFirstLastPara="1" wrap="square" lIns="91425" tIns="45700" rIns="91425" bIns="45700" anchor="t" anchorCtr="0">
            <a:spAutoFit/>
          </a:bodyPr>
          <a:lstStyle/>
          <a:p>
            <a:pPr marL="0" marR="0" lvl="0" indent="0" algn="l" rtl="0">
              <a:lnSpc>
                <a:spcPct val="150000"/>
              </a:lnSpc>
              <a:spcBef>
                <a:spcPts val="0"/>
              </a:spcBef>
              <a:spcAft>
                <a:spcPts val="0"/>
              </a:spcAft>
              <a:buNone/>
            </a:pPr>
            <a:r>
              <a:rPr lang="en-US" sz="1000" b="1" i="0" u="sng" strike="noStrike" cap="none" dirty="0">
                <a:solidFill>
                  <a:srgbClr val="000000"/>
                </a:solidFill>
                <a:latin typeface="Arial"/>
                <a:ea typeface="Arial"/>
                <a:cs typeface="Arial"/>
                <a:sym typeface="Arial"/>
              </a:rPr>
              <a:t>Slide No. 		Contents</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3: 		Prevalence of the problem(s) identified in the area of health and/or social care</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4: 		Introduction</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5: 		Research Background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6: 		Research Background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7: 		Research Rationale</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8: 		Aim and Objective of the study</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9:		Research Questions</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10: 		Proposed research methodology</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11: 		Research Design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12: 		Research Approach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13: 		Research Philosophy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14: 		Research Strategy</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15: 		Sample size and sampling technique</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16: 		Data collection method</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17: 		Data analysis technique</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18: 		Ethical consideration</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19: 		Implication of research </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20: 		Implication of research</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21: 		Plan of Work and Time Schedule</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22: 		Summary</a:t>
            </a:r>
            <a:endParaRPr dirty="0"/>
          </a:p>
          <a:p>
            <a:pPr marL="0" marR="0" lvl="0" indent="0" algn="l" rtl="0">
              <a:lnSpc>
                <a:spcPct val="150000"/>
              </a:lnSpc>
              <a:spcBef>
                <a:spcPts val="0"/>
              </a:spcBef>
              <a:spcAft>
                <a:spcPts val="0"/>
              </a:spcAft>
              <a:buNone/>
            </a:pPr>
            <a:r>
              <a:rPr lang="en-US" sz="700" b="0" i="0" u="none" strike="noStrike" cap="none" dirty="0">
                <a:solidFill>
                  <a:srgbClr val="000000"/>
                </a:solidFill>
                <a:latin typeface="Arial"/>
                <a:ea typeface="Arial"/>
                <a:cs typeface="Arial"/>
                <a:sym typeface="Arial"/>
              </a:rPr>
              <a:t>Slide 23: 		References </a:t>
            </a:r>
            <a:endParaRPr dirty="0"/>
          </a:p>
          <a:p>
            <a:pPr marL="0" marR="0" lvl="0" indent="0" algn="l" rtl="0">
              <a:lnSpc>
                <a:spcPct val="100000"/>
              </a:lnSpc>
              <a:spcBef>
                <a:spcPts val="0"/>
              </a:spcBef>
              <a:spcAft>
                <a:spcPts val="0"/>
              </a:spcAft>
              <a:buNone/>
            </a:pPr>
            <a:r>
              <a:rPr lang="en-US" sz="700" b="0" i="0" u="none" strike="noStrike" cap="none" dirty="0">
                <a:solidFill>
                  <a:srgbClr val="000000"/>
                </a:solidFill>
                <a:latin typeface="Arial"/>
                <a:ea typeface="Arial"/>
                <a:cs typeface="Arial"/>
                <a:sym typeface="Arial"/>
              </a:rPr>
              <a:t>Slide 24: 		Thank You</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pic>
        <p:nvPicPr>
          <p:cNvPr id="143" name="Google Shape;143;p3"/>
          <p:cNvPicPr preferRelativeResize="0"/>
          <p:nvPr/>
        </p:nvPicPr>
        <p:blipFill rotWithShape="1">
          <a:blip r:embed="rId3">
            <a:alphaModFix amt="40000"/>
          </a:blip>
          <a:srcRect/>
          <a:stretch/>
        </p:blipFill>
        <p:spPr>
          <a:xfrm>
            <a:off x="175500" y="156117"/>
            <a:ext cx="8774850" cy="4784308"/>
          </a:xfrm>
          <a:prstGeom prst="rect">
            <a:avLst/>
          </a:prstGeom>
          <a:noFill/>
          <a:ln>
            <a:noFill/>
          </a:ln>
        </p:spPr>
      </p:pic>
      <p:sp>
        <p:nvSpPr>
          <p:cNvPr id="144" name="Google Shape;144;p3"/>
          <p:cNvSpPr/>
          <p:nvPr/>
        </p:nvSpPr>
        <p:spPr>
          <a:xfrm>
            <a:off x="289932" y="156117"/>
            <a:ext cx="8274204"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dirty="0">
                <a:solidFill>
                  <a:srgbClr val="000000"/>
                </a:solidFill>
                <a:latin typeface="Arial"/>
                <a:ea typeface="Arial"/>
                <a:cs typeface="Arial"/>
                <a:sym typeface="Arial"/>
              </a:rPr>
              <a:t>PREVALENCE</a:t>
            </a:r>
            <a:endParaRPr sz="2000" b="1" i="0" u="none" strike="noStrike" cap="none" dirty="0">
              <a:solidFill>
                <a:srgbClr val="000000"/>
              </a:solidFill>
              <a:latin typeface="Arial"/>
              <a:ea typeface="Arial"/>
              <a:cs typeface="Arial"/>
              <a:sym typeface="Arial"/>
            </a:endParaRPr>
          </a:p>
        </p:txBody>
      </p:sp>
      <p:sp>
        <p:nvSpPr>
          <p:cNvPr id="145" name="Google Shape;145;p3"/>
          <p:cNvSpPr/>
          <p:nvPr/>
        </p:nvSpPr>
        <p:spPr>
          <a:xfrm>
            <a:off x="289932" y="1171780"/>
            <a:ext cx="4850780" cy="3693319"/>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existence of the complete lockdown situation has decreased the scope of collaboration and harms mental health progress (Jia </a:t>
            </a:r>
            <a:r>
              <a:rPr lang="en-US" sz="1200" b="0" i="1" u="none" strike="noStrike" cap="none" dirty="0">
                <a:solidFill>
                  <a:srgbClr val="000000"/>
                </a:solidFill>
                <a:latin typeface="Arial"/>
                <a:ea typeface="Arial"/>
                <a:cs typeface="Arial"/>
                <a:sym typeface="Arial"/>
              </a:rPr>
              <a:t>et al., </a:t>
            </a:r>
            <a:r>
              <a:rPr lang="en-US" sz="1200" b="0" i="0" u="none" strike="noStrike" cap="none" dirty="0">
                <a:solidFill>
                  <a:srgbClr val="000000"/>
                </a:solidFill>
                <a:latin typeface="Arial"/>
                <a:ea typeface="Arial"/>
                <a:cs typeface="Arial"/>
                <a:sym typeface="Arial"/>
              </a:rPr>
              <a:t>2020).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In May 2020, it was reported that 27% of the young adults belonging to the age group of 18-24 have been suffering from anxiety and 24% of them facing the threat of depression  (OECD, 2021).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existence of loneliness has been affecting the growth of a positive mood.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Reduced scope of physiological and </a:t>
            </a:r>
            <a:r>
              <a:rPr lang="en-US" sz="1200" b="0" i="0" u="none" strike="noStrike" cap="none" dirty="0" err="1">
                <a:solidFill>
                  <a:srgbClr val="000000"/>
                </a:solidFill>
                <a:latin typeface="Arial"/>
                <a:ea typeface="Arial"/>
                <a:cs typeface="Arial"/>
                <a:sym typeface="Arial"/>
              </a:rPr>
              <a:t>behavioural</a:t>
            </a:r>
            <a:r>
              <a:rPr lang="en-US" sz="1200" b="0" i="0" u="none" strike="noStrike" cap="none" dirty="0">
                <a:solidFill>
                  <a:srgbClr val="000000"/>
                </a:solidFill>
                <a:latin typeface="Arial"/>
                <a:ea typeface="Arial"/>
                <a:cs typeface="Arial"/>
                <a:sym typeface="Arial"/>
              </a:rPr>
              <a:t> response has increased the threat of mental health issues among youngsters.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pandemic had a negative influence on the progress of young adults (Lee </a:t>
            </a:r>
            <a:r>
              <a:rPr lang="en-US" sz="1200" b="0" i="1" u="none" strike="noStrike" cap="none" dirty="0">
                <a:solidFill>
                  <a:srgbClr val="000000"/>
                </a:solidFill>
                <a:latin typeface="Arial"/>
                <a:ea typeface="Arial"/>
                <a:cs typeface="Arial"/>
                <a:sym typeface="Arial"/>
              </a:rPr>
              <a:t>et al.,</a:t>
            </a:r>
            <a:r>
              <a:rPr lang="en-US" sz="1200" b="0" i="0" u="none" strike="noStrike" cap="none" dirty="0">
                <a:solidFill>
                  <a:srgbClr val="000000"/>
                </a:solidFill>
                <a:latin typeface="Arial"/>
                <a:ea typeface="Arial"/>
                <a:cs typeface="Arial"/>
                <a:sym typeface="Arial"/>
              </a:rPr>
              <a:t> 2020).      </a:t>
            </a:r>
            <a:endParaRPr dirty="0"/>
          </a:p>
        </p:txBody>
      </p:sp>
      <p:pic>
        <p:nvPicPr>
          <p:cNvPr id="146" name="Google Shape;146;p3"/>
          <p:cNvPicPr preferRelativeResize="0"/>
          <p:nvPr/>
        </p:nvPicPr>
        <p:blipFill rotWithShape="1">
          <a:blip r:embed="rId4">
            <a:alphaModFix/>
          </a:blip>
          <a:srcRect t="1578" r="50143"/>
          <a:stretch/>
        </p:blipFill>
        <p:spPr>
          <a:xfrm>
            <a:off x="5774663" y="643342"/>
            <a:ext cx="2541735" cy="1711526"/>
          </a:xfrm>
          <a:prstGeom prst="rect">
            <a:avLst/>
          </a:prstGeom>
          <a:noFill/>
          <a:ln w="25400" cap="flat" cmpd="sng">
            <a:solidFill>
              <a:srgbClr val="000000"/>
            </a:solidFill>
            <a:prstDash val="solid"/>
            <a:round/>
            <a:headEnd type="none" w="sm" len="sm"/>
            <a:tailEnd type="none" w="sm" len="sm"/>
          </a:ln>
        </p:spPr>
      </p:pic>
      <p:pic>
        <p:nvPicPr>
          <p:cNvPr id="147" name="Google Shape;147;p3"/>
          <p:cNvPicPr preferRelativeResize="0"/>
          <p:nvPr/>
        </p:nvPicPr>
        <p:blipFill rotWithShape="1">
          <a:blip r:embed="rId4">
            <a:alphaModFix/>
          </a:blip>
          <a:srcRect l="51375" t="1578"/>
          <a:stretch/>
        </p:blipFill>
        <p:spPr>
          <a:xfrm>
            <a:off x="5774663" y="2616905"/>
            <a:ext cx="2617003" cy="1615727"/>
          </a:xfrm>
          <a:prstGeom prst="rect">
            <a:avLst/>
          </a:prstGeom>
          <a:noFill/>
          <a:ln w="25400" cap="flat" cmpd="sng">
            <a:solidFill>
              <a:srgbClr val="000000"/>
            </a:solidFill>
            <a:prstDash val="solid"/>
            <a:round/>
            <a:headEnd type="none" w="sm" len="sm"/>
            <a:tailEnd type="none" w="sm" len="sm"/>
          </a:ln>
        </p:spPr>
      </p:pic>
      <p:sp>
        <p:nvSpPr>
          <p:cNvPr id="148" name="Google Shape;148;p3"/>
          <p:cNvSpPr/>
          <p:nvPr/>
        </p:nvSpPr>
        <p:spPr>
          <a:xfrm>
            <a:off x="6158910" y="4404359"/>
            <a:ext cx="1773242"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dirty="0">
                <a:solidFill>
                  <a:srgbClr val="000000"/>
                </a:solidFill>
                <a:latin typeface="Arial"/>
                <a:ea typeface="Arial"/>
                <a:cs typeface="Arial"/>
                <a:sym typeface="Arial"/>
              </a:rPr>
              <a:t>(Source: OECD, 2021)</a:t>
            </a:r>
            <a:endParaRPr sz="1200" b="0" i="0" u="none" strike="noStrike" cap="none" dirty="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pic>
        <p:nvPicPr>
          <p:cNvPr id="153" name="Google Shape;153;p4"/>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154" name="Google Shape;154;p4"/>
          <p:cNvSpPr/>
          <p:nvPr/>
        </p:nvSpPr>
        <p:spPr>
          <a:xfrm>
            <a:off x="3599796" y="204200"/>
            <a:ext cx="2153154"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INTRODUCTION</a:t>
            </a:r>
            <a:endParaRPr sz="2000" b="1" i="0" u="none" strike="noStrike" cap="none">
              <a:solidFill>
                <a:srgbClr val="000000"/>
              </a:solidFill>
              <a:latin typeface="Arial"/>
              <a:ea typeface="Arial"/>
              <a:cs typeface="Arial"/>
              <a:sym typeface="Arial"/>
            </a:endParaRPr>
          </a:p>
        </p:txBody>
      </p:sp>
      <p:sp>
        <p:nvSpPr>
          <p:cNvPr id="155" name="Google Shape;155;p4"/>
          <p:cNvSpPr/>
          <p:nvPr/>
        </p:nvSpPr>
        <p:spPr>
          <a:xfrm>
            <a:off x="312235" y="835089"/>
            <a:ext cx="5029199" cy="397031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This study is going to highlight the impact of the pandemic on the mental health progress among youngsters belonging to the age limit of 18-24 years.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growth of mental health illness among people between the ages of 18 and 44 years has increased by almost 18.5% to 23.2% between 2019 and 2021 (CDC, 2022).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existence of social separation has enhanced the threat of loneliness among young adults.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complete breakdown of the education system and the business sector increases the tension of future progress among adults (Parola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2020).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Complete disruption of the regular process and financial loss within the family has been enhancing the growth of fear (Theberath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2022).  </a:t>
            </a:r>
            <a:endParaRPr/>
          </a:p>
        </p:txBody>
      </p:sp>
      <p:pic>
        <p:nvPicPr>
          <p:cNvPr id="156" name="Google Shape;156;p4"/>
          <p:cNvPicPr preferRelativeResize="0"/>
          <p:nvPr/>
        </p:nvPicPr>
        <p:blipFill rotWithShape="1">
          <a:blip r:embed="rId4">
            <a:alphaModFix/>
          </a:blip>
          <a:srcRect l="2454" t="4093" b="3671"/>
          <a:stretch/>
        </p:blipFill>
        <p:spPr>
          <a:xfrm>
            <a:off x="5634282" y="1463992"/>
            <a:ext cx="3056320" cy="2215515"/>
          </a:xfrm>
          <a:prstGeom prst="rect">
            <a:avLst/>
          </a:prstGeom>
          <a:noFill/>
          <a:ln w="25400" cap="flat" cmpd="sng">
            <a:solidFill>
              <a:srgbClr val="000000"/>
            </a:solidFill>
            <a:prstDash val="solid"/>
            <a:round/>
            <a:headEnd type="none" w="sm" len="sm"/>
            <a:tailEnd type="none" w="sm" len="sm"/>
          </a:ln>
        </p:spPr>
      </p:pic>
      <p:sp>
        <p:nvSpPr>
          <p:cNvPr id="157" name="Google Shape;157;p4"/>
          <p:cNvSpPr/>
          <p:nvPr/>
        </p:nvSpPr>
        <p:spPr>
          <a:xfrm>
            <a:off x="6231564" y="3723716"/>
            <a:ext cx="1661032"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CDC, 2022)</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pic>
        <p:nvPicPr>
          <p:cNvPr id="162" name="Google Shape;162;p5"/>
          <p:cNvPicPr preferRelativeResize="0"/>
          <p:nvPr/>
        </p:nvPicPr>
        <p:blipFill rotWithShape="1">
          <a:blip r:embed="rId3">
            <a:alphaModFix amt="40000"/>
          </a:blip>
          <a:srcRect/>
          <a:stretch/>
        </p:blipFill>
        <p:spPr>
          <a:xfrm>
            <a:off x="178421" y="189571"/>
            <a:ext cx="8771930" cy="4750854"/>
          </a:xfrm>
          <a:prstGeom prst="rect">
            <a:avLst/>
          </a:prstGeom>
          <a:noFill/>
          <a:ln>
            <a:noFill/>
          </a:ln>
        </p:spPr>
      </p:pic>
      <p:sp>
        <p:nvSpPr>
          <p:cNvPr id="163" name="Google Shape;163;p5"/>
          <p:cNvSpPr/>
          <p:nvPr/>
        </p:nvSpPr>
        <p:spPr>
          <a:xfrm>
            <a:off x="3036446" y="189571"/>
            <a:ext cx="3584636"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BACKGROUND</a:t>
            </a:r>
            <a:endParaRPr sz="2000" b="1" i="0" u="none" strike="noStrike" cap="none">
              <a:solidFill>
                <a:srgbClr val="000000"/>
              </a:solidFill>
              <a:latin typeface="Arial"/>
              <a:ea typeface="Arial"/>
              <a:cs typeface="Arial"/>
              <a:sym typeface="Arial"/>
            </a:endParaRPr>
          </a:p>
        </p:txBody>
      </p:sp>
      <p:sp>
        <p:nvSpPr>
          <p:cNvPr id="164" name="Google Shape;164;p5"/>
          <p:cNvSpPr/>
          <p:nvPr/>
        </p:nvSpPr>
        <p:spPr>
          <a:xfrm>
            <a:off x="356839" y="868207"/>
            <a:ext cx="4572000" cy="4062651"/>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restriction due to the complete lockdown has decreased the scope of social interaction and has decreased the progress of mental health among young adults (Kumar and Nayar, 2021).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In 2020, 26% of adults from the UK, and Canada has been facing mental health issue due to the pandemic (Statista.com, 2020).</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existence of 25.5% of unpaid adults coming from the age of 18-24 years increased the growth of suicidal thoughts (</a:t>
            </a:r>
            <a:r>
              <a:rPr lang="en-US" sz="1200" b="0" i="0" u="none" strike="noStrike" cap="none" dirty="0" err="1">
                <a:solidFill>
                  <a:srgbClr val="000000"/>
                </a:solidFill>
                <a:latin typeface="Arial"/>
                <a:ea typeface="Arial"/>
                <a:cs typeface="Arial"/>
                <a:sym typeface="Arial"/>
              </a:rPr>
              <a:t>Klass</a:t>
            </a:r>
            <a:r>
              <a:rPr lang="en-US" sz="1200" b="0" i="0" u="none" strike="noStrike" cap="none" dirty="0">
                <a:solidFill>
                  <a:srgbClr val="000000"/>
                </a:solidFill>
                <a:latin typeface="Arial"/>
                <a:ea typeface="Arial"/>
                <a:cs typeface="Arial"/>
                <a:sym typeface="Arial"/>
              </a:rPr>
              <a:t>, 2020).</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existence of a high rate of global recession has enhanced stress. </a:t>
            </a:r>
            <a:endParaRPr dirty="0"/>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restricted implication of crisis intervention reduced the scope of physiological progress.      </a:t>
            </a:r>
            <a:endParaRPr dirty="0"/>
          </a:p>
        </p:txBody>
      </p:sp>
      <p:pic>
        <p:nvPicPr>
          <p:cNvPr id="165" name="Google Shape;165;p5"/>
          <p:cNvPicPr preferRelativeResize="0"/>
          <p:nvPr/>
        </p:nvPicPr>
        <p:blipFill rotWithShape="1">
          <a:blip r:embed="rId4">
            <a:alphaModFix/>
          </a:blip>
          <a:srcRect t="2931" b="2052"/>
          <a:stretch/>
        </p:blipFill>
        <p:spPr>
          <a:xfrm>
            <a:off x="5264169" y="1346362"/>
            <a:ext cx="3412273" cy="2214245"/>
          </a:xfrm>
          <a:prstGeom prst="rect">
            <a:avLst/>
          </a:prstGeom>
          <a:noFill/>
          <a:ln w="25400" cap="flat" cmpd="sng">
            <a:solidFill>
              <a:srgbClr val="000000"/>
            </a:solidFill>
            <a:prstDash val="solid"/>
            <a:round/>
            <a:headEnd type="none" w="sm" len="sm"/>
            <a:tailEnd type="none" w="sm" len="sm"/>
          </a:ln>
        </p:spPr>
      </p:pic>
      <p:sp>
        <p:nvSpPr>
          <p:cNvPr id="166" name="Google Shape;166;p5"/>
          <p:cNvSpPr/>
          <p:nvPr/>
        </p:nvSpPr>
        <p:spPr>
          <a:xfrm>
            <a:off x="5720972" y="3560607"/>
            <a:ext cx="2242922"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Statista.com, 2020)</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pic>
        <p:nvPicPr>
          <p:cNvPr id="171" name="Google Shape;171;p6"/>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172" name="Google Shape;172;p6"/>
          <p:cNvSpPr/>
          <p:nvPr/>
        </p:nvSpPr>
        <p:spPr>
          <a:xfrm>
            <a:off x="2933542" y="204200"/>
            <a:ext cx="3655167"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BACKGROUND </a:t>
            </a:r>
            <a:endParaRPr sz="2000" b="1" i="0" u="none" strike="noStrike" cap="none">
              <a:solidFill>
                <a:srgbClr val="000000"/>
              </a:solidFill>
              <a:latin typeface="Arial"/>
              <a:ea typeface="Arial"/>
              <a:cs typeface="Arial"/>
              <a:sym typeface="Arial"/>
            </a:endParaRPr>
          </a:p>
        </p:txBody>
      </p:sp>
      <p:sp>
        <p:nvSpPr>
          <p:cNvPr id="173" name="Google Shape;173;p6"/>
          <p:cNvSpPr/>
          <p:nvPr/>
        </p:nvSpPr>
        <p:spPr>
          <a:xfrm>
            <a:off x="335308" y="904511"/>
            <a:ext cx="4080575" cy="3693319"/>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presence of physical distance has been decreasing the progress of social connections.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lack of companionship among the family members and the restricted presence of a positive attitude has enhanced the threat of depression (Wang </a:t>
            </a:r>
            <a:r>
              <a:rPr lang="en-US" sz="1200" b="0" i="1" u="none" strike="noStrike" cap="none">
                <a:solidFill>
                  <a:srgbClr val="000000"/>
                </a:solidFill>
                <a:latin typeface="Arial"/>
                <a:ea typeface="Arial"/>
                <a:cs typeface="Arial"/>
                <a:sym typeface="Arial"/>
              </a:rPr>
              <a:t>et al., </a:t>
            </a:r>
            <a:r>
              <a:rPr lang="en-US" sz="1200" b="0" i="0" u="none" strike="noStrike" cap="none">
                <a:solidFill>
                  <a:srgbClr val="000000"/>
                </a:solidFill>
                <a:latin typeface="Arial"/>
                <a:ea typeface="Arial"/>
                <a:cs typeface="Arial"/>
                <a:sym typeface="Arial"/>
              </a:rPr>
              <a:t>2022).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implication of an inspiring learning process can support the progress of better mental health and well-being of adults (Wei </a:t>
            </a:r>
            <a:r>
              <a:rPr lang="en-US" sz="1200" b="0" i="1" u="none" strike="noStrike" cap="none">
                <a:solidFill>
                  <a:srgbClr val="000000"/>
                </a:solidFill>
                <a:latin typeface="Arial"/>
                <a:ea typeface="Arial"/>
                <a:cs typeface="Arial"/>
                <a:sym typeface="Arial"/>
              </a:rPr>
              <a:t>et al., </a:t>
            </a:r>
            <a:r>
              <a:rPr lang="en-US" sz="1200" b="0" i="0" u="none" strike="noStrike" cap="none">
                <a:solidFill>
                  <a:srgbClr val="000000"/>
                </a:solidFill>
                <a:latin typeface="Arial"/>
                <a:ea typeface="Arial"/>
                <a:cs typeface="Arial"/>
                <a:sym typeface="Arial"/>
              </a:rPr>
              <a:t>2023).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cancellation of public events harms the social gathering (Newlove-Delgado </a:t>
            </a:r>
            <a:r>
              <a:rPr lang="en-US" sz="1200" b="0" i="1" u="none" strike="noStrike" cap="none">
                <a:solidFill>
                  <a:srgbClr val="000000"/>
                </a:solidFill>
                <a:latin typeface="Arial"/>
                <a:ea typeface="Arial"/>
                <a:cs typeface="Arial"/>
                <a:sym typeface="Arial"/>
              </a:rPr>
              <a:t>et al., </a:t>
            </a:r>
            <a:r>
              <a:rPr lang="en-US" sz="1200" b="0" i="0" u="none" strike="noStrike" cap="none">
                <a:solidFill>
                  <a:srgbClr val="000000"/>
                </a:solidFill>
                <a:latin typeface="Arial"/>
                <a:ea typeface="Arial"/>
                <a:cs typeface="Arial"/>
                <a:sym typeface="Arial"/>
              </a:rPr>
              <a:t>2021).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decreased growth of enthusiasm and motivation highlights the growth of depression.   </a:t>
            </a:r>
            <a:endParaRPr/>
          </a:p>
        </p:txBody>
      </p:sp>
      <p:pic>
        <p:nvPicPr>
          <p:cNvPr id="174" name="Google Shape;174;p6"/>
          <p:cNvPicPr preferRelativeResize="0"/>
          <p:nvPr/>
        </p:nvPicPr>
        <p:blipFill rotWithShape="1">
          <a:blip r:embed="rId4">
            <a:alphaModFix/>
          </a:blip>
          <a:srcRect/>
          <a:stretch/>
        </p:blipFill>
        <p:spPr>
          <a:xfrm>
            <a:off x="4844357" y="1224290"/>
            <a:ext cx="3710619" cy="2544445"/>
          </a:xfrm>
          <a:prstGeom prst="rect">
            <a:avLst/>
          </a:prstGeom>
          <a:noFill/>
          <a:ln w="25400" cap="flat" cmpd="sng">
            <a:solidFill>
              <a:srgbClr val="000000"/>
            </a:solidFill>
            <a:prstDash val="solid"/>
            <a:round/>
            <a:headEnd type="none" w="sm" len="sm"/>
            <a:tailEnd type="none" w="sm" len="sm"/>
          </a:ln>
        </p:spPr>
      </p:pic>
      <p:sp>
        <p:nvSpPr>
          <p:cNvPr id="175" name="Google Shape;175;p6"/>
          <p:cNvSpPr/>
          <p:nvPr/>
        </p:nvSpPr>
        <p:spPr>
          <a:xfrm>
            <a:off x="5516941" y="3790660"/>
            <a:ext cx="2143536"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Wang </a:t>
            </a:r>
            <a:r>
              <a:rPr lang="en-US" sz="1200" b="1" i="1" u="none" strike="noStrike" cap="none">
                <a:solidFill>
                  <a:srgbClr val="000000"/>
                </a:solidFill>
                <a:latin typeface="Arial"/>
                <a:ea typeface="Arial"/>
                <a:cs typeface="Arial"/>
                <a:sym typeface="Arial"/>
              </a:rPr>
              <a:t>et al., </a:t>
            </a:r>
            <a:r>
              <a:rPr lang="en-US" sz="1200" b="1" i="0" u="none" strike="noStrike" cap="none">
                <a:solidFill>
                  <a:srgbClr val="000000"/>
                </a:solidFill>
                <a:latin typeface="Arial"/>
                <a:ea typeface="Arial"/>
                <a:cs typeface="Arial"/>
                <a:sym typeface="Arial"/>
              </a:rPr>
              <a:t>2022)</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pic>
        <p:nvPicPr>
          <p:cNvPr id="180" name="Google Shape;180;p7"/>
          <p:cNvPicPr preferRelativeResize="0"/>
          <p:nvPr/>
        </p:nvPicPr>
        <p:blipFill rotWithShape="1">
          <a:blip r:embed="rId3">
            <a:alphaModFix amt="40000"/>
          </a:blip>
          <a:srcRect/>
          <a:stretch/>
        </p:blipFill>
        <p:spPr>
          <a:xfrm>
            <a:off x="178421" y="178420"/>
            <a:ext cx="8771930" cy="4762005"/>
          </a:xfrm>
          <a:prstGeom prst="rect">
            <a:avLst/>
          </a:prstGeom>
          <a:noFill/>
          <a:ln>
            <a:noFill/>
          </a:ln>
        </p:spPr>
      </p:pic>
      <p:sp>
        <p:nvSpPr>
          <p:cNvPr id="181" name="Google Shape;181;p7"/>
          <p:cNvSpPr/>
          <p:nvPr/>
        </p:nvSpPr>
        <p:spPr>
          <a:xfrm>
            <a:off x="3164928" y="178420"/>
            <a:ext cx="3198311"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RATIONALE</a:t>
            </a:r>
            <a:endParaRPr sz="2000" b="1" i="0" u="none" strike="noStrike" cap="none">
              <a:solidFill>
                <a:srgbClr val="000000"/>
              </a:solidFill>
              <a:latin typeface="Arial"/>
              <a:ea typeface="Arial"/>
              <a:cs typeface="Arial"/>
              <a:sym typeface="Arial"/>
            </a:endParaRPr>
          </a:p>
        </p:txBody>
      </p:sp>
      <p:sp>
        <p:nvSpPr>
          <p:cNvPr id="182" name="Google Shape;182;p7"/>
          <p:cNvSpPr/>
          <p:nvPr/>
        </p:nvSpPr>
        <p:spPr>
          <a:xfrm>
            <a:off x="267630" y="802289"/>
            <a:ext cx="5073804" cy="397031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main reason behind considering this research is to demonstrate the severity of the pandemic on the mental health of young adults.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strategic suggestion of suitable measures would also have the ability to decrease the severity of mental health illness among the targeted population.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existence of social isolation has enhanced the threat of mental health disorders among young adults (Ganesan</a:t>
            </a:r>
            <a:r>
              <a:rPr lang="en-US" sz="1200" b="0" i="1" u="none" strike="noStrike" cap="none">
                <a:solidFill>
                  <a:srgbClr val="000000"/>
                </a:solidFill>
                <a:latin typeface="Arial"/>
                <a:ea typeface="Arial"/>
                <a:cs typeface="Arial"/>
                <a:sym typeface="Arial"/>
              </a:rPr>
              <a:t> et al.,</a:t>
            </a:r>
            <a:r>
              <a:rPr lang="en-US" sz="1200" b="0" i="0" u="none" strike="noStrike" cap="none">
                <a:solidFill>
                  <a:srgbClr val="000000"/>
                </a:solidFill>
                <a:latin typeface="Arial"/>
                <a:ea typeface="Arial"/>
                <a:cs typeface="Arial"/>
                <a:sym typeface="Arial"/>
              </a:rPr>
              <a:t> 2021).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presence of tension regarding the future progress among people aged 18 to 24 years old has increased the progress of anxiety.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completion of this research might increase awareness regarding the importance of offering social support for improving mental health.   </a:t>
            </a:r>
            <a:endParaRPr/>
          </a:p>
        </p:txBody>
      </p:sp>
      <p:pic>
        <p:nvPicPr>
          <p:cNvPr id="183" name="Google Shape;183;p7"/>
          <p:cNvPicPr preferRelativeResize="0"/>
          <p:nvPr/>
        </p:nvPicPr>
        <p:blipFill rotWithShape="1">
          <a:blip r:embed="rId4">
            <a:alphaModFix/>
          </a:blip>
          <a:srcRect l="7852" t="4059" r="7531" b="2951"/>
          <a:stretch/>
        </p:blipFill>
        <p:spPr>
          <a:xfrm>
            <a:off x="5552545" y="1268761"/>
            <a:ext cx="3186694" cy="2202180"/>
          </a:xfrm>
          <a:prstGeom prst="rect">
            <a:avLst/>
          </a:prstGeom>
          <a:noFill/>
          <a:ln w="25400" cap="flat" cmpd="sng">
            <a:solidFill>
              <a:srgbClr val="000000"/>
            </a:solidFill>
            <a:prstDash val="solid"/>
            <a:round/>
            <a:headEnd type="none" w="sm" len="sm"/>
            <a:tailEnd type="none" w="sm" len="sm"/>
          </a:ln>
        </p:spPr>
      </p:pic>
      <p:sp>
        <p:nvSpPr>
          <p:cNvPr id="184" name="Google Shape;184;p7"/>
          <p:cNvSpPr/>
          <p:nvPr/>
        </p:nvSpPr>
        <p:spPr>
          <a:xfrm>
            <a:off x="5959510" y="3476733"/>
            <a:ext cx="2372764"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Ganesan</a:t>
            </a:r>
            <a:r>
              <a:rPr lang="en-US" sz="1200" b="1" i="1" u="none" strike="noStrike" cap="none">
                <a:solidFill>
                  <a:srgbClr val="000000"/>
                </a:solidFill>
                <a:latin typeface="Arial"/>
                <a:ea typeface="Arial"/>
                <a:cs typeface="Arial"/>
                <a:sym typeface="Arial"/>
              </a:rPr>
              <a:t> et al.,</a:t>
            </a:r>
            <a:r>
              <a:rPr lang="en-US" sz="1200" b="1" i="0" u="none" strike="noStrike" cap="none">
                <a:solidFill>
                  <a:srgbClr val="000000"/>
                </a:solidFill>
                <a:latin typeface="Arial"/>
                <a:ea typeface="Arial"/>
                <a:cs typeface="Arial"/>
                <a:sym typeface="Arial"/>
              </a:rPr>
              <a:t> 2021)</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pic>
        <p:nvPicPr>
          <p:cNvPr id="189" name="Google Shape;189;p8"/>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190" name="Google Shape;190;p8"/>
          <p:cNvSpPr/>
          <p:nvPr/>
        </p:nvSpPr>
        <p:spPr>
          <a:xfrm>
            <a:off x="2402452" y="204200"/>
            <a:ext cx="4762842" cy="498342"/>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AIM AND OBJECTIVE OF THE STUDY</a:t>
            </a:r>
            <a:endParaRPr sz="2000" b="1" i="0" u="none" strike="noStrike" cap="none">
              <a:solidFill>
                <a:srgbClr val="000000"/>
              </a:solidFill>
              <a:latin typeface="Times New Roman"/>
              <a:ea typeface="Times New Roman"/>
              <a:cs typeface="Times New Roman"/>
              <a:sym typeface="Times New Roman"/>
            </a:endParaRPr>
          </a:p>
        </p:txBody>
      </p:sp>
      <p:sp>
        <p:nvSpPr>
          <p:cNvPr id="191" name="Google Shape;191;p8"/>
          <p:cNvSpPr/>
          <p:nvPr/>
        </p:nvSpPr>
        <p:spPr>
          <a:xfrm>
            <a:off x="197576" y="702542"/>
            <a:ext cx="4898532" cy="4247317"/>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1" i="1" u="none" strike="noStrike" cap="none">
                <a:solidFill>
                  <a:srgbClr val="000000"/>
                </a:solidFill>
                <a:latin typeface="Arial"/>
                <a:ea typeface="Arial"/>
                <a:cs typeface="Arial"/>
                <a:sym typeface="Arial"/>
              </a:rPr>
              <a:t>Aim-</a:t>
            </a:r>
            <a:r>
              <a:rPr lang="en-US" sz="1200" b="0" i="0" u="none" strike="noStrike" cap="none">
                <a:solidFill>
                  <a:srgbClr val="000000"/>
                </a:solidFill>
                <a:latin typeface="Arial"/>
                <a:ea typeface="Arial"/>
                <a:cs typeface="Arial"/>
                <a:sym typeface="Arial"/>
              </a:rPr>
              <a:t> The main purpose of the study is to evaluate the impact of the pandemic on the mental health condition of youngsters belonging to the age group of 18-24 years.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1" i="1" u="none" strike="noStrike" cap="none">
                <a:solidFill>
                  <a:srgbClr val="000000"/>
                </a:solidFill>
                <a:latin typeface="Arial"/>
                <a:ea typeface="Arial"/>
                <a:cs typeface="Arial"/>
                <a:sym typeface="Arial"/>
              </a:rPr>
              <a:t>Chosen objectives related to the targeted research are have been listed below:</a:t>
            </a:r>
            <a:endParaRPr sz="1200" b="0" i="0" u="none" strike="noStrike" cap="none">
              <a:solidFill>
                <a:srgbClr val="000000"/>
              </a:solidFill>
              <a:latin typeface="Arial"/>
              <a:ea typeface="Arial"/>
              <a:cs typeface="Arial"/>
              <a:sym typeface="Arial"/>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identify the role of the pandemic on young adults.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critically evaluate the impact of COVID-19 on the mental health of youngsters coming from the age group of 18-24 years.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analyse the challenges experienced by young people from the age limit of 18-24 years due to the pandemic which influenced their mental health. </a:t>
            </a:r>
            <a:endParaRPr/>
          </a:p>
          <a:p>
            <a:pPr marL="742950" marR="0" lvl="1" indent="-28575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To recommend suitable measures that might be helpful to decrease the severity of the explored threats among youngsters from the age of 18-24 years.   </a:t>
            </a:r>
            <a:endParaRPr/>
          </a:p>
        </p:txBody>
      </p:sp>
      <p:pic>
        <p:nvPicPr>
          <p:cNvPr id="192" name="Google Shape;192;p8"/>
          <p:cNvPicPr preferRelativeResize="0"/>
          <p:nvPr/>
        </p:nvPicPr>
        <p:blipFill rotWithShape="1">
          <a:blip r:embed="rId4">
            <a:alphaModFix/>
          </a:blip>
          <a:srcRect l="4166" r="4487"/>
          <a:stretch/>
        </p:blipFill>
        <p:spPr>
          <a:xfrm>
            <a:off x="5322491" y="1094422"/>
            <a:ext cx="3434576" cy="2954655"/>
          </a:xfrm>
          <a:prstGeom prst="rect">
            <a:avLst/>
          </a:prstGeom>
          <a:noFill/>
          <a:ln w="25400" cap="flat" cmpd="sng">
            <a:solidFill>
              <a:srgbClr val="000000"/>
            </a:solidFill>
            <a:prstDash val="solid"/>
            <a:round/>
            <a:headEnd type="none" w="sm" len="sm"/>
            <a:tailEnd type="none" w="sm" len="sm"/>
          </a:ln>
        </p:spPr>
      </p:pic>
      <p:sp>
        <p:nvSpPr>
          <p:cNvPr id="193" name="Google Shape;193;p8"/>
          <p:cNvSpPr/>
          <p:nvPr/>
        </p:nvSpPr>
        <p:spPr>
          <a:xfrm>
            <a:off x="6128215" y="4078690"/>
            <a:ext cx="1781257"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pic>
        <p:nvPicPr>
          <p:cNvPr id="198" name="Google Shape;198;p9"/>
          <p:cNvPicPr preferRelativeResize="0"/>
          <p:nvPr/>
        </p:nvPicPr>
        <p:blipFill rotWithShape="1">
          <a:blip r:embed="rId3">
            <a:alphaModFix amt="40000"/>
          </a:blip>
          <a:srcRect/>
          <a:stretch/>
        </p:blipFill>
        <p:spPr>
          <a:xfrm>
            <a:off x="180459" y="203075"/>
            <a:ext cx="8783082" cy="4762005"/>
          </a:xfrm>
          <a:prstGeom prst="rect">
            <a:avLst/>
          </a:prstGeom>
          <a:noFill/>
          <a:ln>
            <a:noFill/>
          </a:ln>
        </p:spPr>
      </p:pic>
      <p:sp>
        <p:nvSpPr>
          <p:cNvPr id="199" name="Google Shape;199;p9"/>
          <p:cNvSpPr/>
          <p:nvPr/>
        </p:nvSpPr>
        <p:spPr>
          <a:xfrm>
            <a:off x="3272573" y="178420"/>
            <a:ext cx="3211135" cy="55395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dirty="0">
                <a:solidFill>
                  <a:srgbClr val="000000"/>
                </a:solidFill>
                <a:latin typeface="Arial"/>
                <a:ea typeface="Arial"/>
                <a:cs typeface="Arial"/>
                <a:sym typeface="Arial"/>
              </a:rPr>
              <a:t>RESEARCH QUESTION</a:t>
            </a:r>
            <a:endParaRPr sz="2000" b="1" i="0" u="none" strike="noStrike" cap="none" dirty="0">
              <a:solidFill>
                <a:srgbClr val="000000"/>
              </a:solidFill>
              <a:latin typeface="Arial"/>
              <a:ea typeface="Arial"/>
              <a:cs typeface="Arial"/>
              <a:sym typeface="Arial"/>
            </a:endParaRPr>
          </a:p>
        </p:txBody>
      </p:sp>
      <p:sp>
        <p:nvSpPr>
          <p:cNvPr id="200" name="Google Shape;200;p9"/>
          <p:cNvSpPr/>
          <p:nvPr/>
        </p:nvSpPr>
        <p:spPr>
          <a:xfrm>
            <a:off x="180459" y="1617502"/>
            <a:ext cx="5291068" cy="2077451"/>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research question that would be answered through the study is highlighted below:</a:t>
            </a:r>
          </a:p>
          <a:p>
            <a:pPr marR="0" lvl="0" algn="just" rtl="0">
              <a:lnSpc>
                <a:spcPct val="150000"/>
              </a:lnSpc>
              <a:spcBef>
                <a:spcPts val="0"/>
              </a:spcBef>
              <a:spcAft>
                <a:spcPts val="0"/>
              </a:spcAft>
              <a:buClr>
                <a:srgbClr val="000000"/>
              </a:buClr>
              <a:buSzPts val="1200"/>
            </a:pPr>
            <a:endParaRPr dirty="0"/>
          </a:p>
          <a:p>
            <a:pPr marL="457200" lvl="1" algn="just">
              <a:lnSpc>
                <a:spcPct val="150000"/>
              </a:lnSpc>
            </a:pPr>
            <a:r>
              <a:rPr lang="en-US" sz="1200" b="1" i="1" dirty="0">
                <a:latin typeface="Arial" panose="020B0604020202020204" pitchFamily="34" charset="0"/>
                <a:ea typeface="Times New Roman" panose="02020603050405020304" pitchFamily="18" charset="0"/>
                <a:cs typeface="Arial" panose="020B0604020202020204" pitchFamily="34" charset="0"/>
              </a:rPr>
              <a:t>What effects and challenges did the COVID-19 pandemic have on young adults from UK between the age of 18 and 24 in terms of their mental health, and what appropriate steps might they have taken to lessen the severity of the highlighted challenge?</a:t>
            </a:r>
          </a:p>
        </p:txBody>
      </p:sp>
      <p:pic>
        <p:nvPicPr>
          <p:cNvPr id="3" name="Picture 2" descr="A group of people standing next to a question mark&#10;&#10;Description automatically generated">
            <a:extLst>
              <a:ext uri="{FF2B5EF4-FFF2-40B4-BE49-F238E27FC236}">
                <a16:creationId xmlns:a16="http://schemas.microsoft.com/office/drawing/2014/main" id="{ADE1EBCB-A49F-6250-7CC6-D308C21C3550}"/>
              </a:ext>
            </a:extLst>
          </p:cNvPr>
          <p:cNvPicPr>
            <a:picLocks noChangeAspect="1"/>
          </p:cNvPicPr>
          <p:nvPr/>
        </p:nvPicPr>
        <p:blipFill>
          <a:blip r:embed="rId4"/>
          <a:stretch>
            <a:fillRect/>
          </a:stretch>
        </p:blipFill>
        <p:spPr>
          <a:xfrm>
            <a:off x="6202681" y="1617502"/>
            <a:ext cx="2389212" cy="21191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pic>
        <p:nvPicPr>
          <p:cNvPr id="207" name="Google Shape;207;p10"/>
          <p:cNvPicPr preferRelativeResize="0"/>
          <p:nvPr/>
        </p:nvPicPr>
        <p:blipFill rotWithShape="1">
          <a:blip r:embed="rId3">
            <a:alphaModFix amt="40000"/>
          </a:blip>
          <a:srcRect r="2986" b="5149"/>
          <a:stretch/>
        </p:blipFill>
        <p:spPr>
          <a:xfrm>
            <a:off x="197573" y="204196"/>
            <a:ext cx="8785875" cy="4735100"/>
          </a:xfrm>
          <a:prstGeom prst="rect">
            <a:avLst/>
          </a:prstGeom>
          <a:noFill/>
          <a:ln>
            <a:noFill/>
          </a:ln>
        </p:spPr>
      </p:pic>
      <p:sp>
        <p:nvSpPr>
          <p:cNvPr id="208" name="Google Shape;208;p10"/>
          <p:cNvSpPr/>
          <p:nvPr/>
        </p:nvSpPr>
        <p:spPr>
          <a:xfrm>
            <a:off x="1959022" y="204200"/>
            <a:ext cx="5262979"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PROPOSED RESEARCH METHODOLOGY</a:t>
            </a:r>
            <a:endParaRPr sz="2000" b="1" i="0" u="none" strike="noStrike" cap="none">
              <a:solidFill>
                <a:srgbClr val="000000"/>
              </a:solidFill>
              <a:latin typeface="Arial"/>
              <a:ea typeface="Arial"/>
              <a:cs typeface="Arial"/>
              <a:sym typeface="Arial"/>
            </a:endParaRPr>
          </a:p>
        </p:txBody>
      </p:sp>
      <p:sp>
        <p:nvSpPr>
          <p:cNvPr id="209" name="Google Shape;209;p10"/>
          <p:cNvSpPr/>
          <p:nvPr/>
        </p:nvSpPr>
        <p:spPr>
          <a:xfrm>
            <a:off x="404700" y="701199"/>
            <a:ext cx="3855000" cy="4247276"/>
          </a:xfrm>
          <a:prstGeom prst="rect">
            <a:avLst/>
          </a:prstGeom>
          <a:noFill/>
          <a:ln>
            <a:noFill/>
          </a:ln>
        </p:spPr>
        <p:txBody>
          <a:bodyPr spcFirstLastPara="1" wrap="square" lIns="91425" tIns="45700" rIns="91425" bIns="45700" anchor="t" anchorCtr="0">
            <a:spAutoFit/>
          </a:bodyPr>
          <a:lstStyle/>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proper involvement of the adequate method helped in gathering more relevant information within the research (Xiong </a:t>
            </a:r>
            <a:r>
              <a:rPr lang="en-US" sz="1200" b="0" i="1" u="none" strike="noStrike" cap="none" dirty="0">
                <a:solidFill>
                  <a:srgbClr val="000000"/>
                </a:solidFill>
                <a:latin typeface="Arial"/>
                <a:ea typeface="Arial"/>
                <a:cs typeface="Arial"/>
                <a:sym typeface="Arial"/>
              </a:rPr>
              <a:t>et al.,</a:t>
            </a:r>
            <a:r>
              <a:rPr lang="en-US" sz="1200" b="0" i="0" u="none" strike="noStrike" cap="none" dirty="0">
                <a:solidFill>
                  <a:srgbClr val="000000"/>
                </a:solidFill>
                <a:latin typeface="Arial"/>
                <a:ea typeface="Arial"/>
                <a:cs typeface="Arial"/>
                <a:sym typeface="Arial"/>
              </a:rPr>
              <a:t> 2023). </a:t>
            </a:r>
            <a:endParaRPr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a:t>
            </a:r>
            <a:r>
              <a:rPr lang="en-US" sz="1200" dirty="0" err="1">
                <a:solidFill>
                  <a:schemeClr val="bg2">
                    <a:lumMod val="50000"/>
                  </a:schemeClr>
                </a:solidFill>
              </a:rPr>
              <a:t>optimisation</a:t>
            </a:r>
            <a:r>
              <a:rPr lang="en-US" sz="1200" dirty="0">
                <a:solidFill>
                  <a:schemeClr val="bg2">
                    <a:lumMod val="50000"/>
                  </a:schemeClr>
                </a:solidFill>
              </a:rPr>
              <a:t> of the “primary quantitative” method would be helpful to ensure the existence of realistic facts. </a:t>
            </a:r>
            <a:endParaRPr sz="1200" dirty="0">
              <a:solidFill>
                <a:schemeClr val="bg2">
                  <a:lumMod val="50000"/>
                </a:schemeClr>
              </a:solidFill>
            </a:endParaRPr>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choice of a “primary quantitative” approach assisted in involving real-time pieces of evidence. </a:t>
            </a:r>
            <a:endParaRPr sz="1200" dirty="0">
              <a:solidFill>
                <a:schemeClr val="bg2">
                  <a:lumMod val="50000"/>
                </a:schemeClr>
              </a:solidFill>
            </a:endParaRPr>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application of the primary method would be effective in attracting more competitive opportunities for this research. </a:t>
            </a:r>
            <a:endParaRPr sz="1200" dirty="0">
              <a:solidFill>
                <a:schemeClr val="bg2">
                  <a:lumMod val="50000"/>
                </a:schemeClr>
              </a:solidFill>
            </a:endParaRPr>
          </a:p>
          <a:p>
            <a:pPr marL="457200" marR="0" lvl="0" indent="-304800" algn="just" rtl="0">
              <a:lnSpc>
                <a:spcPct val="150000"/>
              </a:lnSpc>
              <a:spcBef>
                <a:spcPts val="0"/>
              </a:spcBef>
              <a:spcAft>
                <a:spcPts val="0"/>
              </a:spcAft>
              <a:buClrTx/>
              <a:buSzPts val="1200"/>
              <a:buChar char="●"/>
            </a:pPr>
            <a:r>
              <a:rPr lang="en-US" sz="1200" dirty="0">
                <a:solidFill>
                  <a:schemeClr val="bg2">
                    <a:lumMod val="50000"/>
                  </a:schemeClr>
                </a:solidFill>
              </a:rPr>
              <a:t>The proposed method provided guidelines for assembling real-time credible evidence</a:t>
            </a:r>
            <a:r>
              <a:rPr lang="en-US" sz="1200" dirty="0">
                <a:solidFill>
                  <a:srgbClr val="FF0000"/>
                </a:solidFill>
              </a:rPr>
              <a:t>.</a:t>
            </a:r>
            <a:r>
              <a:rPr lang="en-US" sz="1200" b="0" i="0" u="none" strike="noStrike" cap="none" dirty="0">
                <a:solidFill>
                  <a:srgbClr val="000000"/>
                </a:solidFill>
                <a:latin typeface="Arial"/>
                <a:ea typeface="Arial"/>
                <a:cs typeface="Arial"/>
                <a:sym typeface="Arial"/>
              </a:rPr>
              <a:t> </a:t>
            </a:r>
            <a:endParaRPr dirty="0"/>
          </a:p>
        </p:txBody>
      </p:sp>
      <p:pic>
        <p:nvPicPr>
          <p:cNvPr id="211" name="Google Shape;211;p10"/>
          <p:cNvPicPr preferRelativeResize="0"/>
          <p:nvPr/>
        </p:nvPicPr>
        <p:blipFill>
          <a:blip r:embed="rId4">
            <a:alphaModFix/>
          </a:blip>
          <a:stretch>
            <a:fillRect/>
          </a:stretch>
        </p:blipFill>
        <p:spPr>
          <a:xfrm>
            <a:off x="4572000" y="1278673"/>
            <a:ext cx="4191221" cy="266853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pic>
        <p:nvPicPr>
          <p:cNvPr id="216" name="Google Shape;216;p11"/>
          <p:cNvPicPr preferRelativeResize="0"/>
          <p:nvPr/>
        </p:nvPicPr>
        <p:blipFill rotWithShape="1">
          <a:blip r:embed="rId3">
            <a:alphaModFix amt="40000"/>
          </a:blip>
          <a:srcRect/>
          <a:stretch/>
        </p:blipFill>
        <p:spPr>
          <a:xfrm>
            <a:off x="200723" y="156117"/>
            <a:ext cx="8749628" cy="4784308"/>
          </a:xfrm>
          <a:prstGeom prst="rect">
            <a:avLst/>
          </a:prstGeom>
          <a:noFill/>
          <a:ln>
            <a:noFill/>
          </a:ln>
        </p:spPr>
      </p:pic>
      <p:sp>
        <p:nvSpPr>
          <p:cNvPr id="217" name="Google Shape;217;p11"/>
          <p:cNvSpPr/>
          <p:nvPr/>
        </p:nvSpPr>
        <p:spPr>
          <a:xfrm>
            <a:off x="3366489" y="156117"/>
            <a:ext cx="2754280"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DESIGN </a:t>
            </a:r>
            <a:endParaRPr sz="2000" b="1" i="0" u="none" strike="noStrike" cap="none">
              <a:solidFill>
                <a:srgbClr val="000000"/>
              </a:solidFill>
              <a:latin typeface="Arial"/>
              <a:ea typeface="Arial"/>
              <a:cs typeface="Arial"/>
              <a:sym typeface="Arial"/>
            </a:endParaRPr>
          </a:p>
        </p:txBody>
      </p:sp>
      <p:sp>
        <p:nvSpPr>
          <p:cNvPr id="218" name="Google Shape;218;p11"/>
          <p:cNvSpPr/>
          <p:nvPr/>
        </p:nvSpPr>
        <p:spPr>
          <a:xfrm>
            <a:off x="423750" y="522175"/>
            <a:ext cx="3925200" cy="4408859"/>
          </a:xfrm>
          <a:prstGeom prst="rect">
            <a:avLst/>
          </a:prstGeom>
          <a:noFill/>
          <a:ln>
            <a:noFill/>
          </a:ln>
        </p:spPr>
        <p:txBody>
          <a:bodyPr spcFirstLastPara="1" wrap="square" lIns="91425" tIns="45700" rIns="91425" bIns="45700" anchor="t" anchorCtr="0">
            <a:spAutoFit/>
          </a:bodyPr>
          <a:lstStyle/>
          <a:p>
            <a:pPr marL="457200" lvl="0" indent="-298450" algn="just" rtl="0">
              <a:lnSpc>
                <a:spcPct val="150000"/>
              </a:lnSpc>
              <a:spcBef>
                <a:spcPts val="0"/>
              </a:spcBef>
              <a:spcAft>
                <a:spcPts val="0"/>
              </a:spcAft>
              <a:buSzPts val="1100"/>
              <a:buChar char="●"/>
            </a:pPr>
            <a:r>
              <a:rPr lang="en-US" sz="1100" dirty="0"/>
              <a:t>The choice of design assisted in providing step-by-step guidance (</a:t>
            </a:r>
            <a:r>
              <a:rPr lang="en-US" sz="1100" dirty="0" err="1"/>
              <a:t>Rezigalla</a:t>
            </a:r>
            <a:r>
              <a:rPr lang="en-US" sz="1100" dirty="0"/>
              <a:t>, 2020). </a:t>
            </a:r>
            <a:endParaRPr sz="1100" dirty="0"/>
          </a:p>
          <a:p>
            <a:pPr marL="457200" lvl="0" indent="-298450" algn="just" rtl="0">
              <a:lnSpc>
                <a:spcPct val="150000"/>
              </a:lnSpc>
              <a:spcBef>
                <a:spcPts val="0"/>
              </a:spcBef>
              <a:spcAft>
                <a:spcPts val="0"/>
              </a:spcAft>
              <a:buClrTx/>
              <a:buSzPts val="1100"/>
              <a:buChar char="●"/>
            </a:pPr>
            <a:r>
              <a:rPr lang="en-US" sz="1100" dirty="0">
                <a:solidFill>
                  <a:schemeClr val="bg2">
                    <a:lumMod val="50000"/>
                  </a:schemeClr>
                </a:solidFill>
              </a:rPr>
              <a:t>The implication of "exploratory design" must be appropriate to highlight the impact of the pandemic on people coming from the age of 18-24 years in the UK. ( London Borough)</a:t>
            </a:r>
            <a:endParaRPr sz="1100" dirty="0">
              <a:solidFill>
                <a:schemeClr val="bg2">
                  <a:lumMod val="50000"/>
                </a:schemeClr>
              </a:solidFill>
            </a:endParaRPr>
          </a:p>
          <a:p>
            <a:pPr marL="457200" lvl="0" indent="-298450" algn="just" rtl="0">
              <a:lnSpc>
                <a:spcPct val="150000"/>
              </a:lnSpc>
              <a:spcBef>
                <a:spcPts val="0"/>
              </a:spcBef>
              <a:spcAft>
                <a:spcPts val="0"/>
              </a:spcAft>
              <a:buClrTx/>
              <a:buSzPts val="1100"/>
              <a:buChar char="●"/>
            </a:pPr>
            <a:r>
              <a:rPr lang="en-US" sz="1100" dirty="0">
                <a:solidFill>
                  <a:schemeClr val="bg2">
                    <a:lumMod val="50000"/>
                  </a:schemeClr>
                </a:solidFill>
              </a:rPr>
              <a:t>The involvement of the mentioned design increased the presence of accurate information from the assembled statistical and informative evidence based on the research questions (</a:t>
            </a:r>
            <a:r>
              <a:rPr lang="en-US" sz="1100" dirty="0" err="1">
                <a:solidFill>
                  <a:schemeClr val="bg2">
                    <a:lumMod val="50000"/>
                  </a:schemeClr>
                </a:solidFill>
              </a:rPr>
              <a:t>Siedlecki</a:t>
            </a:r>
            <a:r>
              <a:rPr lang="en-US" sz="1100" dirty="0">
                <a:solidFill>
                  <a:schemeClr val="bg2">
                    <a:lumMod val="50000"/>
                  </a:schemeClr>
                </a:solidFill>
              </a:rPr>
              <a:t>, 2020). </a:t>
            </a:r>
            <a:endParaRPr sz="1100" dirty="0">
              <a:solidFill>
                <a:schemeClr val="bg2">
                  <a:lumMod val="50000"/>
                </a:schemeClr>
              </a:solidFill>
            </a:endParaRPr>
          </a:p>
          <a:p>
            <a:pPr marL="457200" lvl="0" indent="-298450" algn="just" rtl="0">
              <a:lnSpc>
                <a:spcPct val="150000"/>
              </a:lnSpc>
              <a:spcBef>
                <a:spcPts val="0"/>
              </a:spcBef>
              <a:spcAft>
                <a:spcPts val="0"/>
              </a:spcAft>
              <a:buClrTx/>
              <a:buSzPts val="1100"/>
              <a:buChar char="●"/>
            </a:pPr>
            <a:r>
              <a:rPr lang="en-US" sz="1100" dirty="0">
                <a:solidFill>
                  <a:schemeClr val="bg2">
                    <a:lumMod val="50000"/>
                  </a:schemeClr>
                </a:solidFill>
              </a:rPr>
              <a:t>The exploratory research design also supports the aspects of social science in different ways (</a:t>
            </a:r>
            <a:r>
              <a:rPr lang="en-US" sz="1100" dirty="0" err="1">
                <a:solidFill>
                  <a:schemeClr val="bg2">
                    <a:lumMod val="50000"/>
                  </a:schemeClr>
                </a:solidFill>
              </a:rPr>
              <a:t>Swedberg</a:t>
            </a:r>
            <a:r>
              <a:rPr lang="en-US" sz="1100" dirty="0">
                <a:solidFill>
                  <a:schemeClr val="bg2">
                    <a:lumMod val="50000"/>
                  </a:schemeClr>
                </a:solidFill>
              </a:rPr>
              <a:t>, 2020). </a:t>
            </a:r>
            <a:endParaRPr sz="1100" dirty="0">
              <a:solidFill>
                <a:schemeClr val="bg2">
                  <a:lumMod val="50000"/>
                </a:schemeClr>
              </a:solidFill>
            </a:endParaRPr>
          </a:p>
          <a:p>
            <a:pPr marL="457200" lvl="0" indent="-298450" algn="just" rtl="0">
              <a:lnSpc>
                <a:spcPct val="150000"/>
              </a:lnSpc>
              <a:spcBef>
                <a:spcPts val="0"/>
              </a:spcBef>
              <a:spcAft>
                <a:spcPts val="0"/>
              </a:spcAft>
              <a:buSzPts val="1100"/>
              <a:buChar char="●"/>
            </a:pPr>
            <a:r>
              <a:rPr lang="en-US" sz="1100" dirty="0"/>
              <a:t>The accomplishment of the mentioned process attracts better value for the research. </a:t>
            </a:r>
            <a:endParaRPr sz="1100" dirty="0"/>
          </a:p>
          <a:p>
            <a:pPr marL="457200" lvl="0" indent="-298450" algn="just" rtl="0">
              <a:lnSpc>
                <a:spcPct val="150000"/>
              </a:lnSpc>
              <a:spcBef>
                <a:spcPts val="0"/>
              </a:spcBef>
              <a:spcAft>
                <a:spcPts val="0"/>
              </a:spcAft>
              <a:buSzPts val="1100"/>
              <a:buChar char="●"/>
            </a:pPr>
            <a:r>
              <a:rPr lang="en-US" sz="1100" dirty="0"/>
              <a:t>Enable the progress of flexibility to generate real-time findings.</a:t>
            </a:r>
            <a:endParaRPr sz="1100" dirty="0"/>
          </a:p>
        </p:txBody>
      </p:sp>
      <p:sp>
        <p:nvSpPr>
          <p:cNvPr id="219" name="Google Shape;219;p11"/>
          <p:cNvSpPr/>
          <p:nvPr/>
        </p:nvSpPr>
        <p:spPr>
          <a:xfrm>
            <a:off x="6045160" y="4125773"/>
            <a:ext cx="17814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dirty="0">
                <a:solidFill>
                  <a:srgbClr val="000000"/>
                </a:solidFill>
                <a:latin typeface="Arial"/>
                <a:ea typeface="Arial"/>
                <a:cs typeface="Arial"/>
                <a:sym typeface="Arial"/>
              </a:rPr>
              <a:t>(Source: Self-created)</a:t>
            </a:r>
            <a:endParaRPr sz="1200" b="0" i="0" u="none" strike="noStrike" cap="none" dirty="0">
              <a:solidFill>
                <a:srgbClr val="000000"/>
              </a:solidFill>
              <a:latin typeface="Times New Roman"/>
              <a:ea typeface="Times New Roman"/>
              <a:cs typeface="Times New Roman"/>
              <a:sym typeface="Times New Roman"/>
            </a:endParaRPr>
          </a:p>
        </p:txBody>
      </p:sp>
      <p:pic>
        <p:nvPicPr>
          <p:cNvPr id="220" name="Google Shape;220;p11"/>
          <p:cNvPicPr preferRelativeResize="0"/>
          <p:nvPr/>
        </p:nvPicPr>
        <p:blipFill>
          <a:blip r:embed="rId4">
            <a:alphaModFix/>
          </a:blip>
          <a:stretch>
            <a:fillRect/>
          </a:stretch>
        </p:blipFill>
        <p:spPr>
          <a:xfrm>
            <a:off x="4945380" y="1143000"/>
            <a:ext cx="3774870" cy="294798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pic>
        <p:nvPicPr>
          <p:cNvPr id="225" name="Google Shape;225;p12"/>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226" name="Google Shape;226;p12"/>
          <p:cNvSpPr/>
          <p:nvPr/>
        </p:nvSpPr>
        <p:spPr>
          <a:xfrm>
            <a:off x="3142175" y="204200"/>
            <a:ext cx="3171060"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APPROACH</a:t>
            </a:r>
            <a:endParaRPr sz="2000" b="1" i="0" u="none" strike="noStrike" cap="none">
              <a:solidFill>
                <a:srgbClr val="000000"/>
              </a:solidFill>
              <a:latin typeface="Arial"/>
              <a:ea typeface="Arial"/>
              <a:cs typeface="Arial"/>
              <a:sym typeface="Arial"/>
            </a:endParaRPr>
          </a:p>
        </p:txBody>
      </p:sp>
      <p:sp>
        <p:nvSpPr>
          <p:cNvPr id="227" name="Google Shape;227;p12"/>
          <p:cNvSpPr/>
          <p:nvPr/>
        </p:nvSpPr>
        <p:spPr>
          <a:xfrm>
            <a:off x="356839" y="701188"/>
            <a:ext cx="4286400" cy="3970277"/>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quantitative research approach helps to assume critical factors in research methodology (</a:t>
            </a:r>
            <a:r>
              <a:rPr lang="en-US" sz="1200" dirty="0" err="1"/>
              <a:t>Mehrad</a:t>
            </a:r>
            <a:r>
              <a:rPr lang="en-US" sz="1200" dirty="0"/>
              <a:t> and Zangeneh, 2019).</a:t>
            </a:r>
            <a:endParaRPr sz="1200"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deductive research approach in the quantitative approach will help to identify the critical situation of the mental health of young people during the pandemic in the UK with the help of a real-time research strategy.</a:t>
            </a:r>
            <a:endParaRPr sz="1200" dirty="0">
              <a:solidFill>
                <a:schemeClr val="bg2">
                  <a:lumMod val="50000"/>
                </a:schemeClr>
              </a:solidFill>
            </a:endParaRPr>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identification can take place with the help of the formulation of the hypothesis with the help of real-world valid inferences (Pandey, 2019).</a:t>
            </a:r>
            <a:endParaRPr sz="1200" dirty="0">
              <a:solidFill>
                <a:schemeClr val="bg2">
                  <a:lumMod val="50000"/>
                </a:schemeClr>
              </a:solidFill>
            </a:endParaRPr>
          </a:p>
          <a:p>
            <a:pPr marL="457200" lvl="0" indent="-304800" algn="just" rtl="0">
              <a:lnSpc>
                <a:spcPct val="150000"/>
              </a:lnSpc>
              <a:spcBef>
                <a:spcPts val="0"/>
              </a:spcBef>
              <a:spcAft>
                <a:spcPts val="0"/>
              </a:spcAft>
              <a:buSzPts val="1200"/>
              <a:buChar char="●"/>
            </a:pPr>
            <a:r>
              <a:rPr lang="en-US" sz="1200" dirty="0"/>
              <a:t>Empirical data will be necessary to create the hypothesis regarding young people’s mental health during the pandemic. </a:t>
            </a:r>
            <a:endParaRPr sz="1200" dirty="0"/>
          </a:p>
        </p:txBody>
      </p:sp>
      <p:pic>
        <p:nvPicPr>
          <p:cNvPr id="228" name="Google Shape;228;p12"/>
          <p:cNvPicPr preferRelativeResize="0"/>
          <p:nvPr/>
        </p:nvPicPr>
        <p:blipFill rotWithShape="1">
          <a:blip r:embed="rId4">
            <a:alphaModFix/>
          </a:blip>
          <a:srcRect l="15742" r="15451"/>
          <a:stretch/>
        </p:blipFill>
        <p:spPr>
          <a:xfrm>
            <a:off x="4859094" y="1152230"/>
            <a:ext cx="3415111" cy="2772999"/>
          </a:xfrm>
          <a:prstGeom prst="rect">
            <a:avLst/>
          </a:prstGeom>
          <a:noFill/>
          <a:ln w="25400" cap="flat" cmpd="sng">
            <a:solidFill>
              <a:srgbClr val="000000"/>
            </a:solidFill>
            <a:prstDash val="solid"/>
            <a:round/>
            <a:headEnd type="none" w="sm" len="sm"/>
            <a:tailEnd type="none" w="sm" len="sm"/>
          </a:ln>
        </p:spPr>
      </p:pic>
      <p:sp>
        <p:nvSpPr>
          <p:cNvPr id="229" name="Google Shape;229;p12"/>
          <p:cNvSpPr/>
          <p:nvPr/>
        </p:nvSpPr>
        <p:spPr>
          <a:xfrm>
            <a:off x="5676020" y="3960765"/>
            <a:ext cx="1781257"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234" name="Google Shape;234;p13"/>
          <p:cNvPicPr preferRelativeResize="0"/>
          <p:nvPr/>
        </p:nvPicPr>
        <p:blipFill rotWithShape="1">
          <a:blip r:embed="rId3">
            <a:alphaModFix amt="40000"/>
          </a:blip>
          <a:srcRect/>
          <a:stretch/>
        </p:blipFill>
        <p:spPr>
          <a:xfrm>
            <a:off x="178421" y="156117"/>
            <a:ext cx="8771930" cy="4784308"/>
          </a:xfrm>
          <a:prstGeom prst="rect">
            <a:avLst/>
          </a:prstGeom>
          <a:noFill/>
          <a:ln>
            <a:noFill/>
          </a:ln>
        </p:spPr>
      </p:pic>
      <p:sp>
        <p:nvSpPr>
          <p:cNvPr id="235" name="Google Shape;235;p13"/>
          <p:cNvSpPr/>
          <p:nvPr/>
        </p:nvSpPr>
        <p:spPr>
          <a:xfrm>
            <a:off x="3090460" y="156117"/>
            <a:ext cx="3382657"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PHILOSOPHY</a:t>
            </a:r>
            <a:endParaRPr sz="2000" b="0" i="0" u="none" strike="noStrike" cap="none">
              <a:solidFill>
                <a:srgbClr val="000000"/>
              </a:solidFill>
              <a:latin typeface="Arial"/>
              <a:ea typeface="Arial"/>
              <a:cs typeface="Arial"/>
              <a:sym typeface="Arial"/>
            </a:endParaRPr>
          </a:p>
        </p:txBody>
      </p:sp>
      <p:sp>
        <p:nvSpPr>
          <p:cNvPr id="236" name="Google Shape;236;p13"/>
          <p:cNvSpPr/>
          <p:nvPr/>
        </p:nvSpPr>
        <p:spPr>
          <a:xfrm>
            <a:off x="412329" y="526811"/>
            <a:ext cx="3735600" cy="4524275"/>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concept of research philosophy considers the specific set of beliefs for a research study (</a:t>
            </a:r>
            <a:r>
              <a:rPr lang="en-US" sz="1200" dirty="0" err="1">
                <a:solidFill>
                  <a:srgbClr val="222222"/>
                </a:solidFill>
              </a:rPr>
              <a:t>Tamminen</a:t>
            </a:r>
            <a:r>
              <a:rPr lang="en-US" sz="1200" dirty="0">
                <a:solidFill>
                  <a:srgbClr val="222222"/>
                </a:solidFill>
              </a:rPr>
              <a:t> and </a:t>
            </a:r>
            <a:r>
              <a:rPr lang="en-US" sz="1200" dirty="0" err="1">
                <a:solidFill>
                  <a:srgbClr val="222222"/>
                </a:solidFill>
              </a:rPr>
              <a:t>Poucher</a:t>
            </a:r>
            <a:r>
              <a:rPr lang="en-US" sz="1200" dirty="0">
                <a:solidFill>
                  <a:srgbClr val="222222"/>
                </a:solidFill>
              </a:rPr>
              <a:t>, 2020</a:t>
            </a:r>
            <a:r>
              <a:rPr lang="en-US" sz="1200" dirty="0"/>
              <a:t>). </a:t>
            </a:r>
            <a:endParaRPr sz="1200" dirty="0"/>
          </a:p>
          <a:p>
            <a:pPr marL="457200" lvl="0" indent="-304800" algn="just" rtl="0">
              <a:lnSpc>
                <a:spcPct val="150000"/>
              </a:lnSpc>
              <a:spcBef>
                <a:spcPts val="0"/>
              </a:spcBef>
              <a:spcAft>
                <a:spcPts val="0"/>
              </a:spcAft>
              <a:buSzPts val="1200"/>
              <a:buChar char="●"/>
            </a:pPr>
            <a:r>
              <a:rPr lang="en-US" sz="1200" dirty="0"/>
              <a:t>Various types of research philosophy exist. </a:t>
            </a:r>
            <a:endParaRPr sz="1200"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Positivism research philosophy has been proposed for the research to interpret the mental health condition of young people during a pandemic in the UK. (London)</a:t>
            </a:r>
            <a:endParaRPr sz="1200" dirty="0">
              <a:solidFill>
                <a:schemeClr val="bg2">
                  <a:lumMod val="50000"/>
                </a:schemeClr>
              </a:solidFill>
            </a:endParaRPr>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Positivism will help to interpret the situation in precise and succinct ways with the help of contemporary aspects (</a:t>
            </a:r>
            <a:r>
              <a:rPr lang="en-US" sz="1200" dirty="0" err="1">
                <a:solidFill>
                  <a:schemeClr val="bg2">
                    <a:lumMod val="50000"/>
                  </a:schemeClr>
                </a:solidFill>
              </a:rPr>
              <a:t>Marsonet</a:t>
            </a:r>
            <a:r>
              <a:rPr lang="en-US" sz="1200" dirty="0">
                <a:solidFill>
                  <a:schemeClr val="bg2">
                    <a:lumMod val="50000"/>
                  </a:schemeClr>
                </a:solidFill>
              </a:rPr>
              <a:t>, 2019). </a:t>
            </a:r>
            <a:endParaRPr sz="1200" dirty="0">
              <a:solidFill>
                <a:schemeClr val="bg2">
                  <a:lumMod val="50000"/>
                </a:schemeClr>
              </a:solidFill>
            </a:endParaRPr>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Without the help of positivism, the researcher will not be able to focus on multiple precise reasons for the pandemic impact based on real-world data in the UK. </a:t>
            </a:r>
            <a:endParaRPr sz="1200" dirty="0">
              <a:solidFill>
                <a:schemeClr val="bg2">
                  <a:lumMod val="50000"/>
                </a:schemeClr>
              </a:solidFill>
            </a:endParaRPr>
          </a:p>
        </p:txBody>
      </p:sp>
      <p:pic>
        <p:nvPicPr>
          <p:cNvPr id="2" name="Picture 1" descr="A group of people looking through magnifying glass&#10;&#10;Description automatically generated">
            <a:extLst>
              <a:ext uri="{FF2B5EF4-FFF2-40B4-BE49-F238E27FC236}">
                <a16:creationId xmlns:a16="http://schemas.microsoft.com/office/drawing/2014/main" id="{FA302DF4-90E4-E192-525F-8D1004925ABE}"/>
              </a:ext>
            </a:extLst>
          </p:cNvPr>
          <p:cNvPicPr>
            <a:picLocks noChangeAspect="1"/>
          </p:cNvPicPr>
          <p:nvPr/>
        </p:nvPicPr>
        <p:blipFill>
          <a:blip r:embed="rId4"/>
          <a:stretch>
            <a:fillRect/>
          </a:stretch>
        </p:blipFill>
        <p:spPr>
          <a:xfrm>
            <a:off x="5294338" y="1177987"/>
            <a:ext cx="2740567" cy="27405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pic>
        <p:nvPicPr>
          <p:cNvPr id="243" name="Google Shape;243;p14"/>
          <p:cNvPicPr preferRelativeResize="0"/>
          <p:nvPr/>
        </p:nvPicPr>
        <p:blipFill rotWithShape="1">
          <a:blip r:embed="rId3">
            <a:alphaModFix amt="40000"/>
          </a:blip>
          <a:srcRect r="2986" b="5149"/>
          <a:stretch/>
        </p:blipFill>
        <p:spPr>
          <a:xfrm>
            <a:off x="179062" y="204200"/>
            <a:ext cx="8785875" cy="4735100"/>
          </a:xfrm>
          <a:prstGeom prst="rect">
            <a:avLst/>
          </a:prstGeom>
          <a:noFill/>
          <a:ln>
            <a:noFill/>
          </a:ln>
        </p:spPr>
      </p:pic>
      <p:sp>
        <p:nvSpPr>
          <p:cNvPr id="244" name="Google Shape;244;p14"/>
          <p:cNvSpPr/>
          <p:nvPr/>
        </p:nvSpPr>
        <p:spPr>
          <a:xfrm>
            <a:off x="3225043" y="204200"/>
            <a:ext cx="3098925"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RESEARCH STRATEGY</a:t>
            </a:r>
            <a:endParaRPr sz="2000" b="0" i="0" u="none" strike="noStrike" cap="none">
              <a:solidFill>
                <a:srgbClr val="000000"/>
              </a:solidFill>
              <a:latin typeface="Arial"/>
              <a:ea typeface="Arial"/>
              <a:cs typeface="Arial"/>
              <a:sym typeface="Arial"/>
            </a:endParaRPr>
          </a:p>
        </p:txBody>
      </p:sp>
      <p:sp>
        <p:nvSpPr>
          <p:cNvPr id="245" name="Google Shape;245;p14"/>
          <p:cNvSpPr/>
          <p:nvPr/>
        </p:nvSpPr>
        <p:spPr>
          <a:xfrm>
            <a:off x="314837" y="1250607"/>
            <a:ext cx="4059044" cy="2585283"/>
          </a:xfrm>
          <a:prstGeom prst="rect">
            <a:avLst/>
          </a:prstGeom>
          <a:noFill/>
          <a:ln>
            <a:noFill/>
          </a:ln>
        </p:spPr>
        <p:txBody>
          <a:bodyPr spcFirstLastPara="1" wrap="square" lIns="91425" tIns="45700" rIns="91425" bIns="45700" anchor="t" anchorCtr="0">
            <a:spAutoFit/>
          </a:bodyPr>
          <a:lstStyle/>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consideration of direct interventions in research reflects potential directions to research strategy (Rong et al., 2020).</a:t>
            </a:r>
            <a:endParaRPr dirty="0"/>
          </a:p>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On the other hand, the research strategy defines the combination of data collection methods that intervened with the prior direction of the research (Oliva, 2019).</a:t>
            </a:r>
            <a:endParaRPr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A primary quantitative research strategy has been proposed to be considered for the research.</a:t>
            </a:r>
            <a:endParaRPr sz="1200" dirty="0">
              <a:solidFill>
                <a:schemeClr val="bg2">
                  <a:lumMod val="50000"/>
                </a:schemeClr>
              </a:solidFill>
            </a:endParaRPr>
          </a:p>
        </p:txBody>
      </p:sp>
      <p:pic>
        <p:nvPicPr>
          <p:cNvPr id="246" name="Google Shape;246;p14"/>
          <p:cNvPicPr preferRelativeResize="0"/>
          <p:nvPr/>
        </p:nvPicPr>
        <p:blipFill rotWithShape="1">
          <a:blip r:embed="rId4">
            <a:alphaModFix/>
          </a:blip>
          <a:srcRect l="19269" r="19979"/>
          <a:stretch/>
        </p:blipFill>
        <p:spPr>
          <a:xfrm>
            <a:off x="4986555" y="1150853"/>
            <a:ext cx="3365708" cy="3053158"/>
          </a:xfrm>
          <a:prstGeom prst="rect">
            <a:avLst/>
          </a:prstGeom>
          <a:noFill/>
          <a:ln w="25400" cap="flat" cmpd="sng">
            <a:solidFill>
              <a:srgbClr val="000000"/>
            </a:solidFill>
            <a:prstDash val="solid"/>
            <a:round/>
            <a:headEnd type="none" w="sm" len="sm"/>
            <a:tailEnd type="none" w="sm" len="sm"/>
          </a:ln>
        </p:spPr>
      </p:pic>
      <p:sp>
        <p:nvSpPr>
          <p:cNvPr id="247" name="Google Shape;247;p14"/>
          <p:cNvSpPr/>
          <p:nvPr/>
        </p:nvSpPr>
        <p:spPr>
          <a:xfrm>
            <a:off x="5664249" y="4235729"/>
            <a:ext cx="1781257"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15"/>
          <p:cNvPicPr preferRelativeResize="0"/>
          <p:nvPr/>
        </p:nvPicPr>
        <p:blipFill rotWithShape="1">
          <a:blip r:embed="rId3">
            <a:alphaModFix amt="40000"/>
          </a:blip>
          <a:srcRect/>
          <a:stretch/>
        </p:blipFill>
        <p:spPr>
          <a:xfrm>
            <a:off x="178421" y="178420"/>
            <a:ext cx="8771930" cy="4762005"/>
          </a:xfrm>
          <a:prstGeom prst="rect">
            <a:avLst/>
          </a:prstGeom>
          <a:noFill/>
          <a:ln>
            <a:noFill/>
          </a:ln>
        </p:spPr>
      </p:pic>
      <p:sp>
        <p:nvSpPr>
          <p:cNvPr id="253" name="Google Shape;253;p15"/>
          <p:cNvSpPr/>
          <p:nvPr/>
        </p:nvSpPr>
        <p:spPr>
          <a:xfrm>
            <a:off x="2027046" y="178420"/>
            <a:ext cx="5533887"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SAMPLE SIZE AND SAMPLING TECHNIQUE</a:t>
            </a:r>
            <a:endParaRPr sz="2000" b="0" i="0" u="none" strike="noStrike" cap="none">
              <a:solidFill>
                <a:srgbClr val="000000"/>
              </a:solidFill>
              <a:latin typeface="Arial"/>
              <a:ea typeface="Arial"/>
              <a:cs typeface="Arial"/>
              <a:sym typeface="Arial"/>
            </a:endParaRPr>
          </a:p>
        </p:txBody>
      </p:sp>
      <p:sp>
        <p:nvSpPr>
          <p:cNvPr id="254" name="Google Shape;254;p15"/>
          <p:cNvSpPr/>
          <p:nvPr/>
        </p:nvSpPr>
        <p:spPr>
          <a:xfrm>
            <a:off x="356692" y="961281"/>
            <a:ext cx="4148400" cy="3693278"/>
          </a:xfrm>
          <a:prstGeom prst="rect">
            <a:avLst/>
          </a:prstGeom>
          <a:noFill/>
          <a:ln>
            <a:noFill/>
          </a:ln>
        </p:spPr>
        <p:txBody>
          <a:bodyPr spcFirstLastPara="1" wrap="square" lIns="91425" tIns="45700" rIns="91425" bIns="45700" anchor="t" anchorCtr="0">
            <a:spAutoFit/>
          </a:bodyPr>
          <a:lstStyle/>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The </a:t>
            </a:r>
            <a:r>
              <a:rPr lang="en-US" sz="1200" b="0" i="0" u="none" strike="noStrike" cap="none" dirty="0" err="1">
                <a:solidFill>
                  <a:srgbClr val="000000"/>
                </a:solidFill>
                <a:latin typeface="Arial"/>
                <a:ea typeface="Arial"/>
                <a:cs typeface="Arial"/>
                <a:sym typeface="Arial"/>
              </a:rPr>
              <a:t>standardised</a:t>
            </a:r>
            <a:r>
              <a:rPr lang="en-US" sz="1200" b="0" i="0" u="none" strike="noStrike" cap="none" dirty="0">
                <a:solidFill>
                  <a:srgbClr val="000000"/>
                </a:solidFill>
                <a:latin typeface="Arial"/>
                <a:ea typeface="Arial"/>
                <a:cs typeface="Arial"/>
                <a:sym typeface="Arial"/>
              </a:rPr>
              <a:t> method of sampling in research reflects the method of manipulating the research samples (Stock et al., 2019). </a:t>
            </a:r>
            <a:endParaRPr sz="1200" b="0" i="0" u="none" strike="noStrike" cap="none" dirty="0">
              <a:solidFill>
                <a:srgbClr val="000000"/>
              </a:solidFill>
              <a:latin typeface="Arial"/>
              <a:ea typeface="Arial"/>
              <a:cs typeface="Arial"/>
              <a:sym typeface="Arial"/>
            </a:endParaRPr>
          </a:p>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In addition, the sampling size that has been proposed in research helps to determine the amount of data collection for research with prior justification (</a:t>
            </a:r>
            <a:r>
              <a:rPr lang="en-US" sz="1200" b="0" i="0" u="none" strike="noStrike" cap="none" dirty="0" err="1">
                <a:solidFill>
                  <a:srgbClr val="000000"/>
                </a:solidFill>
                <a:latin typeface="Arial"/>
                <a:ea typeface="Arial"/>
                <a:cs typeface="Arial"/>
                <a:sym typeface="Arial"/>
              </a:rPr>
              <a:t>Lakens</a:t>
            </a:r>
            <a:r>
              <a:rPr lang="en-US" sz="1200" b="0" i="0" u="none" strike="noStrike" cap="none" dirty="0">
                <a:solidFill>
                  <a:srgbClr val="000000"/>
                </a:solidFill>
                <a:latin typeface="Arial"/>
                <a:ea typeface="Arial"/>
                <a:cs typeface="Arial"/>
                <a:sym typeface="Arial"/>
              </a:rPr>
              <a:t>, 2022).</a:t>
            </a:r>
            <a:endParaRPr sz="1200" b="0" i="0" u="none" strike="noStrike" cap="none" dirty="0">
              <a:solidFill>
                <a:srgbClr val="000000"/>
              </a:solidFill>
              <a:latin typeface="Arial"/>
              <a:ea typeface="Arial"/>
              <a:cs typeface="Arial"/>
              <a:sym typeface="Arial"/>
            </a:endParaRPr>
          </a:p>
          <a:p>
            <a:pPr marL="457200" marR="0" lvl="0" indent="-304800" algn="just" rtl="0">
              <a:lnSpc>
                <a:spcPct val="150000"/>
              </a:lnSpc>
              <a:spcBef>
                <a:spcPts val="0"/>
              </a:spcBef>
              <a:spcAft>
                <a:spcPts val="0"/>
              </a:spcAft>
              <a:buClr>
                <a:srgbClr val="000000"/>
              </a:buClr>
              <a:buSzPts val="1200"/>
              <a:buFont typeface="Arial"/>
              <a:buChar char="●"/>
            </a:pPr>
            <a:r>
              <a:rPr lang="en-US" sz="1200" b="0" i="0" u="none" strike="noStrike" cap="none" dirty="0">
                <a:solidFill>
                  <a:srgbClr val="000000"/>
                </a:solidFill>
                <a:latin typeface="Arial"/>
                <a:ea typeface="Arial"/>
                <a:cs typeface="Arial"/>
                <a:sym typeface="Arial"/>
              </a:rPr>
              <a:t>Simple random has been proposed for the research to determine participants for the survey. </a:t>
            </a:r>
            <a:endParaRPr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sampling size will be 7 participants to collect real-time data regarding the impact of the pandemic on young people with the help of Microsoft Forms and other online platforms</a:t>
            </a:r>
            <a:r>
              <a:rPr lang="en-US" sz="1200" dirty="0">
                <a:solidFill>
                  <a:srgbClr val="FF0000"/>
                </a:solidFill>
              </a:rPr>
              <a:t>. </a:t>
            </a:r>
            <a:endParaRPr dirty="0"/>
          </a:p>
        </p:txBody>
      </p:sp>
      <p:pic>
        <p:nvPicPr>
          <p:cNvPr id="2" name="Picture 1" descr="A hands pointing at a computer screen&#10;&#10;Description automatically generated">
            <a:extLst>
              <a:ext uri="{FF2B5EF4-FFF2-40B4-BE49-F238E27FC236}">
                <a16:creationId xmlns:a16="http://schemas.microsoft.com/office/drawing/2014/main" id="{D9F3CD98-6501-8A0C-E408-5B18F44677AE}"/>
              </a:ext>
            </a:extLst>
          </p:cNvPr>
          <p:cNvPicPr>
            <a:picLocks noChangeAspect="1"/>
          </p:cNvPicPr>
          <p:nvPr/>
        </p:nvPicPr>
        <p:blipFill>
          <a:blip r:embed="rId4"/>
          <a:stretch>
            <a:fillRect/>
          </a:stretch>
        </p:blipFill>
        <p:spPr>
          <a:xfrm>
            <a:off x="5501917" y="1208048"/>
            <a:ext cx="2727403" cy="27274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16"/>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262" name="Google Shape;262;p16"/>
          <p:cNvSpPr/>
          <p:nvPr/>
        </p:nvSpPr>
        <p:spPr>
          <a:xfrm>
            <a:off x="2905210" y="204200"/>
            <a:ext cx="3821879"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DATA COLLECTION METHOD</a:t>
            </a:r>
            <a:endParaRPr sz="2000" b="0" i="0" u="none" strike="noStrike" cap="none">
              <a:solidFill>
                <a:srgbClr val="000000"/>
              </a:solidFill>
              <a:latin typeface="Arial"/>
              <a:ea typeface="Arial"/>
              <a:cs typeface="Arial"/>
              <a:sym typeface="Arial"/>
            </a:endParaRPr>
          </a:p>
        </p:txBody>
      </p:sp>
      <p:sp>
        <p:nvSpPr>
          <p:cNvPr id="263" name="Google Shape;263;p16"/>
          <p:cNvSpPr/>
          <p:nvPr/>
        </p:nvSpPr>
        <p:spPr>
          <a:xfrm>
            <a:off x="197575" y="701200"/>
            <a:ext cx="4701600" cy="4247276"/>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current approaches to gathering data for the sake of the execution of the research reflect a specified data collection method</a:t>
            </a:r>
            <a:r>
              <a:rPr lang="en-US" sz="1200" dirty="0">
                <a:solidFill>
                  <a:schemeClr val="dk2"/>
                </a:solidFill>
              </a:rPr>
              <a:t> (</a:t>
            </a:r>
            <a:r>
              <a:rPr lang="en-US" sz="1200" dirty="0" err="1">
                <a:solidFill>
                  <a:schemeClr val="dk2"/>
                </a:solidFill>
              </a:rPr>
              <a:t>Bavdaž</a:t>
            </a:r>
            <a:r>
              <a:rPr lang="en-US" sz="1200" dirty="0">
                <a:solidFill>
                  <a:schemeClr val="dk2"/>
                </a:solidFill>
              </a:rPr>
              <a:t> </a:t>
            </a:r>
            <a:r>
              <a:rPr lang="en-US" sz="1200" i="1" dirty="0">
                <a:solidFill>
                  <a:schemeClr val="dk2"/>
                </a:solidFill>
              </a:rPr>
              <a:t>et al., </a:t>
            </a:r>
            <a:r>
              <a:rPr lang="en-US" sz="1200" dirty="0">
                <a:solidFill>
                  <a:schemeClr val="dk2"/>
                </a:solidFill>
              </a:rPr>
              <a:t>2020).</a:t>
            </a:r>
            <a:endParaRPr sz="1200" dirty="0">
              <a:solidFill>
                <a:schemeClr val="dk2"/>
              </a:solidFill>
            </a:endParaRPr>
          </a:p>
          <a:p>
            <a:pPr marL="457200" lvl="0" indent="-304800" algn="just" rtl="0">
              <a:lnSpc>
                <a:spcPct val="150000"/>
              </a:lnSpc>
              <a:spcBef>
                <a:spcPts val="0"/>
              </a:spcBef>
              <a:spcAft>
                <a:spcPts val="0"/>
              </a:spcAft>
              <a:buClr>
                <a:schemeClr val="bg2"/>
              </a:buClr>
              <a:buSzPts val="1200"/>
              <a:buChar char="●"/>
            </a:pPr>
            <a:r>
              <a:rPr lang="en-US" sz="1200" dirty="0">
                <a:solidFill>
                  <a:schemeClr val="bg2">
                    <a:lumMod val="50000"/>
                  </a:schemeClr>
                </a:solidFill>
              </a:rPr>
              <a:t>In order to collect quantitative evidence from the youngsters online platforms such as “Instagram” and “</a:t>
            </a:r>
            <a:r>
              <a:rPr lang="en-US" sz="1200" dirty="0" err="1">
                <a:solidFill>
                  <a:schemeClr val="bg2">
                    <a:lumMod val="50000"/>
                  </a:schemeClr>
                </a:solidFill>
              </a:rPr>
              <a:t>Whatsapp</a:t>
            </a:r>
            <a:r>
              <a:rPr lang="en-US" sz="1200" dirty="0">
                <a:solidFill>
                  <a:schemeClr val="bg2">
                    <a:lumMod val="50000"/>
                  </a:schemeClr>
                </a:solidFill>
              </a:rPr>
              <a:t>” will be </a:t>
            </a:r>
            <a:r>
              <a:rPr lang="en-US" sz="1200" dirty="0" err="1">
                <a:solidFill>
                  <a:schemeClr val="bg2">
                    <a:lumMod val="50000"/>
                  </a:schemeClr>
                </a:solidFill>
              </a:rPr>
              <a:t>utilised</a:t>
            </a:r>
            <a:r>
              <a:rPr lang="en-US" sz="1200" dirty="0">
                <a:solidFill>
                  <a:schemeClr val="bg2">
                    <a:lumMod val="50000"/>
                  </a:schemeClr>
                </a:solidFill>
              </a:rPr>
              <a:t> for attracting and involving the targeted consumers.</a:t>
            </a:r>
            <a:endParaRPr sz="1200" dirty="0">
              <a:solidFill>
                <a:schemeClr val="bg2">
                  <a:lumMod val="50000"/>
                </a:schemeClr>
              </a:solidFill>
            </a:endParaRPr>
          </a:p>
          <a:p>
            <a:pPr marL="457200" lvl="0" indent="-304800" algn="just" rtl="0">
              <a:lnSpc>
                <a:spcPct val="150000"/>
              </a:lnSpc>
              <a:spcBef>
                <a:spcPts val="0"/>
              </a:spcBef>
              <a:spcAft>
                <a:spcPts val="0"/>
              </a:spcAft>
              <a:buClr>
                <a:schemeClr val="bg2"/>
              </a:buClr>
              <a:buSzPts val="1200"/>
              <a:buChar char="●"/>
            </a:pPr>
            <a:r>
              <a:rPr lang="en-US" sz="1200" dirty="0">
                <a:solidFill>
                  <a:schemeClr val="bg2">
                    <a:lumMod val="50000"/>
                  </a:schemeClr>
                </a:solidFill>
              </a:rPr>
              <a:t>10-12 survey questionnaires form will be made and distributed through creating </a:t>
            </a:r>
            <a:r>
              <a:rPr lang="en-GB" sz="1200" kern="100" dirty="0">
                <a:solidFill>
                  <a:schemeClr val="bg2">
                    <a:lumMod val="50000"/>
                  </a:schemeClr>
                </a:solidFill>
                <a:effectLst/>
                <a:latin typeface="+mn-lt"/>
                <a:ea typeface="Calibri" panose="020F0502020204030204" pitchFamily="34" charset="0"/>
                <a:cs typeface="Times New Roman" panose="02020603050405020304" pitchFamily="18" charset="0"/>
              </a:rPr>
              <a:t>The Microsoft form </a:t>
            </a:r>
            <a:r>
              <a:rPr lang="en-US" sz="1200" dirty="0">
                <a:solidFill>
                  <a:schemeClr val="bg2">
                    <a:lumMod val="50000"/>
                  </a:schemeClr>
                </a:solidFill>
              </a:rPr>
              <a:t> link among the targeted population. </a:t>
            </a:r>
            <a:endParaRPr sz="1200" dirty="0">
              <a:solidFill>
                <a:schemeClr val="bg2">
                  <a:lumMod val="50000"/>
                </a:schemeClr>
              </a:solidFill>
            </a:endParaRPr>
          </a:p>
          <a:p>
            <a:pPr marL="457200" lvl="0" indent="-304800" algn="just" rtl="0">
              <a:lnSpc>
                <a:spcPct val="150000"/>
              </a:lnSpc>
              <a:spcBef>
                <a:spcPts val="0"/>
              </a:spcBef>
              <a:spcAft>
                <a:spcPts val="0"/>
              </a:spcAft>
              <a:buClr>
                <a:schemeClr val="bg2"/>
              </a:buClr>
              <a:buSzPts val="1200"/>
              <a:buChar char="●"/>
            </a:pPr>
            <a:r>
              <a:rPr lang="en-US" sz="1200" dirty="0">
                <a:solidFill>
                  <a:schemeClr val="bg2">
                    <a:lumMod val="50000"/>
                  </a:schemeClr>
                </a:solidFill>
              </a:rPr>
              <a:t>The assembled feedback from the selected participants will be effective to highlight their feelings during the pandemic. </a:t>
            </a:r>
            <a:endParaRPr sz="1200" dirty="0">
              <a:solidFill>
                <a:schemeClr val="bg2">
                  <a:lumMod val="50000"/>
                </a:schemeClr>
              </a:solidFill>
            </a:endParaRPr>
          </a:p>
          <a:p>
            <a:pPr marL="457200" lvl="0" indent="-304800" algn="just" rtl="0">
              <a:lnSpc>
                <a:spcPct val="150000"/>
              </a:lnSpc>
              <a:spcBef>
                <a:spcPts val="0"/>
              </a:spcBef>
              <a:spcAft>
                <a:spcPts val="0"/>
              </a:spcAft>
              <a:buClr>
                <a:schemeClr val="bg2"/>
              </a:buClr>
              <a:buSzPts val="1200"/>
              <a:buChar char="●"/>
            </a:pPr>
            <a:r>
              <a:rPr lang="en-US" sz="1200" dirty="0">
                <a:solidFill>
                  <a:schemeClr val="bg2">
                    <a:lumMod val="50000"/>
                  </a:schemeClr>
                </a:solidFill>
              </a:rPr>
              <a:t>Before assembling evidence from the primary sources a written consent will also be gathered from the chosen youngsters who have agreed to contribute to add their contribution within the study.</a:t>
            </a:r>
            <a:endParaRPr sz="1200" dirty="0">
              <a:solidFill>
                <a:schemeClr val="bg2">
                  <a:lumMod val="50000"/>
                </a:schemeClr>
              </a:solidFill>
            </a:endParaRPr>
          </a:p>
        </p:txBody>
      </p:sp>
      <p:pic>
        <p:nvPicPr>
          <p:cNvPr id="2" name="Picture 1" descr="A person and person standing on top of a large smartphone with a pencil and a large screen with books&#10;&#10;Description automatically generated">
            <a:extLst>
              <a:ext uri="{FF2B5EF4-FFF2-40B4-BE49-F238E27FC236}">
                <a16:creationId xmlns:a16="http://schemas.microsoft.com/office/drawing/2014/main" id="{803A8399-9C46-ECF5-BED3-AA4B2CE4DFDA}"/>
              </a:ext>
            </a:extLst>
          </p:cNvPr>
          <p:cNvPicPr>
            <a:picLocks noChangeAspect="1"/>
          </p:cNvPicPr>
          <p:nvPr/>
        </p:nvPicPr>
        <p:blipFill>
          <a:blip r:embed="rId4"/>
          <a:stretch>
            <a:fillRect/>
          </a:stretch>
        </p:blipFill>
        <p:spPr>
          <a:xfrm>
            <a:off x="5313804" y="1588567"/>
            <a:ext cx="3377680" cy="24633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pic>
        <p:nvPicPr>
          <p:cNvPr id="270" name="Google Shape;270;p17"/>
          <p:cNvPicPr preferRelativeResize="0"/>
          <p:nvPr/>
        </p:nvPicPr>
        <p:blipFill rotWithShape="1">
          <a:blip r:embed="rId3">
            <a:alphaModFix amt="40000"/>
          </a:blip>
          <a:srcRect/>
          <a:stretch/>
        </p:blipFill>
        <p:spPr>
          <a:xfrm>
            <a:off x="178420" y="162313"/>
            <a:ext cx="8771930" cy="4773157"/>
          </a:xfrm>
          <a:prstGeom prst="rect">
            <a:avLst/>
          </a:prstGeom>
          <a:noFill/>
          <a:ln>
            <a:noFill/>
          </a:ln>
        </p:spPr>
      </p:pic>
      <p:sp>
        <p:nvSpPr>
          <p:cNvPr id="271" name="Google Shape;271;p17"/>
          <p:cNvSpPr/>
          <p:nvPr/>
        </p:nvSpPr>
        <p:spPr>
          <a:xfrm>
            <a:off x="2637416" y="167268"/>
            <a:ext cx="3853939"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DATA ANALYSIS TECHNIQUE</a:t>
            </a:r>
            <a:endParaRPr sz="2000" b="0" i="0" u="none" strike="noStrike" cap="none">
              <a:solidFill>
                <a:srgbClr val="000000"/>
              </a:solidFill>
              <a:latin typeface="Arial"/>
              <a:ea typeface="Arial"/>
              <a:cs typeface="Arial"/>
              <a:sym typeface="Arial"/>
            </a:endParaRPr>
          </a:p>
        </p:txBody>
      </p:sp>
      <p:sp>
        <p:nvSpPr>
          <p:cNvPr id="272" name="Google Shape;272;p17"/>
          <p:cNvSpPr/>
          <p:nvPr/>
        </p:nvSpPr>
        <p:spPr>
          <a:xfrm>
            <a:off x="284500" y="817175"/>
            <a:ext cx="4638900" cy="4247276"/>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strategic choice of techniques for evaluating the assembling evidence enables the progress of involving more accurate findings to support the targeted research goals (Hariri </a:t>
            </a:r>
            <a:r>
              <a:rPr lang="en-US" sz="1200" i="1" dirty="0"/>
              <a:t>et al.,</a:t>
            </a:r>
            <a:r>
              <a:rPr lang="en-US" sz="1200" dirty="0"/>
              <a:t> 2019).</a:t>
            </a:r>
            <a:endParaRPr sz="1200" dirty="0"/>
          </a:p>
          <a:p>
            <a:pPr marL="457200" lvl="0" indent="-304800" algn="just" rtl="0">
              <a:lnSpc>
                <a:spcPct val="150000"/>
              </a:lnSpc>
              <a:spcBef>
                <a:spcPts val="0"/>
              </a:spcBef>
              <a:spcAft>
                <a:spcPts val="0"/>
              </a:spcAft>
              <a:buSzPts val="1200"/>
              <a:buChar char="•"/>
            </a:pPr>
            <a:r>
              <a:rPr lang="en-US" sz="1200" dirty="0"/>
              <a:t>The accomplishment of the "descriptive analysis" approach would be suggested to be applied for evaluating quantitative evidence gathered from the primary sources.</a:t>
            </a:r>
            <a:endParaRPr sz="1200" dirty="0"/>
          </a:p>
          <a:p>
            <a:pPr marL="457200" lvl="0" indent="-304800" algn="just" rtl="0">
              <a:lnSpc>
                <a:spcPct val="150000"/>
              </a:lnSpc>
              <a:spcBef>
                <a:spcPts val="0"/>
              </a:spcBef>
              <a:spcAft>
                <a:spcPts val="0"/>
              </a:spcAft>
              <a:buSzPts val="1200"/>
              <a:buChar char="•"/>
            </a:pPr>
            <a:r>
              <a:rPr lang="en-US" sz="1200" dirty="0"/>
              <a:t>The </a:t>
            </a:r>
            <a:r>
              <a:rPr lang="en-US" sz="1200" dirty="0" err="1"/>
              <a:t>optimisation</a:t>
            </a:r>
            <a:r>
              <a:rPr lang="en-US" sz="1200" dirty="0"/>
              <a:t> of “descriptive analysis” generates credible findings from the statistical evidence (</a:t>
            </a:r>
            <a:r>
              <a:rPr lang="en-US" sz="1200" dirty="0" err="1"/>
              <a:t>Simanjuntak</a:t>
            </a:r>
            <a:r>
              <a:rPr lang="en-US" sz="1200" dirty="0"/>
              <a:t> </a:t>
            </a:r>
            <a:r>
              <a:rPr lang="en-US" sz="1200" i="1" dirty="0"/>
              <a:t>et al., </a:t>
            </a:r>
            <a:r>
              <a:rPr lang="en-US" sz="1200" dirty="0"/>
              <a:t>2021).    </a:t>
            </a:r>
            <a:endParaRPr sz="1200" dirty="0"/>
          </a:p>
          <a:p>
            <a:pPr marL="457200" indent="-304800" algn="just">
              <a:lnSpc>
                <a:spcPct val="150000"/>
              </a:lnSpc>
              <a:buClr>
                <a:schemeClr val="bg2"/>
              </a:buClr>
              <a:buSzPts val="1200"/>
              <a:buFont typeface="Arial"/>
              <a:buChar char="•"/>
            </a:pPr>
            <a:r>
              <a:rPr lang="en-US" sz="1200" dirty="0">
                <a:latin typeface="Arial" panose="020B0604020202020204" pitchFamily="34" charset="0"/>
                <a:ea typeface="Times New Roman" panose="02020603050405020304" pitchFamily="18" charset="0"/>
                <a:cs typeface="Arial" panose="020B0604020202020204" pitchFamily="34" charset="0"/>
              </a:rPr>
              <a:t>A descriptive analysis program like Microsoft Excel will be used to analyze the data. Its strong statistical and data visualization features enable it to transform data into charts or graphs.</a:t>
            </a:r>
          </a:p>
          <a:p>
            <a:pPr marL="457200" lvl="0" indent="-304800" algn="just" rtl="0">
              <a:lnSpc>
                <a:spcPct val="150000"/>
              </a:lnSpc>
              <a:spcBef>
                <a:spcPts val="0"/>
              </a:spcBef>
              <a:spcAft>
                <a:spcPts val="0"/>
              </a:spcAft>
              <a:buClr>
                <a:schemeClr val="bg2"/>
              </a:buClr>
              <a:buSzPts val="1200"/>
              <a:buChar char="•"/>
            </a:pPr>
            <a:r>
              <a:rPr lang="en-US" sz="1200" dirty="0">
                <a:solidFill>
                  <a:schemeClr val="bg2">
                    <a:lumMod val="50000"/>
                  </a:schemeClr>
                </a:solidFill>
              </a:rPr>
              <a:t>. </a:t>
            </a:r>
            <a:endParaRPr sz="1200" dirty="0">
              <a:solidFill>
                <a:schemeClr val="bg2">
                  <a:lumMod val="50000"/>
                </a:schemeClr>
              </a:solidFill>
            </a:endParaRPr>
          </a:p>
        </p:txBody>
      </p:sp>
      <p:pic>
        <p:nvPicPr>
          <p:cNvPr id="2" name="Picture 1" descr="A group of people standing around a graph&#10;&#10;Description automatically generated">
            <a:extLst>
              <a:ext uri="{FF2B5EF4-FFF2-40B4-BE49-F238E27FC236}">
                <a16:creationId xmlns:a16="http://schemas.microsoft.com/office/drawing/2014/main" id="{99942666-F5DC-3422-B2CE-D86E26C87E47}"/>
              </a:ext>
            </a:extLst>
          </p:cNvPr>
          <p:cNvPicPr>
            <a:picLocks noChangeAspect="1"/>
          </p:cNvPicPr>
          <p:nvPr/>
        </p:nvPicPr>
        <p:blipFill>
          <a:blip r:embed="rId4"/>
          <a:stretch>
            <a:fillRect/>
          </a:stretch>
        </p:blipFill>
        <p:spPr>
          <a:xfrm>
            <a:off x="5365084" y="1426892"/>
            <a:ext cx="3333750" cy="2463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pic>
        <p:nvPicPr>
          <p:cNvPr id="279" name="Google Shape;279;p18"/>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280" name="Google Shape;280;p18"/>
          <p:cNvSpPr/>
          <p:nvPr/>
        </p:nvSpPr>
        <p:spPr>
          <a:xfrm>
            <a:off x="2828651" y="204200"/>
            <a:ext cx="3523722"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ETHICAL CONSIDERATION</a:t>
            </a:r>
            <a:endParaRPr sz="2000" b="0" i="0" u="none" strike="noStrike" cap="none">
              <a:solidFill>
                <a:srgbClr val="000000"/>
              </a:solidFill>
              <a:latin typeface="Arial"/>
              <a:ea typeface="Arial"/>
              <a:cs typeface="Arial"/>
              <a:sym typeface="Arial"/>
            </a:endParaRPr>
          </a:p>
        </p:txBody>
      </p:sp>
      <p:sp>
        <p:nvSpPr>
          <p:cNvPr id="281" name="Google Shape;281;p18"/>
          <p:cNvSpPr/>
          <p:nvPr/>
        </p:nvSpPr>
        <p:spPr>
          <a:xfrm>
            <a:off x="349300" y="701200"/>
            <a:ext cx="4555500" cy="4058100"/>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The proper accomplishment of the ethical guidelines facilitated maintaining discipline within the study and generated more value through the completion of the study (Zeithaml </a:t>
            </a:r>
            <a:r>
              <a:rPr lang="en-US" sz="1200" i="1" dirty="0"/>
              <a:t>et al.,</a:t>
            </a:r>
            <a:r>
              <a:rPr lang="en-US" sz="1200" dirty="0"/>
              <a:t> 2020). </a:t>
            </a:r>
            <a:endParaRPr sz="1200" dirty="0"/>
          </a:p>
          <a:p>
            <a:pPr marL="457200" lvl="0" indent="-304800" algn="just" rtl="0">
              <a:lnSpc>
                <a:spcPct val="150000"/>
              </a:lnSpc>
              <a:spcBef>
                <a:spcPts val="0"/>
              </a:spcBef>
              <a:spcAft>
                <a:spcPts val="0"/>
              </a:spcAft>
              <a:buSzPts val="1200"/>
              <a:buChar char="●"/>
            </a:pPr>
            <a:r>
              <a:rPr lang="en-US" sz="1200" dirty="0"/>
              <a:t>This research will be following the Data Protection Act 2018" to secure the privacy of the human participants who assisted in assembling quantitative evidence. </a:t>
            </a:r>
            <a:endParaRPr sz="1200" dirty="0"/>
          </a:p>
          <a:p>
            <a:pPr marL="457200" lvl="0" indent="-304800" algn="just" rtl="0">
              <a:lnSpc>
                <a:spcPct val="150000"/>
              </a:lnSpc>
              <a:spcBef>
                <a:spcPts val="0"/>
              </a:spcBef>
              <a:spcAft>
                <a:spcPts val="0"/>
              </a:spcAft>
              <a:buSzPts val="1200"/>
              <a:buChar char="●"/>
            </a:pPr>
            <a:r>
              <a:rPr lang="en-US" sz="1200" dirty="0">
                <a:solidFill>
                  <a:schemeClr val="bg2">
                    <a:lumMod val="50000"/>
                  </a:schemeClr>
                </a:solidFill>
              </a:rPr>
              <a:t>No personal questions will be asked to the selected participants and the privacy of the respondents will be effectively valued through the study</a:t>
            </a:r>
            <a:r>
              <a:rPr lang="en-US" sz="1200" dirty="0">
                <a:solidFill>
                  <a:schemeClr val="bg2"/>
                </a:solidFill>
              </a:rPr>
              <a:t>. </a:t>
            </a:r>
            <a:endParaRPr sz="1200" dirty="0">
              <a:solidFill>
                <a:schemeClr val="bg2"/>
              </a:solidFill>
            </a:endParaRPr>
          </a:p>
          <a:p>
            <a:pPr marL="457200" lvl="0" indent="-304800" algn="just" rtl="0">
              <a:lnSpc>
                <a:spcPct val="150000"/>
              </a:lnSpc>
              <a:spcBef>
                <a:spcPts val="0"/>
              </a:spcBef>
              <a:spcAft>
                <a:spcPts val="0"/>
              </a:spcAft>
              <a:buSzPts val="1200"/>
              <a:buChar char="●"/>
            </a:pPr>
            <a:r>
              <a:rPr lang="en-US" sz="1200" dirty="0"/>
              <a:t>The ethical implementation increased the scope of maintaining confidentiality.</a:t>
            </a:r>
            <a:endParaRPr sz="1200" dirty="0"/>
          </a:p>
          <a:p>
            <a:pPr marL="457200" lvl="0" indent="-304800" algn="just" rtl="0">
              <a:lnSpc>
                <a:spcPct val="150000"/>
              </a:lnSpc>
              <a:spcBef>
                <a:spcPts val="0"/>
              </a:spcBef>
              <a:spcAft>
                <a:spcPts val="0"/>
              </a:spcAft>
              <a:buSzPts val="1200"/>
              <a:buChar char="●"/>
            </a:pPr>
            <a:r>
              <a:rPr lang="en-US" sz="1200" dirty="0"/>
              <a:t>It also helped to enhance the growth of the acceptability of the research (Hasan </a:t>
            </a:r>
            <a:r>
              <a:rPr lang="en-US" sz="1200" i="1" dirty="0"/>
              <a:t>et al.,</a:t>
            </a:r>
            <a:r>
              <a:rPr lang="en-US" sz="1200" dirty="0"/>
              <a:t> 2021).  </a:t>
            </a:r>
            <a:r>
              <a:rPr lang="en-US" sz="1200" b="0" i="0" u="none" strike="noStrike" cap="none" dirty="0">
                <a:solidFill>
                  <a:srgbClr val="000000"/>
                </a:solidFill>
                <a:latin typeface="Arial"/>
                <a:ea typeface="Arial"/>
                <a:cs typeface="Arial"/>
                <a:sym typeface="Arial"/>
              </a:rPr>
              <a:t> </a:t>
            </a:r>
            <a:endParaRPr dirty="0"/>
          </a:p>
        </p:txBody>
      </p:sp>
      <p:pic>
        <p:nvPicPr>
          <p:cNvPr id="282" name="Google Shape;282;p18"/>
          <p:cNvPicPr preferRelativeResize="0"/>
          <p:nvPr/>
        </p:nvPicPr>
        <p:blipFill rotWithShape="1">
          <a:blip r:embed="rId4">
            <a:alphaModFix/>
          </a:blip>
          <a:srcRect l="20993" r="4966"/>
          <a:stretch/>
        </p:blipFill>
        <p:spPr>
          <a:xfrm>
            <a:off x="5305030" y="1039760"/>
            <a:ext cx="3309620" cy="3270885"/>
          </a:xfrm>
          <a:prstGeom prst="rect">
            <a:avLst/>
          </a:prstGeom>
          <a:noFill/>
          <a:ln w="25400" cap="flat" cmpd="sng">
            <a:solidFill>
              <a:srgbClr val="000000"/>
            </a:solidFill>
            <a:prstDash val="solid"/>
            <a:round/>
            <a:headEnd type="none" w="sm" len="sm"/>
            <a:tailEnd type="none" w="sm" len="sm"/>
          </a:ln>
        </p:spPr>
      </p:pic>
      <p:sp>
        <p:nvSpPr>
          <p:cNvPr id="283" name="Google Shape;283;p18"/>
          <p:cNvSpPr/>
          <p:nvPr/>
        </p:nvSpPr>
        <p:spPr>
          <a:xfrm>
            <a:off x="5781472" y="4313283"/>
            <a:ext cx="2356735"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Zeithaml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2020)</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pic>
        <p:nvPicPr>
          <p:cNvPr id="288" name="Google Shape;288;p19"/>
          <p:cNvPicPr preferRelativeResize="0"/>
          <p:nvPr/>
        </p:nvPicPr>
        <p:blipFill rotWithShape="1">
          <a:blip r:embed="rId3">
            <a:alphaModFix amt="40000"/>
          </a:blip>
          <a:srcRect/>
          <a:stretch/>
        </p:blipFill>
        <p:spPr>
          <a:xfrm>
            <a:off x="200723" y="189571"/>
            <a:ext cx="8749628" cy="4750854"/>
          </a:xfrm>
          <a:prstGeom prst="rect">
            <a:avLst/>
          </a:prstGeom>
          <a:noFill/>
          <a:ln>
            <a:noFill/>
          </a:ln>
        </p:spPr>
      </p:pic>
      <p:sp>
        <p:nvSpPr>
          <p:cNvPr id="289" name="Google Shape;289;p19"/>
          <p:cNvSpPr/>
          <p:nvPr/>
        </p:nvSpPr>
        <p:spPr>
          <a:xfrm>
            <a:off x="2864612" y="189571"/>
            <a:ext cx="3793025"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IMPLICATION OF RESEARCH</a:t>
            </a:r>
            <a:endParaRPr sz="2000" b="0" i="0" u="none" strike="noStrike" cap="none">
              <a:solidFill>
                <a:srgbClr val="000000"/>
              </a:solidFill>
              <a:latin typeface="Arial"/>
              <a:ea typeface="Arial"/>
              <a:cs typeface="Arial"/>
              <a:sym typeface="Arial"/>
            </a:endParaRPr>
          </a:p>
        </p:txBody>
      </p:sp>
      <p:sp>
        <p:nvSpPr>
          <p:cNvPr id="290" name="Google Shape;290;p19"/>
          <p:cNvSpPr/>
          <p:nvPr/>
        </p:nvSpPr>
        <p:spPr>
          <a:xfrm>
            <a:off x="457200" y="828337"/>
            <a:ext cx="3579541" cy="3970318"/>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findings that will be generated from this research will help increase the awareness within society</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It will support the progress of mental health and well-being among the youngsters.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effective offering of "Emotion-focused therapy" would help decrease the severity of the mental health disorder (Lopes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2021).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strategic involvement of the targeted population might add value to this study.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Progress in emotional well-being will support the success of future growth (Viner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2020).</a:t>
            </a:r>
            <a:endParaRPr/>
          </a:p>
        </p:txBody>
      </p:sp>
      <p:pic>
        <p:nvPicPr>
          <p:cNvPr id="291" name="Google Shape;291;p19"/>
          <p:cNvPicPr preferRelativeResize="0"/>
          <p:nvPr/>
        </p:nvPicPr>
        <p:blipFill rotWithShape="1">
          <a:blip r:embed="rId4">
            <a:alphaModFix/>
          </a:blip>
          <a:srcRect l="4326" t="8630" r="4486" b="5951"/>
          <a:stretch/>
        </p:blipFill>
        <p:spPr>
          <a:xfrm>
            <a:off x="4575537" y="1379948"/>
            <a:ext cx="4110990" cy="2188442"/>
          </a:xfrm>
          <a:prstGeom prst="rect">
            <a:avLst/>
          </a:prstGeom>
          <a:noFill/>
          <a:ln w="25400" cap="flat" cmpd="sng">
            <a:solidFill>
              <a:srgbClr val="000000"/>
            </a:solidFill>
            <a:prstDash val="solid"/>
            <a:round/>
            <a:headEnd type="none" w="sm" len="sm"/>
            <a:tailEnd type="none" w="sm" len="sm"/>
          </a:ln>
        </p:spPr>
      </p:pic>
      <p:sp>
        <p:nvSpPr>
          <p:cNvPr id="292" name="Google Shape;292;p19"/>
          <p:cNvSpPr/>
          <p:nvPr/>
        </p:nvSpPr>
        <p:spPr>
          <a:xfrm>
            <a:off x="5404946" y="3590692"/>
            <a:ext cx="2177199"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Lopes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2021)</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pic>
        <p:nvPicPr>
          <p:cNvPr id="297" name="Google Shape;297;p20"/>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298" name="Google Shape;298;p20"/>
          <p:cNvSpPr/>
          <p:nvPr/>
        </p:nvSpPr>
        <p:spPr>
          <a:xfrm>
            <a:off x="2953822" y="204200"/>
            <a:ext cx="3793025"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IMPLICATION OF RESEARCH</a:t>
            </a:r>
            <a:endParaRPr sz="2000" b="0" i="0" u="none" strike="noStrike" cap="none">
              <a:solidFill>
                <a:srgbClr val="000000"/>
              </a:solidFill>
              <a:latin typeface="Arial"/>
              <a:ea typeface="Arial"/>
              <a:cs typeface="Arial"/>
              <a:sym typeface="Arial"/>
            </a:endParaRPr>
          </a:p>
        </p:txBody>
      </p:sp>
      <p:sp>
        <p:nvSpPr>
          <p:cNvPr id="299" name="Google Shape;299;p20"/>
          <p:cNvSpPr/>
          <p:nvPr/>
        </p:nvSpPr>
        <p:spPr>
          <a:xfrm>
            <a:off x="512956" y="882210"/>
            <a:ext cx="3958683" cy="3693319"/>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Exploring mental health illness at an early stage assisted in enhancing the scope of prevention of the disorder adequately (Purcell </a:t>
            </a:r>
            <a:r>
              <a:rPr lang="en-US" sz="1200" b="0" i="1" u="none" strike="noStrike" cap="none">
                <a:solidFill>
                  <a:srgbClr val="000000"/>
                </a:solidFill>
                <a:latin typeface="Arial"/>
                <a:ea typeface="Arial"/>
                <a:cs typeface="Arial"/>
                <a:sym typeface="Arial"/>
              </a:rPr>
              <a:t>et al.,</a:t>
            </a:r>
            <a:r>
              <a:rPr lang="en-US" sz="1200" b="0" i="0" u="none" strike="noStrike" cap="none">
                <a:solidFill>
                  <a:srgbClr val="000000"/>
                </a:solidFill>
                <a:latin typeface="Arial"/>
                <a:ea typeface="Arial"/>
                <a:cs typeface="Arial"/>
                <a:sym typeface="Arial"/>
              </a:rPr>
              <a:t> 2019).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Supporting the growth of good mental health enhanced reliance among the people coming from the age 18-24 years.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Decreased growth of stress and anxiety enables the presence of motivation.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Reducing mental disorders promotes the future progress of the youths. </a:t>
            </a:r>
            <a:endParaRPr/>
          </a:p>
          <a:p>
            <a:pPr marL="342900" marR="0" lvl="0" indent="-342900" algn="just" rtl="0">
              <a:lnSpc>
                <a:spcPct val="150000"/>
              </a:lnSpc>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The establishment of social interaction supported the future growth of young adults (Evans </a:t>
            </a:r>
            <a:r>
              <a:rPr lang="en-US" sz="1200" b="0" i="1" u="none" strike="noStrike" cap="none">
                <a:solidFill>
                  <a:srgbClr val="000000"/>
                </a:solidFill>
                <a:latin typeface="Arial"/>
                <a:ea typeface="Arial"/>
                <a:cs typeface="Arial"/>
                <a:sym typeface="Arial"/>
              </a:rPr>
              <a:t>et al., </a:t>
            </a:r>
            <a:r>
              <a:rPr lang="en-US" sz="1200" b="0" i="0" u="none" strike="noStrike" cap="none">
                <a:solidFill>
                  <a:srgbClr val="000000"/>
                </a:solidFill>
                <a:latin typeface="Arial"/>
                <a:ea typeface="Arial"/>
                <a:cs typeface="Arial"/>
                <a:sym typeface="Arial"/>
              </a:rPr>
              <a:t>2021).  </a:t>
            </a:r>
            <a:endParaRPr/>
          </a:p>
        </p:txBody>
      </p:sp>
      <p:pic>
        <p:nvPicPr>
          <p:cNvPr id="300" name="Google Shape;300;p20"/>
          <p:cNvPicPr preferRelativeResize="0"/>
          <p:nvPr/>
        </p:nvPicPr>
        <p:blipFill rotWithShape="1">
          <a:blip r:embed="rId4">
            <a:alphaModFix/>
          </a:blip>
          <a:srcRect/>
          <a:stretch/>
        </p:blipFill>
        <p:spPr>
          <a:xfrm>
            <a:off x="4958434" y="1349298"/>
            <a:ext cx="3538220" cy="2175913"/>
          </a:xfrm>
          <a:prstGeom prst="rect">
            <a:avLst/>
          </a:prstGeom>
          <a:noFill/>
          <a:ln w="25400" cap="flat" cmpd="sng">
            <a:solidFill>
              <a:srgbClr val="000000"/>
            </a:solidFill>
            <a:prstDash val="solid"/>
            <a:round/>
            <a:headEnd type="none" w="sm" len="sm"/>
            <a:tailEnd type="none" w="sm" len="sm"/>
          </a:ln>
        </p:spPr>
      </p:pic>
      <p:sp>
        <p:nvSpPr>
          <p:cNvPr id="301" name="Google Shape;301;p20"/>
          <p:cNvSpPr/>
          <p:nvPr/>
        </p:nvSpPr>
        <p:spPr>
          <a:xfrm>
            <a:off x="5520078" y="3526637"/>
            <a:ext cx="2236511" cy="33592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Purcell </a:t>
            </a:r>
            <a:r>
              <a:rPr lang="en-US" sz="1200" b="1" i="1" u="none" strike="noStrike" cap="none">
                <a:solidFill>
                  <a:srgbClr val="000000"/>
                </a:solidFill>
                <a:latin typeface="Arial"/>
                <a:ea typeface="Arial"/>
                <a:cs typeface="Arial"/>
                <a:sym typeface="Arial"/>
              </a:rPr>
              <a:t>et al.,</a:t>
            </a:r>
            <a:r>
              <a:rPr lang="en-US" sz="1200" b="1" i="0" u="none" strike="noStrike" cap="none">
                <a:solidFill>
                  <a:srgbClr val="000000"/>
                </a:solidFill>
                <a:latin typeface="Arial"/>
                <a:ea typeface="Arial"/>
                <a:cs typeface="Arial"/>
                <a:sym typeface="Arial"/>
              </a:rPr>
              <a:t> 2019)</a:t>
            </a:r>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pic>
        <p:nvPicPr>
          <p:cNvPr id="306" name="Google Shape;306;p21"/>
          <p:cNvPicPr preferRelativeResize="0"/>
          <p:nvPr/>
        </p:nvPicPr>
        <p:blipFill rotWithShape="1">
          <a:blip r:embed="rId3">
            <a:alphaModFix amt="40000"/>
          </a:blip>
          <a:srcRect/>
          <a:stretch/>
        </p:blipFill>
        <p:spPr>
          <a:xfrm>
            <a:off x="200723" y="200722"/>
            <a:ext cx="8749628" cy="4739703"/>
          </a:xfrm>
          <a:prstGeom prst="rect">
            <a:avLst/>
          </a:prstGeom>
          <a:noFill/>
          <a:ln>
            <a:noFill/>
          </a:ln>
        </p:spPr>
      </p:pic>
      <p:sp>
        <p:nvSpPr>
          <p:cNvPr id="307" name="Google Shape;307;p21"/>
          <p:cNvSpPr/>
          <p:nvPr/>
        </p:nvSpPr>
        <p:spPr>
          <a:xfrm>
            <a:off x="2333984" y="200722"/>
            <a:ext cx="4992071"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PLAN OF WORK AND TIME SCHEDULE</a:t>
            </a:r>
            <a:endParaRPr sz="2000" b="0" i="0" u="none" strike="noStrike" cap="none">
              <a:solidFill>
                <a:srgbClr val="000000"/>
              </a:solidFill>
              <a:latin typeface="Arial"/>
              <a:ea typeface="Arial"/>
              <a:cs typeface="Arial"/>
              <a:sym typeface="Arial"/>
            </a:endParaRPr>
          </a:p>
        </p:txBody>
      </p:sp>
      <p:sp>
        <p:nvSpPr>
          <p:cNvPr id="308" name="Google Shape;308;p21"/>
          <p:cNvSpPr/>
          <p:nvPr/>
        </p:nvSpPr>
        <p:spPr>
          <a:xfrm>
            <a:off x="3842196" y="4547969"/>
            <a:ext cx="1781400" cy="3360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1200" b="1" i="0" u="none" strike="noStrike" cap="none">
                <a:solidFill>
                  <a:srgbClr val="000000"/>
                </a:solidFill>
                <a:latin typeface="Arial"/>
                <a:ea typeface="Arial"/>
                <a:cs typeface="Arial"/>
                <a:sym typeface="Arial"/>
              </a:rPr>
              <a:t>(Source: Self-created)</a:t>
            </a:r>
            <a:endParaRPr sz="1200" b="0" i="0" u="none" strike="noStrike" cap="none">
              <a:solidFill>
                <a:srgbClr val="000000"/>
              </a:solidFill>
              <a:latin typeface="Times New Roman"/>
              <a:ea typeface="Times New Roman"/>
              <a:cs typeface="Times New Roman"/>
              <a:sym typeface="Times New Roman"/>
            </a:endParaRPr>
          </a:p>
        </p:txBody>
      </p:sp>
      <p:graphicFrame>
        <p:nvGraphicFramePr>
          <p:cNvPr id="309" name="Google Shape;309;p21"/>
          <p:cNvGraphicFramePr/>
          <p:nvPr>
            <p:extLst>
              <p:ext uri="{D42A27DB-BD31-4B8C-83A1-F6EECF244321}">
                <p14:modId xmlns:p14="http://schemas.microsoft.com/office/powerpoint/2010/main" val="3080757041"/>
              </p:ext>
            </p:extLst>
          </p:nvPr>
        </p:nvGraphicFramePr>
        <p:xfrm>
          <a:off x="331888" y="720713"/>
          <a:ext cx="8343050" cy="3674115"/>
        </p:xfrm>
        <a:graphic>
          <a:graphicData uri="http://schemas.openxmlformats.org/drawingml/2006/table">
            <a:tbl>
              <a:tblPr>
                <a:noFill/>
                <a:tableStyleId>{EDA28737-D00C-479F-BC96-E045DEAC0FB6}</a:tableStyleId>
              </a:tblPr>
              <a:tblGrid>
                <a:gridCol w="4984175">
                  <a:extLst>
                    <a:ext uri="{9D8B030D-6E8A-4147-A177-3AD203B41FA5}">
                      <a16:colId xmlns:a16="http://schemas.microsoft.com/office/drawing/2014/main" val="20000"/>
                    </a:ext>
                  </a:extLst>
                </a:gridCol>
                <a:gridCol w="541750">
                  <a:extLst>
                    <a:ext uri="{9D8B030D-6E8A-4147-A177-3AD203B41FA5}">
                      <a16:colId xmlns:a16="http://schemas.microsoft.com/office/drawing/2014/main" val="20001"/>
                    </a:ext>
                  </a:extLst>
                </a:gridCol>
                <a:gridCol w="623025">
                  <a:extLst>
                    <a:ext uri="{9D8B030D-6E8A-4147-A177-3AD203B41FA5}">
                      <a16:colId xmlns:a16="http://schemas.microsoft.com/office/drawing/2014/main" val="20002"/>
                    </a:ext>
                  </a:extLst>
                </a:gridCol>
                <a:gridCol w="555300">
                  <a:extLst>
                    <a:ext uri="{9D8B030D-6E8A-4147-A177-3AD203B41FA5}">
                      <a16:colId xmlns:a16="http://schemas.microsoft.com/office/drawing/2014/main" val="20003"/>
                    </a:ext>
                  </a:extLst>
                </a:gridCol>
                <a:gridCol w="514675">
                  <a:extLst>
                    <a:ext uri="{9D8B030D-6E8A-4147-A177-3AD203B41FA5}">
                      <a16:colId xmlns:a16="http://schemas.microsoft.com/office/drawing/2014/main" val="20004"/>
                    </a:ext>
                  </a:extLst>
                </a:gridCol>
                <a:gridCol w="528200">
                  <a:extLst>
                    <a:ext uri="{9D8B030D-6E8A-4147-A177-3AD203B41FA5}">
                      <a16:colId xmlns:a16="http://schemas.microsoft.com/office/drawing/2014/main" val="20005"/>
                    </a:ext>
                  </a:extLst>
                </a:gridCol>
                <a:gridCol w="595925">
                  <a:extLst>
                    <a:ext uri="{9D8B030D-6E8A-4147-A177-3AD203B41FA5}">
                      <a16:colId xmlns:a16="http://schemas.microsoft.com/office/drawing/2014/main" val="20006"/>
                    </a:ext>
                  </a:extLst>
                </a:gridCol>
              </a:tblGrid>
              <a:tr h="279400">
                <a:tc rowSpan="2">
                  <a:txBody>
                    <a:bodyPr/>
                    <a:lstStyle/>
                    <a:p>
                      <a:pPr marL="0" lvl="0" indent="0" algn="ctr" rtl="0">
                        <a:lnSpc>
                          <a:spcPct val="115000"/>
                        </a:lnSpc>
                        <a:spcBef>
                          <a:spcPts val="0"/>
                        </a:spcBef>
                        <a:spcAft>
                          <a:spcPts val="0"/>
                        </a:spcAft>
                        <a:buNone/>
                      </a:pPr>
                      <a:r>
                        <a:rPr lang="en-US" sz="1200" b="1" dirty="0">
                          <a:solidFill>
                            <a:schemeClr val="bg2">
                              <a:lumMod val="50000"/>
                            </a:schemeClr>
                          </a:solidFill>
                        </a:rPr>
                        <a:t>Tasks considered </a:t>
                      </a:r>
                      <a:endParaRPr sz="1200" b="1" dirty="0">
                        <a:solidFill>
                          <a:schemeClr val="bg2">
                            <a:lumMod val="50000"/>
                          </a:schemeClr>
                        </a:solidFill>
                      </a:endParaRPr>
                    </a:p>
                  </a:txBody>
                  <a:tcPr marL="63500" marR="63500" marT="63500" marB="63500"/>
                </a:tc>
                <a:tc gridSpan="6">
                  <a:txBody>
                    <a:bodyPr/>
                    <a:lstStyle/>
                    <a:p>
                      <a:pPr marL="0" lvl="0" indent="0" algn="ctr" rtl="0">
                        <a:lnSpc>
                          <a:spcPct val="115000"/>
                        </a:lnSpc>
                        <a:spcBef>
                          <a:spcPts val="0"/>
                        </a:spcBef>
                        <a:spcAft>
                          <a:spcPts val="0"/>
                        </a:spcAft>
                        <a:buNone/>
                      </a:pPr>
                      <a:r>
                        <a:rPr lang="en-US" sz="1200" b="1">
                          <a:solidFill>
                            <a:schemeClr val="bg2">
                              <a:lumMod val="50000"/>
                            </a:schemeClr>
                          </a:solidFill>
                        </a:rPr>
                        <a:t>Weeks </a:t>
                      </a:r>
                      <a:endParaRPr sz="1200" b="1">
                        <a:solidFill>
                          <a:schemeClr val="bg2">
                            <a:lumMod val="50000"/>
                          </a:schemeClr>
                        </a:solidFill>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79400">
                <a:tc vMerge="1">
                  <a:txBody>
                    <a:bodyPr/>
                    <a:lstStyle/>
                    <a:p>
                      <a:endParaRPr lang="en-US"/>
                    </a:p>
                  </a:txBody>
                  <a:tcPr/>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1,2</a:t>
                      </a:r>
                      <a:endParaRPr sz="105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3,4,5,</a:t>
                      </a:r>
                      <a:endParaRPr sz="105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6,7</a:t>
                      </a:r>
                      <a:endParaRPr sz="105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8,9,10,11</a:t>
                      </a:r>
                      <a:endParaRPr sz="105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12,13,14,15</a:t>
                      </a:r>
                      <a:endParaRPr sz="105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r>
                        <a:rPr lang="en-US" sz="1050" b="1" i="1" dirty="0">
                          <a:solidFill>
                            <a:schemeClr val="bg2">
                              <a:lumMod val="50000"/>
                            </a:schemeClr>
                          </a:solidFill>
                        </a:rPr>
                        <a:t>16</a:t>
                      </a:r>
                      <a:endParaRPr sz="1050" b="1" i="1" dirty="0">
                        <a:solidFill>
                          <a:schemeClr val="bg2">
                            <a:lumMod val="50000"/>
                          </a:schemeClr>
                        </a:solidFill>
                      </a:endParaRPr>
                    </a:p>
                  </a:txBody>
                  <a:tcPr marL="63500" marR="63500" marT="63500" marB="63500"/>
                </a:tc>
                <a:extLst>
                  <a:ext uri="{0D108BD9-81ED-4DB2-BD59-A6C34878D82A}">
                    <a16:rowId xmlns:a16="http://schemas.microsoft.com/office/drawing/2014/main" val="10001"/>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Initiation of the research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8E7CC3"/>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2"/>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Selection of the research topic</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F6B26B"/>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3"/>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Creating aim and objectives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93C47D"/>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4"/>
                  </a:ext>
                </a:extLst>
              </a:tr>
              <a:tr h="0">
                <a:tc>
                  <a:txBody>
                    <a:bodyPr/>
                    <a:lstStyle/>
                    <a:p>
                      <a:pPr marL="0" lvl="0" indent="0" algn="ctr" rtl="0">
                        <a:lnSpc>
                          <a:spcPct val="115000"/>
                        </a:lnSpc>
                        <a:spcBef>
                          <a:spcPts val="0"/>
                        </a:spcBef>
                        <a:spcAft>
                          <a:spcPts val="0"/>
                        </a:spcAft>
                        <a:buNone/>
                      </a:pPr>
                      <a:r>
                        <a:rPr lang="en-US" sz="1200" b="1" i="1">
                          <a:solidFill>
                            <a:schemeClr val="bg2">
                              <a:lumMod val="50000"/>
                            </a:schemeClr>
                          </a:solidFill>
                        </a:rPr>
                        <a:t>Preparing Literature review </a:t>
                      </a:r>
                      <a:endParaRPr sz="1200" b="1" i="1">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F1C232"/>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F1C232"/>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5"/>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Selection of research methodology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A64D79"/>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A64D79"/>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6"/>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Performing data collection and analysis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3C78D8"/>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3C78D8"/>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7"/>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Generating findings and discussing them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45818E"/>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45818E"/>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extLst>
                  <a:ext uri="{0D108BD9-81ED-4DB2-BD59-A6C34878D82A}">
                    <a16:rowId xmlns:a16="http://schemas.microsoft.com/office/drawing/2014/main" val="10008"/>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Suggesting recommendations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CC4125"/>
                    </a:solidFill>
                  </a:tcPr>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solidFill>
                      <a:srgbClr val="CC4125"/>
                    </a:solidFill>
                  </a:tcPr>
                </a:tc>
                <a:extLst>
                  <a:ext uri="{0D108BD9-81ED-4DB2-BD59-A6C34878D82A}">
                    <a16:rowId xmlns:a16="http://schemas.microsoft.com/office/drawing/2014/main" val="10009"/>
                  </a:ext>
                </a:extLst>
              </a:tr>
              <a:tr h="0">
                <a:tc>
                  <a:txBody>
                    <a:bodyPr/>
                    <a:lstStyle/>
                    <a:p>
                      <a:pPr marL="0" lvl="0" indent="0" algn="ctr" rtl="0">
                        <a:lnSpc>
                          <a:spcPct val="115000"/>
                        </a:lnSpc>
                        <a:spcBef>
                          <a:spcPts val="0"/>
                        </a:spcBef>
                        <a:spcAft>
                          <a:spcPts val="0"/>
                        </a:spcAft>
                        <a:buNone/>
                      </a:pPr>
                      <a:r>
                        <a:rPr lang="en-US" sz="1200" b="1" i="1" dirty="0">
                          <a:solidFill>
                            <a:schemeClr val="bg2">
                              <a:lumMod val="50000"/>
                            </a:schemeClr>
                          </a:solidFill>
                        </a:rPr>
                        <a:t>Final submission </a:t>
                      </a:r>
                      <a:endParaRPr sz="1200" b="1" i="1"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tc>
                <a:tc>
                  <a:txBody>
                    <a:bodyPr/>
                    <a:lstStyle/>
                    <a:p>
                      <a:pPr marL="0" lvl="0" indent="0" algn="ctr" rtl="0">
                        <a:lnSpc>
                          <a:spcPct val="115000"/>
                        </a:lnSpc>
                        <a:spcBef>
                          <a:spcPts val="0"/>
                        </a:spcBef>
                        <a:spcAft>
                          <a:spcPts val="0"/>
                        </a:spcAft>
                        <a:buNone/>
                      </a:pPr>
                      <a:endParaRPr sz="1200" dirty="0">
                        <a:solidFill>
                          <a:schemeClr val="bg2">
                            <a:lumMod val="50000"/>
                          </a:schemeClr>
                        </a:solidFill>
                      </a:endParaRPr>
                    </a:p>
                  </a:txBody>
                  <a:tcPr marL="63500" marR="63500" marT="63500" marB="63500">
                    <a:solidFill>
                      <a:srgbClr val="0000FF"/>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pic>
        <p:nvPicPr>
          <p:cNvPr id="314" name="Google Shape;314;p22"/>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315" name="Google Shape;315;p22"/>
          <p:cNvSpPr/>
          <p:nvPr/>
        </p:nvSpPr>
        <p:spPr>
          <a:xfrm>
            <a:off x="3834536" y="204200"/>
            <a:ext cx="1511952"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SUMMARY</a:t>
            </a:r>
            <a:endParaRPr sz="2000" b="0" i="0" u="none" strike="noStrike" cap="none">
              <a:solidFill>
                <a:srgbClr val="000000"/>
              </a:solidFill>
              <a:latin typeface="Arial"/>
              <a:ea typeface="Arial"/>
              <a:cs typeface="Arial"/>
              <a:sym typeface="Arial"/>
            </a:endParaRPr>
          </a:p>
        </p:txBody>
      </p:sp>
      <p:sp>
        <p:nvSpPr>
          <p:cNvPr id="316" name="Google Shape;316;p22"/>
          <p:cNvSpPr/>
          <p:nvPr/>
        </p:nvSpPr>
        <p:spPr>
          <a:xfrm>
            <a:off x="501800" y="887675"/>
            <a:ext cx="3984000" cy="3693300"/>
          </a:xfrm>
          <a:prstGeom prst="rect">
            <a:avLst/>
          </a:prstGeom>
          <a:noFill/>
          <a:ln>
            <a:noFill/>
          </a:ln>
        </p:spPr>
        <p:txBody>
          <a:bodyPr spcFirstLastPara="1" wrap="square" lIns="91425" tIns="45700" rIns="91425" bIns="45700" anchor="t" anchorCtr="0">
            <a:spAutoFit/>
          </a:bodyPr>
          <a:lstStyle/>
          <a:p>
            <a:pPr marL="457200" lvl="0" indent="-304800" algn="just" rtl="0">
              <a:lnSpc>
                <a:spcPct val="150000"/>
              </a:lnSpc>
              <a:spcBef>
                <a:spcPts val="0"/>
              </a:spcBef>
              <a:spcAft>
                <a:spcPts val="0"/>
              </a:spcAft>
              <a:buSzPts val="1200"/>
              <a:buChar char="●"/>
            </a:pPr>
            <a:r>
              <a:rPr lang="en-US" sz="1200" dirty="0"/>
              <a:t>Social contamination has enhanced the threat of anxiety and depression among people coming from the age group of 18-24 years. </a:t>
            </a:r>
            <a:endParaRPr sz="1200" dirty="0"/>
          </a:p>
          <a:p>
            <a:pPr marL="457200" lvl="0" indent="-304800" algn="just" rtl="0">
              <a:lnSpc>
                <a:spcPct val="150000"/>
              </a:lnSpc>
              <a:spcBef>
                <a:spcPts val="0"/>
              </a:spcBef>
              <a:spcAft>
                <a:spcPts val="0"/>
              </a:spcAft>
              <a:buSzPts val="1200"/>
              <a:buChar char="●"/>
            </a:pPr>
            <a:r>
              <a:rPr lang="en-US" sz="1200" dirty="0"/>
              <a:t>The increased threat of recession enhances the growth of stress among young adults.</a:t>
            </a:r>
            <a:endParaRPr sz="1200" dirty="0"/>
          </a:p>
          <a:p>
            <a:pPr marL="457200" lvl="0" indent="-304800" algn="just" rtl="0">
              <a:lnSpc>
                <a:spcPct val="150000"/>
              </a:lnSpc>
              <a:spcBef>
                <a:spcPts val="0"/>
              </a:spcBef>
              <a:spcAft>
                <a:spcPts val="0"/>
              </a:spcAft>
              <a:buClrTx/>
              <a:buSzPts val="1200"/>
              <a:buChar char="●"/>
            </a:pPr>
            <a:r>
              <a:rPr lang="en-US" sz="1200" dirty="0">
                <a:solidFill>
                  <a:schemeClr val="bg2">
                    <a:lumMod val="50000"/>
                  </a:schemeClr>
                </a:solidFill>
              </a:rPr>
              <a:t>The choice of "primary quantitative" process for assembling reliable evidence related to the study will be adequate to enable the presence of credible information.</a:t>
            </a:r>
            <a:endParaRPr sz="1200" dirty="0">
              <a:solidFill>
                <a:schemeClr val="bg2">
                  <a:lumMod val="50000"/>
                </a:schemeClr>
              </a:solidFill>
            </a:endParaRPr>
          </a:p>
          <a:p>
            <a:pPr marL="457200" lvl="0" indent="-304800" algn="just" rtl="0">
              <a:lnSpc>
                <a:spcPct val="150000"/>
              </a:lnSpc>
              <a:spcBef>
                <a:spcPts val="0"/>
              </a:spcBef>
              <a:spcAft>
                <a:spcPts val="0"/>
              </a:spcAft>
              <a:buSzPts val="1200"/>
              <a:buChar char="●"/>
            </a:pPr>
            <a:r>
              <a:rPr lang="en-US" sz="1200" dirty="0"/>
              <a:t>The following of all the ethical concerns might attract competitive opportunities for this research. </a:t>
            </a:r>
            <a:endParaRPr sz="1200" dirty="0"/>
          </a:p>
          <a:p>
            <a:pPr marL="457200" lvl="0" indent="-304800" algn="just" rtl="0">
              <a:lnSpc>
                <a:spcPct val="150000"/>
              </a:lnSpc>
              <a:spcBef>
                <a:spcPts val="0"/>
              </a:spcBef>
              <a:spcAft>
                <a:spcPts val="0"/>
              </a:spcAft>
              <a:buSzPts val="1200"/>
              <a:buChar char="●"/>
            </a:pPr>
            <a:r>
              <a:rPr lang="en-US" sz="1200" dirty="0"/>
              <a:t>This research has the potential to improve the health condition of young adults </a:t>
            </a:r>
            <a:r>
              <a:rPr lang="en-US" sz="1200" dirty="0">
                <a:solidFill>
                  <a:schemeClr val="bg2">
                    <a:lumMod val="50000"/>
                  </a:schemeClr>
                </a:solidFill>
              </a:rPr>
              <a:t>from the UK</a:t>
            </a:r>
            <a:r>
              <a:rPr lang="en-US" sz="1200" dirty="0"/>
              <a:t>.  </a:t>
            </a:r>
            <a:endParaRPr sz="1200" dirty="0"/>
          </a:p>
        </p:txBody>
      </p:sp>
      <p:pic>
        <p:nvPicPr>
          <p:cNvPr id="317" name="Google Shape;317;p22"/>
          <p:cNvPicPr preferRelativeResize="0"/>
          <p:nvPr/>
        </p:nvPicPr>
        <p:blipFill rotWithShape="1">
          <a:blip r:embed="rId4">
            <a:alphaModFix/>
          </a:blip>
          <a:srcRect/>
          <a:stretch/>
        </p:blipFill>
        <p:spPr>
          <a:xfrm>
            <a:off x="5040625" y="1271300"/>
            <a:ext cx="3576025" cy="2520125"/>
          </a:xfrm>
          <a:prstGeom prst="rect">
            <a:avLst/>
          </a:prstGeom>
          <a:noFill/>
          <a:ln w="38100" cap="flat" cmpd="sng">
            <a:solidFill>
              <a:schemeClr val="dk1"/>
            </a:solidFill>
            <a:prstDash val="solid"/>
            <a:round/>
            <a:headEnd type="none" w="sm" len="sm"/>
            <a:tailEnd type="none" w="sm" len="sm"/>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23"/>
          <p:cNvPicPr preferRelativeResize="0"/>
          <p:nvPr/>
        </p:nvPicPr>
        <p:blipFill rotWithShape="1">
          <a:blip r:embed="rId3">
            <a:alphaModFix amt="40000"/>
          </a:blip>
          <a:srcRect/>
          <a:stretch/>
        </p:blipFill>
        <p:spPr>
          <a:xfrm>
            <a:off x="189571" y="178420"/>
            <a:ext cx="8760779" cy="4762005"/>
          </a:xfrm>
          <a:prstGeom prst="rect">
            <a:avLst/>
          </a:prstGeom>
          <a:noFill/>
          <a:ln>
            <a:noFill/>
          </a:ln>
        </p:spPr>
      </p:pic>
      <p:sp>
        <p:nvSpPr>
          <p:cNvPr id="323" name="Google Shape;323;p23"/>
          <p:cNvSpPr/>
          <p:nvPr/>
        </p:nvSpPr>
        <p:spPr>
          <a:xfrm>
            <a:off x="3563113" y="189683"/>
            <a:ext cx="2013600" cy="49710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REFERENCES </a:t>
            </a:r>
            <a:endParaRPr sz="2000" b="1" i="0" u="none" strike="noStrike" cap="none">
              <a:solidFill>
                <a:srgbClr val="000000"/>
              </a:solidFill>
              <a:latin typeface="Arial"/>
              <a:ea typeface="Arial"/>
              <a:cs typeface="Arial"/>
              <a:sym typeface="Arial"/>
            </a:endParaRPr>
          </a:p>
        </p:txBody>
      </p:sp>
      <p:sp>
        <p:nvSpPr>
          <p:cNvPr id="324" name="Google Shape;324;p23"/>
          <p:cNvSpPr/>
          <p:nvPr/>
        </p:nvSpPr>
        <p:spPr>
          <a:xfrm>
            <a:off x="189571" y="697942"/>
            <a:ext cx="8615700" cy="3993361"/>
          </a:xfrm>
          <a:prstGeom prst="rect">
            <a:avLst/>
          </a:prstGeom>
          <a:noFill/>
          <a:ln>
            <a:noFill/>
          </a:ln>
        </p:spPr>
        <p:txBody>
          <a:bodyPr spcFirstLastPara="1" wrap="square" lIns="91425" tIns="45700" rIns="91425" bIns="45700" anchor="t" anchorCtr="0">
            <a:spAutoFit/>
          </a:bodyPr>
          <a:lstStyle/>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Bavdaž</a:t>
            </a:r>
            <a:r>
              <a:rPr lang="en-GB" sz="700" dirty="0">
                <a:latin typeface="Arial" panose="020B0604020202020204" pitchFamily="34" charset="0"/>
                <a:ea typeface="Arial" panose="020B0604020202020204" pitchFamily="34" charset="0"/>
                <a:cs typeface="Arial" panose="020B0604020202020204" pitchFamily="34" charset="0"/>
              </a:rPr>
              <a:t>, M., </a:t>
            </a:r>
            <a:r>
              <a:rPr lang="en-GB" sz="700" dirty="0" err="1">
                <a:latin typeface="Arial" panose="020B0604020202020204" pitchFamily="34" charset="0"/>
                <a:ea typeface="Arial" panose="020B0604020202020204" pitchFamily="34" charset="0"/>
                <a:cs typeface="Arial" panose="020B0604020202020204" pitchFamily="34" charset="0"/>
              </a:rPr>
              <a:t>Snijkers</a:t>
            </a:r>
            <a:r>
              <a:rPr lang="en-GB" sz="700" dirty="0">
                <a:latin typeface="Arial" panose="020B0604020202020204" pitchFamily="34" charset="0"/>
                <a:ea typeface="Arial" panose="020B0604020202020204" pitchFamily="34" charset="0"/>
                <a:cs typeface="Arial" panose="020B0604020202020204" pitchFamily="34" charset="0"/>
              </a:rPr>
              <a:t>, G., </a:t>
            </a:r>
            <a:r>
              <a:rPr lang="en-GB" sz="700" dirty="0" err="1">
                <a:latin typeface="Arial" panose="020B0604020202020204" pitchFamily="34" charset="0"/>
                <a:ea typeface="Arial" panose="020B0604020202020204" pitchFamily="34" charset="0"/>
                <a:cs typeface="Arial" panose="020B0604020202020204" pitchFamily="34" charset="0"/>
              </a:rPr>
              <a:t>Sakshaug</a:t>
            </a:r>
            <a:r>
              <a:rPr lang="en-GB" sz="700" dirty="0">
                <a:latin typeface="Arial" panose="020B0604020202020204" pitchFamily="34" charset="0"/>
                <a:ea typeface="Arial" panose="020B0604020202020204" pitchFamily="34" charset="0"/>
                <a:cs typeface="Arial" panose="020B0604020202020204" pitchFamily="34" charset="0"/>
              </a:rPr>
              <a:t>, J.W., Brand, T., </a:t>
            </a:r>
            <a:r>
              <a:rPr lang="en-GB" sz="700" dirty="0" err="1">
                <a:latin typeface="Arial" panose="020B0604020202020204" pitchFamily="34" charset="0"/>
                <a:ea typeface="Arial" panose="020B0604020202020204" pitchFamily="34" charset="0"/>
                <a:cs typeface="Arial" panose="020B0604020202020204" pitchFamily="34" charset="0"/>
              </a:rPr>
              <a:t>Haraldsen</a:t>
            </a:r>
            <a:r>
              <a:rPr lang="en-GB" sz="700" dirty="0">
                <a:latin typeface="Arial" panose="020B0604020202020204" pitchFamily="34" charset="0"/>
                <a:ea typeface="Arial" panose="020B0604020202020204" pitchFamily="34" charset="0"/>
                <a:cs typeface="Arial" panose="020B0604020202020204" pitchFamily="34" charset="0"/>
              </a:rPr>
              <a:t>, G., </a:t>
            </a:r>
            <a:r>
              <a:rPr lang="en-GB" sz="700" dirty="0" err="1">
                <a:latin typeface="Arial" panose="020B0604020202020204" pitchFamily="34" charset="0"/>
                <a:ea typeface="Arial" panose="020B0604020202020204" pitchFamily="34" charset="0"/>
                <a:cs typeface="Arial" panose="020B0604020202020204" pitchFamily="34" charset="0"/>
              </a:rPr>
              <a:t>Kurban</a:t>
            </a:r>
            <a:r>
              <a:rPr lang="en-GB" sz="700" dirty="0">
                <a:latin typeface="Arial" panose="020B0604020202020204" pitchFamily="34" charset="0"/>
                <a:ea typeface="Arial" panose="020B0604020202020204" pitchFamily="34" charset="0"/>
                <a:cs typeface="Arial" panose="020B0604020202020204" pitchFamily="34" charset="0"/>
              </a:rPr>
              <a:t>, B., </a:t>
            </a:r>
            <a:r>
              <a:rPr lang="en-GB" sz="700" dirty="0" err="1">
                <a:latin typeface="Arial" panose="020B0604020202020204" pitchFamily="34" charset="0"/>
                <a:ea typeface="Arial" panose="020B0604020202020204" pitchFamily="34" charset="0"/>
                <a:cs typeface="Arial" panose="020B0604020202020204" pitchFamily="34" charset="0"/>
              </a:rPr>
              <a:t>Saraiva</a:t>
            </a:r>
            <a:r>
              <a:rPr lang="en-GB" sz="700" dirty="0">
                <a:latin typeface="Arial" panose="020B0604020202020204" pitchFamily="34" charset="0"/>
                <a:ea typeface="Arial" panose="020B0604020202020204" pitchFamily="34" charset="0"/>
                <a:cs typeface="Arial" panose="020B0604020202020204" pitchFamily="34" charset="0"/>
              </a:rPr>
              <a:t>, P. and </a:t>
            </a:r>
            <a:r>
              <a:rPr lang="en-GB" sz="700" dirty="0" err="1">
                <a:latin typeface="Arial" panose="020B0604020202020204" pitchFamily="34" charset="0"/>
                <a:ea typeface="Arial" panose="020B0604020202020204" pitchFamily="34" charset="0"/>
                <a:cs typeface="Arial" panose="020B0604020202020204" pitchFamily="34" charset="0"/>
              </a:rPr>
              <a:t>Willimack</a:t>
            </a:r>
            <a:r>
              <a:rPr lang="en-GB" sz="700" dirty="0">
                <a:latin typeface="Arial" panose="020B0604020202020204" pitchFamily="34" charset="0"/>
                <a:ea typeface="Arial" panose="020B0604020202020204" pitchFamily="34" charset="0"/>
                <a:cs typeface="Arial" panose="020B0604020202020204" pitchFamily="34" charset="0"/>
              </a:rPr>
              <a:t>, D.K., 2020. Business data collection methodology: Current state and future outlook. Statistical Journal of the IAOS, 36(3), pp.741-756.</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CDC, 2022. Mental Health Treatment Among Adults Aged 18–44: United States, 2019–2021. Available at:</a:t>
            </a:r>
            <a:r>
              <a:rPr lang="en-GB" sz="700" u="sng" dirty="0">
                <a:solidFill>
                  <a:srgbClr val="1155CC"/>
                </a:solidFill>
                <a:latin typeface="Arial" panose="020B0604020202020204" pitchFamily="34" charset="0"/>
                <a:ea typeface="Arial" panose="020B0604020202020204" pitchFamily="34" charset="0"/>
                <a:cs typeface="Arial" panose="020B0604020202020204" pitchFamily="34" charset="0"/>
                <a:hlinkClick r:id="rId4"/>
              </a:rPr>
              <a:t> https://www.cdc.gov/nchs/products/databriefs/db444.htm</a:t>
            </a:r>
            <a:r>
              <a:rPr lang="en-GB" sz="700" dirty="0">
                <a:latin typeface="Arial" panose="020B0604020202020204" pitchFamily="34" charset="0"/>
                <a:ea typeface="Arial" panose="020B0604020202020204" pitchFamily="34" charset="0"/>
                <a:cs typeface="Arial" panose="020B0604020202020204" pitchFamily="34" charset="0"/>
              </a:rPr>
              <a:t>. [Accessed on: 08.11.2023].  </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Evans, S., </a:t>
            </a:r>
            <a:r>
              <a:rPr lang="en-GB" sz="700" dirty="0" err="1">
                <a:latin typeface="Arial" panose="020B0604020202020204" pitchFamily="34" charset="0"/>
                <a:ea typeface="Arial" panose="020B0604020202020204" pitchFamily="34" charset="0"/>
                <a:cs typeface="Arial" panose="020B0604020202020204" pitchFamily="34" charset="0"/>
              </a:rPr>
              <a:t>Alkan</a:t>
            </a:r>
            <a:r>
              <a:rPr lang="en-GB" sz="700" dirty="0">
                <a:latin typeface="Arial" panose="020B0604020202020204" pitchFamily="34" charset="0"/>
                <a:ea typeface="Arial" panose="020B0604020202020204" pitchFamily="34" charset="0"/>
                <a:cs typeface="Arial" panose="020B0604020202020204" pitchFamily="34" charset="0"/>
              </a:rPr>
              <a:t>, E., </a:t>
            </a:r>
            <a:r>
              <a:rPr lang="en-GB" sz="700" dirty="0" err="1">
                <a:latin typeface="Arial" panose="020B0604020202020204" pitchFamily="34" charset="0"/>
                <a:ea typeface="Arial" panose="020B0604020202020204" pitchFamily="34" charset="0"/>
                <a:cs typeface="Arial" panose="020B0604020202020204" pitchFamily="34" charset="0"/>
              </a:rPr>
              <a:t>Bhangoo</a:t>
            </a:r>
            <a:r>
              <a:rPr lang="en-GB" sz="700" dirty="0">
                <a:latin typeface="Arial" panose="020B0604020202020204" pitchFamily="34" charset="0"/>
                <a:ea typeface="Arial" panose="020B0604020202020204" pitchFamily="34" charset="0"/>
                <a:cs typeface="Arial" panose="020B0604020202020204" pitchFamily="34" charset="0"/>
              </a:rPr>
              <a:t>, J.K., </a:t>
            </a:r>
            <a:r>
              <a:rPr lang="en-GB" sz="700" dirty="0" err="1">
                <a:latin typeface="Arial" panose="020B0604020202020204" pitchFamily="34" charset="0"/>
                <a:ea typeface="Arial" panose="020B0604020202020204" pitchFamily="34" charset="0"/>
                <a:cs typeface="Arial" panose="020B0604020202020204" pitchFamily="34" charset="0"/>
              </a:rPr>
              <a:t>Tenenbaum</a:t>
            </a:r>
            <a:r>
              <a:rPr lang="en-GB" sz="700" dirty="0">
                <a:latin typeface="Arial" panose="020B0604020202020204" pitchFamily="34" charset="0"/>
                <a:ea typeface="Arial" panose="020B0604020202020204" pitchFamily="34" charset="0"/>
                <a:cs typeface="Arial" panose="020B0604020202020204" pitchFamily="34" charset="0"/>
              </a:rPr>
              <a:t>, H. and Ng-Knight, T., 2021. Effects of the COVID-19 lockdown on mental health, wellbeing, sleep, and alcohol use in a UK student sample. Psychiatry research, 298, p.113819.</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Ganesan</a:t>
            </a:r>
            <a:r>
              <a:rPr lang="en-GB" sz="700" dirty="0">
                <a:latin typeface="Arial" panose="020B0604020202020204" pitchFamily="34" charset="0"/>
                <a:ea typeface="Arial" panose="020B0604020202020204" pitchFamily="34" charset="0"/>
                <a:cs typeface="Arial" panose="020B0604020202020204" pitchFamily="34" charset="0"/>
              </a:rPr>
              <a:t>, B., Al-</a:t>
            </a:r>
            <a:r>
              <a:rPr lang="en-GB" sz="700" dirty="0" err="1">
                <a:latin typeface="Arial" panose="020B0604020202020204" pitchFamily="34" charset="0"/>
                <a:ea typeface="Arial" panose="020B0604020202020204" pitchFamily="34" charset="0"/>
                <a:cs typeface="Arial" panose="020B0604020202020204" pitchFamily="34" charset="0"/>
              </a:rPr>
              <a:t>Jumaily</a:t>
            </a:r>
            <a:r>
              <a:rPr lang="en-GB" sz="700" dirty="0">
                <a:latin typeface="Arial" panose="020B0604020202020204" pitchFamily="34" charset="0"/>
                <a:ea typeface="Arial" panose="020B0604020202020204" pitchFamily="34" charset="0"/>
                <a:cs typeface="Arial" panose="020B0604020202020204" pitchFamily="34" charset="0"/>
              </a:rPr>
              <a:t>, A., Fong, K.N., Prasad, P., </a:t>
            </a:r>
            <a:r>
              <a:rPr lang="en-GB" sz="700" dirty="0" err="1">
                <a:latin typeface="Arial" panose="020B0604020202020204" pitchFamily="34" charset="0"/>
                <a:ea typeface="Arial" panose="020B0604020202020204" pitchFamily="34" charset="0"/>
                <a:cs typeface="Arial" panose="020B0604020202020204" pitchFamily="34" charset="0"/>
              </a:rPr>
              <a:t>Meena</a:t>
            </a:r>
            <a:r>
              <a:rPr lang="en-GB" sz="700" dirty="0">
                <a:latin typeface="Arial" panose="020B0604020202020204" pitchFamily="34" charset="0"/>
                <a:ea typeface="Arial" panose="020B0604020202020204" pitchFamily="34" charset="0"/>
                <a:cs typeface="Arial" panose="020B0604020202020204" pitchFamily="34" charset="0"/>
              </a:rPr>
              <a:t>, S.K. and Tong, R.K.Y., 2021. Impact of coronavirus disease 2019 (COVID-19) outbreak quarantine, isolation, and lockdown policies on mental health and suicide. Frontiers in psychiatry, 12, p.565190.</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Hariri, R.H., Fredericks, E.M. and Bowers, K.M., 2019. Uncertainty in big data analytics: survey, opportunities, and challenges. Journal of Big Data, 6(1), pp.1-16.</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Hasan</a:t>
            </a:r>
            <a:r>
              <a:rPr lang="en-GB" sz="700" dirty="0">
                <a:latin typeface="Arial" panose="020B0604020202020204" pitchFamily="34" charset="0"/>
                <a:ea typeface="Arial" panose="020B0604020202020204" pitchFamily="34" charset="0"/>
                <a:cs typeface="Arial" panose="020B0604020202020204" pitchFamily="34" charset="0"/>
              </a:rPr>
              <a:t>, N., </a:t>
            </a:r>
            <a:r>
              <a:rPr lang="en-GB" sz="700" dirty="0" err="1">
                <a:latin typeface="Arial" panose="020B0604020202020204" pitchFamily="34" charset="0"/>
                <a:ea typeface="Arial" panose="020B0604020202020204" pitchFamily="34" charset="0"/>
                <a:cs typeface="Arial" panose="020B0604020202020204" pitchFamily="34" charset="0"/>
              </a:rPr>
              <a:t>Rana</a:t>
            </a:r>
            <a:r>
              <a:rPr lang="en-GB" sz="700" dirty="0">
                <a:latin typeface="Arial" panose="020B0604020202020204" pitchFamily="34" charset="0"/>
                <a:ea typeface="Arial" panose="020B0604020202020204" pitchFamily="34" charset="0"/>
                <a:cs typeface="Arial" panose="020B0604020202020204" pitchFamily="34" charset="0"/>
              </a:rPr>
              <a:t>, R.U., Chowdhury, S., </a:t>
            </a:r>
            <a:r>
              <a:rPr lang="en-GB" sz="700" dirty="0" err="1">
                <a:latin typeface="Arial" panose="020B0604020202020204" pitchFamily="34" charset="0"/>
                <a:ea typeface="Arial" panose="020B0604020202020204" pitchFamily="34" charset="0"/>
                <a:cs typeface="Arial" panose="020B0604020202020204" pitchFamily="34" charset="0"/>
              </a:rPr>
              <a:t>Dola</a:t>
            </a:r>
            <a:r>
              <a:rPr lang="en-GB" sz="700" dirty="0">
                <a:latin typeface="Arial" panose="020B0604020202020204" pitchFamily="34" charset="0"/>
                <a:ea typeface="Arial" panose="020B0604020202020204" pitchFamily="34" charset="0"/>
                <a:cs typeface="Arial" panose="020B0604020202020204" pitchFamily="34" charset="0"/>
              </a:rPr>
              <a:t>, A.J. and </a:t>
            </a:r>
            <a:r>
              <a:rPr lang="en-GB" sz="700" dirty="0" err="1">
                <a:latin typeface="Arial" panose="020B0604020202020204" pitchFamily="34" charset="0"/>
                <a:ea typeface="Arial" panose="020B0604020202020204" pitchFamily="34" charset="0"/>
                <a:cs typeface="Arial" panose="020B0604020202020204" pitchFamily="34" charset="0"/>
              </a:rPr>
              <a:t>Rony</a:t>
            </a:r>
            <a:r>
              <a:rPr lang="en-GB" sz="700" dirty="0">
                <a:latin typeface="Arial" panose="020B0604020202020204" pitchFamily="34" charset="0"/>
                <a:ea typeface="Arial" panose="020B0604020202020204" pitchFamily="34" charset="0"/>
                <a:cs typeface="Arial" panose="020B0604020202020204" pitchFamily="34" charset="0"/>
              </a:rPr>
              <a:t>, M.K.K., 2021. Ethical considerations in research. Journal of Nursing Research, Patient Safety and Practise (JNRPSP) 2799-1210, 1(01), pp.1-4.</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Jia</a:t>
            </a:r>
            <a:r>
              <a:rPr lang="en-GB" sz="700" dirty="0">
                <a:latin typeface="Arial" panose="020B0604020202020204" pitchFamily="34" charset="0"/>
                <a:ea typeface="Arial" panose="020B0604020202020204" pitchFamily="34" charset="0"/>
                <a:cs typeface="Arial" panose="020B0604020202020204" pitchFamily="34" charset="0"/>
              </a:rPr>
              <a:t>, R., </a:t>
            </a:r>
            <a:r>
              <a:rPr lang="en-GB" sz="700" dirty="0" err="1">
                <a:latin typeface="Arial" panose="020B0604020202020204" pitchFamily="34" charset="0"/>
                <a:ea typeface="Arial" panose="020B0604020202020204" pitchFamily="34" charset="0"/>
                <a:cs typeface="Arial" panose="020B0604020202020204" pitchFamily="34" charset="0"/>
              </a:rPr>
              <a:t>Ayling</a:t>
            </a:r>
            <a:r>
              <a:rPr lang="en-GB" sz="700" dirty="0">
                <a:latin typeface="Arial" panose="020B0604020202020204" pitchFamily="34" charset="0"/>
                <a:ea typeface="Arial" panose="020B0604020202020204" pitchFamily="34" charset="0"/>
                <a:cs typeface="Arial" panose="020B0604020202020204" pitchFamily="34" charset="0"/>
              </a:rPr>
              <a:t>, K., </a:t>
            </a:r>
            <a:r>
              <a:rPr lang="en-GB" sz="700" dirty="0" err="1">
                <a:latin typeface="Arial" panose="020B0604020202020204" pitchFamily="34" charset="0"/>
                <a:ea typeface="Arial" panose="020B0604020202020204" pitchFamily="34" charset="0"/>
                <a:cs typeface="Arial" panose="020B0604020202020204" pitchFamily="34" charset="0"/>
              </a:rPr>
              <a:t>Chalder</a:t>
            </a:r>
            <a:r>
              <a:rPr lang="en-GB" sz="700" dirty="0">
                <a:latin typeface="Arial" panose="020B0604020202020204" pitchFamily="34" charset="0"/>
                <a:ea typeface="Arial" panose="020B0604020202020204" pitchFamily="34" charset="0"/>
                <a:cs typeface="Arial" panose="020B0604020202020204" pitchFamily="34" charset="0"/>
              </a:rPr>
              <a:t>, T., Massey, A., Broadbent, E., </a:t>
            </a:r>
            <a:r>
              <a:rPr lang="en-GB" sz="700" dirty="0" err="1">
                <a:latin typeface="Arial" panose="020B0604020202020204" pitchFamily="34" charset="0"/>
                <a:ea typeface="Arial" panose="020B0604020202020204" pitchFamily="34" charset="0"/>
                <a:cs typeface="Arial" panose="020B0604020202020204" pitchFamily="34" charset="0"/>
              </a:rPr>
              <a:t>Morling</a:t>
            </a:r>
            <a:r>
              <a:rPr lang="en-GB" sz="700" dirty="0">
                <a:latin typeface="Arial" panose="020B0604020202020204" pitchFamily="34" charset="0"/>
                <a:ea typeface="Arial" panose="020B0604020202020204" pitchFamily="34" charset="0"/>
                <a:cs typeface="Arial" panose="020B0604020202020204" pitchFamily="34" charset="0"/>
              </a:rPr>
              <a:t>, J.R., </a:t>
            </a:r>
            <a:r>
              <a:rPr lang="en-GB" sz="700" dirty="0" err="1">
                <a:latin typeface="Arial" panose="020B0604020202020204" pitchFamily="34" charset="0"/>
                <a:ea typeface="Arial" panose="020B0604020202020204" pitchFamily="34" charset="0"/>
                <a:cs typeface="Arial" panose="020B0604020202020204" pitchFamily="34" charset="0"/>
              </a:rPr>
              <a:t>Coupland</a:t>
            </a:r>
            <a:r>
              <a:rPr lang="en-GB" sz="700" dirty="0">
                <a:latin typeface="Arial" panose="020B0604020202020204" pitchFamily="34" charset="0"/>
                <a:ea typeface="Arial" panose="020B0604020202020204" pitchFamily="34" charset="0"/>
                <a:cs typeface="Arial" panose="020B0604020202020204" pitchFamily="34" charset="0"/>
              </a:rPr>
              <a:t>, C. and </a:t>
            </a:r>
            <a:r>
              <a:rPr lang="en-GB" sz="700" dirty="0" err="1">
                <a:latin typeface="Arial" panose="020B0604020202020204" pitchFamily="34" charset="0"/>
                <a:ea typeface="Arial" panose="020B0604020202020204" pitchFamily="34" charset="0"/>
                <a:cs typeface="Arial" panose="020B0604020202020204" pitchFamily="34" charset="0"/>
              </a:rPr>
              <a:t>Vedhara</a:t>
            </a:r>
            <a:r>
              <a:rPr lang="en-GB" sz="700" dirty="0">
                <a:latin typeface="Arial" panose="020B0604020202020204" pitchFamily="34" charset="0"/>
                <a:ea typeface="Arial" panose="020B0604020202020204" pitchFamily="34" charset="0"/>
                <a:cs typeface="Arial" panose="020B0604020202020204" pitchFamily="34" charset="0"/>
              </a:rPr>
              <a:t>, K., 2020. Young people, mental health and COVID-19 infection: the canaries we put in the coal mine. Public health, 189, pp.158-161.</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Klass</a:t>
            </a:r>
            <a:r>
              <a:rPr lang="en-GB" sz="700" dirty="0">
                <a:latin typeface="Arial" panose="020B0604020202020204" pitchFamily="34" charset="0"/>
                <a:ea typeface="Arial" panose="020B0604020202020204" pitchFamily="34" charset="0"/>
                <a:cs typeface="Arial" panose="020B0604020202020204" pitchFamily="34" charset="0"/>
              </a:rPr>
              <a:t>, P., 2020. Young Adults’ Pandemic Mental Health Risks. Available at:</a:t>
            </a:r>
            <a:r>
              <a:rPr lang="en-GB" sz="700" u="sng" dirty="0">
                <a:solidFill>
                  <a:srgbClr val="1155CC"/>
                </a:solidFill>
                <a:latin typeface="Arial" panose="020B0604020202020204" pitchFamily="34" charset="0"/>
                <a:ea typeface="Arial" panose="020B0604020202020204" pitchFamily="34" charset="0"/>
                <a:cs typeface="Arial" panose="020B0604020202020204" pitchFamily="34" charset="0"/>
                <a:hlinkClick r:id="rId5"/>
              </a:rPr>
              <a:t> https://www.nytimes.com/2020/08/24/well/family/young-adults-mental-health-pandemic.html</a:t>
            </a:r>
            <a:r>
              <a:rPr lang="en-GB" sz="700" dirty="0">
                <a:latin typeface="Arial" panose="020B0604020202020204" pitchFamily="34" charset="0"/>
                <a:ea typeface="Arial" panose="020B0604020202020204" pitchFamily="34" charset="0"/>
                <a:cs typeface="Arial" panose="020B0604020202020204" pitchFamily="34" charset="0"/>
              </a:rPr>
              <a:t>. [Accessed on: 08.11.2023].</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Kumar, A. and </a:t>
            </a:r>
            <a:r>
              <a:rPr lang="en-GB" sz="700" dirty="0" err="1">
                <a:latin typeface="Arial" panose="020B0604020202020204" pitchFamily="34" charset="0"/>
                <a:ea typeface="Arial" panose="020B0604020202020204" pitchFamily="34" charset="0"/>
                <a:cs typeface="Arial" panose="020B0604020202020204" pitchFamily="34" charset="0"/>
              </a:rPr>
              <a:t>Nayar</a:t>
            </a:r>
            <a:r>
              <a:rPr lang="en-GB" sz="700" dirty="0">
                <a:latin typeface="Arial" panose="020B0604020202020204" pitchFamily="34" charset="0"/>
                <a:ea typeface="Arial" panose="020B0604020202020204" pitchFamily="34" charset="0"/>
                <a:cs typeface="Arial" panose="020B0604020202020204" pitchFamily="34" charset="0"/>
              </a:rPr>
              <a:t>, K.R., 2021. COVID-19 and its mental health consequences. Journal of Mental Health, 30(1), pp.1-2.</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Lakens</a:t>
            </a:r>
            <a:r>
              <a:rPr lang="en-GB" sz="700" dirty="0">
                <a:latin typeface="Arial" panose="020B0604020202020204" pitchFamily="34" charset="0"/>
                <a:ea typeface="Arial" panose="020B0604020202020204" pitchFamily="34" charset="0"/>
                <a:cs typeface="Arial" panose="020B0604020202020204" pitchFamily="34" charset="0"/>
              </a:rPr>
              <a:t>, D., 2022. Sample size justification. Collabra: Psychology, 8(1), p.33267.</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Lee, C.M., </a:t>
            </a:r>
            <a:r>
              <a:rPr lang="en-GB" sz="700" dirty="0" err="1">
                <a:latin typeface="Arial" panose="020B0604020202020204" pitchFamily="34" charset="0"/>
                <a:ea typeface="Arial" panose="020B0604020202020204" pitchFamily="34" charset="0"/>
                <a:cs typeface="Arial" panose="020B0604020202020204" pitchFamily="34" charset="0"/>
              </a:rPr>
              <a:t>Cadigan</a:t>
            </a:r>
            <a:r>
              <a:rPr lang="en-GB" sz="700" dirty="0">
                <a:latin typeface="Arial" panose="020B0604020202020204" pitchFamily="34" charset="0"/>
                <a:ea typeface="Arial" panose="020B0604020202020204" pitchFamily="34" charset="0"/>
                <a:cs typeface="Arial" panose="020B0604020202020204" pitchFamily="34" charset="0"/>
              </a:rPr>
              <a:t>, J.M. and </a:t>
            </a:r>
            <a:r>
              <a:rPr lang="en-GB" sz="700" dirty="0" err="1">
                <a:latin typeface="Arial" panose="020B0604020202020204" pitchFamily="34" charset="0"/>
                <a:ea typeface="Arial" panose="020B0604020202020204" pitchFamily="34" charset="0"/>
                <a:cs typeface="Arial" panose="020B0604020202020204" pitchFamily="34" charset="0"/>
              </a:rPr>
              <a:t>Rhew</a:t>
            </a:r>
            <a:r>
              <a:rPr lang="en-GB" sz="700" dirty="0">
                <a:latin typeface="Arial" panose="020B0604020202020204" pitchFamily="34" charset="0"/>
                <a:ea typeface="Arial" panose="020B0604020202020204" pitchFamily="34" charset="0"/>
                <a:cs typeface="Arial" panose="020B0604020202020204" pitchFamily="34" charset="0"/>
              </a:rPr>
              <a:t>, I.C., 2020. Increases in loneliness among young adults during the COVID-19 pandemic and association with increases in mental health problems. Journal of Adolescent Health, 67(5), pp.714-717.</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Lopes, A.I., Leal, J. and </a:t>
            </a:r>
            <a:r>
              <a:rPr lang="en-GB" sz="700" dirty="0" err="1">
                <a:latin typeface="Arial" panose="020B0604020202020204" pitchFamily="34" charset="0"/>
                <a:ea typeface="Arial" panose="020B0604020202020204" pitchFamily="34" charset="0"/>
                <a:cs typeface="Arial" panose="020B0604020202020204" pitchFamily="34" charset="0"/>
              </a:rPr>
              <a:t>Sani</a:t>
            </a:r>
            <a:r>
              <a:rPr lang="en-GB" sz="700" dirty="0">
                <a:latin typeface="Arial" panose="020B0604020202020204" pitchFamily="34" charset="0"/>
                <a:ea typeface="Arial" panose="020B0604020202020204" pitchFamily="34" charset="0"/>
                <a:cs typeface="Arial" panose="020B0604020202020204" pitchFamily="34" charset="0"/>
              </a:rPr>
              <a:t>, A.I., 2021. Parental mental health problems and the risk of child maltreatment: The potential role of psychotherapy. Societies, 11(3), p.108.</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rPr>
              <a:t>Marsonet</a:t>
            </a:r>
            <a:r>
              <a:rPr lang="en-GB" sz="700" dirty="0">
                <a:solidFill>
                  <a:schemeClr val="bg2">
                    <a:lumMod val="50000"/>
                  </a:schemeClr>
                </a:solidFill>
              </a:rPr>
              <a:t>, M., 2019. Philosophy and logical positivism. </a:t>
            </a:r>
            <a:r>
              <a:rPr lang="en-GB" sz="700" dirty="0" err="1">
                <a:solidFill>
                  <a:schemeClr val="bg2">
                    <a:lumMod val="50000"/>
                  </a:schemeClr>
                </a:solidFill>
              </a:rPr>
              <a:t>Academicus</a:t>
            </a:r>
            <a:r>
              <a:rPr lang="en-GB" sz="700" dirty="0">
                <a:solidFill>
                  <a:schemeClr val="bg2">
                    <a:lumMod val="50000"/>
                  </a:schemeClr>
                </a:solidFill>
              </a:rPr>
              <a:t> International Scientific Journal, 10(19), pp.32-36.</a:t>
            </a:r>
            <a:endParaRPr lang="en-US" sz="700" dirty="0">
              <a:solidFill>
                <a:schemeClr val="bg2">
                  <a:lumMod val="50000"/>
                </a:schemeClr>
              </a:solidFill>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Mehrad</a:t>
            </a:r>
            <a:r>
              <a:rPr lang="en-GB" sz="700" dirty="0">
                <a:latin typeface="Arial" panose="020B0604020202020204" pitchFamily="34" charset="0"/>
                <a:ea typeface="Arial" panose="020B0604020202020204" pitchFamily="34" charset="0"/>
                <a:cs typeface="Arial" panose="020B0604020202020204" pitchFamily="34" charset="0"/>
              </a:rPr>
              <a:t>, A. and </a:t>
            </a:r>
            <a:r>
              <a:rPr lang="en-GB" sz="700" dirty="0" err="1">
                <a:latin typeface="Arial" panose="020B0604020202020204" pitchFamily="34" charset="0"/>
                <a:ea typeface="Arial" panose="020B0604020202020204" pitchFamily="34" charset="0"/>
                <a:cs typeface="Arial" panose="020B0604020202020204" pitchFamily="34" charset="0"/>
              </a:rPr>
              <a:t>Zangeneh</a:t>
            </a:r>
            <a:r>
              <a:rPr lang="en-GB" sz="700" dirty="0">
                <a:latin typeface="Arial" panose="020B0604020202020204" pitchFamily="34" charset="0"/>
                <a:ea typeface="Arial" panose="020B0604020202020204" pitchFamily="34" charset="0"/>
                <a:cs typeface="Arial" panose="020B0604020202020204" pitchFamily="34" charset="0"/>
              </a:rPr>
              <a:t>, M.H.T., 2019. Comparison between qualitative and quantitative research approaches Social sciences. International Journal For Research In Educational Studies, Iran, 5(7), pp.1-7.</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Newlove</a:t>
            </a:r>
            <a:r>
              <a:rPr lang="en-GB" sz="700" dirty="0">
                <a:latin typeface="Arial" panose="020B0604020202020204" pitchFamily="34" charset="0"/>
                <a:ea typeface="Arial" panose="020B0604020202020204" pitchFamily="34" charset="0"/>
                <a:cs typeface="Arial" panose="020B0604020202020204" pitchFamily="34" charset="0"/>
              </a:rPr>
              <a:t>-Delgado, T., McManus, S., Sadler, K., </a:t>
            </a:r>
            <a:r>
              <a:rPr lang="en-GB" sz="700" dirty="0" err="1">
                <a:latin typeface="Arial" panose="020B0604020202020204" pitchFamily="34" charset="0"/>
                <a:ea typeface="Arial" panose="020B0604020202020204" pitchFamily="34" charset="0"/>
                <a:cs typeface="Arial" panose="020B0604020202020204" pitchFamily="34" charset="0"/>
              </a:rPr>
              <a:t>Thandi</a:t>
            </a:r>
            <a:r>
              <a:rPr lang="en-GB" sz="700" dirty="0">
                <a:latin typeface="Arial" panose="020B0604020202020204" pitchFamily="34" charset="0"/>
                <a:ea typeface="Arial" panose="020B0604020202020204" pitchFamily="34" charset="0"/>
                <a:cs typeface="Arial" panose="020B0604020202020204" pitchFamily="34" charset="0"/>
              </a:rPr>
              <a:t>, S., </a:t>
            </a:r>
            <a:r>
              <a:rPr lang="en-GB" sz="700" dirty="0" err="1">
                <a:latin typeface="Arial" panose="020B0604020202020204" pitchFamily="34" charset="0"/>
                <a:ea typeface="Arial" panose="020B0604020202020204" pitchFamily="34" charset="0"/>
                <a:cs typeface="Arial" panose="020B0604020202020204" pitchFamily="34" charset="0"/>
              </a:rPr>
              <a:t>Vizard</a:t>
            </a:r>
            <a:r>
              <a:rPr lang="en-GB" sz="700" dirty="0">
                <a:latin typeface="Arial" panose="020B0604020202020204" pitchFamily="34" charset="0"/>
                <a:ea typeface="Arial" panose="020B0604020202020204" pitchFamily="34" charset="0"/>
                <a:cs typeface="Arial" panose="020B0604020202020204" pitchFamily="34" charset="0"/>
              </a:rPr>
              <a:t>, T., Cartwright, C. and Ford, T., 2021. Child mental health in England before and during the COVID-19 lockdown. The Lancet Psychiatry, 8(5), pp.353-354.</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OECD, 2021. Supporting young people’s mental health through the COVID-19 crisis. Available at:</a:t>
            </a:r>
            <a:r>
              <a:rPr lang="en-GB" sz="700" u="sng" dirty="0">
                <a:solidFill>
                  <a:srgbClr val="1155CC"/>
                </a:solidFill>
                <a:latin typeface="Arial" panose="020B0604020202020204" pitchFamily="34" charset="0"/>
                <a:ea typeface="Arial" panose="020B0604020202020204" pitchFamily="34" charset="0"/>
                <a:cs typeface="Arial" panose="020B0604020202020204" pitchFamily="34" charset="0"/>
                <a:hlinkClick r:id="rId6"/>
              </a:rPr>
              <a:t> https://www.oecd.org/coronavirus/policy-responses/supporting-young-people-s-mental-health-through-the-covid-19-crisis-84e143e5/</a:t>
            </a:r>
            <a:r>
              <a:rPr lang="en-GB" sz="700" dirty="0">
                <a:latin typeface="Arial" panose="020B0604020202020204" pitchFamily="34" charset="0"/>
                <a:ea typeface="Arial" panose="020B0604020202020204" pitchFamily="34" charset="0"/>
                <a:cs typeface="Arial" panose="020B0604020202020204" pitchFamily="34" charset="0"/>
              </a:rPr>
              <a:t>. [Accessed on: 08.11.2023]. </a:t>
            </a:r>
            <a:endParaRPr lang="en-US" sz="700" dirty="0">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pic>
        <p:nvPicPr>
          <p:cNvPr id="329" name="Google Shape;329;p24"/>
          <p:cNvPicPr preferRelativeResize="0"/>
          <p:nvPr/>
        </p:nvPicPr>
        <p:blipFill rotWithShape="1">
          <a:blip r:embed="rId3">
            <a:alphaModFix amt="40000"/>
          </a:blip>
          <a:srcRect r="2986" b="5149"/>
          <a:stretch/>
        </p:blipFill>
        <p:spPr>
          <a:xfrm>
            <a:off x="197575" y="204200"/>
            <a:ext cx="8785875" cy="4735100"/>
          </a:xfrm>
          <a:prstGeom prst="rect">
            <a:avLst/>
          </a:prstGeom>
          <a:noFill/>
          <a:ln>
            <a:noFill/>
          </a:ln>
        </p:spPr>
      </p:pic>
      <p:sp>
        <p:nvSpPr>
          <p:cNvPr id="330" name="Google Shape;330;p24"/>
          <p:cNvSpPr/>
          <p:nvPr/>
        </p:nvSpPr>
        <p:spPr>
          <a:xfrm>
            <a:off x="3721157" y="204200"/>
            <a:ext cx="2013693" cy="49699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None/>
            </a:pPr>
            <a:r>
              <a:rPr lang="en-US" sz="2000" b="1" i="0" u="none" strike="noStrike" cap="none">
                <a:solidFill>
                  <a:srgbClr val="000000"/>
                </a:solidFill>
                <a:latin typeface="Arial"/>
                <a:ea typeface="Arial"/>
                <a:cs typeface="Arial"/>
                <a:sym typeface="Arial"/>
              </a:rPr>
              <a:t>REFERENCES </a:t>
            </a:r>
            <a:endParaRPr sz="2000" b="1" i="0" u="none" strike="noStrike" cap="none">
              <a:solidFill>
                <a:srgbClr val="000000"/>
              </a:solidFill>
              <a:latin typeface="Arial"/>
              <a:ea typeface="Arial"/>
              <a:cs typeface="Arial"/>
              <a:sym typeface="Arial"/>
            </a:endParaRPr>
          </a:p>
        </p:txBody>
      </p:sp>
      <p:sp>
        <p:nvSpPr>
          <p:cNvPr id="331" name="Google Shape;331;p24"/>
          <p:cNvSpPr/>
          <p:nvPr/>
        </p:nvSpPr>
        <p:spPr>
          <a:xfrm>
            <a:off x="197575" y="653280"/>
            <a:ext cx="8643203" cy="4316526"/>
          </a:xfrm>
          <a:prstGeom prst="rect">
            <a:avLst/>
          </a:prstGeom>
          <a:noFill/>
          <a:ln>
            <a:noFill/>
          </a:ln>
        </p:spPr>
        <p:txBody>
          <a:bodyPr spcFirstLastPara="1" wrap="square" lIns="91425" tIns="45700" rIns="91425" bIns="45700" anchor="t" anchorCtr="0">
            <a:spAutoFit/>
          </a:bodyPr>
          <a:lstStyle/>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Oliva</a:t>
            </a:r>
            <a:r>
              <a:rPr lang="en-GB" sz="700" dirty="0">
                <a:latin typeface="Arial" panose="020B0604020202020204" pitchFamily="34" charset="0"/>
                <a:ea typeface="Arial" panose="020B0604020202020204" pitchFamily="34" charset="0"/>
                <a:cs typeface="Arial" panose="020B0604020202020204" pitchFamily="34" charset="0"/>
              </a:rPr>
              <a:t>, R., 2019. Intervention as a research strategy. Journal of Operations Management, 65(7), pp.710-724.</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solidFill>
                  <a:schemeClr val="bg2">
                    <a:lumMod val="50000"/>
                  </a:schemeClr>
                </a:solidFill>
              </a:rPr>
              <a:t>Pandey, J., 2019. Deductive approach to content analysis. In Qualitative Techniques for workplace data analysis (pp. 145-169). IGI Global.</a:t>
            </a:r>
            <a:endParaRPr lang="en-US" sz="700" dirty="0">
              <a:solidFill>
                <a:schemeClr val="bg2">
                  <a:lumMod val="50000"/>
                </a:schemeClr>
              </a:solidFill>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Parola</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 Rossi, A.,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Tessitore</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F.,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Troisi</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G. and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Mannarini</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S., 2020. Mental health through the COVID-19 quarantine: a growth curve analysis on Italian young adults. Frontiers in psychology, 11, p.567484.</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Purcell, R.,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Gwyther</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K. and Rice, S.M., 2019. Mental health in elite athletes: increased awareness requires an early intervention framework to respond to athlete needs. Sports medicine-open, 5(1), p.46.</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Rezigalla</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A.A., 2020. Observational study designs: Synopsis for selecting an appropriate study design.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Cureus</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12(1).</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Rong</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S., Wang, L.,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Peng</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Z., Liao, Y., Li, D., Yang, X.,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Nuessler</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A.K., Liu, L.,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Bao</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W. and Yang, W., 2020. The mechanisms and treatments for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sarcopenia</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could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exosomes</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be a perspective research strategy in the future? Journal of cachexia,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sarcopenia</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and muscle, 11(2), pp.348-365.</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Siedlecki</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S.L., 2020. Understanding descriptive research designs and methods. Clinical Nurse Specialist, 34(1), pp.8-12.</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Simanjuntak</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M.B.,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Lumingkewas</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M.S. and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Sutrisno</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S., 2021. Analysis Of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Tangiang</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Ale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Amanami</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(Our Father) Using The Techniques Of Translation. Journal Of Advanced English Studies, 4(2), pp.70-75.</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Statista.com, 2020. Covid-19's Widespread Impact On Mental Health. Available at:</a:t>
            </a:r>
            <a:r>
              <a:rPr lang="en-GB" sz="700" u="sng"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https://www.statista.com/chart/22503/share-of-adults-who-experienced-mental-health-problems-during-the-pandemic/</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[Accessed on: 08.11.2023].</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Stock, F.,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Kochleus</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C.,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Bänsch-Baltruschat</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B.,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Brennholt</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N. and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Reifferscheid</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G., 2019. Sampling techniques and preparation methods for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microplastic</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analyses in the aquatic environment–A review.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TrAC</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Trends in Analytical Chemistry, 113, pp.84-92.</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rPr>
              <a:t>Swedberg</a:t>
            </a:r>
            <a:r>
              <a:rPr lang="en-GB" sz="700" dirty="0">
                <a:solidFill>
                  <a:schemeClr val="bg2">
                    <a:lumMod val="50000"/>
                  </a:schemeClr>
                </a:solidFill>
              </a:rPr>
              <a:t>, R., 2020. Exploratory research. The production of knowledge: Enhancing progress in social science, pp.17-41.</a:t>
            </a:r>
            <a:endParaRPr lang="en-US" sz="700" dirty="0">
              <a:solidFill>
                <a:schemeClr val="bg2">
                  <a:lumMod val="50000"/>
                </a:schemeClr>
              </a:solidFill>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Tamminen</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K.A. and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Poucher</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Z.A., 2020. Research philosophies. In The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Routledge</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International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Encyclopedia</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of Sport and Exercise Psychology (pp. 535-549).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Routledge</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Theberath</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M., Bauer, D., Chen, W., Salinas, M.,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Mohabbat</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A.B., Yang, J., Chon, T.Y., Bauer, B.A. and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Wahner-Roedler</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D.L., 2022. Effects of COVID-19 pandemic on mental health of children and adolescents: A systematic review of survey studies. SAGE open medicine, 10, p.20503121221086712.</a:t>
            </a:r>
            <a:endParaRPr lang="en-US" sz="700" dirty="0">
              <a:solidFill>
                <a:schemeClr val="bg2">
                  <a:lumMod val="50000"/>
                </a:schemeClr>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Viner, R., Russell, S.,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Saulle</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R., Croker, H.,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Stansfield</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C., Packer, J., Nicholls, D.,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Goddings</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A.L., </a:t>
            </a:r>
            <a:r>
              <a:rPr lang="en-GB" sz="700" dirty="0" err="1">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Bonell</a:t>
            </a:r>
            <a:r>
              <a:rPr lang="en-GB" sz="700" dirty="0">
                <a:solidFill>
                  <a:schemeClr val="bg2">
                    <a:lumMod val="50000"/>
                  </a:schemeClr>
                </a:solidFill>
                <a:latin typeface="Arial" panose="020B0604020202020204" pitchFamily="34" charset="0"/>
                <a:ea typeface="Arial" panose="020B0604020202020204" pitchFamily="34" charset="0"/>
                <a:cs typeface="Arial" panose="020B0604020202020204" pitchFamily="34" charset="0"/>
              </a:rPr>
              <a:t>, C., Hudson</a:t>
            </a:r>
            <a:r>
              <a:rPr lang="en-GB" sz="700" dirty="0">
                <a:latin typeface="Arial" panose="020B0604020202020204" pitchFamily="34" charset="0"/>
                <a:ea typeface="Arial" panose="020B0604020202020204" pitchFamily="34" charset="0"/>
                <a:cs typeface="Arial" panose="020B0604020202020204" pitchFamily="34" charset="0"/>
              </a:rPr>
              <a:t>, L. and Hope, S., 2022. School closures during social lockdown and mental health, health </a:t>
            </a:r>
            <a:r>
              <a:rPr lang="en-GB" sz="700" dirty="0" err="1">
                <a:latin typeface="Arial" panose="020B0604020202020204" pitchFamily="34" charset="0"/>
                <a:ea typeface="Arial" panose="020B0604020202020204" pitchFamily="34" charset="0"/>
                <a:cs typeface="Arial" panose="020B0604020202020204" pitchFamily="34" charset="0"/>
              </a:rPr>
              <a:t>behaviors</a:t>
            </a:r>
            <a:r>
              <a:rPr lang="en-GB" sz="700" dirty="0">
                <a:latin typeface="Arial" panose="020B0604020202020204" pitchFamily="34" charset="0"/>
                <a:ea typeface="Arial" panose="020B0604020202020204" pitchFamily="34" charset="0"/>
                <a:cs typeface="Arial" panose="020B0604020202020204" pitchFamily="34" charset="0"/>
              </a:rPr>
              <a:t>, and well-being among children and adolescents during the first COVID-19 wave: a systematic review. JAMA </a:t>
            </a:r>
            <a:r>
              <a:rPr lang="en-GB" sz="700" dirty="0" err="1">
                <a:latin typeface="Arial" panose="020B0604020202020204" pitchFamily="34" charset="0"/>
                <a:ea typeface="Arial" panose="020B0604020202020204" pitchFamily="34" charset="0"/>
                <a:cs typeface="Arial" panose="020B0604020202020204" pitchFamily="34" charset="0"/>
              </a:rPr>
              <a:t>pediatrics</a:t>
            </a:r>
            <a:r>
              <a:rPr lang="en-GB" sz="700" dirty="0">
                <a:latin typeface="Arial" panose="020B0604020202020204" pitchFamily="34" charset="0"/>
                <a:ea typeface="Arial" panose="020B0604020202020204" pitchFamily="34" charset="0"/>
                <a:cs typeface="Arial" panose="020B0604020202020204" pitchFamily="34" charset="0"/>
              </a:rPr>
              <a:t>.</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Wang, L., </a:t>
            </a:r>
            <a:r>
              <a:rPr lang="en-GB" sz="700" dirty="0" err="1">
                <a:latin typeface="Arial" panose="020B0604020202020204" pitchFamily="34" charset="0"/>
                <a:ea typeface="Arial" panose="020B0604020202020204" pitchFamily="34" charset="0"/>
                <a:cs typeface="Arial" panose="020B0604020202020204" pitchFamily="34" charset="0"/>
              </a:rPr>
              <a:t>Nabi</a:t>
            </a:r>
            <a:r>
              <a:rPr lang="en-GB" sz="700" dirty="0">
                <a:latin typeface="Arial" panose="020B0604020202020204" pitchFamily="34" charset="0"/>
                <a:ea typeface="Arial" panose="020B0604020202020204" pitchFamily="34" charset="0"/>
                <a:cs typeface="Arial" panose="020B0604020202020204" pitchFamily="34" charset="0"/>
              </a:rPr>
              <a:t>, G., </a:t>
            </a:r>
            <a:r>
              <a:rPr lang="en-GB" sz="700" dirty="0" err="1">
                <a:latin typeface="Arial" panose="020B0604020202020204" pitchFamily="34" charset="0"/>
                <a:ea typeface="Arial" panose="020B0604020202020204" pitchFamily="34" charset="0"/>
                <a:cs typeface="Arial" panose="020B0604020202020204" pitchFamily="34" charset="0"/>
              </a:rPr>
              <a:t>Zuo</a:t>
            </a:r>
            <a:r>
              <a:rPr lang="en-GB" sz="700" dirty="0">
                <a:latin typeface="Arial" panose="020B0604020202020204" pitchFamily="34" charset="0"/>
                <a:ea typeface="Arial" panose="020B0604020202020204" pitchFamily="34" charset="0"/>
                <a:cs typeface="Arial" panose="020B0604020202020204" pitchFamily="34" charset="0"/>
              </a:rPr>
              <a:t>, L., Wu, Y. and Li, D., 2022. Impacts of the COVID-19 Pandemic on Mental Health and Potential Solutions in Different Members in an Ordinary Family Unit. Frontiers in psychiatry, 12, p.735653.</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a:latin typeface="Arial" panose="020B0604020202020204" pitchFamily="34" charset="0"/>
                <a:ea typeface="Arial" panose="020B0604020202020204" pitchFamily="34" charset="0"/>
                <a:cs typeface="Arial" panose="020B0604020202020204" pitchFamily="34" charset="0"/>
              </a:rPr>
              <a:t>Wei, D.H., Prakash, S., </a:t>
            </a:r>
            <a:r>
              <a:rPr lang="en-GB" sz="700" dirty="0" err="1">
                <a:latin typeface="Arial" panose="020B0604020202020204" pitchFamily="34" charset="0"/>
                <a:ea typeface="Arial" panose="020B0604020202020204" pitchFamily="34" charset="0"/>
                <a:cs typeface="Arial" panose="020B0604020202020204" pitchFamily="34" charset="0"/>
              </a:rPr>
              <a:t>Goyal</a:t>
            </a:r>
            <a:r>
              <a:rPr lang="en-GB" sz="700" dirty="0">
                <a:latin typeface="Arial" panose="020B0604020202020204" pitchFamily="34" charset="0"/>
                <a:ea typeface="Arial" panose="020B0604020202020204" pitchFamily="34" charset="0"/>
                <a:cs typeface="Arial" panose="020B0604020202020204" pitchFamily="34" charset="0"/>
              </a:rPr>
              <a:t>, R. and Zhang, R., 2023. Does COVID-19 affect mental health and substance use in young adults?. Journal of Education and Health Promotion, 12.</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Xiong</a:t>
            </a:r>
            <a:r>
              <a:rPr lang="en-GB" sz="700" dirty="0">
                <a:latin typeface="Arial" panose="020B0604020202020204" pitchFamily="34" charset="0"/>
                <a:ea typeface="Arial" panose="020B0604020202020204" pitchFamily="34" charset="0"/>
                <a:cs typeface="Arial" panose="020B0604020202020204" pitchFamily="34" charset="0"/>
              </a:rPr>
              <a:t>, S., Jiang, W., </a:t>
            </a:r>
            <a:r>
              <a:rPr lang="en-GB" sz="700" dirty="0" err="1">
                <a:latin typeface="Arial" panose="020B0604020202020204" pitchFamily="34" charset="0"/>
                <a:ea typeface="Arial" panose="020B0604020202020204" pitchFamily="34" charset="0"/>
                <a:cs typeface="Arial" panose="020B0604020202020204" pitchFamily="34" charset="0"/>
              </a:rPr>
              <a:t>Meng</a:t>
            </a:r>
            <a:r>
              <a:rPr lang="en-GB" sz="700" dirty="0">
                <a:latin typeface="Arial" panose="020B0604020202020204" pitchFamily="34" charset="0"/>
                <a:ea typeface="Arial" panose="020B0604020202020204" pitchFamily="34" charset="0"/>
                <a:cs typeface="Arial" panose="020B0604020202020204" pitchFamily="34" charset="0"/>
              </a:rPr>
              <a:t>, R., Hu, C., Liao, H., Wang, Y., </a:t>
            </a:r>
            <a:r>
              <a:rPr lang="en-GB" sz="700" dirty="0" err="1">
                <a:latin typeface="Arial" panose="020B0604020202020204" pitchFamily="34" charset="0"/>
                <a:ea typeface="Arial" panose="020B0604020202020204" pitchFamily="34" charset="0"/>
                <a:cs typeface="Arial" panose="020B0604020202020204" pitchFamily="34" charset="0"/>
              </a:rPr>
              <a:t>Cai</a:t>
            </a:r>
            <a:r>
              <a:rPr lang="en-GB" sz="700" dirty="0">
                <a:latin typeface="Arial" panose="020B0604020202020204" pitchFamily="34" charset="0"/>
                <a:ea typeface="Arial" panose="020B0604020202020204" pitchFamily="34" charset="0"/>
                <a:cs typeface="Arial" panose="020B0604020202020204" pitchFamily="34" charset="0"/>
              </a:rPr>
              <a:t>, C., Zhang, X., Ye, P., Ma, Y. and Liu, T., 2023. Factors associated with the uptake of national essential public health service package for hypertension and type-2 diabetes management in China's primary health care system: a mixed-methods study. The Lancet Regional Health–Western Pacific, 31.</a:t>
            </a:r>
            <a:endParaRPr lang="en-US" sz="7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700" dirty="0" err="1">
                <a:latin typeface="Arial" panose="020B0604020202020204" pitchFamily="34" charset="0"/>
                <a:ea typeface="Arial" panose="020B0604020202020204" pitchFamily="34" charset="0"/>
                <a:cs typeface="Arial" panose="020B0604020202020204" pitchFamily="34" charset="0"/>
              </a:rPr>
              <a:t>Zeithaml</a:t>
            </a:r>
            <a:r>
              <a:rPr lang="en-GB" sz="700" dirty="0">
                <a:latin typeface="Arial" panose="020B0604020202020204" pitchFamily="34" charset="0"/>
                <a:ea typeface="Arial" panose="020B0604020202020204" pitchFamily="34" charset="0"/>
                <a:cs typeface="Arial" panose="020B0604020202020204" pitchFamily="34" charset="0"/>
              </a:rPr>
              <a:t>, V.A., </a:t>
            </a:r>
            <a:r>
              <a:rPr lang="en-GB" sz="700" dirty="0" err="1">
                <a:latin typeface="Arial" panose="020B0604020202020204" pitchFamily="34" charset="0"/>
                <a:ea typeface="Arial" panose="020B0604020202020204" pitchFamily="34" charset="0"/>
                <a:cs typeface="Arial" panose="020B0604020202020204" pitchFamily="34" charset="0"/>
              </a:rPr>
              <a:t>Jaworski</a:t>
            </a:r>
            <a:r>
              <a:rPr lang="en-GB" sz="700" dirty="0">
                <a:latin typeface="Arial" panose="020B0604020202020204" pitchFamily="34" charset="0"/>
                <a:ea typeface="Arial" panose="020B0604020202020204" pitchFamily="34" charset="0"/>
                <a:cs typeface="Arial" panose="020B0604020202020204" pitchFamily="34" charset="0"/>
              </a:rPr>
              <a:t>, B.J., </a:t>
            </a:r>
            <a:r>
              <a:rPr lang="en-GB" sz="700" dirty="0" err="1">
                <a:latin typeface="Arial" panose="020B0604020202020204" pitchFamily="34" charset="0"/>
                <a:ea typeface="Arial" panose="020B0604020202020204" pitchFamily="34" charset="0"/>
                <a:cs typeface="Arial" panose="020B0604020202020204" pitchFamily="34" charset="0"/>
              </a:rPr>
              <a:t>Kohli</a:t>
            </a:r>
            <a:r>
              <a:rPr lang="en-GB" sz="700" dirty="0">
                <a:latin typeface="Arial" panose="020B0604020202020204" pitchFamily="34" charset="0"/>
                <a:ea typeface="Arial" panose="020B0604020202020204" pitchFamily="34" charset="0"/>
                <a:cs typeface="Arial" panose="020B0604020202020204" pitchFamily="34" charset="0"/>
              </a:rPr>
              <a:t>, A.K., </a:t>
            </a:r>
            <a:r>
              <a:rPr lang="en-GB" sz="700" dirty="0" err="1">
                <a:latin typeface="Arial" panose="020B0604020202020204" pitchFamily="34" charset="0"/>
                <a:ea typeface="Arial" panose="020B0604020202020204" pitchFamily="34" charset="0"/>
                <a:cs typeface="Arial" panose="020B0604020202020204" pitchFamily="34" charset="0"/>
              </a:rPr>
              <a:t>Tuli</a:t>
            </a:r>
            <a:r>
              <a:rPr lang="en-GB" sz="700" dirty="0">
                <a:latin typeface="Arial" panose="020B0604020202020204" pitchFamily="34" charset="0"/>
                <a:ea typeface="Arial" panose="020B0604020202020204" pitchFamily="34" charset="0"/>
                <a:cs typeface="Arial" panose="020B0604020202020204" pitchFamily="34" charset="0"/>
              </a:rPr>
              <a:t>, K.R., </a:t>
            </a:r>
            <a:r>
              <a:rPr lang="en-GB" sz="700" dirty="0" err="1">
                <a:latin typeface="Arial" panose="020B0604020202020204" pitchFamily="34" charset="0"/>
                <a:ea typeface="Arial" panose="020B0604020202020204" pitchFamily="34" charset="0"/>
                <a:cs typeface="Arial" panose="020B0604020202020204" pitchFamily="34" charset="0"/>
              </a:rPr>
              <a:t>Ulaga</a:t>
            </a:r>
            <a:r>
              <a:rPr lang="en-GB" sz="700" dirty="0">
                <a:latin typeface="Arial" panose="020B0604020202020204" pitchFamily="34" charset="0"/>
                <a:ea typeface="Arial" panose="020B0604020202020204" pitchFamily="34" charset="0"/>
                <a:cs typeface="Arial" panose="020B0604020202020204" pitchFamily="34" charset="0"/>
              </a:rPr>
              <a:t>, W. and </a:t>
            </a:r>
            <a:r>
              <a:rPr lang="en-GB" sz="700" dirty="0" err="1">
                <a:latin typeface="Arial" panose="020B0604020202020204" pitchFamily="34" charset="0"/>
                <a:ea typeface="Arial" panose="020B0604020202020204" pitchFamily="34" charset="0"/>
                <a:cs typeface="Arial" panose="020B0604020202020204" pitchFamily="34" charset="0"/>
              </a:rPr>
              <a:t>Zaltman</a:t>
            </a:r>
            <a:r>
              <a:rPr lang="en-GB" sz="700" dirty="0">
                <a:latin typeface="Arial" panose="020B0604020202020204" pitchFamily="34" charset="0"/>
                <a:ea typeface="Arial" panose="020B0604020202020204" pitchFamily="34" charset="0"/>
                <a:cs typeface="Arial" panose="020B0604020202020204" pitchFamily="34" charset="0"/>
              </a:rPr>
              <a:t>, G., 2020. A theories-in-use approach to building marketing theory. Journal of Marketing, 84(1), pp.32-51.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42"/>
        <p:cNvGrpSpPr/>
        <p:nvPr/>
      </p:nvGrpSpPr>
      <p:grpSpPr>
        <a:xfrm>
          <a:off x="0" y="0"/>
          <a:ext cx="0" cy="0"/>
          <a:chOff x="0" y="0"/>
          <a:chExt cx="0" cy="0"/>
        </a:xfrm>
      </p:grpSpPr>
      <p:pic>
        <p:nvPicPr>
          <p:cNvPr id="343" name="Google Shape;343;p25" descr="Thank you | 3D Golden Thank you script | Rareclass | Flickr"/>
          <p:cNvPicPr preferRelativeResize="0"/>
          <p:nvPr/>
        </p:nvPicPr>
        <p:blipFill rotWithShape="1">
          <a:blip r:embed="rId3">
            <a:alphaModFix/>
          </a:blip>
          <a:srcRect/>
          <a:stretch/>
        </p:blipFill>
        <p:spPr>
          <a:xfrm>
            <a:off x="245327" y="189571"/>
            <a:ext cx="8686799" cy="4739268"/>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5514</Words>
  <Application>Microsoft Office PowerPoint</Application>
  <PresentationFormat>On-screen Show (16:9)</PresentationFormat>
  <Paragraphs>226</Paragraphs>
  <Slides>25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Times New Roman</vt:lpstr>
      <vt:lpstr>Symbol</vt:lpstr>
      <vt:lpstr>Arial</vt:lpstr>
      <vt:lpstr>Calibri</vt:lpstr>
      <vt:lpstr>Nunito</vt:lpstr>
      <vt:lpstr>Shift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Masumi Tandel</cp:lastModifiedBy>
  <cp:revision>3</cp:revision>
  <dcterms:modified xsi:type="dcterms:W3CDTF">2023-11-15T11:09:52Z</dcterms:modified>
</cp:coreProperties>
</file>