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handoutMasterIdLst>
    <p:handoutMasterId r:id="rId22"/>
  </p:handoutMasterIdLst>
  <p:sldIdLst>
    <p:sldId id="256" r:id="rId2"/>
    <p:sldId id="259" r:id="rId3"/>
    <p:sldId id="267" r:id="rId4"/>
    <p:sldId id="274" r:id="rId5"/>
    <p:sldId id="257" r:id="rId6"/>
    <p:sldId id="264" r:id="rId7"/>
    <p:sldId id="263" r:id="rId8"/>
    <p:sldId id="258" r:id="rId9"/>
    <p:sldId id="275" r:id="rId10"/>
    <p:sldId id="261" r:id="rId11"/>
    <p:sldId id="270" r:id="rId12"/>
    <p:sldId id="262" r:id="rId13"/>
    <p:sldId id="260" r:id="rId14"/>
    <p:sldId id="265" r:id="rId15"/>
    <p:sldId id="269" r:id="rId16"/>
    <p:sldId id="271" r:id="rId17"/>
    <p:sldId id="266" r:id="rId18"/>
    <p:sldId id="268" r:id="rId19"/>
    <p:sldId id="272" r:id="rId20"/>
    <p:sldId id="273" r:id="rId2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86" d="100"/>
          <a:sy n="86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28" d="100"/>
        <a:sy n="128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8BA567-5C01-476F-A482-9DB143545462}" type="datetimeFigureOut">
              <a:rPr lang="en-GB" smtClean="0"/>
              <a:t>25/03/2013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F4E93D2-BC08-44A1-8580-0534E702777D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4C1FA9-B2BE-B045-8D78-916134182137}" type="datetimeFigureOut">
              <a:rPr lang="en-US" smtClean="0"/>
              <a:pPr/>
              <a:t>3/25/2013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612F5-BFFE-F34D-BB87-D1D72B6771C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702019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4C1FA9-B2BE-B045-8D78-916134182137}" type="datetimeFigureOut">
              <a:rPr lang="en-US" smtClean="0"/>
              <a:pPr/>
              <a:t>3/25/2013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612F5-BFFE-F34D-BB87-D1D72B6771C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2759333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4C1FA9-B2BE-B045-8D78-916134182137}" type="datetimeFigureOut">
              <a:rPr lang="en-US" smtClean="0"/>
              <a:pPr/>
              <a:t>3/25/2013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612F5-BFFE-F34D-BB87-D1D72B6771C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7989526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4C1FA9-B2BE-B045-8D78-916134182137}" type="datetimeFigureOut">
              <a:rPr lang="en-US" smtClean="0"/>
              <a:pPr/>
              <a:t>3/25/2013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612F5-BFFE-F34D-BB87-D1D72B6771C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034301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4C1FA9-B2BE-B045-8D78-916134182137}" type="datetimeFigureOut">
              <a:rPr lang="en-US" smtClean="0"/>
              <a:pPr/>
              <a:t>3/25/2013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612F5-BFFE-F34D-BB87-D1D72B6771C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4179409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4C1FA9-B2BE-B045-8D78-916134182137}" type="datetimeFigureOut">
              <a:rPr lang="en-US" smtClean="0"/>
              <a:pPr/>
              <a:t>3/25/2013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612F5-BFFE-F34D-BB87-D1D72B6771C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6560677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4C1FA9-B2BE-B045-8D78-916134182137}" type="datetimeFigureOut">
              <a:rPr lang="en-US" smtClean="0"/>
              <a:pPr/>
              <a:t>3/25/2013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612F5-BFFE-F34D-BB87-D1D72B6771C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2491287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4C1FA9-B2BE-B045-8D78-916134182137}" type="datetimeFigureOut">
              <a:rPr lang="en-US" smtClean="0"/>
              <a:pPr/>
              <a:t>3/25/2013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612F5-BFFE-F34D-BB87-D1D72B6771C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7301161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4C1FA9-B2BE-B045-8D78-916134182137}" type="datetimeFigureOut">
              <a:rPr lang="en-US" smtClean="0"/>
              <a:pPr/>
              <a:t>3/25/2013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612F5-BFFE-F34D-BB87-D1D72B6771C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5065745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4C1FA9-B2BE-B045-8D78-916134182137}" type="datetimeFigureOut">
              <a:rPr lang="en-US" smtClean="0"/>
              <a:pPr/>
              <a:t>3/25/2013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612F5-BFFE-F34D-BB87-D1D72B6771C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9494982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4C1FA9-B2BE-B045-8D78-916134182137}" type="datetimeFigureOut">
              <a:rPr lang="en-US" smtClean="0"/>
              <a:pPr/>
              <a:t>3/25/2013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F612F5-BFFE-F34D-BB87-D1D72B6771C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4279412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4C1FA9-B2BE-B045-8D78-916134182137}" type="datetimeFigureOut">
              <a:rPr lang="en-US" smtClean="0"/>
              <a:pPr/>
              <a:t>3/25/2013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F612F5-BFFE-F34D-BB87-D1D72B6771CA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55771123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763830"/>
            <a:ext cx="7772400" cy="1470025"/>
          </a:xfrm>
        </p:spPr>
        <p:txBody>
          <a:bodyPr/>
          <a:lstStyle/>
          <a:p>
            <a:r>
              <a:rPr lang="en-US" dirty="0" smtClean="0"/>
              <a:t>Egalitarianism and the hunting hypothesis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 cstate="screen"/>
          <a:stretch>
            <a:fillRect/>
          </a:stretch>
        </p:blipFill>
        <p:spPr>
          <a:xfrm>
            <a:off x="2016724" y="2648607"/>
            <a:ext cx="5181600" cy="3886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0288037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</a:t>
            </a:r>
            <a:r>
              <a:rPr lang="en-US" dirty="0" smtClean="0"/>
              <a:t>unting hypothesis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 smtClean="0"/>
              <a:t>Foregrounds hunting as explanation of emerging characteristics of modern humans</a:t>
            </a:r>
          </a:p>
          <a:p>
            <a:r>
              <a:rPr lang="en-US" dirty="0" smtClean="0"/>
              <a:t>Hunting = tools = cognitive advances</a:t>
            </a:r>
          </a:p>
          <a:p>
            <a:r>
              <a:rPr lang="en-US" dirty="0" smtClean="0"/>
              <a:t>Implicit is assumption that hunting is aggressive domineering (masculine) too</a:t>
            </a:r>
          </a:p>
          <a:p>
            <a:r>
              <a:rPr lang="en-US" dirty="0" smtClean="0"/>
              <a:t>Materialist explanation for culture</a:t>
            </a:r>
          </a:p>
          <a:p>
            <a:pPr lvl="1"/>
            <a:r>
              <a:rPr lang="en-US" dirty="0" smtClean="0"/>
              <a:t>Nutrition (protein) driver of changes</a:t>
            </a:r>
          </a:p>
          <a:p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xmlns="" val="37682327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Ethno-archaeology casts doubts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813300"/>
          </a:xfrm>
        </p:spPr>
        <p:txBody>
          <a:bodyPr>
            <a:normAutofit fontScale="85000" lnSpcReduction="20000"/>
          </a:bodyPr>
          <a:lstStyle/>
          <a:p>
            <a:r>
              <a:rPr lang="en-US" dirty="0" smtClean="0"/>
              <a:t>Excessive emphasis on dietary habits denies sociality</a:t>
            </a:r>
          </a:p>
          <a:p>
            <a:pPr lvl="1"/>
            <a:r>
              <a:rPr lang="en-US" dirty="0" smtClean="0"/>
              <a:t>Culture (sociality) = shared meaning</a:t>
            </a:r>
          </a:p>
          <a:p>
            <a:r>
              <a:rPr lang="en-US" dirty="0" smtClean="0"/>
              <a:t>Group dynamics and meaning need consideration – arguably more important than nutrition (remember </a:t>
            </a:r>
            <a:r>
              <a:rPr lang="en-US" dirty="0" err="1" smtClean="0"/>
              <a:t>Sahlins</a:t>
            </a:r>
            <a:r>
              <a:rPr lang="en-US" dirty="0" smtClean="0"/>
              <a:t>?)</a:t>
            </a:r>
          </a:p>
          <a:p>
            <a:r>
              <a:rPr lang="en-US" dirty="0" smtClean="0"/>
              <a:t>So </a:t>
            </a:r>
            <a:r>
              <a:rPr lang="en-US" i="1" dirty="0" smtClean="0"/>
              <a:t>being social </a:t>
            </a:r>
            <a:r>
              <a:rPr lang="en-US" dirty="0" smtClean="0"/>
              <a:t>may be more significant and </a:t>
            </a:r>
            <a:r>
              <a:rPr lang="en-US" dirty="0" smtClean="0"/>
              <a:t>useful framework to structure ideas in</a:t>
            </a:r>
            <a:endParaRPr lang="en-US" dirty="0"/>
          </a:p>
        </p:txBody>
      </p:sp>
      <p:pic>
        <p:nvPicPr>
          <p:cNvPr id="18436" name="Picture 4" descr="http://www.journaltaphonomy.com/bunn.jpg"/>
          <p:cNvPicPr>
            <a:picLocks noChangeAspect="1" noChangeArrowheads="1"/>
          </p:cNvPicPr>
          <p:nvPr/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4495800" y="2258917"/>
            <a:ext cx="4400550" cy="294322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40509273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562148"/>
            <a:ext cx="7772400" cy="1470025"/>
          </a:xfrm>
        </p:spPr>
        <p:txBody>
          <a:bodyPr/>
          <a:lstStyle/>
          <a:p>
            <a:r>
              <a:rPr lang="en-GB" dirty="0" smtClean="0"/>
              <a:t>Being social? Relatedness?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How do humans organise their relationships into a social structure?</a:t>
            </a:r>
            <a:endParaRPr lang="en-GB" dirty="0"/>
          </a:p>
        </p:txBody>
      </p:sp>
      <p:pic>
        <p:nvPicPr>
          <p:cNvPr id="33794" name="Picture 2" descr="http://www.worldarchaeologicalcongress.org/site/img/invisibility/image006.jpg"/>
          <p:cNvPicPr>
            <a:picLocks noChangeAspect="1" noChangeArrowheads="1"/>
          </p:cNvPicPr>
          <p:nvPr/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2744539" y="275421"/>
            <a:ext cx="3429000" cy="257175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Definition of egalitarianism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Notion that everyone and everything is equal</a:t>
            </a:r>
          </a:p>
          <a:p>
            <a:r>
              <a:rPr lang="en-US" dirty="0" smtClean="0"/>
              <a:t>Societies without power structure</a:t>
            </a:r>
          </a:p>
          <a:p>
            <a:r>
              <a:rPr lang="en-US" dirty="0" smtClean="0"/>
              <a:t>The opposite of hierarchical</a:t>
            </a:r>
          </a:p>
          <a:p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xmlns="" val="320040758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Egalitarianism varies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Without leader</a:t>
            </a:r>
          </a:p>
          <a:p>
            <a:pPr lvl="1"/>
            <a:r>
              <a:rPr lang="en-US" dirty="0" smtClean="0"/>
              <a:t>Group consensus</a:t>
            </a:r>
          </a:p>
          <a:p>
            <a:r>
              <a:rPr lang="en-US" dirty="0" smtClean="0"/>
              <a:t>With nominal leader</a:t>
            </a:r>
          </a:p>
          <a:p>
            <a:pPr lvl="1"/>
            <a:r>
              <a:rPr lang="en-US" dirty="0" smtClean="0"/>
              <a:t>Orator</a:t>
            </a:r>
          </a:p>
          <a:p>
            <a:pPr lvl="1"/>
            <a:r>
              <a:rPr lang="en-US" dirty="0" smtClean="0"/>
              <a:t>Charismatic </a:t>
            </a:r>
          </a:p>
          <a:p>
            <a:pPr lvl="1"/>
            <a:r>
              <a:rPr lang="en-US" dirty="0" smtClean="0"/>
              <a:t>Unassuming </a:t>
            </a:r>
            <a:endParaRPr lang="en-US" dirty="0"/>
          </a:p>
        </p:txBody>
      </p:sp>
      <p:pic>
        <p:nvPicPr>
          <p:cNvPr id="16386" name="Picture 2" descr="G:\IMG_0320.jpg"/>
          <p:cNvPicPr>
            <a:picLocks noChangeAspect="1" noChangeArrowheads="1"/>
          </p:cNvPicPr>
          <p:nvPr/>
        </p:nvPicPr>
        <p:blipFill>
          <a:blip r:embed="rId2" cstate="screen"/>
          <a:srcRect/>
          <a:stretch>
            <a:fillRect/>
          </a:stretch>
        </p:blipFill>
        <p:spPr bwMode="auto">
          <a:xfrm>
            <a:off x="4686120" y="1267318"/>
            <a:ext cx="3735024" cy="4980032"/>
          </a:xfrm>
          <a:prstGeom prst="rect">
            <a:avLst/>
          </a:prstGeom>
          <a:noFill/>
        </p:spPr>
      </p:pic>
      <p:sp>
        <p:nvSpPr>
          <p:cNvPr id="7" name="TextBox 6"/>
          <p:cNvSpPr txBox="1"/>
          <p:nvPr/>
        </p:nvSpPr>
        <p:spPr>
          <a:xfrm>
            <a:off x="4858439" y="6348336"/>
            <a:ext cx="2429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Giriama</a:t>
            </a:r>
            <a:r>
              <a:rPr lang="en-GB" dirty="0" smtClean="0"/>
              <a:t> chief from Bore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xmlns="" val="272576989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Is </a:t>
            </a:r>
            <a:r>
              <a:rPr lang="en-US" dirty="0" smtClean="0"/>
              <a:t>egalitarianism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lvl="1"/>
            <a:r>
              <a:rPr lang="en-US" dirty="0" smtClean="0"/>
              <a:t>the </a:t>
            </a:r>
            <a:r>
              <a:rPr lang="en-US" dirty="0"/>
              <a:t>baseline from which all </a:t>
            </a:r>
            <a:r>
              <a:rPr lang="en-US" dirty="0" err="1"/>
              <a:t>organisation</a:t>
            </a:r>
            <a:r>
              <a:rPr lang="en-US" dirty="0"/>
              <a:t> grew </a:t>
            </a:r>
          </a:p>
          <a:p>
            <a:pPr lvl="1"/>
            <a:r>
              <a:rPr lang="en-US" dirty="0"/>
              <a:t>a form of anti-</a:t>
            </a:r>
            <a:r>
              <a:rPr lang="en-US" dirty="0" smtClean="0"/>
              <a:t>structure</a:t>
            </a:r>
          </a:p>
          <a:p>
            <a:pPr lvl="1"/>
            <a:r>
              <a:rPr lang="en-US" dirty="0" smtClean="0"/>
              <a:t>A structure that makes everyone lead</a:t>
            </a:r>
            <a:endParaRPr lang="en-US" dirty="0"/>
          </a:p>
          <a:p>
            <a:pPr lvl="1"/>
            <a:r>
              <a:rPr lang="en-US" dirty="0"/>
              <a:t>an absence of structure</a:t>
            </a:r>
          </a:p>
          <a:p>
            <a:pPr lvl="1"/>
            <a:r>
              <a:rPr lang="en-US" dirty="0"/>
              <a:t>or the absence of authority?</a:t>
            </a:r>
          </a:p>
          <a:p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xmlns="" val="32045605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Social </a:t>
            </a:r>
            <a:r>
              <a:rPr lang="en-US" dirty="0" err="1" smtClean="0"/>
              <a:t>organisation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‘authority is the very essence of social </a:t>
            </a:r>
            <a:r>
              <a:rPr lang="en-US" dirty="0" err="1" smtClean="0"/>
              <a:t>organisation</a:t>
            </a:r>
            <a:r>
              <a:rPr lang="en-US" dirty="0" smtClean="0"/>
              <a:t>’</a:t>
            </a:r>
          </a:p>
          <a:p>
            <a:pPr marL="0" indent="0">
              <a:buNone/>
            </a:pPr>
            <a:r>
              <a:rPr lang="en-US" dirty="0" smtClean="0"/>
              <a:t> (Malinowski, 1960:61)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 smtClean="0"/>
              <a:t>So how do people </a:t>
            </a:r>
            <a:r>
              <a:rPr lang="en-US" dirty="0" err="1" smtClean="0"/>
              <a:t>organise</a:t>
            </a:r>
            <a:r>
              <a:rPr lang="en-US" dirty="0" smtClean="0"/>
              <a:t> society without leaders? And if there is no leader is the group not a society?</a:t>
            </a:r>
          </a:p>
          <a:p>
            <a:endParaRPr lang="en-US" dirty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xmlns="" val="21475595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Flanagan, 1989. </a:t>
            </a:r>
            <a:br>
              <a:rPr lang="en-GB" dirty="0" smtClean="0"/>
            </a:br>
            <a:r>
              <a:rPr lang="en-GB" sz="3100" i="1" dirty="0" smtClean="0"/>
              <a:t>Hierarchy in simple egalitarian societies</a:t>
            </a:r>
            <a:endParaRPr lang="en-GB" sz="3100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Are </a:t>
            </a:r>
            <a:r>
              <a:rPr lang="en-GB" dirty="0" err="1" smtClean="0"/>
              <a:t>egal</a:t>
            </a:r>
            <a:r>
              <a:rPr lang="en-GB" dirty="0" smtClean="0"/>
              <a:t>. </a:t>
            </a:r>
            <a:r>
              <a:rPr lang="en-GB" dirty="0" err="1" smtClean="0"/>
              <a:t>s</a:t>
            </a:r>
            <a:r>
              <a:rPr lang="en-GB" dirty="0" err="1" smtClean="0"/>
              <a:t>ocs</a:t>
            </a:r>
            <a:r>
              <a:rPr lang="en-GB" dirty="0" smtClean="0"/>
              <a:t> the foundation of the transition from pre-cultural hominid society? </a:t>
            </a:r>
          </a:p>
          <a:p>
            <a:r>
              <a:rPr lang="en-GB" dirty="0" smtClean="0"/>
              <a:t>Is egalitarianism ‘natural’ (because lasted for so long), or competition (hunting etc?)</a:t>
            </a:r>
          </a:p>
          <a:p>
            <a:r>
              <a:rPr lang="en-GB" dirty="0" smtClean="0"/>
              <a:t>If so, how can we account for inequality?</a:t>
            </a:r>
            <a:endParaRPr lang="en-GB" dirty="0"/>
          </a:p>
        </p:txBody>
      </p:sp>
      <p:pic>
        <p:nvPicPr>
          <p:cNvPr id="34820" name="Picture 4" descr="http://www.cbc.ca/news/interactives/timeline-queen-cdnvisits/timeline/images/879644-chiefs-1990.jpg"/>
          <p:cNvPicPr>
            <a:picLocks noChangeAspect="1" noChangeArrowheads="1"/>
          </p:cNvPicPr>
          <p:nvPr/>
        </p:nvPicPr>
        <p:blipFill>
          <a:blip r:embed="rId2"/>
          <a:srcRect l="10782" r="13089"/>
          <a:stretch>
            <a:fillRect/>
          </a:stretch>
        </p:blipFill>
        <p:spPr bwMode="auto">
          <a:xfrm>
            <a:off x="4449894" y="2087370"/>
            <a:ext cx="4495800" cy="332422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Why are some societies egalitarian?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Evolutionary perspective</a:t>
            </a:r>
          </a:p>
          <a:p>
            <a:pPr lvl="1"/>
            <a:r>
              <a:rPr lang="en-US" dirty="0" err="1" smtClean="0"/>
              <a:t>Egal</a:t>
            </a:r>
            <a:r>
              <a:rPr lang="en-US" dirty="0" smtClean="0"/>
              <a:t> </a:t>
            </a:r>
            <a:r>
              <a:rPr lang="en-US" dirty="0" err="1" smtClean="0"/>
              <a:t>behaviour</a:t>
            </a:r>
            <a:r>
              <a:rPr lang="en-US" dirty="0" smtClean="0"/>
              <a:t> is an anomaly</a:t>
            </a:r>
          </a:p>
          <a:p>
            <a:pPr lvl="1"/>
            <a:r>
              <a:rPr lang="en-US" dirty="0" smtClean="0"/>
              <a:t>Great apes = hierarchical</a:t>
            </a:r>
          </a:p>
          <a:p>
            <a:pPr lvl="1"/>
            <a:r>
              <a:rPr lang="en-US" dirty="0" smtClean="0"/>
              <a:t>Most human </a:t>
            </a:r>
            <a:r>
              <a:rPr lang="en-US" dirty="0" err="1" smtClean="0"/>
              <a:t>socs</a:t>
            </a:r>
            <a:r>
              <a:rPr lang="en-US" dirty="0" smtClean="0"/>
              <a:t> are too</a:t>
            </a:r>
          </a:p>
          <a:p>
            <a:r>
              <a:rPr lang="en-US" dirty="0" smtClean="0"/>
              <a:t>Boas  - criticism of </a:t>
            </a:r>
            <a:r>
              <a:rPr lang="en-US" dirty="0" err="1" smtClean="0"/>
              <a:t>unilinear</a:t>
            </a:r>
            <a:r>
              <a:rPr lang="en-US" dirty="0" smtClean="0"/>
              <a:t> cultural </a:t>
            </a:r>
            <a:r>
              <a:rPr lang="en-US" dirty="0" err="1" smtClean="0"/>
              <a:t>evol</a:t>
            </a:r>
            <a:r>
              <a:rPr lang="en-US" dirty="0" smtClean="0"/>
              <a:t> in </a:t>
            </a:r>
            <a:r>
              <a:rPr lang="en-US" dirty="0" err="1" smtClean="0"/>
              <a:t>favour</a:t>
            </a:r>
            <a:r>
              <a:rPr lang="en-US" dirty="0" smtClean="0"/>
              <a:t> of </a:t>
            </a:r>
            <a:r>
              <a:rPr lang="en-US" dirty="0" err="1" smtClean="0"/>
              <a:t>diffusionism</a:t>
            </a:r>
            <a:r>
              <a:rPr lang="en-US" dirty="0" smtClean="0"/>
              <a:t> accounts for all variants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xmlns="" val="90430075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Knauft</a:t>
            </a:r>
            <a:r>
              <a:rPr lang="en-US" dirty="0" smtClean="0"/>
              <a:t>, 1991 – </a:t>
            </a:r>
            <a:r>
              <a:rPr lang="en-US" dirty="0" err="1" smtClean="0"/>
              <a:t>egal</a:t>
            </a:r>
            <a:r>
              <a:rPr lang="en-US" dirty="0" smtClean="0"/>
              <a:t> is anomaly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Proposed a ‘U’ shaped arm on </a:t>
            </a:r>
            <a:r>
              <a:rPr lang="en-US" dirty="0" err="1" smtClean="0"/>
              <a:t>evol</a:t>
            </a:r>
            <a:r>
              <a:rPr lang="en-US" dirty="0" smtClean="0"/>
              <a:t> tree</a:t>
            </a:r>
            <a:endParaRPr lang="en-US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 cstate="screen"/>
          <a:stretch>
            <a:fillRect/>
          </a:stretch>
        </p:blipFill>
        <p:spPr>
          <a:xfrm>
            <a:off x="1536700" y="2430463"/>
            <a:ext cx="6057900" cy="3695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04042144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Reasons for </a:t>
            </a:r>
            <a:r>
              <a:rPr lang="en-US" dirty="0" err="1" smtClean="0"/>
              <a:t>egal</a:t>
            </a:r>
            <a:r>
              <a:rPr lang="en-US" dirty="0" smtClean="0"/>
              <a:t> </a:t>
            </a:r>
            <a:r>
              <a:rPr lang="en-US" dirty="0" err="1" smtClean="0"/>
              <a:t>behaviour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5048344"/>
          </a:xfrm>
        </p:spPr>
        <p:txBody>
          <a:bodyPr>
            <a:normAutofit lnSpcReduction="10000"/>
          </a:bodyPr>
          <a:lstStyle/>
          <a:p>
            <a:r>
              <a:rPr lang="en-US" dirty="0" smtClean="0"/>
              <a:t>What Fried </a:t>
            </a:r>
            <a:r>
              <a:rPr lang="en-US" dirty="0"/>
              <a:t>(1967</a:t>
            </a:r>
            <a:r>
              <a:rPr lang="en-US" dirty="0" smtClean="0"/>
              <a:t>) called </a:t>
            </a:r>
            <a:r>
              <a:rPr lang="en-US" dirty="0"/>
              <a:t>leveling mechanisms</a:t>
            </a:r>
          </a:p>
          <a:p>
            <a:pPr lvl="1"/>
            <a:r>
              <a:rPr lang="en-US" dirty="0" smtClean="0"/>
              <a:t>Turnbull </a:t>
            </a:r>
            <a:r>
              <a:rPr lang="en-US" dirty="0"/>
              <a:t>(1965) – changing group size</a:t>
            </a:r>
          </a:p>
          <a:p>
            <a:pPr lvl="1"/>
            <a:r>
              <a:rPr lang="en-US" dirty="0" err="1" smtClean="0"/>
              <a:t>Salzman</a:t>
            </a:r>
            <a:r>
              <a:rPr lang="en-US" dirty="0" smtClean="0"/>
              <a:t> </a:t>
            </a:r>
            <a:r>
              <a:rPr lang="en-US" dirty="0"/>
              <a:t>(1979) – scattered and unpredictable</a:t>
            </a:r>
          </a:p>
          <a:p>
            <a:pPr lvl="1"/>
            <a:r>
              <a:rPr lang="en-US" dirty="0" err="1" smtClean="0"/>
              <a:t>Cashdan</a:t>
            </a:r>
            <a:r>
              <a:rPr lang="en-US" dirty="0" smtClean="0"/>
              <a:t> (1980) – </a:t>
            </a:r>
            <a:r>
              <a:rPr lang="en-US" dirty="0" err="1" smtClean="0"/>
              <a:t>egal</a:t>
            </a:r>
            <a:r>
              <a:rPr lang="en-US" dirty="0" smtClean="0"/>
              <a:t> arises from ‘stringent constraints</a:t>
            </a:r>
            <a:r>
              <a:rPr lang="en-US" dirty="0" smtClean="0"/>
              <a:t>’; mobility acts as</a:t>
            </a:r>
            <a:r>
              <a:rPr lang="en-US" dirty="0" smtClean="0"/>
              <a:t> </a:t>
            </a:r>
            <a:r>
              <a:rPr lang="en-US" dirty="0" smtClean="0"/>
              <a:t>insurance, sharing pools risk, </a:t>
            </a:r>
          </a:p>
          <a:p>
            <a:endParaRPr lang="en-US" dirty="0" smtClean="0"/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xmlns="" val="147995073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Intentional leveling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err="1" smtClean="0"/>
              <a:t>Egal</a:t>
            </a:r>
            <a:r>
              <a:rPr lang="en-US" dirty="0" smtClean="0"/>
              <a:t> is not just an incidental it is intentional</a:t>
            </a:r>
          </a:p>
          <a:p>
            <a:r>
              <a:rPr lang="en-US" dirty="0" smtClean="0"/>
              <a:t>Woodburn</a:t>
            </a:r>
            <a:r>
              <a:rPr lang="en-US" dirty="0"/>
              <a:t>, </a:t>
            </a:r>
            <a:r>
              <a:rPr lang="en-US" dirty="0" smtClean="0"/>
              <a:t>1981 - </a:t>
            </a:r>
            <a:r>
              <a:rPr lang="en-US" dirty="0"/>
              <a:t>Egalitarianism </a:t>
            </a:r>
            <a:r>
              <a:rPr lang="en-US" dirty="0" smtClean="0"/>
              <a:t>is an active process</a:t>
            </a:r>
          </a:p>
          <a:p>
            <a:r>
              <a:rPr lang="en-US" dirty="0" smtClean="0"/>
              <a:t>Lee – insulting the meat (</a:t>
            </a:r>
            <a:r>
              <a:rPr lang="en-US" dirty="0" err="1" smtClean="0"/>
              <a:t>ju</a:t>
            </a:r>
            <a:r>
              <a:rPr lang="en-US" dirty="0" smtClean="0"/>
              <a:t>/</a:t>
            </a:r>
            <a:r>
              <a:rPr lang="en-US" dirty="0" err="1" smtClean="0"/>
              <a:t>hoansi</a:t>
            </a:r>
            <a:r>
              <a:rPr lang="en-US" dirty="0" smtClean="0"/>
              <a:t>)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xmlns="" val="124224998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Boehm’s theory of reverse dominance, 1993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US" dirty="0" smtClean="0"/>
              <a:t>Group works to destabilize ascendency by dominating each other</a:t>
            </a:r>
          </a:p>
          <a:p>
            <a:pPr lvl="1"/>
            <a:r>
              <a:rPr lang="en-US" dirty="0" smtClean="0"/>
              <a:t>Why?</a:t>
            </a:r>
          </a:p>
          <a:p>
            <a:pPr lvl="2"/>
            <a:r>
              <a:rPr lang="en-US" dirty="0" smtClean="0"/>
              <a:t>Because we all want to avoid being dominated</a:t>
            </a:r>
          </a:p>
          <a:p>
            <a:r>
              <a:rPr lang="en-US" dirty="0" smtClean="0"/>
              <a:t>Mechanisms </a:t>
            </a:r>
          </a:p>
          <a:p>
            <a:pPr lvl="1"/>
            <a:r>
              <a:rPr lang="en-US" dirty="0" smtClean="0"/>
              <a:t>Public opinion</a:t>
            </a:r>
          </a:p>
          <a:p>
            <a:pPr lvl="1"/>
            <a:r>
              <a:rPr lang="en-US" dirty="0" smtClean="0"/>
              <a:t>Criticism </a:t>
            </a:r>
          </a:p>
          <a:p>
            <a:pPr lvl="1"/>
            <a:r>
              <a:rPr lang="en-US" dirty="0" smtClean="0"/>
              <a:t>Ridicule </a:t>
            </a:r>
          </a:p>
          <a:p>
            <a:pPr lvl="2"/>
            <a:r>
              <a:rPr lang="en-US" dirty="0" smtClean="0"/>
              <a:t>insulting the meat </a:t>
            </a:r>
            <a:endParaRPr lang="en-US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xmlns="" val="386595419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 smtClean="0"/>
              <a:t>Erdal</a:t>
            </a:r>
            <a:r>
              <a:rPr lang="en-US" dirty="0" smtClean="0"/>
              <a:t> and Whiten, 1994. </a:t>
            </a:r>
            <a:br>
              <a:rPr lang="en-US" dirty="0" smtClean="0"/>
            </a:br>
            <a:r>
              <a:rPr lang="en-US" i="1" dirty="0" smtClean="0"/>
              <a:t>On human egalitarianism</a:t>
            </a:r>
            <a:endParaRPr lang="en-US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err="1" smtClean="0"/>
              <a:t>Egal</a:t>
            </a:r>
            <a:r>
              <a:rPr lang="en-US" dirty="0" smtClean="0"/>
              <a:t> is a puzzle in evolutionary terms</a:t>
            </a:r>
          </a:p>
          <a:p>
            <a:r>
              <a:rPr lang="en-US" dirty="0" err="1" smtClean="0"/>
              <a:t>Evol</a:t>
            </a:r>
            <a:r>
              <a:rPr lang="en-US" dirty="0" smtClean="0"/>
              <a:t> model finds stable tendencies</a:t>
            </a:r>
          </a:p>
          <a:p>
            <a:r>
              <a:rPr lang="en-US" dirty="0" smtClean="0"/>
              <a:t>Note ‘well rehearsed’ </a:t>
            </a:r>
            <a:r>
              <a:rPr lang="en-US" dirty="0" err="1" smtClean="0"/>
              <a:t>probs</a:t>
            </a:r>
            <a:r>
              <a:rPr lang="en-US" dirty="0" smtClean="0"/>
              <a:t> of using data of living h/</a:t>
            </a:r>
            <a:r>
              <a:rPr lang="en-US" dirty="0" err="1" smtClean="0"/>
              <a:t>gs</a:t>
            </a:r>
            <a:r>
              <a:rPr lang="en-US" dirty="0" smtClean="0"/>
              <a:t> BUT  find some worth in </a:t>
            </a:r>
            <a:r>
              <a:rPr lang="en-US" dirty="0" err="1" smtClean="0"/>
              <a:t>Knauft</a:t>
            </a:r>
            <a:r>
              <a:rPr lang="en-US" dirty="0" smtClean="0"/>
              <a:t> and Boehm’s ideas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xmlns="" val="395176793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 smtClean="0"/>
              <a:t>Rothbard</a:t>
            </a:r>
            <a:r>
              <a:rPr lang="en-US" dirty="0" smtClean="0"/>
              <a:t>  (1974, 2000) </a:t>
            </a:r>
            <a:r>
              <a:rPr lang="en-US" i="1" dirty="0" smtClean="0"/>
              <a:t>Egalitarianism as a revolt against nature</a:t>
            </a:r>
            <a:br>
              <a:rPr lang="en-US" i="1" dirty="0" smtClean="0"/>
            </a:b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Challenges notion of egalitarianism from economic perspective</a:t>
            </a:r>
          </a:p>
          <a:p>
            <a:r>
              <a:rPr lang="en-US" dirty="0" err="1" smtClean="0"/>
              <a:t>Egal</a:t>
            </a:r>
            <a:r>
              <a:rPr lang="en-US" dirty="0" smtClean="0"/>
              <a:t> is romantically portrayed (along with ideas such as noble savage) and is anti nature</a:t>
            </a:r>
          </a:p>
          <a:p>
            <a:r>
              <a:rPr lang="en-US" dirty="0" smtClean="0"/>
              <a:t>Nothing else is equal so why humans</a:t>
            </a:r>
            <a:endParaRPr lang="en-US" dirty="0"/>
          </a:p>
        </p:txBody>
      </p:sp>
      <p:pic>
        <p:nvPicPr>
          <p:cNvPr id="9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>
          <a:xfrm>
            <a:off x="457200" y="1600200"/>
            <a:ext cx="4038600" cy="4525963"/>
          </a:xfrm>
        </p:spPr>
      </p:pic>
    </p:spTree>
    <p:extLst>
      <p:ext uri="{BB962C8B-B14F-4D97-AF65-F5344CB8AC3E}">
        <p14:creationId xmlns:p14="http://schemas.microsoft.com/office/powerpoint/2010/main" xmlns="" val="295336594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Warfare, hierarchy and horticulture debate</a:t>
            </a: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xmlns="" val="13377162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Grey, 2009. Play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Psychologist </a:t>
            </a:r>
          </a:p>
          <a:p>
            <a:r>
              <a:rPr lang="en-US" dirty="0" smtClean="0"/>
              <a:t>Play is foundation of egalitarianism in g/h’s</a:t>
            </a:r>
          </a:p>
          <a:p>
            <a:r>
              <a:rPr lang="en-US" dirty="0" smtClean="0"/>
              <a:t>Defines ‘play’ as motivator and mental attitude in activities</a:t>
            </a:r>
          </a:p>
          <a:p>
            <a:r>
              <a:rPr lang="en-US" dirty="0" smtClean="0"/>
              <a:t>5 points of play – next slide – all seen in </a:t>
            </a:r>
            <a:r>
              <a:rPr lang="en-US" dirty="0" err="1" smtClean="0"/>
              <a:t>egal</a:t>
            </a:r>
            <a:r>
              <a:rPr lang="en-US" dirty="0" smtClean="0"/>
              <a:t> lives of h/</a:t>
            </a:r>
            <a:r>
              <a:rPr lang="en-US" dirty="0" err="1" smtClean="0"/>
              <a:t>gs</a:t>
            </a:r>
            <a:endParaRPr lang="en-US" dirty="0" smtClean="0"/>
          </a:p>
          <a:p>
            <a:endParaRPr lang="en-US" dirty="0" smtClean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xmlns="" val="311271931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Grey’s 5 points that make ‘play’ (2009)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US" dirty="0" smtClean="0"/>
              <a:t>Self-directed – activities are chosen; what the person wants to do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 smtClean="0"/>
              <a:t>Intrinsically motivated – activity done for own sake; reward in the doing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 smtClean="0"/>
              <a:t>Structure – rules come from players’ minds = shared understanding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 smtClean="0"/>
              <a:t>Imaginative – fantasy worlds</a:t>
            </a:r>
          </a:p>
          <a:p>
            <a:pPr marL="514350" indent="-514350">
              <a:buFont typeface="+mj-lt"/>
              <a:buAutoNum type="arabicPeriod"/>
            </a:pPr>
            <a:r>
              <a:rPr lang="en-US" dirty="0" smtClean="0"/>
              <a:t>Active, alert non-stressed mind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323094783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Play as governance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Games keep everyone happy; unhappy players quit</a:t>
            </a:r>
          </a:p>
          <a:p>
            <a:r>
              <a:rPr lang="en-US" dirty="0" smtClean="0"/>
              <a:t>Keeping all activities voluntary makes them ‘play’</a:t>
            </a:r>
          </a:p>
          <a:p>
            <a:r>
              <a:rPr lang="en-US" dirty="0" smtClean="0"/>
              <a:t>Giving autonomy and equality to each player</a:t>
            </a:r>
          </a:p>
          <a:p>
            <a:pPr lvl="1"/>
            <a:r>
              <a:rPr lang="en-US" dirty="0" smtClean="0"/>
              <a:t>Sharing in decision making</a:t>
            </a:r>
          </a:p>
          <a:p>
            <a:pPr lvl="1"/>
            <a:r>
              <a:rPr lang="en-US" dirty="0" smtClean="0"/>
              <a:t>Lack of </a:t>
            </a:r>
            <a:r>
              <a:rPr lang="en-US" dirty="0" err="1" smtClean="0"/>
              <a:t>specialisation</a:t>
            </a:r>
            <a:endParaRPr lang="en-US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 xmlns=""/>
              </a:ext>
            </a:extLst>
          </a:blip>
          <a:srcRect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xmlns="" val="807414344"/>
      </p:ext>
    </p:extLst>
  </p:cSld>
  <p:clrMapOvr>
    <a:masterClrMapping/>
  </p:clrMapOvr>
</p:sld>
</file>

<file path=ppt/theme/theme1.xml><?xml version="1.0" encoding="utf-8"?>
<a:theme xmlns:a="http://schemas.openxmlformats.org/drawingml/2006/main" name="Black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 Black .thmx</Template>
  <TotalTime>3540</TotalTime>
  <Words>640</Words>
  <Application>Microsoft Office PowerPoint</Application>
  <PresentationFormat>On-screen Show (4:3)</PresentationFormat>
  <Paragraphs>93</Paragraphs>
  <Slides>20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Black</vt:lpstr>
      <vt:lpstr>Egalitarianism and the hunting hypothesis</vt:lpstr>
      <vt:lpstr>Hunting hypothesis</vt:lpstr>
      <vt:lpstr>Ethno-archaeology casts doubts</vt:lpstr>
      <vt:lpstr>Being social? Relatedness?</vt:lpstr>
      <vt:lpstr>Definition of egalitarianism </vt:lpstr>
      <vt:lpstr>Egalitarianism varies</vt:lpstr>
      <vt:lpstr>Is egalitarianism</vt:lpstr>
      <vt:lpstr>Social organisation</vt:lpstr>
      <vt:lpstr>Flanagan, 1989.  Hierarchy in simple egalitarian societies</vt:lpstr>
      <vt:lpstr>Why are some societies egalitarian?</vt:lpstr>
      <vt:lpstr>Knauft, 1991 – egal is anomaly</vt:lpstr>
      <vt:lpstr>Reasons for egal behaviour</vt:lpstr>
      <vt:lpstr>Intentional leveling</vt:lpstr>
      <vt:lpstr>Boehm’s theory of reverse dominance, 1993</vt:lpstr>
      <vt:lpstr>Erdal and Whiten, 1994.  On human egalitarianism</vt:lpstr>
      <vt:lpstr>Rothbard  (1974, 2000) Egalitarianism as a revolt against nature </vt:lpstr>
      <vt:lpstr>Warfare, hierarchy and horticulture debate</vt:lpstr>
      <vt:lpstr>Grey, 2009. Play</vt:lpstr>
      <vt:lpstr>Grey’s 5 points that make ‘play’ (2009)</vt:lpstr>
      <vt:lpstr>Play as governance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egalitarianism</dc:title>
  <dc:creator>Luci Attala</dc:creator>
  <cp:lastModifiedBy>sa025</cp:lastModifiedBy>
  <cp:revision>33</cp:revision>
  <dcterms:created xsi:type="dcterms:W3CDTF">2013-03-21T11:44:28Z</dcterms:created>
  <dcterms:modified xsi:type="dcterms:W3CDTF">2013-03-25T15:50:54Z</dcterms:modified>
</cp:coreProperties>
</file>