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8" r:id="rId2"/>
    <p:sldId id="261" r:id="rId3"/>
    <p:sldId id="263" r:id="rId4"/>
    <p:sldId id="264" r:id="rId5"/>
    <p:sldId id="266" r:id="rId6"/>
    <p:sldId id="267" r:id="rId7"/>
    <p:sldId id="268" r:id="rId8"/>
    <p:sldId id="269" r:id="rId9"/>
    <p:sldId id="278" r:id="rId10"/>
    <p:sldId id="270" r:id="rId11"/>
    <p:sldId id="279" r:id="rId12"/>
    <p:sldId id="280" r:id="rId13"/>
    <p:sldId id="271" r:id="rId14"/>
    <p:sldId id="273" r:id="rId15"/>
    <p:sldId id="257" r:id="rId16"/>
    <p:sldId id="274" r:id="rId17"/>
    <p:sldId id="284" r:id="rId18"/>
    <p:sldId id="285" r:id="rId19"/>
    <p:sldId id="260" r:id="rId20"/>
    <p:sldId id="281" r:id="rId21"/>
    <p:sldId id="282" r:id="rId22"/>
    <p:sldId id="283" r:id="rId23"/>
    <p:sldId id="25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762" autoAdjust="0"/>
    <p:restoredTop sz="94660"/>
  </p:normalViewPr>
  <p:slideViewPr>
    <p:cSldViewPr snapToGrid="0">
      <p:cViewPr>
        <p:scale>
          <a:sx n="65" d="100"/>
          <a:sy n="65" d="100"/>
        </p:scale>
        <p:origin x="45" y="9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80437-CAB2-4C70-B9F2-C2EA0C554A61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424A15-B6A9-4C2B-9723-0301A1D5C7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358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DE41A53-C162-43FB-9DB4-7F5B10F002FC}" type="slidenum">
              <a:rPr lang="en-US" altLang="en-US" sz="1200"/>
              <a:pPr eaLnBrk="1" hangingPunct="1"/>
              <a:t>2</a:t>
            </a:fld>
            <a:endParaRPr lang="en-US" altLang="en-US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319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72748BE-225B-4239-B087-9C3D70D2D248}" type="slidenum">
              <a:rPr lang="en-US" altLang="en-US" sz="1200"/>
              <a:pPr eaLnBrk="1" hangingPunct="1"/>
              <a:t>3</a:t>
            </a:fld>
            <a:endParaRPr lang="en-US" altLang="en-US" sz="120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7721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55C8A34-DA01-43C8-9658-59BA8FD0E34C}" type="slidenum">
              <a:rPr lang="en-US" altLang="en-US" sz="1200"/>
              <a:pPr eaLnBrk="1" hangingPunct="1"/>
              <a:t>4</a:t>
            </a:fld>
            <a:endParaRPr lang="en-US" altLang="en-US" sz="120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7751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5130D55-B225-4CED-9331-37A871ED96E3}" type="slidenum">
              <a:rPr lang="en-US" altLang="en-US" sz="1200"/>
              <a:pPr eaLnBrk="1" hangingPunct="1"/>
              <a:t>5</a:t>
            </a:fld>
            <a:endParaRPr lang="en-US" alt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35119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E78ACB1-C355-42BE-8DBD-5E5763691C18}" type="slidenum">
              <a:rPr lang="en-US" altLang="en-US" sz="1200"/>
              <a:pPr eaLnBrk="1" hangingPunct="1"/>
              <a:t>6</a:t>
            </a:fld>
            <a:endParaRPr lang="en-US" altLang="en-US" sz="120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0576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C8640B1-ED53-4A05-9CC7-5BFB8344033B}" type="slidenum">
              <a:rPr lang="en-US" altLang="en-US" sz="1200"/>
              <a:pPr eaLnBrk="1" hangingPunct="1"/>
              <a:t>7</a:t>
            </a:fld>
            <a:endParaRPr lang="en-US" altLang="en-US" sz="120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41387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DFD5BC2-4DC9-40D5-B1E1-1935D310CC6D}" type="slidenum">
              <a:rPr lang="en-US" altLang="en-US" sz="1200"/>
              <a:pPr eaLnBrk="1" hangingPunct="1"/>
              <a:t>8</a:t>
            </a:fld>
            <a:endParaRPr lang="en-US" altLang="en-US" sz="120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8727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4D037E-A386-4C90-BC00-BA0536D3F920}" type="slidenum">
              <a:rPr lang="en-US" altLang="en-US" sz="1200"/>
              <a:pPr eaLnBrk="1" hangingPunct="1"/>
              <a:t>9</a:t>
            </a:fld>
            <a:endParaRPr lang="en-US" altLang="en-US" sz="120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53241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2048A9D-3949-427E-9A9D-1351ABD4723D}" type="slidenum">
              <a:rPr lang="en-US" altLang="en-US" sz="1200"/>
              <a:pPr eaLnBrk="1" hangingPunct="1"/>
              <a:t>10</a:t>
            </a:fld>
            <a:endParaRPr lang="en-US" altLang="en-US" sz="120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2974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186F4FA-A904-48E5-BA20-32DF2D9E3D22}" type="slidenum">
              <a:rPr lang="en-US" altLang="en-US" sz="1200"/>
              <a:pPr eaLnBrk="1" hangingPunct="1"/>
              <a:t>11</a:t>
            </a:fld>
            <a:endParaRPr lang="en-US" altLang="en-US" sz="120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58895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A59EE6A-0F6F-473C-801E-42AB1B6DC1F1}" type="slidenum">
              <a:rPr lang="en-US" altLang="en-US" sz="1200"/>
              <a:pPr eaLnBrk="1" hangingPunct="1"/>
              <a:t>12</a:t>
            </a:fld>
            <a:endParaRPr lang="en-US" altLang="en-US" sz="120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20174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1380620-7E06-495A-AAC5-AE31A2C8C6E6}" type="slidenum">
              <a:rPr lang="en-US" altLang="en-US" sz="1200"/>
              <a:pPr eaLnBrk="1" hangingPunct="1"/>
              <a:t>13</a:t>
            </a:fld>
            <a:endParaRPr lang="en-US" altLang="en-US" sz="120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0870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49CFED9-7E66-40F9-B549-512FBB8EA3EE}" type="slidenum">
              <a:rPr lang="en-US" altLang="en-US" sz="1200"/>
              <a:pPr eaLnBrk="1" hangingPunct="1"/>
              <a:t>14</a:t>
            </a:fld>
            <a:endParaRPr lang="en-US" altLang="en-US" sz="120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4289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16BC576-9F5B-4DE1-B729-9AB0F97AD839}" type="slidenum">
              <a:rPr lang="en-US" altLang="en-US" sz="1200"/>
              <a:pPr eaLnBrk="1" hangingPunct="1"/>
              <a:t>16</a:t>
            </a:fld>
            <a:endParaRPr lang="en-US" altLang="en-US" sz="120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81856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979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739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024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312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046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69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497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76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15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62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9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E36E18-2AF8-4A39-8E1C-7B403F1204E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6409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0BE2D5-C62E-4B33-B05C-2AEE18B73E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473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6C9B3-4807-41E8-8B79-568C3B631CF8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F3442-CB14-46CD-97A8-02B50081DD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746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medicinehealth.com/images/4453/4453-13251-9773-23441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3385" y="276994"/>
            <a:ext cx="8880049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Caffeine and Ergogenic in Sport</a:t>
            </a:r>
            <a:endParaRPr lang="en-GB" dirty="0"/>
          </a:p>
        </p:txBody>
      </p:sp>
      <p:pic>
        <p:nvPicPr>
          <p:cNvPr id="4" name="Picture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834" y="1869797"/>
            <a:ext cx="5142857" cy="342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1951349"/>
            <a:ext cx="46859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Neurological?</a:t>
            </a:r>
          </a:p>
          <a:p>
            <a:endParaRPr lang="en-GB" sz="4000" dirty="0"/>
          </a:p>
          <a:p>
            <a:r>
              <a:rPr lang="en-GB" sz="3200" dirty="0" smtClean="0"/>
              <a:t>Or</a:t>
            </a:r>
          </a:p>
          <a:p>
            <a:endParaRPr lang="en-GB" sz="4000" dirty="0"/>
          </a:p>
          <a:p>
            <a:r>
              <a:rPr lang="en-GB" sz="4000" dirty="0" smtClean="0"/>
              <a:t>Physiological?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28576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14779" y="198670"/>
            <a:ext cx="409123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>
                <a:ea typeface="新細明體" pitchFamily="1" charset="-120"/>
                <a:cs typeface="新細明體" pitchFamily="1" charset="-120"/>
              </a:rPr>
              <a:t>Caffeine Basics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11085" y="1341670"/>
            <a:ext cx="6919274" cy="4114800"/>
          </a:xfrm>
        </p:spPr>
        <p:txBody>
          <a:bodyPr/>
          <a:lstStyle/>
          <a:p>
            <a:pPr eaLnBrk="1" hangingPunct="1"/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CNS </a:t>
            </a:r>
            <a:r>
              <a:rPr lang="en-US" altLang="zh-TW" sz="2100" dirty="0" smtClean="0">
                <a:latin typeface="Arial" panose="020B0604020202020204" pitchFamily="34" charset="0"/>
                <a:ea typeface="新細明體" pitchFamily="1" charset="-128"/>
              </a:rPr>
              <a:t>stimulant affecting </a:t>
            </a:r>
          </a:p>
          <a:p>
            <a:pPr eaLnBrk="1" hangingPunct="1"/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/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Alkaloid from a chemical group called </a:t>
            </a:r>
            <a:r>
              <a:rPr lang="en-US" altLang="zh-TW" sz="2100" b="1" dirty="0" err="1" smtClean="0">
                <a:latin typeface="Arial" panose="020B0604020202020204" pitchFamily="34" charset="0"/>
                <a:ea typeface="新細明體" pitchFamily="1" charset="-128"/>
              </a:rPr>
              <a:t>Xanthines</a:t>
            </a:r>
            <a:endParaRPr lang="en-US" altLang="zh-TW" sz="2100" b="1" dirty="0" smtClean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/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/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Found in 63 species of </a:t>
            </a:r>
            <a:r>
              <a:rPr lang="en-US" altLang="zh-TW" sz="2100" dirty="0" smtClean="0">
                <a:latin typeface="Arial" panose="020B0604020202020204" pitchFamily="34" charset="0"/>
                <a:ea typeface="新細明體" pitchFamily="1" charset="-128"/>
              </a:rPr>
              <a:t>plants</a:t>
            </a:r>
          </a:p>
          <a:p>
            <a:pPr eaLnBrk="1" hangingPunct="1"/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/>
            <a:r>
              <a:rPr lang="en-US" altLang="zh-TW" sz="2100" dirty="0" smtClean="0">
                <a:latin typeface="Arial" panose="020B0604020202020204" pitchFamily="34" charset="0"/>
                <a:ea typeface="新細明體" pitchFamily="1" charset="-128"/>
              </a:rPr>
              <a:t>Excreted by the kidneys with 50-75% removed with 3-6 hours of consumption.</a:t>
            </a:r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</p:txBody>
      </p:sp>
      <p:sp>
        <p:nvSpPr>
          <p:cNvPr id="20485" name="Rectangle 7"/>
          <p:cNvSpPr>
            <a:spLocks noGrp="1" noChangeArrowheads="1"/>
          </p:cNvSpPr>
          <p:nvPr>
            <p:ph sz="quarter" idx="3"/>
          </p:nvPr>
        </p:nvSpPr>
        <p:spPr>
          <a:xfrm flipH="1" flipV="1">
            <a:off x="9982200" y="6096000"/>
            <a:ext cx="76200" cy="76200"/>
          </a:xfrm>
        </p:spPr>
        <p:txBody>
          <a:bodyPr>
            <a:normAutofit fontScale="25000" lnSpcReduction="20000"/>
          </a:bodyPr>
          <a:lstStyle/>
          <a:p>
            <a:pPr eaLnBrk="1" hangingPunct="1"/>
            <a:endParaRPr lang="en-US" altLang="en-US" sz="2400">
              <a:ea typeface="ＭＳ Ｐゴシック" panose="020B0600070205080204" pitchFamily="34" charset="-128"/>
            </a:endParaRPr>
          </a:p>
        </p:txBody>
      </p:sp>
      <p:pic>
        <p:nvPicPr>
          <p:cNvPr id="7" name="Picture 4" descr="caffeine_3d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60297" y="230427"/>
            <a:ext cx="4377601" cy="3950970"/>
          </a:xfr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3122" y="5121740"/>
            <a:ext cx="11802358" cy="147702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Caffeine (1, 3, 7-trimethylxanthine) – </a:t>
            </a:r>
            <a:r>
              <a:rPr lang="en-US" altLang="en-US" sz="20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found in coffee, sports drinks and some OTC medicine </a:t>
            </a:r>
            <a:r>
              <a:rPr lang="en-US" alt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i.e</a:t>
            </a:r>
            <a:r>
              <a:rPr lang="en-US" altLang="en-US" sz="20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alt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proplus</a:t>
            </a:r>
            <a:r>
              <a:rPr lang="en-US" altLang="en-US" sz="20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alt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lemsip</a:t>
            </a:r>
            <a:endParaRPr lang="en-US" altLang="en-US" sz="2000" dirty="0" smtClean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>
              <a:buNone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Theophylline (1, 5-dimethylxanthine) – </a:t>
            </a:r>
            <a:r>
              <a:rPr lang="en-US" altLang="en-US" sz="20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found in tea</a:t>
            </a:r>
          </a:p>
          <a:p>
            <a:pPr marL="0" indent="0">
              <a:buNone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Theobromine (3, 7-dimethylxanthine) – </a:t>
            </a:r>
            <a:r>
              <a:rPr lang="en-US" altLang="en-US" sz="2000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found in chocolate</a:t>
            </a:r>
            <a:endParaRPr lang="en-US" altLang="en-US" sz="2000" dirty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76535" y="4269658"/>
            <a:ext cx="4004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B050"/>
                </a:solidFill>
              </a:rPr>
              <a:t>C</a:t>
            </a:r>
            <a:r>
              <a:rPr lang="en-GB" sz="3200" baseline="-25000" dirty="0" smtClean="0">
                <a:solidFill>
                  <a:srgbClr val="00B050"/>
                </a:solidFill>
              </a:rPr>
              <a:t>8</a:t>
            </a:r>
            <a:r>
              <a:rPr lang="en-GB" sz="3200" dirty="0" smtClean="0">
                <a:solidFill>
                  <a:srgbClr val="00B050"/>
                </a:solidFill>
              </a:rPr>
              <a:t>H</a:t>
            </a:r>
            <a:r>
              <a:rPr lang="en-GB" sz="3200" baseline="-25000" dirty="0" smtClean="0">
                <a:solidFill>
                  <a:srgbClr val="00B050"/>
                </a:solidFill>
              </a:rPr>
              <a:t>10</a:t>
            </a:r>
            <a:r>
              <a:rPr lang="en-GB" sz="3200" dirty="0" smtClean="0">
                <a:solidFill>
                  <a:srgbClr val="00B050"/>
                </a:solidFill>
              </a:rPr>
              <a:t>N</a:t>
            </a:r>
            <a:r>
              <a:rPr lang="en-GB" sz="3200" baseline="-25000" dirty="0" smtClean="0">
                <a:solidFill>
                  <a:srgbClr val="00B050"/>
                </a:solidFill>
              </a:rPr>
              <a:t>4</a:t>
            </a:r>
            <a:r>
              <a:rPr lang="en-GB" sz="3200" dirty="0" smtClean="0">
                <a:solidFill>
                  <a:srgbClr val="00B050"/>
                </a:solidFill>
              </a:rPr>
              <a:t>O</a:t>
            </a:r>
            <a:r>
              <a:rPr lang="en-GB" sz="3200" baseline="-25000" dirty="0" smtClean="0">
                <a:solidFill>
                  <a:srgbClr val="00B050"/>
                </a:solidFill>
              </a:rPr>
              <a:t>2</a:t>
            </a:r>
            <a:endParaRPr lang="en-GB" sz="3200" baseline="-25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3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55802" y="304800"/>
            <a:ext cx="10689996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dirty="0"/>
              <a:t>Pharmacokinetics: </a:t>
            </a:r>
            <a:r>
              <a:rPr lang="en-US" sz="3200" dirty="0" smtClean="0"/>
              <a:t>Route </a:t>
            </a:r>
            <a:r>
              <a:rPr lang="en-US" sz="3200" dirty="0"/>
              <a:t>of Administration/Absorption</a:t>
            </a:r>
            <a:r>
              <a:rPr lang="en-US" sz="4000" dirty="0"/>
              <a:t>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35291" y="1676400"/>
            <a:ext cx="6046509" cy="2286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Absorption through:</a:t>
            </a: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Stomach</a:t>
            </a: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Small intestine</a:t>
            </a: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Large intestine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883013" y="3962400"/>
            <a:ext cx="4308987" cy="27432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Effects of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caffeine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Depends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on: </a:t>
            </a: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Food in the body</a:t>
            </a: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Caffeine in the substance</a:t>
            </a:r>
          </a:p>
        </p:txBody>
      </p:sp>
      <p:pic>
        <p:nvPicPr>
          <p:cNvPr id="43013" name="Picture 5" descr="Click to view original fil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736" y="1791093"/>
            <a:ext cx="390842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52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>
                <a:ea typeface="+mj-ea"/>
                <a:cs typeface="+mj-cs"/>
              </a:rPr>
              <a:t>Distribution </a:t>
            </a:r>
            <a:r>
              <a:rPr lang="en-US" dirty="0"/>
              <a:t>T</a:t>
            </a:r>
            <a:r>
              <a:rPr lang="en-US" dirty="0" smtClean="0">
                <a:ea typeface="+mj-ea"/>
                <a:cs typeface="+mj-cs"/>
              </a:rPr>
              <a:t>hroughout the Body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14779" y="1981200"/>
            <a:ext cx="5609785" cy="4114800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Water soluble</a:t>
            </a:r>
          </a:p>
          <a:p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Throughout the body and across the blood – brain barrier.</a:t>
            </a:r>
          </a:p>
          <a:p>
            <a:pPr marL="0" indent="0" eaLnBrk="1" hangingPunct="1">
              <a:buNone/>
            </a:pPr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Reaches the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fetus</a:t>
            </a:r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No accumulation within body</a:t>
            </a:r>
          </a:p>
          <a:p>
            <a:pPr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45060" name="Picture 4" descr="bod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1527142"/>
            <a:ext cx="5486592" cy="515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513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167406" y="9902"/>
            <a:ext cx="5929460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a typeface="+mj-ea"/>
                <a:cs typeface="+mj-cs"/>
              </a:rPr>
              <a:t>Effects on the Body</a:t>
            </a:r>
          </a:p>
        </p:txBody>
      </p:sp>
      <p:pic>
        <p:nvPicPr>
          <p:cNvPr id="63491" name="Picture 3" descr="nervou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693" y="1769097"/>
            <a:ext cx="1738313" cy="4525963"/>
          </a:xfrm>
          <a:noFill/>
        </p:spPr>
      </p:pic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630078" y="1392026"/>
            <a:ext cx="932311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Central </a:t>
            </a:r>
            <a:r>
              <a:rPr lang="en-US" altLang="en-US" sz="2800" dirty="0">
                <a:latin typeface="Arial" panose="020B0604020202020204" pitchFamily="34" charset="0"/>
              </a:rPr>
              <a:t>Nervous </a:t>
            </a:r>
            <a:r>
              <a:rPr lang="en-US" altLang="en-US" sz="2800" dirty="0" smtClean="0">
                <a:latin typeface="Arial" panose="020B0604020202020204" pitchFamily="34" charset="0"/>
              </a:rPr>
              <a:t>System </a:t>
            </a:r>
            <a:r>
              <a:rPr lang="en-US" altLang="en-US" sz="2800" dirty="0">
                <a:latin typeface="Arial" panose="020B0604020202020204" pitchFamily="34" charset="0"/>
              </a:rPr>
              <a:t>	- stimulant</a:t>
            </a:r>
          </a:p>
          <a:p>
            <a:pPr eaLnBrk="1" hangingPunct="1"/>
            <a:r>
              <a:rPr lang="en-US" altLang="en-US" sz="2800" dirty="0">
                <a:latin typeface="Arial" panose="020B0604020202020204" pitchFamily="34" charset="0"/>
              </a:rPr>
              <a:t>  </a:t>
            </a:r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Autonomic </a:t>
            </a:r>
            <a:r>
              <a:rPr lang="en-US" altLang="en-US" sz="2800" dirty="0">
                <a:latin typeface="Arial" panose="020B0604020202020204" pitchFamily="34" charset="0"/>
              </a:rPr>
              <a:t>Nervous </a:t>
            </a:r>
            <a:r>
              <a:rPr lang="en-US" altLang="en-US" sz="2800" dirty="0" smtClean="0">
                <a:latin typeface="Arial" panose="020B0604020202020204" pitchFamily="34" charset="0"/>
              </a:rPr>
              <a:t>System - </a:t>
            </a:r>
            <a:r>
              <a:rPr lang="en-US" altLang="en-US" sz="2800" dirty="0">
                <a:latin typeface="Arial" panose="020B0604020202020204" pitchFamily="34" charset="0"/>
              </a:rPr>
              <a:t>change in EMG activity</a:t>
            </a:r>
          </a:p>
          <a:p>
            <a:pPr eaLnBrk="1" hangingPunct="1"/>
            <a:r>
              <a:rPr lang="en-US" altLang="en-US" sz="2800" dirty="0">
                <a:latin typeface="Arial" panose="020B0604020202020204" pitchFamily="34" charset="0"/>
              </a:rPr>
              <a:t> </a:t>
            </a:r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Cardiovascular </a:t>
            </a:r>
            <a:r>
              <a:rPr lang="en-US" altLang="en-US" sz="2800" dirty="0">
                <a:latin typeface="Arial" panose="020B0604020202020204" pitchFamily="34" charset="0"/>
              </a:rPr>
              <a:t>System</a:t>
            </a:r>
          </a:p>
          <a:p>
            <a:pPr eaLnBrk="1" hangingPunct="1"/>
            <a:r>
              <a:rPr lang="en-US" altLang="en-US" sz="2800" dirty="0">
                <a:latin typeface="Arial" panose="020B0604020202020204" pitchFamily="34" charset="0"/>
              </a:rPr>
              <a:t>	- heart and blood vessels</a:t>
            </a:r>
          </a:p>
          <a:p>
            <a:pPr eaLnBrk="1" hangingPunct="1"/>
            <a:r>
              <a:rPr lang="en-US" altLang="en-US" sz="2800" dirty="0">
                <a:latin typeface="Arial" panose="020B0604020202020204" pitchFamily="34" charset="0"/>
              </a:rPr>
              <a:t>	- blood </a:t>
            </a:r>
            <a:r>
              <a:rPr lang="en-US" altLang="en-US" sz="2800" dirty="0" smtClean="0">
                <a:latin typeface="Arial" panose="020B0604020202020204" pitchFamily="34" charset="0"/>
              </a:rPr>
              <a:t>platelets</a:t>
            </a:r>
          </a:p>
          <a:p>
            <a:pPr eaLnBrk="1" hangingPunct="1"/>
            <a:endParaRPr lang="en-US" altLang="en-US" sz="2800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Gastrointestinal System - </a:t>
            </a:r>
            <a:r>
              <a:rPr lang="en-US" altLang="en-US" sz="2800" dirty="0">
                <a:latin typeface="Arial" panose="020B0604020202020204" pitchFamily="34" charset="0"/>
              </a:rPr>
              <a:t>cause for ulcers?</a:t>
            </a:r>
          </a:p>
          <a:p>
            <a:pPr eaLnBrk="1" hangingPunct="1"/>
            <a:r>
              <a:rPr lang="en-US" altLang="en-US" sz="2800" dirty="0">
                <a:latin typeface="Arial" panose="020B0604020202020204" pitchFamily="34" charset="0"/>
              </a:rPr>
              <a:t>  </a:t>
            </a:r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Respiratory </a:t>
            </a:r>
            <a:r>
              <a:rPr lang="en-US" altLang="en-US" sz="2800" dirty="0">
                <a:latin typeface="Arial" panose="020B0604020202020204" pitchFamily="34" charset="0"/>
              </a:rPr>
              <a:t>	- increases blood and air to lungs</a:t>
            </a:r>
          </a:p>
        </p:txBody>
      </p:sp>
    </p:spTree>
    <p:extLst>
      <p:ext uri="{BB962C8B-B14F-4D97-AF65-F5344CB8AC3E}">
        <p14:creationId xmlns:p14="http://schemas.microsoft.com/office/powerpoint/2010/main" val="22049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 smtClean="0">
                <a:ea typeface="ＭＳ Ｐゴシック" panose="020B0600070205080204" pitchFamily="34" charset="-128"/>
              </a:rPr>
              <a:t>Effects on the Body</a:t>
            </a:r>
            <a:endParaRPr lang="en-US" altLang="en-US" sz="3200" i="1" dirty="0">
              <a:ea typeface="ＭＳ Ｐゴシック" panose="020B0600070205080204" pitchFamily="34" charset="-128"/>
            </a:endParaRPr>
          </a:p>
        </p:txBody>
      </p:sp>
      <p:pic>
        <p:nvPicPr>
          <p:cNvPr id="65539" name="Picture 3" descr="muscular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40040" y="1891076"/>
            <a:ext cx="1641475" cy="4114800"/>
          </a:xfrm>
          <a:noFill/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320511" y="1676401"/>
            <a:ext cx="9257122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Skeletal Muscles - </a:t>
            </a:r>
            <a:r>
              <a:rPr lang="en-US" altLang="en-US" sz="2800" dirty="0">
                <a:latin typeface="Arial" panose="020B0604020202020204" pitchFamily="34" charset="0"/>
              </a:rPr>
              <a:t>contraction (contrarily)</a:t>
            </a:r>
          </a:p>
          <a:p>
            <a:pPr eaLnBrk="1" hangingPunct="1"/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Energy Metabolism - basal </a:t>
            </a:r>
            <a:r>
              <a:rPr lang="en-US" altLang="en-US" sz="2800" dirty="0">
                <a:latin typeface="Arial" panose="020B0604020202020204" pitchFamily="34" charset="0"/>
              </a:rPr>
              <a:t>metabolic rate, free fatty </a:t>
            </a:r>
            <a:r>
              <a:rPr lang="en-US" altLang="en-US" sz="2800" dirty="0" smtClean="0">
                <a:latin typeface="Arial" panose="020B0604020202020204" pitchFamily="34" charset="0"/>
              </a:rPr>
              <a:t>acids</a:t>
            </a:r>
            <a:r>
              <a:rPr lang="en-US" altLang="en-US" sz="2800" dirty="0">
                <a:latin typeface="Arial" panose="020B0604020202020204" pitchFamily="34" charset="0"/>
              </a:rPr>
              <a:t>, oxidation of fats in </a:t>
            </a:r>
            <a:r>
              <a:rPr lang="en-US" altLang="en-US" sz="2800" dirty="0" smtClean="0">
                <a:latin typeface="Arial" panose="020B0604020202020204" pitchFamily="34" charset="0"/>
              </a:rPr>
              <a:t>exercise</a:t>
            </a:r>
            <a:endParaRPr lang="en-US" altLang="en-US" sz="2800" dirty="0">
              <a:latin typeface="Arial" panose="020B0604020202020204" pitchFamily="34" charset="0"/>
            </a:endParaRPr>
          </a:p>
          <a:p>
            <a:pPr eaLnBrk="1" hangingPunct="1"/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smtClean="0">
                <a:latin typeface="Arial" panose="020B0604020202020204" pitchFamily="34" charset="0"/>
              </a:rPr>
              <a:t>Neurotransmitters - </a:t>
            </a:r>
            <a:r>
              <a:rPr lang="en-US" altLang="en-US" sz="2800" dirty="0">
                <a:latin typeface="Arial" panose="020B0604020202020204" pitchFamily="34" charset="0"/>
              </a:rPr>
              <a:t>norepinephrine in CNS, </a:t>
            </a:r>
            <a:r>
              <a:rPr lang="en-US" altLang="en-US" sz="2800" dirty="0" smtClean="0">
                <a:latin typeface="Arial" panose="020B0604020202020204" pitchFamily="34" charset="0"/>
              </a:rPr>
              <a:t>norepinephrine </a:t>
            </a:r>
            <a:r>
              <a:rPr lang="en-US" altLang="en-US" sz="2800" dirty="0">
                <a:latin typeface="Arial" panose="020B0604020202020204" pitchFamily="34" charset="0"/>
              </a:rPr>
              <a:t>and epinephrine 	in blood, </a:t>
            </a:r>
            <a:r>
              <a:rPr lang="en-US" altLang="en-US" sz="2800" dirty="0" err="1">
                <a:latin typeface="Arial" panose="020B0604020202020204" pitchFamily="34" charset="0"/>
              </a:rPr>
              <a:t>seratonin</a:t>
            </a:r>
            <a:r>
              <a:rPr lang="en-US" altLang="en-US" sz="2800" dirty="0">
                <a:latin typeface="Arial" panose="020B0604020202020204" pitchFamily="34" charset="0"/>
              </a:rPr>
              <a:t> in brain</a:t>
            </a:r>
          </a:p>
          <a:p>
            <a:pPr eaLnBrk="1" hangingPunct="1"/>
            <a:endParaRPr lang="en-US" altLang="en-US" sz="2800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800" dirty="0" err="1" smtClean="0">
                <a:latin typeface="Arial" panose="020B0604020202020204" pitchFamily="34" charset="0"/>
              </a:rPr>
              <a:t>Neuroendicrine</a:t>
            </a:r>
            <a:r>
              <a:rPr lang="en-US" altLang="en-US" sz="2800" dirty="0" smtClean="0">
                <a:latin typeface="Arial" panose="020B0604020202020204" pitchFamily="34" charset="0"/>
              </a:rPr>
              <a:t> effects - </a:t>
            </a:r>
            <a:r>
              <a:rPr lang="en-US" altLang="en-US" sz="2800" dirty="0">
                <a:latin typeface="Arial" panose="020B0604020202020204" pitchFamily="34" charset="0"/>
              </a:rPr>
              <a:t>stress (high doses)</a:t>
            </a:r>
          </a:p>
        </p:txBody>
      </p:sp>
    </p:spTree>
    <p:extLst>
      <p:ext uri="{BB962C8B-B14F-4D97-AF65-F5344CB8AC3E}">
        <p14:creationId xmlns:p14="http://schemas.microsoft.com/office/powerpoint/2010/main" val="2302112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ea typeface="新細明體" pitchFamily="1" charset="-128"/>
              </a:rPr>
              <a:t>Behavioral Effects </a:t>
            </a:r>
            <a:r>
              <a:rPr lang="en-US" altLang="zh-TW" sz="2800">
                <a:ea typeface="新細明體" pitchFamily="1" charset="-128"/>
              </a:rPr>
              <a:t>(w/ 100~200 mg)</a:t>
            </a:r>
            <a:endParaRPr lang="en-US" altLang="zh-TW" smtClean="0">
              <a:ea typeface="新細明體" pitchFamily="1" charset="-128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8303" y="1527142"/>
            <a:ext cx="6498996" cy="4724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Increases wakefulness, alleviates fatigue, facilitates concentration</a:t>
            </a:r>
          </a:p>
          <a:p>
            <a:pPr eaLnBrk="1" hangingPunct="1">
              <a:lnSpc>
                <a:spcPct val="80000"/>
              </a:lnSpc>
            </a:pPr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Can also produce: elevated mood, shaky/jittery feeling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↑ time to fall </a:t>
            </a:r>
            <a:r>
              <a:rPr lang="en-US" altLang="zh-TW" sz="2100" dirty="0" smtClean="0">
                <a:latin typeface="Arial" panose="020B0604020202020204" pitchFamily="34" charset="0"/>
                <a:ea typeface="新細明體" pitchFamily="1" charset="-128"/>
              </a:rPr>
              <a:t>asleep,↓ amount and </a:t>
            </a: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quality of sleep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↑ attention/vigilance, ability to sustain performance</a:t>
            </a:r>
          </a:p>
          <a:p>
            <a:pPr eaLnBrk="1" hangingPunct="1">
              <a:lnSpc>
                <a:spcPct val="80000"/>
              </a:lnSpc>
            </a:pPr>
            <a:endParaRPr lang="en-US" altLang="zh-TW" sz="21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100" dirty="0">
                <a:latin typeface="Arial" panose="020B0604020202020204" pitchFamily="34" charset="0"/>
                <a:ea typeface="新細明體" pitchFamily="1" charset="-128"/>
              </a:rPr>
              <a:t>↑ work capacity/speed,↓ # of errors</a:t>
            </a:r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569" y="1410735"/>
            <a:ext cx="4271128" cy="430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8398497" y="491620"/>
            <a:ext cx="3505200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kumimoji="1" lang="en-US" altLang="en-US" sz="1300" i="1" dirty="0">
                <a:ea typeface="新細明體" pitchFamily="1" charset="-128"/>
              </a:rPr>
              <a:t>Fig. 3-d: Percent change on a repeated acquisition test, which assesses motor learning and memory</a:t>
            </a:r>
          </a:p>
        </p:txBody>
      </p:sp>
    </p:spTree>
    <p:extLst>
      <p:ext uri="{BB962C8B-B14F-4D97-AF65-F5344CB8AC3E}">
        <p14:creationId xmlns:p14="http://schemas.microsoft.com/office/powerpoint/2010/main" val="263084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52099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dirty="0">
                <a:ea typeface="+mj-ea"/>
                <a:cs typeface="+mj-cs"/>
              </a:rPr>
              <a:t>Tolerance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093510"/>
            <a:ext cx="10897386" cy="5514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US" dirty="0" smtClean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Tolerance to respiratory effects after 8 consecutive days of daily administration</a:t>
            </a:r>
            <a:r>
              <a:rPr lang="en-US" altLang="en-US" dirty="0" smtClean="0">
                <a:solidFill>
                  <a:srgbClr val="00B0F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.</a:t>
            </a:r>
          </a:p>
          <a:p>
            <a:pPr marL="0" indent="0" eaLnBrk="1" hangingPunct="1">
              <a:buNone/>
            </a:pPr>
            <a:endParaRPr lang="en-US" altLang="en-US" dirty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Decreased </a:t>
            </a: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A2a receptor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expression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– encode for adenosine and regulate myocardial and coronary circulation, suppresses immune cells and protects tissue from inflammation.</a:t>
            </a:r>
          </a:p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Increased A1 receptor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expression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– cause an inhibitory effect on cell metabolism, myocardial depressant.</a:t>
            </a:r>
          </a:p>
          <a:p>
            <a:pPr marL="0" indent="0" algn="ctr" eaLnBrk="1" hangingPunct="1">
              <a:buNone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Cross-tolerance from other substances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38828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1340" y="195852"/>
            <a:ext cx="497578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ea typeface="+mj-ea"/>
                <a:cs typeface="+mj-cs"/>
              </a:rPr>
              <a:t>Consumption Doses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27901" y="914400"/>
            <a:ext cx="6330099" cy="5638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2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50-200 mg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300" dirty="0">
                <a:latin typeface="Arial" panose="020B0604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	 </a:t>
            </a:r>
            <a:r>
              <a:rPr lang="en-US" altLang="zh-TW" sz="2000" dirty="0">
                <a:latin typeface="Arial" panose="020B0604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- Sleepy first 5 minutes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000" dirty="0">
                <a:latin typeface="Arial" panose="020B0604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	 - Blood levels peak at 30 min.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000" dirty="0">
                <a:latin typeface="Arial" panose="020B0604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	 - Stimulant effects</a:t>
            </a:r>
            <a:endParaRPr lang="en-US" altLang="en-US" sz="2000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2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300-1000 mg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Prolonged ability to perform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Exaggeration of side effects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Pronounced insomnia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Nervousness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Irritability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Tremor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Restlessness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1000+ mg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“</a:t>
            </a:r>
            <a:r>
              <a:rPr lang="en-US" altLang="en-US" sz="2000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Caffeinism</a:t>
            </a: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”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All of the above worsen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GI disturbances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Cardiac arrhythmias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2000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59396" name="Picture 4" descr="Caffeine1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7" r="16982"/>
          <a:stretch>
            <a:fillRect/>
          </a:stretch>
        </p:blipFill>
        <p:spPr>
          <a:xfrm>
            <a:off x="5052750" y="2199096"/>
            <a:ext cx="3201988" cy="3600450"/>
          </a:xfrm>
        </p:spPr>
      </p:pic>
      <p:pic>
        <p:nvPicPr>
          <p:cNvPr id="5" name="Picture 5" descr="Cat_on_Caffe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237" y="1981200"/>
            <a:ext cx="341312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23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a typeface="+mj-ea"/>
                <a:cs typeface="+mj-cs"/>
              </a:rPr>
              <a:t>Overdosing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8730" y="2057400"/>
            <a:ext cx="9455870" cy="43434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Very rare but deadly occurrence</a:t>
            </a:r>
          </a:p>
          <a:p>
            <a:pPr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LD</a:t>
            </a:r>
            <a:r>
              <a:rPr lang="en-US" altLang="en-US" baseline="-25000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50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= 150mg/kg</a:t>
            </a:r>
          </a:p>
          <a:p>
            <a:pPr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70 kg (154 </a:t>
            </a:r>
            <a:r>
              <a:rPr lang="en-US" altLang="en-US" dirty="0" err="1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lbs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) person’s lethal dose is 10.5 grams.</a:t>
            </a:r>
          </a:p>
          <a:p>
            <a:pPr marL="457200" lvl="1" indent="0" eaLnBrk="1" hangingPunct="1">
              <a:buNone/>
            </a:pPr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In 1986, of 2709 cases of caffeine “exposure” registered with Poison Control Centers, 0.1% or 3 cases resulted in death.</a:t>
            </a:r>
          </a:p>
          <a:p>
            <a:pPr lvl="1"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4954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>
                <a:ea typeface="新細明體" pitchFamily="1" charset="-120"/>
                <a:cs typeface="新細明體" pitchFamily="1" charset="-120"/>
              </a:rPr>
              <a:t>Health Problems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219" y="1676399"/>
            <a:ext cx="10765410" cy="5318289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zh-TW" sz="2400" b="1" dirty="0">
                <a:latin typeface="Arial" panose="020B0604020202020204" pitchFamily="34" charset="0"/>
                <a:ea typeface="新細明體" pitchFamily="1" charset="-128"/>
              </a:rPr>
              <a:t>5 or more cups of coffee daily can increase the risk of heart disease due to</a:t>
            </a:r>
            <a:r>
              <a:rPr lang="en-US" altLang="zh-TW" sz="2400" b="1" dirty="0" smtClean="0">
                <a:latin typeface="Arial" panose="020B0604020202020204" pitchFamily="34" charset="0"/>
                <a:ea typeface="新細明體" pitchFamily="1" charset="-128"/>
              </a:rPr>
              <a:t>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2400" b="1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2400" dirty="0" smtClean="0">
                <a:latin typeface="Arial" panose="020B0604020202020204" pitchFamily="34" charset="0"/>
                <a:ea typeface="新細明體" pitchFamily="1" charset="-128"/>
              </a:rPr>
              <a:t>   </a:t>
            </a: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- ↑ heart rate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   - ↑ blood pressure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   - ↑ blood cholesterol levels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2400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400" b="1" dirty="0">
                <a:latin typeface="Arial" panose="020B0604020202020204" pitchFamily="34" charset="0"/>
                <a:ea typeface="新細明體" pitchFamily="1" charset="-128"/>
              </a:rPr>
              <a:t>Drinking coffee may cause </a:t>
            </a:r>
            <a:r>
              <a:rPr lang="en-US" altLang="zh-TW" sz="2400" b="1" dirty="0" smtClean="0">
                <a:latin typeface="Arial" panose="020B0604020202020204" pitchFamily="34" charset="0"/>
                <a:ea typeface="新細明體" pitchFamily="1" charset="-128"/>
              </a:rPr>
              <a:t>increase </a:t>
            </a:r>
            <a:r>
              <a:rPr lang="en-US" altLang="zh-TW" sz="2400" b="1" dirty="0">
                <a:latin typeface="Arial" panose="020B0604020202020204" pitchFamily="34" charset="0"/>
                <a:ea typeface="新細明體" pitchFamily="1" charset="-128"/>
              </a:rPr>
              <a:t>of stress </a:t>
            </a:r>
            <a:r>
              <a:rPr lang="en-US" altLang="zh-TW" sz="2400" b="1" dirty="0" smtClean="0">
                <a:latin typeface="Arial" panose="020B0604020202020204" pitchFamily="34" charset="0"/>
                <a:ea typeface="新細明體" pitchFamily="1" charset="-128"/>
              </a:rPr>
              <a:t>hormones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2400" b="1" dirty="0">
              <a:latin typeface="Arial" panose="020B0604020202020204" pitchFamily="34" charset="0"/>
              <a:ea typeface="新細明體" pitchFamily="1" charset="-128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2400" dirty="0" smtClean="0">
                <a:latin typeface="Arial" panose="020B0604020202020204" pitchFamily="34" charset="0"/>
                <a:ea typeface="新細明體" pitchFamily="1" charset="-128"/>
              </a:rPr>
              <a:t>   </a:t>
            </a: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- adrenal gland produces adrenaline until no more can </a:t>
            </a:r>
            <a:r>
              <a:rPr lang="en-US" altLang="zh-TW" sz="2400" dirty="0" smtClean="0">
                <a:latin typeface="Arial" panose="020B0604020202020204" pitchFamily="34" charset="0"/>
                <a:ea typeface="新細明體" pitchFamily="1" charset="-128"/>
              </a:rPr>
              <a:t>be </a:t>
            </a: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produced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   - leads to chronic fatigue, constant exhaustion and </a:t>
            </a:r>
            <a:r>
              <a:rPr lang="en-US" altLang="zh-TW" sz="2400" dirty="0" smtClean="0">
                <a:latin typeface="Arial" panose="020B0604020202020204" pitchFamily="34" charset="0"/>
                <a:ea typeface="新細明體" pitchFamily="1" charset="-128"/>
              </a:rPr>
              <a:t>susceptibility </a:t>
            </a:r>
            <a:r>
              <a:rPr lang="en-US" altLang="zh-TW" sz="2400" dirty="0">
                <a:latin typeface="Arial" panose="020B0604020202020204" pitchFamily="34" charset="0"/>
                <a:ea typeface="新細明體" pitchFamily="1" charset="-128"/>
              </a:rPr>
              <a:t>to </a:t>
            </a:r>
            <a:r>
              <a:rPr lang="en-US" altLang="zh-TW" sz="2400" dirty="0" smtClean="0">
                <a:latin typeface="Arial" panose="020B0604020202020204" pitchFamily="34" charset="0"/>
                <a:ea typeface="新細明體" pitchFamily="1" charset="-128"/>
              </a:rPr>
              <a:t>disease</a:t>
            </a:r>
            <a:r>
              <a:rPr lang="en-US" altLang="zh-TW" sz="2000" dirty="0" smtClean="0">
                <a:ea typeface="新細明體" pitchFamily="1" charset="-128"/>
              </a:rPr>
              <a:t>.</a:t>
            </a:r>
            <a:endParaRPr lang="en-US" altLang="zh-TW" sz="2000" dirty="0">
              <a:ea typeface="新細明體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2034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graphscans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79" y="1830501"/>
            <a:ext cx="4954370" cy="4167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511" y="1732936"/>
            <a:ext cx="6860489" cy="42650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6825" y="490194"/>
            <a:ext cx="9634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Effect of caffeine on Heart Rate and Blood pressure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07823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ea typeface="+mj-ea"/>
                <a:cs typeface="+mj-cs"/>
              </a:rPr>
              <a:t>Withdrawal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Withdrawal has been reported after stopping a dose as low as 100 mg/day - </a:t>
            </a:r>
            <a:r>
              <a:rPr lang="en-US" altLang="en-US" sz="2000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equivalent to a cup of coffee or 2-3 caffeinated soft drinks</a:t>
            </a:r>
            <a:endParaRPr lang="en-US" altLang="en-US" sz="2000" dirty="0" smtClean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40-70% of people who attempt to quit caffeine experience withdrawal.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Withdrawal can be totally incapacitating;</a:t>
            </a:r>
          </a:p>
          <a:p>
            <a:pPr lvl="2"/>
            <a:r>
              <a:rPr lang="en-US" altLang="en-US" sz="3200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Onset: 		12-24 hours</a:t>
            </a:r>
          </a:p>
          <a:p>
            <a:pPr lvl="2"/>
            <a:r>
              <a:rPr lang="en-US" altLang="en-US" sz="3200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Peak: 		20-48 hours</a:t>
            </a:r>
          </a:p>
          <a:p>
            <a:pPr lvl="2"/>
            <a:r>
              <a:rPr lang="en-US" altLang="en-US" sz="3200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Duration: 	2-7 days</a:t>
            </a:r>
          </a:p>
        </p:txBody>
      </p:sp>
    </p:spTree>
    <p:extLst>
      <p:ext uri="{BB962C8B-B14F-4D97-AF65-F5344CB8AC3E}">
        <p14:creationId xmlns:p14="http://schemas.microsoft.com/office/powerpoint/2010/main" val="2232710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659171" y="183356"/>
            <a:ext cx="6627829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a typeface="+mj-ea"/>
                <a:cs typeface="+mj-cs"/>
              </a:rPr>
              <a:t>Symptoms of Withdrawal</a:t>
            </a:r>
          </a:p>
        </p:txBody>
      </p:sp>
      <p:sp>
        <p:nvSpPr>
          <p:cNvPr id="77827" name="Rectangle 4"/>
          <p:cNvSpPr>
            <a:spLocks noChangeArrowheads="1"/>
          </p:cNvSpPr>
          <p:nvPr/>
        </p:nvSpPr>
        <p:spPr bwMode="auto">
          <a:xfrm>
            <a:off x="2057400" y="1676400"/>
            <a:ext cx="815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The most commonly reported symptoms of withdrawal are:</a:t>
            </a:r>
          </a:p>
        </p:txBody>
      </p:sp>
      <p:sp>
        <p:nvSpPr>
          <p:cNvPr id="77828" name="Text Box 5"/>
          <p:cNvSpPr txBox="1">
            <a:spLocks noChangeArrowheads="1"/>
          </p:cNvSpPr>
          <p:nvPr/>
        </p:nvSpPr>
        <p:spPr bwMode="auto">
          <a:xfrm>
            <a:off x="2514600" y="2286000"/>
            <a:ext cx="41910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Headache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Fatigue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Sleeplessness/Drowsiness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Difficulty Concentrating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Work Difficulty </a:t>
            </a:r>
          </a:p>
        </p:txBody>
      </p:sp>
      <p:sp>
        <p:nvSpPr>
          <p:cNvPr id="77829" name="Text Box 6"/>
          <p:cNvSpPr txBox="1">
            <a:spLocks noChangeArrowheads="1"/>
          </p:cNvSpPr>
          <p:nvPr/>
        </p:nvSpPr>
        <p:spPr bwMode="auto">
          <a:xfrm>
            <a:off x="7086600" y="2209800"/>
            <a:ext cx="32004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Irritability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Depression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Anxiety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Flu-like symptoms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 Impairment in psychomotor, vigilance, and cognitive performances</a:t>
            </a:r>
          </a:p>
        </p:txBody>
      </p:sp>
      <p:pic>
        <p:nvPicPr>
          <p:cNvPr id="77830" name="Picture 8" descr="eg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0800" y="5062538"/>
            <a:ext cx="3124200" cy="1522412"/>
          </a:xfrm>
          <a:noFill/>
        </p:spPr>
      </p:pic>
    </p:spTree>
    <p:extLst>
      <p:ext uri="{BB962C8B-B14F-4D97-AF65-F5344CB8AC3E}">
        <p14:creationId xmlns:p14="http://schemas.microsoft.com/office/powerpoint/2010/main" val="2251450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5988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dirty="0" smtClean="0"/>
              <a:t>Caffeine: An Ergogenic Aid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501445" y="1025014"/>
            <a:ext cx="11120284" cy="5574889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Likely will produce a glycogen sparing effect and direct effect on CNS resulting in reduced fatigue.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Increases plasma FFA levels but not necessarily fat metabolism.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Effect is greatest in naïve caffeine users.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Effective dosage begins @ 100-300 mg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Coffee : </a:t>
            </a:r>
            <a:r>
              <a:rPr lang="en-US" altLang="en-US" dirty="0" smtClean="0"/>
              <a:t>	100 </a:t>
            </a:r>
            <a:r>
              <a:rPr lang="en-US" altLang="en-US" dirty="0"/>
              <a:t>to 150 mg per </a:t>
            </a:r>
            <a:r>
              <a:rPr lang="en-US" altLang="en-US" dirty="0" smtClean="0"/>
              <a:t>cup		Costa coffee 1-shot is approx. 92mg caffeine</a:t>
            </a:r>
            <a:endParaRPr lang="en-US" altLang="en-US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Cola: </a:t>
            </a:r>
            <a:r>
              <a:rPr lang="en-US" altLang="en-US" dirty="0" smtClean="0"/>
              <a:t>	35-55 </a:t>
            </a:r>
            <a:r>
              <a:rPr lang="en-US" altLang="en-US" dirty="0"/>
              <a:t>mg per 340 ml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Tea: </a:t>
            </a:r>
            <a:r>
              <a:rPr lang="en-US" altLang="en-US" dirty="0" smtClean="0"/>
              <a:t>	20-50 </a:t>
            </a:r>
            <a:r>
              <a:rPr lang="en-US" altLang="en-US" dirty="0"/>
              <a:t>mg per cup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err="1" smtClean="0"/>
              <a:t>Proplus</a:t>
            </a:r>
            <a:r>
              <a:rPr lang="en-US" altLang="en-US" dirty="0" smtClean="0"/>
              <a:t>: 	50 mg per tablet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err="1" smtClean="0"/>
              <a:t>Redbull</a:t>
            </a:r>
            <a:r>
              <a:rPr lang="en-US" altLang="en-US" dirty="0" smtClean="0"/>
              <a:t>	80 mg</a:t>
            </a:r>
            <a:endParaRPr lang="en-US" altLang="en-US" dirty="0"/>
          </a:p>
          <a:p>
            <a:pPr lvl="1" eaLnBrk="1" hangingPunct="1">
              <a:lnSpc>
                <a:spcPct val="9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44442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52108" y="326796"/>
            <a:ext cx="10363200" cy="87983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 smtClean="0">
                <a:ea typeface="+mj-ea"/>
                <a:cs typeface="+mj-cs"/>
              </a:rPr>
              <a:t>Sporting and Health </a:t>
            </a:r>
            <a:r>
              <a:rPr lang="en-US" dirty="0">
                <a:ea typeface="+mj-ea"/>
                <a:cs typeface="+mj-cs"/>
              </a:rPr>
              <a:t>Effects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12975" y="1100579"/>
            <a:ext cx="5963239" cy="5319074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Weight Loss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Effects</a:t>
            </a:r>
          </a:p>
          <a:p>
            <a:pPr marL="0" indent="0" eaLnBrk="1" hangingPunct="1">
              <a:buNone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Increased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Alertness</a:t>
            </a:r>
          </a:p>
          <a:p>
            <a:pPr marL="0" indent="0" eaLnBrk="1" hangingPunct="1">
              <a:buNone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Enhanced </a:t>
            </a:r>
            <a:r>
              <a:rPr lang="en-US" altLang="en-US" dirty="0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Concentration</a:t>
            </a:r>
          </a:p>
          <a:p>
            <a:pPr marL="0" indent="0" eaLnBrk="1" hangingPunct="1">
              <a:buNone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Enhance Physical Endurance and Delay Fatigue</a:t>
            </a:r>
          </a:p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83972" name="Picture 4" descr="lancepix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57534" y="1409307"/>
            <a:ext cx="3810000" cy="2743200"/>
          </a:xfrm>
        </p:spPr>
      </p:pic>
      <p:sp>
        <p:nvSpPr>
          <p:cNvPr id="2" name="TextBox 1"/>
          <p:cNvSpPr txBox="1"/>
          <p:nvPr/>
        </p:nvSpPr>
        <p:spPr>
          <a:xfrm>
            <a:off x="809134" y="6234987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Goldstein et al (2010) International Society of Sport Nutrition position Stand: Caffeine and performance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607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47767" y="355698"/>
            <a:ext cx="5977379" cy="1325563"/>
          </a:xfrm>
        </p:spPr>
        <p:txBody>
          <a:bodyPr/>
          <a:lstStyle/>
          <a:p>
            <a:r>
              <a:rPr lang="en-GB" dirty="0" smtClean="0"/>
              <a:t>Endurance Performance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199" y="1825625"/>
            <a:ext cx="1094530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Increase fat utilisation and decreases the reliance on glycogen.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5mg/kg increased intracellular fat oxidation.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6mg/kg increased endorphin levels during 2 hour cycling at 65% VO</a:t>
            </a:r>
            <a:r>
              <a:rPr lang="en-GB" baseline="-25000" dirty="0" smtClean="0"/>
              <a:t>2</a:t>
            </a:r>
            <a:r>
              <a:rPr lang="en-GB" dirty="0" smtClean="0"/>
              <a:t>max leading to reduced pain perception.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100mg resulted in an increased </a:t>
            </a:r>
            <a:r>
              <a:rPr lang="en-GB" dirty="0" err="1" smtClean="0"/>
              <a:t>thermogenic</a:t>
            </a:r>
            <a:r>
              <a:rPr lang="en-GB" dirty="0" smtClean="0"/>
              <a:t> effect</a:t>
            </a:r>
          </a:p>
        </p:txBody>
      </p:sp>
    </p:spTree>
    <p:extLst>
      <p:ext uri="{BB962C8B-B14F-4D97-AF65-F5344CB8AC3E}">
        <p14:creationId xmlns:p14="http://schemas.microsoft.com/office/powerpoint/2010/main" val="69948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Endurance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4.45mg/kg Run time at 85% VO</a:t>
            </a:r>
            <a:r>
              <a:rPr lang="en-GB" baseline="-25000" dirty="0" smtClean="0"/>
              <a:t>2</a:t>
            </a:r>
            <a:r>
              <a:rPr lang="en-GB" dirty="0" smtClean="0"/>
              <a:t>max to exhaustion improved.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150-200mg increased 1500m time by 4.2 seconds </a:t>
            </a:r>
            <a:r>
              <a:rPr lang="en-GB" dirty="0" err="1"/>
              <a:t>andproduced</a:t>
            </a:r>
            <a:r>
              <a:rPr lang="en-GB" dirty="0"/>
              <a:t> higher VO</a:t>
            </a:r>
            <a:r>
              <a:rPr lang="en-GB" baseline="-25000" dirty="0" smtClean="0"/>
              <a:t>2</a:t>
            </a:r>
            <a:r>
              <a:rPr lang="en-GB" dirty="0" smtClean="0"/>
              <a:t> </a:t>
            </a:r>
            <a:r>
              <a:rPr lang="en-GB" dirty="0" smtClean="0"/>
              <a:t>scores.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6mg/kg resulted in lower RPE scores during a cycling.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0048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8578"/>
          </a:xfrm>
        </p:spPr>
        <p:txBody>
          <a:bodyPr/>
          <a:lstStyle/>
          <a:p>
            <a:pPr algn="ctr"/>
            <a:r>
              <a:rPr lang="en-GB" dirty="0" smtClean="0"/>
              <a:t>Caffeine and Cognitive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Lieberman et al (2002) Effect of caffeine, sleep loss and stress on cognitive performance and mood.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100-300mg and tested 1 hour post consumption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Improved alertness and concentration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Improved motor learning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Improved short term memory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 advantage in elevated doses i.e. no differences between 200-300mg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227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Caffeine – High Intensity and Multi-sprint Sports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944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Improved sustained aerobic efforts in moderate to highly trained athletes but not in untrained athletes as assessed using;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Time to peak </a:t>
            </a:r>
            <a:r>
              <a:rPr lang="en-GB" dirty="0" smtClean="0"/>
              <a:t>power - Wingate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Woolf et al demonstrated 3.1% improved performance in a 1 km cycle time trail (5mg/kg) – highly trained athletes.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Glaister</a:t>
            </a:r>
            <a:r>
              <a:rPr lang="en-GB" dirty="0" smtClean="0"/>
              <a:t> et al demonstrated improved repeated sprint performance, though with greater fatigue				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8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Football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011084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6mg/kg resulted in 10% improvement in pass accuracy.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Improved ability to maintain sprint performance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8487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Strength and Power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Improved performance on repeated leg press and chest press over a 60 second period.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2.1-3.0mg/kg improved 1 rep max and number of reps at 80% max for bench press but not lower body exercise, though other research did not find these effects.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0294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09151"/>
          </a:xfrm>
        </p:spPr>
        <p:txBody>
          <a:bodyPr/>
          <a:lstStyle/>
          <a:p>
            <a:pPr algn="ctr"/>
            <a:r>
              <a:rPr lang="en-GB" dirty="0" smtClean="0"/>
              <a:t>Experimental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810" y="2589196"/>
            <a:ext cx="10515600" cy="306688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Blood pressure resting heart rate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Reaction time and accuracy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Peak power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Memory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Power </a:t>
            </a: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725078" y="1690688"/>
            <a:ext cx="11265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Determine the impact of 100mg of caffeine on athletic and cognitive performance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93135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914</Words>
  <Application>Microsoft Office PowerPoint</Application>
  <PresentationFormat>Widescreen</PresentationFormat>
  <Paragraphs>217</Paragraphs>
  <Slides>23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ＭＳ Ｐゴシック</vt:lpstr>
      <vt:lpstr>Arial</vt:lpstr>
      <vt:lpstr>Calibri</vt:lpstr>
      <vt:lpstr>Calibri Light</vt:lpstr>
      <vt:lpstr>新細明體</vt:lpstr>
      <vt:lpstr>Times New Roman</vt:lpstr>
      <vt:lpstr>Wingdings</vt:lpstr>
      <vt:lpstr>Office Theme</vt:lpstr>
      <vt:lpstr>Caffeine and Ergogenic in Sport</vt:lpstr>
      <vt:lpstr>Caffeine Basics</vt:lpstr>
      <vt:lpstr>Pharmacokinetics: Route of Administration/Absorption </vt:lpstr>
      <vt:lpstr>Distribution Throughout the Body</vt:lpstr>
      <vt:lpstr>Effects on the Body</vt:lpstr>
      <vt:lpstr>Effects on the Body</vt:lpstr>
      <vt:lpstr>Behavioral Effects (w/ 100~200 mg)</vt:lpstr>
      <vt:lpstr>Tolerance</vt:lpstr>
      <vt:lpstr>Consumption Doses</vt:lpstr>
      <vt:lpstr>Overdosing</vt:lpstr>
      <vt:lpstr>Health Problems</vt:lpstr>
      <vt:lpstr>PowerPoint Presentation</vt:lpstr>
      <vt:lpstr>Withdrawal</vt:lpstr>
      <vt:lpstr>Symptoms of Withdrawal</vt:lpstr>
      <vt:lpstr>Caffeine: An Ergogenic Aid</vt:lpstr>
      <vt:lpstr>Sporting and Health Effects</vt:lpstr>
      <vt:lpstr>Endurance Performance</vt:lpstr>
      <vt:lpstr>Endurance performance</vt:lpstr>
      <vt:lpstr>Caffeine and Cognitive Performance</vt:lpstr>
      <vt:lpstr>Caffeine – High Intensity and Multi-sprint Sports</vt:lpstr>
      <vt:lpstr>Football</vt:lpstr>
      <vt:lpstr>Strength and Power</vt:lpstr>
      <vt:lpstr>Experimental Task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Gardner</dc:creator>
  <cp:lastModifiedBy>David Gardner</cp:lastModifiedBy>
  <cp:revision>15</cp:revision>
  <dcterms:created xsi:type="dcterms:W3CDTF">2019-10-31T19:35:16Z</dcterms:created>
  <dcterms:modified xsi:type="dcterms:W3CDTF">2019-11-08T08:46:19Z</dcterms:modified>
</cp:coreProperties>
</file>