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4" r:id="rId3"/>
    <p:sldId id="263" r:id="rId4"/>
    <p:sldId id="270" r:id="rId5"/>
    <p:sldId id="265" r:id="rId6"/>
    <p:sldId id="272" r:id="rId7"/>
    <p:sldId id="273" r:id="rId8"/>
    <p:sldId id="266" r:id="rId9"/>
    <p:sldId id="275" r:id="rId10"/>
    <p:sldId id="267" r:id="rId11"/>
    <p:sldId id="269" r:id="rId12"/>
    <p:sldId id="268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755F0D-2889-4238-B592-69F6800DC7CB}" v="7370" dt="2020-01-20T21:53:27.616"/>
    <p1510:client id="{DBBC81B2-A2E4-4C46-971F-ED2A4798E4EF}" v="395" dt="2020-01-20T21:37:29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5214" autoAdjust="0"/>
  </p:normalViewPr>
  <p:slideViewPr>
    <p:cSldViewPr snapToGrid="0">
      <p:cViewPr varScale="1">
        <p:scale>
          <a:sx n="86" d="100"/>
          <a:sy n="86" d="100"/>
        </p:scale>
        <p:origin x="42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94D9E6-3A9B-43E9-87B3-0B3CA351989C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1A00AD-500C-49CC-A40E-C3E08DA7F1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353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1A00AD-500C-49CC-A40E-C3E08DA7F1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95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ritannica.com/topic/postmodernism-philosophy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1"/>
            <a:ext cx="12192000" cy="87616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97653"/>
            <a:ext cx="11967099" cy="848108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195308"/>
            <a:ext cx="11737760" cy="818521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252F3D-67C7-4507-ACC0-FDF9575B838D}"/>
              </a:ext>
            </a:extLst>
          </p:cNvPr>
          <p:cNvSpPr/>
          <p:nvPr/>
        </p:nvSpPr>
        <p:spPr>
          <a:xfrm>
            <a:off x="5853343" y="5641760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1405630" y="1346662"/>
            <a:ext cx="9262370" cy="480556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8895" y="3021202"/>
            <a:ext cx="9262370" cy="2387600"/>
          </a:xfrm>
        </p:spPr>
        <p:txBody>
          <a:bodyPr>
            <a:noAutofit/>
          </a:bodyPr>
          <a:lstStyle/>
          <a:p>
            <a:r>
              <a:rPr lang="en-GB" dirty="0">
                <a:latin typeface="Arial"/>
                <a:cs typeface="Arial"/>
              </a:rPr>
              <a:t>Evaluating Compassion-Focused Therapy's Multicultural and Multi-ethnic Application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2325950"/>
            <a:ext cx="12192000" cy="1183393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2175028"/>
            <a:ext cx="11967099" cy="1153209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7120" y="-2059619"/>
            <a:ext cx="11737760" cy="1133678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03CC40-428F-4655-ACB9-0ADC0AEF8E72}"/>
              </a:ext>
            </a:extLst>
          </p:cNvPr>
          <p:cNvSpPr/>
          <p:nvPr/>
        </p:nvSpPr>
        <p:spPr>
          <a:xfrm>
            <a:off x="5853343" y="-350038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C252F3D-67C7-4507-ACC0-FDF9575B838D}"/>
              </a:ext>
            </a:extLst>
          </p:cNvPr>
          <p:cNvSpPr/>
          <p:nvPr/>
        </p:nvSpPr>
        <p:spPr>
          <a:xfrm>
            <a:off x="9457642" y="5531729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87B3D4A-3AE9-45F9-A0A7-0B60D9B98F80}"/>
              </a:ext>
            </a:extLst>
          </p:cNvPr>
          <p:cNvSpPr/>
          <p:nvPr/>
        </p:nvSpPr>
        <p:spPr>
          <a:xfrm rot="1992563">
            <a:off x="5351765" y="488851"/>
            <a:ext cx="473475" cy="2417595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4345247" y="355571"/>
            <a:ext cx="3489665" cy="86201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92603" y="355571"/>
            <a:ext cx="3994951" cy="668138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0944D6-07A6-4343-A21A-1391150C893C}"/>
              </a:ext>
            </a:extLst>
          </p:cNvPr>
          <p:cNvSpPr/>
          <p:nvPr/>
        </p:nvSpPr>
        <p:spPr>
          <a:xfrm>
            <a:off x="2901957" y="2749204"/>
            <a:ext cx="473475" cy="2417595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771ABDB-1FA8-40A1-B0F1-A8D54C016F79}"/>
              </a:ext>
            </a:extLst>
          </p:cNvPr>
          <p:cNvSpPr/>
          <p:nvPr/>
        </p:nvSpPr>
        <p:spPr>
          <a:xfrm>
            <a:off x="424048" y="1523540"/>
            <a:ext cx="5544490" cy="216797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232AC7B-781F-4537-B054-9A07D06EACFB}"/>
              </a:ext>
            </a:extLst>
          </p:cNvPr>
          <p:cNvSpPr/>
          <p:nvPr/>
        </p:nvSpPr>
        <p:spPr>
          <a:xfrm rot="2636899">
            <a:off x="6066645" y="1223253"/>
            <a:ext cx="456287" cy="5214636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1591278-4701-4590-8793-F2644F349DD1}"/>
              </a:ext>
            </a:extLst>
          </p:cNvPr>
          <p:cNvSpPr/>
          <p:nvPr/>
        </p:nvSpPr>
        <p:spPr>
          <a:xfrm>
            <a:off x="424048" y="4064344"/>
            <a:ext cx="6024586" cy="246559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3347B90-066E-40AB-9B30-5ED6F98EC842}"/>
              </a:ext>
            </a:extLst>
          </p:cNvPr>
          <p:cNvSpPr/>
          <p:nvPr/>
        </p:nvSpPr>
        <p:spPr>
          <a:xfrm>
            <a:off x="9474830" y="2020073"/>
            <a:ext cx="456287" cy="5214636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63BFD0E1-4B29-4B50-9038-0FAE5624012B}"/>
              </a:ext>
            </a:extLst>
          </p:cNvPr>
          <p:cNvSpPr/>
          <p:nvPr/>
        </p:nvSpPr>
        <p:spPr>
          <a:xfrm>
            <a:off x="6569221" y="1520206"/>
            <a:ext cx="5284079" cy="217130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F21F7B-EBCA-451C-B32B-C7CFC7BCFDA9}"/>
              </a:ext>
            </a:extLst>
          </p:cNvPr>
          <p:cNvSpPr txBox="1"/>
          <p:nvPr/>
        </p:nvSpPr>
        <p:spPr>
          <a:xfrm>
            <a:off x="408966" y="1520205"/>
            <a:ext cx="55595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Postmodernism has significantly impacted many facets of society, such as the subjectivity of an individual’s world (Hansen, 2015; Kuntz, 2012).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6E2532-3142-4AB2-95D5-A42CAD5D665A}"/>
              </a:ext>
            </a:extLst>
          </p:cNvPr>
          <p:cNvSpPr txBox="1"/>
          <p:nvPr/>
        </p:nvSpPr>
        <p:spPr>
          <a:xfrm>
            <a:off x="441235" y="4158823"/>
            <a:ext cx="60245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subjectivity may also apply to individual cultures, which may be useful for counsellors to understand during practice (Kellner, 2003; Kuntz, 2012; Hansen, 2015)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E40B07E-6D83-4B27-B991-5EFBF0D3E10A}"/>
              </a:ext>
            </a:extLst>
          </p:cNvPr>
          <p:cNvSpPr/>
          <p:nvPr/>
        </p:nvSpPr>
        <p:spPr>
          <a:xfrm>
            <a:off x="6885865" y="3949544"/>
            <a:ext cx="4984624" cy="264959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8D7162-7CC6-4FA4-ADBB-59747CE93E63}"/>
              </a:ext>
            </a:extLst>
          </p:cNvPr>
          <p:cNvSpPr txBox="1"/>
          <p:nvPr/>
        </p:nvSpPr>
        <p:spPr>
          <a:xfrm>
            <a:off x="6868677" y="4153449"/>
            <a:ext cx="4984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Focus for this evaluation will be placed upon a cognitive-behavioural approach, Compassionate-Focused Therapy (CFT) (Gilbert, 2009)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D0613B-9BC0-4927-B825-E493802A0E1D}"/>
              </a:ext>
            </a:extLst>
          </p:cNvPr>
          <p:cNvSpPr txBox="1"/>
          <p:nvPr/>
        </p:nvSpPr>
        <p:spPr>
          <a:xfrm>
            <a:off x="6555165" y="1529570"/>
            <a:ext cx="528407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such, this presentation will evaluate whether counselling approaches are effective in multicultural and multi-ethnic contexts</a:t>
            </a:r>
          </a:p>
        </p:txBody>
      </p:sp>
    </p:spTree>
    <p:extLst>
      <p:ext uri="{BB962C8B-B14F-4D97-AF65-F5344CB8AC3E}">
        <p14:creationId xmlns:p14="http://schemas.microsoft.com/office/powerpoint/2010/main" val="1374023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1745673"/>
            <a:ext cx="12192000" cy="1077329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1584662"/>
            <a:ext cx="11967099" cy="1040906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1402672"/>
            <a:ext cx="11737760" cy="995186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ABEBC12-84E6-4BB8-8E9B-26155CB127B8}"/>
              </a:ext>
            </a:extLst>
          </p:cNvPr>
          <p:cNvSpPr/>
          <p:nvPr/>
        </p:nvSpPr>
        <p:spPr>
          <a:xfrm>
            <a:off x="9457642" y="-492205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9051ABE-E635-492D-B069-CF301F0460F9}"/>
              </a:ext>
            </a:extLst>
          </p:cNvPr>
          <p:cNvSpPr/>
          <p:nvPr/>
        </p:nvSpPr>
        <p:spPr>
          <a:xfrm>
            <a:off x="9466231" y="999696"/>
            <a:ext cx="456287" cy="5214636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B78643D-83CC-420A-8B67-5A04F44CEF47}"/>
              </a:ext>
            </a:extLst>
          </p:cNvPr>
          <p:cNvSpPr/>
          <p:nvPr/>
        </p:nvSpPr>
        <p:spPr>
          <a:xfrm>
            <a:off x="7018416" y="236767"/>
            <a:ext cx="4778977" cy="76292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18416" y="197393"/>
            <a:ext cx="4807755" cy="66376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Postmodernism?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260A37-AFC4-40C5-A9D7-0CF9686D2211}"/>
              </a:ext>
            </a:extLst>
          </p:cNvPr>
          <p:cNvSpPr/>
          <p:nvPr/>
        </p:nvSpPr>
        <p:spPr>
          <a:xfrm>
            <a:off x="3305372" y="762993"/>
            <a:ext cx="456287" cy="5214636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421B92-8421-4339-887B-6638E8651289}"/>
              </a:ext>
            </a:extLst>
          </p:cNvPr>
          <p:cNvSpPr/>
          <p:nvPr/>
        </p:nvSpPr>
        <p:spPr>
          <a:xfrm>
            <a:off x="3260897" y="608859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A0E89B2-77C4-42E8-B85F-808E22C1F67A}"/>
              </a:ext>
            </a:extLst>
          </p:cNvPr>
          <p:cNvSpPr/>
          <p:nvPr/>
        </p:nvSpPr>
        <p:spPr>
          <a:xfrm>
            <a:off x="1024379" y="3573261"/>
            <a:ext cx="4201030" cy="258222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41C9D3D-F12F-4D86-A6EF-16413B6B97B9}"/>
              </a:ext>
            </a:extLst>
          </p:cNvPr>
          <p:cNvSpPr/>
          <p:nvPr/>
        </p:nvSpPr>
        <p:spPr>
          <a:xfrm rot="8333198">
            <a:off x="5518846" y="1251806"/>
            <a:ext cx="456287" cy="5214636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291284B-6C2B-491B-8013-B166B7598D06}"/>
              </a:ext>
            </a:extLst>
          </p:cNvPr>
          <p:cNvSpPr/>
          <p:nvPr/>
        </p:nvSpPr>
        <p:spPr>
          <a:xfrm>
            <a:off x="6068389" y="1639122"/>
            <a:ext cx="5647136" cy="213660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21C65D1-1A65-4D85-8347-748EE108F95A}"/>
              </a:ext>
            </a:extLst>
          </p:cNvPr>
          <p:cNvSpPr/>
          <p:nvPr/>
        </p:nvSpPr>
        <p:spPr>
          <a:xfrm>
            <a:off x="1024379" y="484639"/>
            <a:ext cx="4149207" cy="258222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B437B8-9419-4EC0-81B1-84A092EB41C5}"/>
              </a:ext>
            </a:extLst>
          </p:cNvPr>
          <p:cNvSpPr txBox="1"/>
          <p:nvPr/>
        </p:nvSpPr>
        <p:spPr>
          <a:xfrm>
            <a:off x="6068389" y="1599886"/>
            <a:ext cx="56471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provide context, Postmodernism entails a modernised means of interpreting information (Alvin, 1999; Friedland &amp; Mohr, 2004)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D3A6E9C7-B6C3-4BD7-982A-1BCB0C5D592A}"/>
              </a:ext>
            </a:extLst>
          </p:cNvPr>
          <p:cNvSpPr/>
          <p:nvPr/>
        </p:nvSpPr>
        <p:spPr>
          <a:xfrm>
            <a:off x="6096000" y="4317078"/>
            <a:ext cx="5746399" cy="193649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E64E2E7-4EBE-459A-88C0-8E5647E58183}"/>
              </a:ext>
            </a:extLst>
          </p:cNvPr>
          <p:cNvSpPr txBox="1"/>
          <p:nvPr/>
        </p:nvSpPr>
        <p:spPr>
          <a:xfrm>
            <a:off x="6096000" y="4388003"/>
            <a:ext cx="57463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Because of these new means of interpretation, critical thinking and subjectivity are emphasised (Kellner, 2003; Duignan, n.d.)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995A83-72C7-4DA3-92A3-C5FD622B0581}"/>
              </a:ext>
            </a:extLst>
          </p:cNvPr>
          <p:cNvSpPr txBox="1"/>
          <p:nvPr/>
        </p:nvSpPr>
        <p:spPr>
          <a:xfrm>
            <a:off x="1032970" y="632332"/>
            <a:ext cx="41492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This suggested subjectivity may affect interpretation and interaction with other cultures (Hale, 2013)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7305762-492A-4652-A822-2788C6D09501}"/>
              </a:ext>
            </a:extLst>
          </p:cNvPr>
          <p:cNvSpPr txBox="1"/>
          <p:nvPr/>
        </p:nvSpPr>
        <p:spPr>
          <a:xfrm>
            <a:off x="1015780" y="3762349"/>
            <a:ext cx="419243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such, it is important to understand various cultures to understand different perspectives of the world</a:t>
            </a:r>
          </a:p>
        </p:txBody>
      </p:sp>
    </p:spTree>
    <p:extLst>
      <p:ext uri="{BB962C8B-B14F-4D97-AF65-F5344CB8AC3E}">
        <p14:creationId xmlns:p14="http://schemas.microsoft.com/office/powerpoint/2010/main" val="1571362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1745673"/>
            <a:ext cx="12192000" cy="107566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1584662"/>
            <a:ext cx="11967099" cy="1040906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1402672"/>
            <a:ext cx="11737760" cy="995186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D745C9-1BC1-464F-BE8E-6CF391F24F54}"/>
              </a:ext>
            </a:extLst>
          </p:cNvPr>
          <p:cNvSpPr/>
          <p:nvPr/>
        </p:nvSpPr>
        <p:spPr>
          <a:xfrm>
            <a:off x="3260897" y="-1031532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E6D4125-2083-43FD-B3B6-F81D38B438B5}"/>
              </a:ext>
            </a:extLst>
          </p:cNvPr>
          <p:cNvSpPr/>
          <p:nvPr/>
        </p:nvSpPr>
        <p:spPr>
          <a:xfrm>
            <a:off x="3256904" y="1352044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B78643D-83CC-420A-8B67-5A04F44CEF47}"/>
              </a:ext>
            </a:extLst>
          </p:cNvPr>
          <p:cNvSpPr/>
          <p:nvPr/>
        </p:nvSpPr>
        <p:spPr>
          <a:xfrm>
            <a:off x="1435479" y="301669"/>
            <a:ext cx="4206036" cy="106088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5479" y="648318"/>
            <a:ext cx="4206036" cy="66376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What is Compassion-Focused Therapy?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CE71E9F-C312-4607-882F-2B02CFB5F778}"/>
              </a:ext>
            </a:extLst>
          </p:cNvPr>
          <p:cNvSpPr/>
          <p:nvPr/>
        </p:nvSpPr>
        <p:spPr>
          <a:xfrm>
            <a:off x="9450673" y="6414406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C1ADD23-15CF-4E83-9B54-D72A6D0D289E}"/>
              </a:ext>
            </a:extLst>
          </p:cNvPr>
          <p:cNvSpPr/>
          <p:nvPr/>
        </p:nvSpPr>
        <p:spPr>
          <a:xfrm>
            <a:off x="9450674" y="3029686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A0E89B2-77C4-42E8-B85F-808E22C1F67A}"/>
              </a:ext>
            </a:extLst>
          </p:cNvPr>
          <p:cNvSpPr/>
          <p:nvPr/>
        </p:nvSpPr>
        <p:spPr>
          <a:xfrm>
            <a:off x="6614860" y="4167638"/>
            <a:ext cx="4946512" cy="224676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1A690E9-4C97-4095-969F-4BBF81E98FC0}"/>
              </a:ext>
            </a:extLst>
          </p:cNvPr>
          <p:cNvSpPr/>
          <p:nvPr/>
        </p:nvSpPr>
        <p:spPr>
          <a:xfrm rot="14169232">
            <a:off x="5759155" y="129532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291284B-6C2B-491B-8013-B166B7598D06}"/>
              </a:ext>
            </a:extLst>
          </p:cNvPr>
          <p:cNvSpPr/>
          <p:nvPr/>
        </p:nvSpPr>
        <p:spPr>
          <a:xfrm>
            <a:off x="1281301" y="2681166"/>
            <a:ext cx="4206036" cy="3072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F21C65D1-1A65-4D85-8347-748EE108F95A}"/>
              </a:ext>
            </a:extLst>
          </p:cNvPr>
          <p:cNvSpPr/>
          <p:nvPr/>
        </p:nvSpPr>
        <p:spPr>
          <a:xfrm>
            <a:off x="6614860" y="787997"/>
            <a:ext cx="4946512" cy="224168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49E2B01-D0C8-4175-ACC0-AD617AE14845}"/>
              </a:ext>
            </a:extLst>
          </p:cNvPr>
          <p:cNvSpPr txBox="1"/>
          <p:nvPr/>
        </p:nvSpPr>
        <p:spPr>
          <a:xfrm>
            <a:off x="1298140" y="2900980"/>
            <a:ext cx="418919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Compassion-Focused Therapy involves assisting individuals with issues such as self-criticism and shame (Gilbert, 2009)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18CDCD8-0C32-4095-9E3B-7F9DBE56AD09}"/>
              </a:ext>
            </a:extLst>
          </p:cNvPr>
          <p:cNvSpPr txBox="1"/>
          <p:nvPr/>
        </p:nvSpPr>
        <p:spPr>
          <a:xfrm>
            <a:off x="6614859" y="1027212"/>
            <a:ext cx="49465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Possibly due to an affect-regulation system, which affects emotion regulation (Gilbert, 2009)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13DE5-5D13-4089-A8C4-3039E28D8AD7}"/>
              </a:ext>
            </a:extLst>
          </p:cNvPr>
          <p:cNvSpPr txBox="1"/>
          <p:nvPr/>
        </p:nvSpPr>
        <p:spPr>
          <a:xfrm>
            <a:off x="6635530" y="4170389"/>
            <a:ext cx="49465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 assist with this, the approach emphasises self-compassion, inner warmth and soothing to assist individuals (Gilbert, 2009)</a:t>
            </a:r>
          </a:p>
        </p:txBody>
      </p:sp>
    </p:spTree>
    <p:extLst>
      <p:ext uri="{BB962C8B-B14F-4D97-AF65-F5344CB8AC3E}">
        <p14:creationId xmlns:p14="http://schemas.microsoft.com/office/powerpoint/2010/main" val="8632626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4455622"/>
            <a:ext cx="12192000" cy="151624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289366"/>
            <a:ext cx="11967099" cy="148465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4073236"/>
            <a:ext cx="11737760" cy="1436245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9C47B3-CAC4-4076-8A23-4C25E73BCE36}"/>
              </a:ext>
            </a:extLst>
          </p:cNvPr>
          <p:cNvSpPr/>
          <p:nvPr/>
        </p:nvSpPr>
        <p:spPr>
          <a:xfrm>
            <a:off x="9457642" y="-77339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1395FF-19F7-4914-9246-3B370F9C9E9E}"/>
              </a:ext>
            </a:extLst>
          </p:cNvPr>
          <p:cNvSpPr/>
          <p:nvPr/>
        </p:nvSpPr>
        <p:spPr>
          <a:xfrm rot="2800939">
            <a:off x="3379062" y="733187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3905990" y="384448"/>
            <a:ext cx="7770920" cy="104775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05990" y="-1193800"/>
            <a:ext cx="7770920" cy="238760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Critique for Compassion-Focused Therapy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9B5559-EA3F-41E2-8FFB-F7AC371588CF}"/>
              </a:ext>
            </a:extLst>
          </p:cNvPr>
          <p:cNvSpPr/>
          <p:nvPr/>
        </p:nvSpPr>
        <p:spPr>
          <a:xfrm rot="16200000">
            <a:off x="5874427" y="2272789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D8F19C3-4F35-4E76-811C-A4A600F9E58D}"/>
              </a:ext>
            </a:extLst>
          </p:cNvPr>
          <p:cNvSpPr/>
          <p:nvPr/>
        </p:nvSpPr>
        <p:spPr>
          <a:xfrm>
            <a:off x="353064" y="1737008"/>
            <a:ext cx="5434435" cy="2218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5E83CD4-2E3A-4140-8A74-D969CE4458BB}"/>
              </a:ext>
            </a:extLst>
          </p:cNvPr>
          <p:cNvSpPr/>
          <p:nvPr/>
        </p:nvSpPr>
        <p:spPr>
          <a:xfrm>
            <a:off x="9457642" y="3889449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435EC23-1ADF-46E7-AECD-3FB407B1FC27}"/>
              </a:ext>
            </a:extLst>
          </p:cNvPr>
          <p:cNvSpPr/>
          <p:nvPr/>
        </p:nvSpPr>
        <p:spPr>
          <a:xfrm>
            <a:off x="6816450" y="1737008"/>
            <a:ext cx="4910829" cy="2218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E6CFAB-5A2E-4037-8187-1D7042A5DFFE}"/>
              </a:ext>
            </a:extLst>
          </p:cNvPr>
          <p:cNvSpPr/>
          <p:nvPr/>
        </p:nvSpPr>
        <p:spPr>
          <a:xfrm>
            <a:off x="3260897" y="608859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45B0E3D-FCC1-48F3-8E21-66E7A1C24D74}"/>
              </a:ext>
            </a:extLst>
          </p:cNvPr>
          <p:cNvSpPr/>
          <p:nvPr/>
        </p:nvSpPr>
        <p:spPr>
          <a:xfrm rot="5400000">
            <a:off x="5861668" y="4355017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ED743B3-FFD4-4511-A91F-FB4F4C5C0143}"/>
              </a:ext>
            </a:extLst>
          </p:cNvPr>
          <p:cNvSpPr/>
          <p:nvPr/>
        </p:nvSpPr>
        <p:spPr>
          <a:xfrm>
            <a:off x="378952" y="4348112"/>
            <a:ext cx="5434435" cy="2218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09C3F1-ADD0-4D2D-A31C-A28BC034C3BD}"/>
              </a:ext>
            </a:extLst>
          </p:cNvPr>
          <p:cNvSpPr txBox="1"/>
          <p:nvPr/>
        </p:nvSpPr>
        <p:spPr>
          <a:xfrm>
            <a:off x="353064" y="1737008"/>
            <a:ext cx="54041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Fourteen studies gathered, most attested to this CFT’s effectiveness, with recommendations provided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Leaviss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Uttley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866EA0C-14D1-43C0-8AAC-7B2268C2287D}"/>
              </a:ext>
            </a:extLst>
          </p:cNvPr>
          <p:cNvSpPr/>
          <p:nvPr/>
        </p:nvSpPr>
        <p:spPr>
          <a:xfrm>
            <a:off x="6404501" y="4171638"/>
            <a:ext cx="5434435" cy="239497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AC49B6F-9BB4-484D-AD01-ED40DCD02E40}"/>
              </a:ext>
            </a:extLst>
          </p:cNvPr>
          <p:cNvSpPr txBox="1"/>
          <p:nvPr/>
        </p:nvSpPr>
        <p:spPr>
          <a:xfrm>
            <a:off x="6816450" y="1748009"/>
            <a:ext cx="49108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Therapy also applied to those with eating-disorders, demonstrating flexibility in the contexts for which it is used (Goss &amp; Allan, 2014)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62B3132-FC9C-42D8-AB27-C04B4EBFEE24}"/>
              </a:ext>
            </a:extLst>
          </p:cNvPr>
          <p:cNvSpPr txBox="1"/>
          <p:nvPr/>
        </p:nvSpPr>
        <p:spPr>
          <a:xfrm>
            <a:off x="6404500" y="4226626"/>
            <a:ext cx="54344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CFT has also been successful for individuals who have high self-criticism and shame due to brain damage (Ashworth, Gracey &amp; Gilbert, 2011)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9DC625-4498-43EC-A5A3-D19F8C3E9FE7}"/>
              </a:ext>
            </a:extLst>
          </p:cNvPr>
          <p:cNvSpPr txBox="1"/>
          <p:nvPr/>
        </p:nvSpPr>
        <p:spPr>
          <a:xfrm>
            <a:off x="409279" y="4394657"/>
            <a:ext cx="54041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Due to this research, this suggests that CFT is effective for its intended purposes, despite suggestions for more robust research.</a:t>
            </a:r>
          </a:p>
        </p:txBody>
      </p:sp>
    </p:spTree>
    <p:extLst>
      <p:ext uri="{BB962C8B-B14F-4D97-AF65-F5344CB8AC3E}">
        <p14:creationId xmlns:p14="http://schemas.microsoft.com/office/powerpoint/2010/main" val="20690814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4" grpId="0"/>
      <p:bldP spid="21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4455622"/>
            <a:ext cx="12192000" cy="151624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289366"/>
            <a:ext cx="11967099" cy="148465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4073236"/>
            <a:ext cx="11737760" cy="1436245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018098-AC90-4BD9-AF48-69C2A4F14017}"/>
              </a:ext>
            </a:extLst>
          </p:cNvPr>
          <p:cNvSpPr/>
          <p:nvPr/>
        </p:nvSpPr>
        <p:spPr>
          <a:xfrm>
            <a:off x="3260896" y="842085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588887" y="379686"/>
            <a:ext cx="7770920" cy="90842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7883" y="-1099492"/>
            <a:ext cx="7792927" cy="238760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Critique of CFT’s Multicultural and Multi-ethnic Application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D799151-6FAE-407D-AAFF-EE13E45639E1}"/>
              </a:ext>
            </a:extLst>
          </p:cNvPr>
          <p:cNvSpPr/>
          <p:nvPr/>
        </p:nvSpPr>
        <p:spPr>
          <a:xfrm rot="5400000">
            <a:off x="5861481" y="1560365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512E700-C155-4A1C-AB4B-04775BA78489}"/>
              </a:ext>
            </a:extLst>
          </p:cNvPr>
          <p:cNvSpPr/>
          <p:nvPr/>
        </p:nvSpPr>
        <p:spPr>
          <a:xfrm>
            <a:off x="569837" y="2016334"/>
            <a:ext cx="5467181" cy="214041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73F5C51-F6C3-4C01-B13D-18A3FD24BFCA}"/>
              </a:ext>
            </a:extLst>
          </p:cNvPr>
          <p:cNvSpPr/>
          <p:nvPr/>
        </p:nvSpPr>
        <p:spPr>
          <a:xfrm rot="3042337">
            <a:off x="6272590" y="2947749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80A288A-2EFA-45BF-9FA5-9F7C52A6C054}"/>
              </a:ext>
            </a:extLst>
          </p:cNvPr>
          <p:cNvSpPr/>
          <p:nvPr/>
        </p:nvSpPr>
        <p:spPr>
          <a:xfrm>
            <a:off x="3260897" y="-1031532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66C9931-1F85-4514-AA9B-3E9F04271A1F}"/>
              </a:ext>
            </a:extLst>
          </p:cNvPr>
          <p:cNvSpPr/>
          <p:nvPr/>
        </p:nvSpPr>
        <p:spPr>
          <a:xfrm>
            <a:off x="6765927" y="2016335"/>
            <a:ext cx="5054771" cy="214041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F64103C-B9E3-4C3B-AB4E-4C9F3F09FCB2}"/>
              </a:ext>
            </a:extLst>
          </p:cNvPr>
          <p:cNvSpPr/>
          <p:nvPr/>
        </p:nvSpPr>
        <p:spPr>
          <a:xfrm>
            <a:off x="5853343" y="5641760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420EE1E-3E52-4C1A-90A5-B003C734C2BB}"/>
              </a:ext>
            </a:extLst>
          </p:cNvPr>
          <p:cNvSpPr/>
          <p:nvPr/>
        </p:nvSpPr>
        <p:spPr>
          <a:xfrm>
            <a:off x="3763763" y="4314806"/>
            <a:ext cx="4668913" cy="221850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CFA1119-303C-4F5B-9463-76E480A205AE}"/>
              </a:ext>
            </a:extLst>
          </p:cNvPr>
          <p:cNvSpPr txBox="1"/>
          <p:nvPr/>
        </p:nvSpPr>
        <p:spPr>
          <a:xfrm>
            <a:off x="598578" y="2201051"/>
            <a:ext cx="5467181" cy="18158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2800" dirty="0">
                <a:latin typeface="Arial"/>
                <a:cs typeface="Arial"/>
              </a:rPr>
              <a:t>While its effectiveness has been established, subjectivity would question CFT's effectiveness in different cultures and ethnicities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282A5DE-864C-4B2E-8B83-F5EDA9055425}"/>
              </a:ext>
            </a:extLst>
          </p:cNvPr>
          <p:cNvSpPr txBox="1"/>
          <p:nvPr/>
        </p:nvSpPr>
        <p:spPr>
          <a:xfrm>
            <a:off x="6794668" y="1967535"/>
            <a:ext cx="50547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May be suitable for Chinese individuals as high levels of self-criticism and self-compassion were found (Takata, 2003; Birkett, 2014)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3FBBD9-C975-492A-9D76-23C31C6E6D50}"/>
              </a:ext>
            </a:extLst>
          </p:cNvPr>
          <p:cNvSpPr txBox="1"/>
          <p:nvPr/>
        </p:nvSpPr>
        <p:spPr>
          <a:xfrm>
            <a:off x="3763761" y="4524349"/>
            <a:ext cx="4668913" cy="18158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2800" dirty="0">
                <a:latin typeface="Arial"/>
                <a:cs typeface="Arial"/>
              </a:rPr>
              <a:t>Because of this high level of self-criticism in Asian individuals, this would then necessitate the use of CFT</a:t>
            </a:r>
          </a:p>
        </p:txBody>
      </p:sp>
    </p:spTree>
    <p:extLst>
      <p:ext uri="{BB962C8B-B14F-4D97-AF65-F5344CB8AC3E}">
        <p14:creationId xmlns:p14="http://schemas.microsoft.com/office/powerpoint/2010/main" val="1863247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4455622"/>
            <a:ext cx="12192000" cy="1516241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289366"/>
            <a:ext cx="11967099" cy="148465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4073236"/>
            <a:ext cx="11737760" cy="14362455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AEC8CD-7AAD-40CC-BBD5-29644799B9C1}"/>
              </a:ext>
            </a:extLst>
          </p:cNvPr>
          <p:cNvSpPr/>
          <p:nvPr/>
        </p:nvSpPr>
        <p:spPr>
          <a:xfrm>
            <a:off x="5853343" y="-350038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EC3B4B6-5FC7-40BE-A89C-0365581B1F77}"/>
              </a:ext>
            </a:extLst>
          </p:cNvPr>
          <p:cNvSpPr/>
          <p:nvPr/>
        </p:nvSpPr>
        <p:spPr>
          <a:xfrm>
            <a:off x="3163777" y="1588473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210CAB0-E941-4D5A-A80E-EA332251DACB}"/>
              </a:ext>
            </a:extLst>
          </p:cNvPr>
          <p:cNvSpPr/>
          <p:nvPr/>
        </p:nvSpPr>
        <p:spPr>
          <a:xfrm>
            <a:off x="2204620" y="591720"/>
            <a:ext cx="7770920" cy="100848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4620" y="-830665"/>
            <a:ext cx="7770920" cy="238760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Critique of CFT’s Multicultural and Multi-ethnic Application (Cont.)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C754BE9-5CE8-4369-BC29-8295B96E3D63}"/>
              </a:ext>
            </a:extLst>
          </p:cNvPr>
          <p:cNvSpPr/>
          <p:nvPr/>
        </p:nvSpPr>
        <p:spPr>
          <a:xfrm rot="3990935">
            <a:off x="6230232" y="2944171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3A9DB04-A141-4E0A-B4A5-21BCBF2E94A4}"/>
              </a:ext>
            </a:extLst>
          </p:cNvPr>
          <p:cNvSpPr/>
          <p:nvPr/>
        </p:nvSpPr>
        <p:spPr>
          <a:xfrm>
            <a:off x="3154494" y="2882908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E9C9458-CC05-4716-B9CD-A0022239BCE8}"/>
              </a:ext>
            </a:extLst>
          </p:cNvPr>
          <p:cNvSpPr/>
          <p:nvPr/>
        </p:nvSpPr>
        <p:spPr>
          <a:xfrm>
            <a:off x="430910" y="1831417"/>
            <a:ext cx="6206132" cy="222003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1AC05C4-FB0D-4114-A059-CADC8DE13A45}"/>
              </a:ext>
            </a:extLst>
          </p:cNvPr>
          <p:cNvSpPr/>
          <p:nvPr/>
        </p:nvSpPr>
        <p:spPr>
          <a:xfrm>
            <a:off x="9426633" y="5167366"/>
            <a:ext cx="504483" cy="298653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21AFC2F-5029-4BA7-9B1E-906CB9902404}"/>
              </a:ext>
            </a:extLst>
          </p:cNvPr>
          <p:cNvSpPr/>
          <p:nvPr/>
        </p:nvSpPr>
        <p:spPr>
          <a:xfrm>
            <a:off x="430910" y="4389832"/>
            <a:ext cx="6206131" cy="2284977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E19BD23-A26C-4413-8D94-5AA62045C22A}"/>
              </a:ext>
            </a:extLst>
          </p:cNvPr>
          <p:cNvSpPr/>
          <p:nvPr/>
        </p:nvSpPr>
        <p:spPr>
          <a:xfrm>
            <a:off x="7092176" y="2727035"/>
            <a:ext cx="4668913" cy="256387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2208259-C0B9-4E40-8DDA-8ABAD376F5EB}"/>
              </a:ext>
            </a:extLst>
          </p:cNvPr>
          <p:cNvSpPr txBox="1"/>
          <p:nvPr/>
        </p:nvSpPr>
        <p:spPr>
          <a:xfrm>
            <a:off x="430909" y="1818047"/>
            <a:ext cx="620613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Issues may arise in its CFT’s application, as it is suggested that cultural stigma is present towards therapeutic practice (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Mojaverian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Hashimoto &amp; Kim, 2013; Ng, 2007)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5C09B48-D602-4C5E-B1A5-A27F03E26227}"/>
              </a:ext>
            </a:extLst>
          </p:cNvPr>
          <p:cNvSpPr txBox="1"/>
          <p:nvPr/>
        </p:nvSpPr>
        <p:spPr>
          <a:xfrm>
            <a:off x="484177" y="4429926"/>
            <a:ext cx="61528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Factors that may affect the level of this stigma is acculturation, which was highly correlated with attitudes towards therapy in Asian participants (Zhang &amp; Dixon, 2011)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155DEEF-869B-4826-BB88-EF8E9724777F}"/>
              </a:ext>
            </a:extLst>
          </p:cNvPr>
          <p:cNvSpPr txBox="1"/>
          <p:nvPr/>
        </p:nvSpPr>
        <p:spPr>
          <a:xfrm>
            <a:off x="7092175" y="2887490"/>
            <a:ext cx="46689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Due to the notion of cultural stigma, suggests that factors of influence for the application of CFT is due to culture, not ethnicity</a:t>
            </a:r>
          </a:p>
        </p:txBody>
      </p:sp>
    </p:spTree>
    <p:extLst>
      <p:ext uri="{BB962C8B-B14F-4D97-AF65-F5344CB8AC3E}">
        <p14:creationId xmlns:p14="http://schemas.microsoft.com/office/powerpoint/2010/main" val="32657708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5054139"/>
            <a:ext cx="12192000" cy="164259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871258"/>
            <a:ext cx="11967099" cy="1602693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4738254"/>
            <a:ext cx="11737760" cy="1567780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3FE7156-1D12-49A8-9513-3D70B074900E}"/>
              </a:ext>
            </a:extLst>
          </p:cNvPr>
          <p:cNvSpPr/>
          <p:nvPr/>
        </p:nvSpPr>
        <p:spPr>
          <a:xfrm>
            <a:off x="9457642" y="-77339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E2AC95E-903B-43A9-8033-14340AD3D610}"/>
              </a:ext>
            </a:extLst>
          </p:cNvPr>
          <p:cNvSpPr/>
          <p:nvPr/>
        </p:nvSpPr>
        <p:spPr>
          <a:xfrm>
            <a:off x="9441387" y="924227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C810D43-57CE-44AC-AE12-02ED30B0D58E}"/>
              </a:ext>
            </a:extLst>
          </p:cNvPr>
          <p:cNvSpPr/>
          <p:nvPr/>
        </p:nvSpPr>
        <p:spPr>
          <a:xfrm>
            <a:off x="4831703" y="445091"/>
            <a:ext cx="7015427" cy="113423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31702" y="392515"/>
            <a:ext cx="7015427" cy="110236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The Implications of CFT’s Multicultural Application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E322C38-CC0F-410A-BDF5-455CD33FBFE0}"/>
              </a:ext>
            </a:extLst>
          </p:cNvPr>
          <p:cNvSpPr/>
          <p:nvPr/>
        </p:nvSpPr>
        <p:spPr>
          <a:xfrm rot="4350874">
            <a:off x="5820108" y="1541474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AEDE8C5-8AC7-4E00-A0A6-93497A236A1C}"/>
              </a:ext>
            </a:extLst>
          </p:cNvPr>
          <p:cNvSpPr/>
          <p:nvPr/>
        </p:nvSpPr>
        <p:spPr>
          <a:xfrm>
            <a:off x="5975470" y="1933588"/>
            <a:ext cx="5550665" cy="217095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46130B-C922-4520-994D-825AF29C2185}"/>
              </a:ext>
            </a:extLst>
          </p:cNvPr>
          <p:cNvSpPr/>
          <p:nvPr/>
        </p:nvSpPr>
        <p:spPr>
          <a:xfrm rot="6774245">
            <a:off x="6017622" y="3681864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918C453-F733-4D2B-9B59-606C0EC72AF6}"/>
              </a:ext>
            </a:extLst>
          </p:cNvPr>
          <p:cNvSpPr/>
          <p:nvPr/>
        </p:nvSpPr>
        <p:spPr>
          <a:xfrm>
            <a:off x="665864" y="2455668"/>
            <a:ext cx="4497027" cy="274384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BFD1FE4-3D15-4E79-AC47-1DDEBCC9CE1E}"/>
              </a:ext>
            </a:extLst>
          </p:cNvPr>
          <p:cNvSpPr/>
          <p:nvPr/>
        </p:nvSpPr>
        <p:spPr>
          <a:xfrm>
            <a:off x="9457642" y="6010277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DBBC008-7083-4613-81DF-D0E0A0A74DAA}"/>
              </a:ext>
            </a:extLst>
          </p:cNvPr>
          <p:cNvSpPr/>
          <p:nvPr/>
        </p:nvSpPr>
        <p:spPr>
          <a:xfrm>
            <a:off x="5975471" y="4290218"/>
            <a:ext cx="5550665" cy="217095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F14EE1-4621-4E96-B69A-9CFC45179D83}"/>
              </a:ext>
            </a:extLst>
          </p:cNvPr>
          <p:cNvSpPr txBox="1"/>
          <p:nvPr/>
        </p:nvSpPr>
        <p:spPr>
          <a:xfrm>
            <a:off x="5982840" y="1924196"/>
            <a:ext cx="553885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CFT would be theoretically perfect in Asian cultures to the reported high levels of self-criticism as well as its demonstrated effectiveness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19A4967-80CE-4103-9CBE-683B3E610170}"/>
              </a:ext>
            </a:extLst>
          </p:cNvPr>
          <p:cNvSpPr txBox="1"/>
          <p:nvPr/>
        </p:nvSpPr>
        <p:spPr>
          <a:xfrm>
            <a:off x="692456" y="2703399"/>
            <a:ext cx="4451471" cy="224676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2800" dirty="0">
                <a:latin typeface="Arial"/>
                <a:cs typeface="Arial"/>
              </a:rPr>
              <a:t>However, the subjectivity of cultural stigma creates significant issues for CFT, limiting its application and effectiveness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E9D69BA-5405-45FC-AA9C-A6EE64A8A1C3}"/>
              </a:ext>
            </a:extLst>
          </p:cNvPr>
          <p:cNvSpPr txBox="1"/>
          <p:nvPr/>
        </p:nvSpPr>
        <p:spPr>
          <a:xfrm>
            <a:off x="5953532" y="4302555"/>
            <a:ext cx="555066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Due to this stigma towards CFT and therapy in general, this would implicate a significant issue for therapeutic practice as a whole in Asian cultures </a:t>
            </a:r>
          </a:p>
        </p:txBody>
      </p:sp>
    </p:spTree>
    <p:extLst>
      <p:ext uri="{BB962C8B-B14F-4D97-AF65-F5344CB8AC3E}">
        <p14:creationId xmlns:p14="http://schemas.microsoft.com/office/powerpoint/2010/main" val="40933578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5054139"/>
            <a:ext cx="12192000" cy="1642594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871258"/>
            <a:ext cx="11967099" cy="1602693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4738254"/>
            <a:ext cx="11737760" cy="1567780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46AB971-4116-4A37-8D0C-D910B8DA87C3}"/>
              </a:ext>
            </a:extLst>
          </p:cNvPr>
          <p:cNvSpPr/>
          <p:nvPr/>
        </p:nvSpPr>
        <p:spPr>
          <a:xfrm rot="18972969">
            <a:off x="5261080" y="3090891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BC4032-31D3-4F5B-9A34-113DB0842148}"/>
              </a:ext>
            </a:extLst>
          </p:cNvPr>
          <p:cNvSpPr/>
          <p:nvPr/>
        </p:nvSpPr>
        <p:spPr>
          <a:xfrm rot="5400000">
            <a:off x="5876525" y="1850949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8F21F55-8A1E-4927-ACE9-D61D1F4C9D26}"/>
              </a:ext>
            </a:extLst>
          </p:cNvPr>
          <p:cNvSpPr/>
          <p:nvPr/>
        </p:nvSpPr>
        <p:spPr>
          <a:xfrm>
            <a:off x="5853342" y="6439614"/>
            <a:ext cx="473475" cy="289610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4C9C6A0-5A61-4B2C-B561-04EB3050CF68}"/>
              </a:ext>
            </a:extLst>
          </p:cNvPr>
          <p:cNvSpPr/>
          <p:nvPr/>
        </p:nvSpPr>
        <p:spPr>
          <a:xfrm>
            <a:off x="3543835" y="4479644"/>
            <a:ext cx="5092487" cy="198416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301FD27-87AC-41E4-971B-1A33387CC0F5}"/>
              </a:ext>
            </a:extLst>
          </p:cNvPr>
          <p:cNvSpPr/>
          <p:nvPr/>
        </p:nvSpPr>
        <p:spPr>
          <a:xfrm>
            <a:off x="9435720" y="48886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B3A5C30-11AD-4A7F-A421-9F1A1BDB3794}"/>
              </a:ext>
            </a:extLst>
          </p:cNvPr>
          <p:cNvSpPr/>
          <p:nvPr/>
        </p:nvSpPr>
        <p:spPr>
          <a:xfrm>
            <a:off x="6737732" y="1867678"/>
            <a:ext cx="5092487" cy="223008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287683D5-8756-4A91-A01D-E59F930D0728}"/>
              </a:ext>
            </a:extLst>
          </p:cNvPr>
          <p:cNvSpPr/>
          <p:nvPr/>
        </p:nvSpPr>
        <p:spPr>
          <a:xfrm>
            <a:off x="361781" y="1859743"/>
            <a:ext cx="5076851" cy="219360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1C4AEED-4009-43F9-8A73-0A32E83B84B9}"/>
              </a:ext>
            </a:extLst>
          </p:cNvPr>
          <p:cNvSpPr/>
          <p:nvPr/>
        </p:nvSpPr>
        <p:spPr>
          <a:xfrm>
            <a:off x="9457642" y="-773398"/>
            <a:ext cx="473475" cy="220559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C810D43-57CE-44AC-AE12-02ED30B0D58E}"/>
              </a:ext>
            </a:extLst>
          </p:cNvPr>
          <p:cNvSpPr/>
          <p:nvPr/>
        </p:nvSpPr>
        <p:spPr>
          <a:xfrm>
            <a:off x="4814792" y="324429"/>
            <a:ext cx="7015427" cy="113423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14791" y="217895"/>
            <a:ext cx="7138236" cy="1102360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CFT’s Multicultural Application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C198EE-DA3A-4C7F-86AA-B59CC51322BE}"/>
              </a:ext>
            </a:extLst>
          </p:cNvPr>
          <p:cNvSpPr txBox="1"/>
          <p:nvPr/>
        </p:nvSpPr>
        <p:spPr>
          <a:xfrm>
            <a:off x="6772257" y="1894919"/>
            <a:ext cx="5092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With the issues presented, this would then prompt recommendations for improving efforts for applying CFT to Asian cultures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9543B9E-610C-42CA-AB22-466AC49F70DD}"/>
              </a:ext>
            </a:extLst>
          </p:cNvPr>
          <p:cNvSpPr txBox="1"/>
          <p:nvPr/>
        </p:nvSpPr>
        <p:spPr>
          <a:xfrm>
            <a:off x="414585" y="1826990"/>
            <a:ext cx="50924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Potentially understanding the root of this stigma as well as understandings its consequences would be beneficial (Ng, 2007)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37397AD-E62B-41E3-B0C4-FEBF504B930B}"/>
              </a:ext>
            </a:extLst>
          </p:cNvPr>
          <p:cNvSpPr txBox="1"/>
          <p:nvPr/>
        </p:nvSpPr>
        <p:spPr>
          <a:xfrm>
            <a:off x="3543835" y="4557230"/>
            <a:ext cx="509248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One may infer that understanding this stigma may involve adapting CFT to the culture, through acculturation</a:t>
            </a:r>
          </a:p>
        </p:txBody>
      </p:sp>
    </p:spTree>
    <p:extLst>
      <p:ext uri="{BB962C8B-B14F-4D97-AF65-F5344CB8AC3E}">
        <p14:creationId xmlns:p14="http://schemas.microsoft.com/office/powerpoint/2010/main" val="5485252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5835535"/>
            <a:ext cx="12192000" cy="14730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5619404"/>
            <a:ext cx="11967099" cy="1434776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5436524"/>
            <a:ext cx="11737760" cy="1403188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707574-51AB-4DFE-BB55-7D300E3E7038}"/>
              </a:ext>
            </a:extLst>
          </p:cNvPr>
          <p:cNvSpPr/>
          <p:nvPr/>
        </p:nvSpPr>
        <p:spPr>
          <a:xfrm>
            <a:off x="5853343" y="4988049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869A1BD-F971-4EE0-8CA1-63CD4BCAA4EC}"/>
              </a:ext>
            </a:extLst>
          </p:cNvPr>
          <p:cNvSpPr/>
          <p:nvPr/>
        </p:nvSpPr>
        <p:spPr>
          <a:xfrm>
            <a:off x="5857044" y="-1029575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5F5B928-A0EC-40FC-99AB-A56AD723F653}"/>
              </a:ext>
            </a:extLst>
          </p:cNvPr>
          <p:cNvSpPr/>
          <p:nvPr/>
        </p:nvSpPr>
        <p:spPr>
          <a:xfrm rot="3226310">
            <a:off x="5222090" y="312989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D601B7B-5020-4BD5-B6A6-0B836D4165D7}"/>
              </a:ext>
            </a:extLst>
          </p:cNvPr>
          <p:cNvSpPr/>
          <p:nvPr/>
        </p:nvSpPr>
        <p:spPr>
          <a:xfrm>
            <a:off x="3065863" y="247524"/>
            <a:ext cx="6064711" cy="113423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991" y="458461"/>
            <a:ext cx="11070454" cy="57192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C74F05-9271-47B9-8550-30DE0FCABA4F}"/>
              </a:ext>
            </a:extLst>
          </p:cNvPr>
          <p:cNvSpPr/>
          <p:nvPr/>
        </p:nvSpPr>
        <p:spPr>
          <a:xfrm rot="5400000">
            <a:off x="5916951" y="1379628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A1F7F7E-100C-414A-86A6-53B2B3F01E5E}"/>
              </a:ext>
            </a:extLst>
          </p:cNvPr>
          <p:cNvSpPr/>
          <p:nvPr/>
        </p:nvSpPr>
        <p:spPr>
          <a:xfrm>
            <a:off x="559738" y="1610256"/>
            <a:ext cx="4732261" cy="1900342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AD4E83-6A82-414E-AA5B-4E037BDFA950}"/>
              </a:ext>
            </a:extLst>
          </p:cNvPr>
          <p:cNvSpPr txBox="1"/>
          <p:nvPr/>
        </p:nvSpPr>
        <p:spPr>
          <a:xfrm>
            <a:off x="572701" y="1665801"/>
            <a:ext cx="473226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CFT is demonstrated to be both theoretically effective and functionally relevant to Asian cultures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BC8A07B9-B14C-40DC-B24D-6ABC73DBFBFF}"/>
              </a:ext>
            </a:extLst>
          </p:cNvPr>
          <p:cNvSpPr/>
          <p:nvPr/>
        </p:nvSpPr>
        <p:spPr>
          <a:xfrm>
            <a:off x="1379054" y="5183082"/>
            <a:ext cx="9411243" cy="155136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B9940DD-6929-41F3-AF4E-88B26EF3DE33}"/>
              </a:ext>
            </a:extLst>
          </p:cNvPr>
          <p:cNvSpPr/>
          <p:nvPr/>
        </p:nvSpPr>
        <p:spPr>
          <a:xfrm rot="3792547">
            <a:off x="6096593" y="2544377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8FBE3E9-D032-41D5-9722-30D5A28DA621}"/>
              </a:ext>
            </a:extLst>
          </p:cNvPr>
          <p:cNvSpPr/>
          <p:nvPr/>
        </p:nvSpPr>
        <p:spPr>
          <a:xfrm>
            <a:off x="6973523" y="1610256"/>
            <a:ext cx="4658739" cy="1878173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1619A6A-DE0C-4AC0-AE3C-B86D5D59A1E8}"/>
              </a:ext>
            </a:extLst>
          </p:cNvPr>
          <p:cNvSpPr txBox="1"/>
          <p:nvPr/>
        </p:nvSpPr>
        <p:spPr>
          <a:xfrm>
            <a:off x="7030672" y="1696479"/>
            <a:ext cx="4658739" cy="181588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GB" sz="2800" dirty="0">
                <a:latin typeface="Arial"/>
                <a:cs typeface="Arial"/>
              </a:rPr>
              <a:t>However, issues with the subjective cultural stigma create barriers for application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81877DB-7759-4D06-922F-BA190579E6C1}"/>
              </a:ext>
            </a:extLst>
          </p:cNvPr>
          <p:cNvSpPr/>
          <p:nvPr/>
        </p:nvSpPr>
        <p:spPr>
          <a:xfrm>
            <a:off x="1388160" y="3689831"/>
            <a:ext cx="9411244" cy="131037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0F7B518-170B-44EC-9365-2FB1191AF4C7}"/>
              </a:ext>
            </a:extLst>
          </p:cNvPr>
          <p:cNvSpPr txBox="1"/>
          <p:nvPr/>
        </p:nvSpPr>
        <p:spPr>
          <a:xfrm>
            <a:off x="1379054" y="3664563"/>
            <a:ext cx="9411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Further research into the presence of this stigma may allow for the creation of strategies to adapt CFT to Asian cultures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E125A37-DF8B-4100-92BC-4325FE78DD16}"/>
              </a:ext>
            </a:extLst>
          </p:cNvPr>
          <p:cNvSpPr txBox="1"/>
          <p:nvPr/>
        </p:nvSpPr>
        <p:spPr>
          <a:xfrm>
            <a:off x="1379054" y="5271742"/>
            <a:ext cx="9411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Until this happens, this stigma ultimately demonstrates that CFT’s ability for multicultural application in Asian cultures is hindered and is, as a result, ineffective</a:t>
            </a:r>
          </a:p>
        </p:txBody>
      </p:sp>
    </p:spTree>
    <p:extLst>
      <p:ext uri="{BB962C8B-B14F-4D97-AF65-F5344CB8AC3E}">
        <p14:creationId xmlns:p14="http://schemas.microsoft.com/office/powerpoint/2010/main" val="38995826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4139737"/>
            <a:ext cx="12192000" cy="1602693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987636"/>
            <a:ext cx="11967099" cy="16758458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9340" y="-5835535"/>
            <a:ext cx="11737760" cy="172738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3965BF-284A-4FCE-8B4B-12E12DAA7F80}"/>
              </a:ext>
            </a:extLst>
          </p:cNvPr>
          <p:cNvSpPr/>
          <p:nvPr/>
        </p:nvSpPr>
        <p:spPr>
          <a:xfrm>
            <a:off x="5853343" y="4988049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CD6FAE-6172-4790-8E72-AEB14D57564E}"/>
              </a:ext>
            </a:extLst>
          </p:cNvPr>
          <p:cNvSpPr/>
          <p:nvPr/>
        </p:nvSpPr>
        <p:spPr>
          <a:xfrm>
            <a:off x="5853342" y="-459778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2212759" y="1776605"/>
            <a:ext cx="7770920" cy="325596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2992" y="2166805"/>
            <a:ext cx="11070454" cy="672477"/>
          </a:xfrm>
        </p:spPr>
        <p:txBody>
          <a:bodyPr>
            <a:normAutofit/>
          </a:bodyPr>
          <a:lstStyle/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3D0B93-66B5-45E8-B6BB-13E7A7DCD2A4}"/>
              </a:ext>
            </a:extLst>
          </p:cNvPr>
          <p:cNvSpPr txBox="1">
            <a:spLocks/>
          </p:cNvSpPr>
          <p:nvPr/>
        </p:nvSpPr>
        <p:spPr>
          <a:xfrm>
            <a:off x="562992" y="3470276"/>
            <a:ext cx="11070454" cy="86459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Does anyone have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6151853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4422371"/>
            <a:ext cx="12192000" cy="15561427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4239491"/>
            <a:ext cx="11967099" cy="15162415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7120" y="-3940233"/>
            <a:ext cx="11737760" cy="1464702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E347C99-BEED-4814-B8A9-37C119FA0E49}"/>
              </a:ext>
            </a:extLst>
          </p:cNvPr>
          <p:cNvSpPr/>
          <p:nvPr/>
        </p:nvSpPr>
        <p:spPr>
          <a:xfrm>
            <a:off x="5853343" y="-350038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2A9A2D-C102-4F80-8B16-A0DB9423945C}"/>
              </a:ext>
            </a:extLst>
          </p:cNvPr>
          <p:cNvSpPr/>
          <p:nvPr/>
        </p:nvSpPr>
        <p:spPr>
          <a:xfrm>
            <a:off x="5853342" y="654033"/>
            <a:ext cx="473475" cy="1411218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9E51BF7-7241-4E4E-A2C4-86EFEF7F53C3}"/>
              </a:ext>
            </a:extLst>
          </p:cNvPr>
          <p:cNvSpPr/>
          <p:nvPr/>
        </p:nvSpPr>
        <p:spPr>
          <a:xfrm>
            <a:off x="4042545" y="406400"/>
            <a:ext cx="4095071" cy="778934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46522" y="406400"/>
            <a:ext cx="3487116" cy="63394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E2B94-DC82-4F11-8C59-B98249B81B14}"/>
              </a:ext>
            </a:extLst>
          </p:cNvPr>
          <p:cNvSpPr/>
          <p:nvPr/>
        </p:nvSpPr>
        <p:spPr>
          <a:xfrm>
            <a:off x="5853342" y="6444483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4FC6856-C45B-48F7-8C86-52142869C6C9}"/>
              </a:ext>
            </a:extLst>
          </p:cNvPr>
          <p:cNvSpPr/>
          <p:nvPr/>
        </p:nvSpPr>
        <p:spPr>
          <a:xfrm>
            <a:off x="457199" y="1339601"/>
            <a:ext cx="11362267" cy="511199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F4D249-E9A2-4E25-AEB8-BC6C0EDC646A}"/>
              </a:ext>
            </a:extLst>
          </p:cNvPr>
          <p:cNvSpPr txBox="1"/>
          <p:nvPr/>
        </p:nvSpPr>
        <p:spPr>
          <a:xfrm>
            <a:off x="764771" y="1400473"/>
            <a:ext cx="1105469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Alvin, G. (1999). </a:t>
            </a:r>
            <a:r>
              <a:rPr lang="en-GB" i="1" dirty="0"/>
              <a:t>Knowledge in a social world.</a:t>
            </a:r>
            <a:r>
              <a:rPr lang="en-GB" dirty="0"/>
              <a:t> New York: Oxford University Press.</a:t>
            </a:r>
          </a:p>
          <a:p>
            <a:r>
              <a:rPr lang="en-GB" dirty="0"/>
              <a:t>Ashworth, F., Gracey, F., &amp; Gilbert, P. (2011). Compassion focused therapy after traumatic brain injury: </a:t>
            </a:r>
          </a:p>
          <a:p>
            <a:r>
              <a:rPr lang="en-GB" dirty="0"/>
              <a:t>	Theoretical foundations and a case illustration. </a:t>
            </a:r>
            <a:r>
              <a:rPr lang="en-GB" i="1" dirty="0"/>
              <a:t>Brain Impairment. 12</a:t>
            </a:r>
            <a:r>
              <a:rPr lang="en-GB" dirty="0"/>
              <a:t>(2). p. 128-139.</a:t>
            </a:r>
          </a:p>
          <a:p>
            <a:r>
              <a:rPr lang="en-GB" dirty="0"/>
              <a:t>Birkett, M. (2014). Self-compassion and empathy across </a:t>
            </a:r>
            <a:r>
              <a:rPr lang="en-GB" dirty="0" err="1"/>
              <a:t>cutlures</a:t>
            </a:r>
            <a:r>
              <a:rPr lang="en-GB" dirty="0"/>
              <a:t>: Comparison of young adults in China and the </a:t>
            </a:r>
          </a:p>
          <a:p>
            <a:r>
              <a:rPr lang="en-GB" dirty="0"/>
              <a:t>	United States. </a:t>
            </a:r>
            <a:r>
              <a:rPr lang="en-GB" i="1" dirty="0"/>
              <a:t>International Journal of Research Studies in Psychology. 3</a:t>
            </a:r>
            <a:r>
              <a:rPr lang="en-GB" dirty="0"/>
              <a:t>(1). p. 25-34.</a:t>
            </a:r>
          </a:p>
          <a:p>
            <a:r>
              <a:rPr lang="en-GB" dirty="0"/>
              <a:t>Duignan, B. (n.d.).</a:t>
            </a:r>
            <a:r>
              <a:rPr lang="en-GB" i="1" dirty="0"/>
              <a:t> Postmodernism. </a:t>
            </a:r>
            <a:r>
              <a:rPr lang="en-GB" dirty="0"/>
              <a:t>Retrieved from</a:t>
            </a:r>
            <a:r>
              <a:rPr lang="en-GB" dirty="0">
                <a:hlinkClick r:id="rId2"/>
              </a:rPr>
              <a:t>https://www.britannica.com/topic/postmodernism-	philosophy</a:t>
            </a:r>
            <a:endParaRPr lang="en-GB" dirty="0"/>
          </a:p>
          <a:p>
            <a:r>
              <a:rPr lang="en-GB" dirty="0" err="1"/>
              <a:t>Friendland</a:t>
            </a:r>
            <a:r>
              <a:rPr lang="en-GB" dirty="0"/>
              <a:t>, R., &amp; Mohr, J. (Eds.). (2004). </a:t>
            </a:r>
            <a:r>
              <a:rPr lang="en-GB" i="1" dirty="0"/>
              <a:t>Matters of culture: Cultural sociology in practice. </a:t>
            </a:r>
            <a:r>
              <a:rPr lang="en-GB" dirty="0"/>
              <a:t>Cambridge: Cambridge </a:t>
            </a:r>
          </a:p>
          <a:p>
            <a:r>
              <a:rPr lang="en-GB" dirty="0"/>
              <a:t>	</a:t>
            </a:r>
            <a:r>
              <a:rPr lang="en-GB" dirty="0" err="1"/>
              <a:t>Univsersity</a:t>
            </a:r>
            <a:r>
              <a:rPr lang="en-GB" dirty="0"/>
              <a:t> Press.</a:t>
            </a:r>
          </a:p>
          <a:p>
            <a:r>
              <a:rPr lang="en-GB" dirty="0"/>
              <a:t>Gilbert, P. (2009). Introducing compassion-focused therapy. </a:t>
            </a:r>
            <a:r>
              <a:rPr lang="en-GB" i="1" dirty="0"/>
              <a:t>Advances in psychiatric treatment. </a:t>
            </a:r>
            <a:r>
              <a:rPr lang="en-GB" dirty="0"/>
              <a:t>15(3). p. 199-208.</a:t>
            </a:r>
          </a:p>
          <a:p>
            <a:r>
              <a:rPr lang="en-GB" dirty="0"/>
              <a:t>Goss, K., &amp; Allan, S. (2014). The development and application of compassion-focused therapy for eating </a:t>
            </a:r>
          </a:p>
          <a:p>
            <a:r>
              <a:rPr lang="en-GB" dirty="0"/>
              <a:t>	disorders (CFT-E). </a:t>
            </a:r>
            <a:r>
              <a:rPr lang="en-GB" i="1" dirty="0"/>
              <a:t>British Journal of Clinical Psychology. 53</a:t>
            </a:r>
            <a:r>
              <a:rPr lang="en-GB" dirty="0"/>
              <a:t>(1). p. 62-77.</a:t>
            </a:r>
          </a:p>
          <a:p>
            <a:r>
              <a:rPr lang="en-GB" dirty="0"/>
              <a:t>Hale, S. (2014). Interpreting, culture. Dealing with cross-cultural issues in court interpreting. </a:t>
            </a:r>
            <a:r>
              <a:rPr lang="en-GB" i="1" dirty="0"/>
              <a:t>Perspectives. 22</a:t>
            </a:r>
            <a:r>
              <a:rPr lang="en-GB" dirty="0"/>
              <a:t>(3). </a:t>
            </a:r>
          </a:p>
          <a:p>
            <a:r>
              <a:rPr lang="en-GB" dirty="0"/>
              <a:t>	p. 321-331.</a:t>
            </a:r>
          </a:p>
          <a:p>
            <a:r>
              <a:rPr lang="en-GB" dirty="0"/>
              <a:t>Hansen, J.T. (2015)</a:t>
            </a:r>
            <a:r>
              <a:rPr lang="en-GB" i="1" dirty="0"/>
              <a:t>. </a:t>
            </a:r>
            <a:r>
              <a:rPr lang="en-GB" dirty="0"/>
              <a:t>The relevance of postmodernism to counsellors and counselling practice. </a:t>
            </a:r>
            <a:r>
              <a:rPr lang="en-GB" i="1" dirty="0"/>
              <a:t>Journal of Mental </a:t>
            </a:r>
          </a:p>
          <a:p>
            <a:r>
              <a:rPr lang="en-GB" i="1" dirty="0"/>
              <a:t>	Health Counselling. 37</a:t>
            </a:r>
            <a:r>
              <a:rPr lang="en-GB" dirty="0"/>
              <a:t>(4). p. 355-363.</a:t>
            </a:r>
          </a:p>
          <a:p>
            <a:r>
              <a:rPr lang="en-GB" dirty="0"/>
              <a:t>Kellner, D. (2003). </a:t>
            </a:r>
            <a:r>
              <a:rPr lang="en-GB" i="1" dirty="0"/>
              <a:t>Media culture: Cultural studies, identity and politics between modern and the post-modern. </a:t>
            </a:r>
          </a:p>
          <a:p>
            <a:r>
              <a:rPr lang="en-GB" i="1" dirty="0"/>
              <a:t>	</a:t>
            </a:r>
            <a:r>
              <a:rPr lang="en-GB" dirty="0"/>
              <a:t>London: </a:t>
            </a:r>
            <a:r>
              <a:rPr lang="en-GB" dirty="0" err="1"/>
              <a:t>Routeledge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730125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346E654-1E2F-4124-A342-E5A58F177F4D}"/>
              </a:ext>
            </a:extLst>
          </p:cNvPr>
          <p:cNvSpPr/>
          <p:nvPr/>
        </p:nvSpPr>
        <p:spPr>
          <a:xfrm>
            <a:off x="1" y="-5286894"/>
            <a:ext cx="12192000" cy="1214489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036A229-E431-4231-B5A9-D05DCF0F8F5A}"/>
              </a:ext>
            </a:extLst>
          </p:cNvPr>
          <p:cNvSpPr/>
          <p:nvPr/>
        </p:nvSpPr>
        <p:spPr>
          <a:xfrm>
            <a:off x="106532" y="-5054137"/>
            <a:ext cx="11967099" cy="11694479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8822CB-0408-4067-AB34-BB8053764EFB}"/>
              </a:ext>
            </a:extLst>
          </p:cNvPr>
          <p:cNvSpPr/>
          <p:nvPr/>
        </p:nvSpPr>
        <p:spPr>
          <a:xfrm>
            <a:off x="227120" y="-4887884"/>
            <a:ext cx="11737760" cy="11345834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ED4C70B-46F4-45B3-A465-6041CB8AE654}"/>
              </a:ext>
            </a:extLst>
          </p:cNvPr>
          <p:cNvSpPr/>
          <p:nvPr/>
        </p:nvSpPr>
        <p:spPr>
          <a:xfrm>
            <a:off x="5853341" y="-1447276"/>
            <a:ext cx="473475" cy="233375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4FC6856-C45B-48F7-8C86-52142869C6C9}"/>
              </a:ext>
            </a:extLst>
          </p:cNvPr>
          <p:cNvSpPr/>
          <p:nvPr/>
        </p:nvSpPr>
        <p:spPr>
          <a:xfrm>
            <a:off x="408946" y="785033"/>
            <a:ext cx="11362267" cy="502402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F4D249-E9A2-4E25-AEB8-BC6C0EDC646A}"/>
              </a:ext>
            </a:extLst>
          </p:cNvPr>
          <p:cNvSpPr txBox="1"/>
          <p:nvPr/>
        </p:nvSpPr>
        <p:spPr>
          <a:xfrm>
            <a:off x="781478" y="943631"/>
            <a:ext cx="106172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Kolts</a:t>
            </a:r>
            <a:r>
              <a:rPr lang="en-GB" dirty="0"/>
              <a:t>, R.L. (2016). </a:t>
            </a:r>
            <a:r>
              <a:rPr lang="en-GB" i="1" dirty="0"/>
              <a:t>CFT Made Simple: A Clinicians guide to Practicing Compassion-Focused Therapy. </a:t>
            </a:r>
            <a:r>
              <a:rPr lang="en-GB" dirty="0"/>
              <a:t>New </a:t>
            </a:r>
          </a:p>
          <a:p>
            <a:r>
              <a:rPr lang="en-GB" dirty="0"/>
              <a:t>	Harbinger Publications.</a:t>
            </a:r>
          </a:p>
          <a:p>
            <a:r>
              <a:rPr lang="en-GB" dirty="0"/>
              <a:t>Kuntz, M. (2012). The Postmodern assault on science. </a:t>
            </a:r>
            <a:r>
              <a:rPr lang="en-GB" i="1" dirty="0"/>
              <a:t>EMBO reports. 13</a:t>
            </a:r>
            <a:r>
              <a:rPr lang="en-GB" dirty="0"/>
              <a:t>(10). p. 885-889.</a:t>
            </a:r>
          </a:p>
          <a:p>
            <a:r>
              <a:rPr lang="en-GB" dirty="0" err="1"/>
              <a:t>Leaviss</a:t>
            </a:r>
            <a:r>
              <a:rPr lang="en-GB" dirty="0"/>
              <a:t>, J. &amp; </a:t>
            </a:r>
            <a:r>
              <a:rPr lang="en-GB" dirty="0" err="1"/>
              <a:t>Uttley</a:t>
            </a:r>
            <a:r>
              <a:rPr lang="en-GB" dirty="0"/>
              <a:t>, L. (2015). Psychotherapeutic benefits of compassion-focused therapy: An early systematic </a:t>
            </a:r>
          </a:p>
          <a:p>
            <a:r>
              <a:rPr lang="en-GB" dirty="0"/>
              <a:t>	review. </a:t>
            </a:r>
            <a:r>
              <a:rPr lang="en-GB" i="1" dirty="0"/>
              <a:t>Psychological medicine. 45</a:t>
            </a:r>
            <a:r>
              <a:rPr lang="en-GB" dirty="0"/>
              <a:t>(5). p. 927-945.</a:t>
            </a:r>
          </a:p>
          <a:p>
            <a:r>
              <a:rPr lang="en-GB" dirty="0" err="1"/>
              <a:t>Mojaverian</a:t>
            </a:r>
            <a:r>
              <a:rPr lang="en-GB" dirty="0"/>
              <a:t>, T., Hashimoto, T., &amp; Kim, H.S. (2013). Cultural </a:t>
            </a:r>
            <a:r>
              <a:rPr lang="en-GB" dirty="0" err="1"/>
              <a:t>differenes</a:t>
            </a:r>
            <a:r>
              <a:rPr lang="en-GB" dirty="0"/>
              <a:t> in professional help seeking: A comparison </a:t>
            </a:r>
          </a:p>
          <a:p>
            <a:r>
              <a:rPr lang="en-GB" dirty="0"/>
              <a:t>	of Japan and the US. </a:t>
            </a:r>
            <a:r>
              <a:rPr lang="en-GB" i="1" dirty="0"/>
              <a:t>Frontiers in psychology. 3</a:t>
            </a:r>
            <a:r>
              <a:rPr lang="en-GB" dirty="0"/>
              <a:t>. p. 615.</a:t>
            </a:r>
          </a:p>
          <a:p>
            <a:r>
              <a:rPr lang="en-GB" dirty="0"/>
              <a:t>Ng, C.H. (1997). The stigma of mental illness in Asian cultures. </a:t>
            </a:r>
            <a:r>
              <a:rPr lang="en-GB" i="1" dirty="0"/>
              <a:t>Australian &amp; New Zealand Journal of Psychiatry. </a:t>
            </a:r>
          </a:p>
          <a:p>
            <a:r>
              <a:rPr lang="en-GB" i="1" dirty="0"/>
              <a:t>	31</a:t>
            </a:r>
            <a:r>
              <a:rPr lang="en-GB" dirty="0"/>
              <a:t>(3). p. 382-390.</a:t>
            </a:r>
          </a:p>
          <a:p>
            <a:r>
              <a:rPr lang="en-GB" dirty="0"/>
              <a:t>Shea, M. &amp; Yeh, C. (2008). Asian American students’ cultural values, stigma, and relational self-construal: </a:t>
            </a:r>
          </a:p>
          <a:p>
            <a:r>
              <a:rPr lang="en-GB" dirty="0"/>
              <a:t>	Correlates of attitudes toward professional help seeking. </a:t>
            </a:r>
            <a:r>
              <a:rPr lang="en-GB" i="1" dirty="0"/>
              <a:t>Journal of Mental Health </a:t>
            </a:r>
            <a:r>
              <a:rPr lang="en-GB" i="1" dirty="0" err="1"/>
              <a:t>Counseling</a:t>
            </a:r>
            <a:r>
              <a:rPr lang="en-GB" i="1" dirty="0"/>
              <a:t>. 30</a:t>
            </a:r>
            <a:r>
              <a:rPr lang="en-GB" dirty="0"/>
              <a:t>(2). </a:t>
            </a:r>
          </a:p>
          <a:p>
            <a:r>
              <a:rPr lang="en-GB" dirty="0"/>
              <a:t>	p. 157-172.</a:t>
            </a:r>
          </a:p>
          <a:p>
            <a:r>
              <a:rPr lang="en-GB" dirty="0"/>
              <a:t>Takata, T. (2003). Self-enhancement and self-criticism in Japanese culture: An experimental analysis. </a:t>
            </a:r>
            <a:r>
              <a:rPr lang="en-GB" i="1" dirty="0"/>
              <a:t>Journal of </a:t>
            </a:r>
          </a:p>
          <a:p>
            <a:r>
              <a:rPr lang="en-GB" i="1" dirty="0"/>
              <a:t>	Cross-Cultural Psychology. 34</a:t>
            </a:r>
            <a:r>
              <a:rPr lang="en-GB" dirty="0"/>
              <a:t>(5). p. 542-551.</a:t>
            </a:r>
          </a:p>
          <a:p>
            <a:r>
              <a:rPr lang="en-GB" dirty="0"/>
              <a:t>Zhang, N., &amp; Dixon, D.N. (2003). Acculturation and attitudes of Asian international students toward seeking </a:t>
            </a:r>
          </a:p>
          <a:p>
            <a:r>
              <a:rPr lang="en-GB" dirty="0"/>
              <a:t>	psychological help. </a:t>
            </a:r>
            <a:r>
              <a:rPr lang="en-GB" i="1" dirty="0"/>
              <a:t>Journal of Multicultural </a:t>
            </a:r>
            <a:r>
              <a:rPr lang="en-GB" i="1" dirty="0" err="1"/>
              <a:t>Counseling</a:t>
            </a:r>
            <a:r>
              <a:rPr lang="en-GB" i="1" dirty="0"/>
              <a:t> and Development. 31</a:t>
            </a:r>
            <a:r>
              <a:rPr lang="en-GB" dirty="0"/>
              <a:t>(3). p. 205-222.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09395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8990</TotalTime>
  <Words>797</Words>
  <Application>Microsoft Office PowerPoint</Application>
  <PresentationFormat>Widescreen</PresentationFormat>
  <Paragraphs>78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Evaluating Compassion-Focused Therapy's Multicultural and Multi-ethnic Application</vt:lpstr>
      <vt:lpstr>Introduction</vt:lpstr>
      <vt:lpstr>What is Postmodernism?</vt:lpstr>
      <vt:lpstr>What is Compassion-Focused Therapy?</vt:lpstr>
      <vt:lpstr>Critique for Compassion-Focused Therapy</vt:lpstr>
      <vt:lpstr>Critique of CFT’s Multicultural and Multi-ethnic Application</vt:lpstr>
      <vt:lpstr>Critique of CFT’s Multicultural and Multi-ethnic Application (Cont.)</vt:lpstr>
      <vt:lpstr>The Implications of CFT’s Multicultural Application</vt:lpstr>
      <vt:lpstr>Recommendations for Improving CFT’s Multicultural Application</vt:lpstr>
      <vt:lpstr>Conclusion</vt:lpstr>
      <vt:lpstr>Thank you for listening</vt:lpstr>
      <vt:lpstr>Reference List: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Chase Chandler (1701786)</dc:creator>
  <cp:lastModifiedBy>Chase Chandler</cp:lastModifiedBy>
  <cp:revision>76</cp:revision>
  <dcterms:created xsi:type="dcterms:W3CDTF">2019-11-21T13:28:02Z</dcterms:created>
  <dcterms:modified xsi:type="dcterms:W3CDTF">2020-01-20T21:53:27Z</dcterms:modified>
</cp:coreProperties>
</file>