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5"/>
  </p:notesMasterIdLst>
  <p:sldIdLst>
    <p:sldId id="266" r:id="rId5"/>
    <p:sldId id="293" r:id="rId6"/>
    <p:sldId id="313" r:id="rId7"/>
    <p:sldId id="328" r:id="rId8"/>
    <p:sldId id="314" r:id="rId9"/>
    <p:sldId id="315" r:id="rId10"/>
    <p:sldId id="310" r:id="rId11"/>
    <p:sldId id="317" r:id="rId12"/>
    <p:sldId id="316" r:id="rId13"/>
    <p:sldId id="311" r:id="rId14"/>
    <p:sldId id="318" r:id="rId15"/>
    <p:sldId id="319" r:id="rId16"/>
    <p:sldId id="320" r:id="rId17"/>
    <p:sldId id="331" r:id="rId18"/>
    <p:sldId id="332" r:id="rId19"/>
    <p:sldId id="333" r:id="rId20"/>
    <p:sldId id="324" r:id="rId21"/>
    <p:sldId id="334" r:id="rId22"/>
    <p:sldId id="330" r:id="rId23"/>
    <p:sldId id="32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C8D7"/>
    <a:srgbClr val="141414"/>
    <a:srgbClr val="131313"/>
    <a:srgbClr val="151515"/>
    <a:srgbClr val="0F0F0F"/>
    <a:srgbClr val="060606"/>
    <a:srgbClr val="607E8C"/>
    <a:srgbClr val="706F6F"/>
    <a:srgbClr val="007F7C"/>
    <a:srgbClr val="D8AE4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779" autoAdjust="0"/>
    <p:restoredTop sz="94660"/>
  </p:normalViewPr>
  <p:slideViewPr>
    <p:cSldViewPr snapToGrid="0">
      <p:cViewPr varScale="1">
        <p:scale>
          <a:sx n="116" d="100"/>
          <a:sy n="116" d="100"/>
        </p:scale>
        <p:origin x="5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B19566-6BDA-4E16-9E41-8B7F3550B534}" type="datetimeFigureOut">
              <a:rPr lang="en-GB" smtClean="0"/>
              <a:t>21/11/2018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AAF271-BBAB-41AD-A601-C271FF693BE3}" type="slidenum">
              <a:rPr lang="en-GB" smtClean="0"/>
              <a:t>‹#›</a:t>
            </a:fld>
            <a:endParaRPr lang="en-GB"/>
          </a:p>
        </p:txBody>
      </p:sp>
    </p:spTree>
    <p:extLst>
      <p:ext uri="{BB962C8B-B14F-4D97-AF65-F5344CB8AC3E}">
        <p14:creationId xmlns:p14="http://schemas.microsoft.com/office/powerpoint/2010/main" val="3375164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DAAF271-BBAB-41AD-A601-C271FF693BE3}" type="slidenum">
              <a:rPr lang="en-GB" smtClean="0"/>
              <a:t>19</a:t>
            </a:fld>
            <a:endParaRPr lang="en-GB"/>
          </a:p>
        </p:txBody>
      </p:sp>
    </p:spTree>
    <p:extLst>
      <p:ext uri="{BB962C8B-B14F-4D97-AF65-F5344CB8AC3E}">
        <p14:creationId xmlns:p14="http://schemas.microsoft.com/office/powerpoint/2010/main" val="3368331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0892B9-E1B6-4DD0-810A-27A6201531F8}"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2723257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60892B9-E1B6-4DD0-810A-27A6201531F8}"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2147471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60892B9-E1B6-4DD0-810A-27A6201531F8}"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192681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60892B9-E1B6-4DD0-810A-27A6201531F8}"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1678516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0892B9-E1B6-4DD0-810A-27A6201531F8}" type="datetimeFigureOut">
              <a:rPr lang="en-GB" smtClean="0"/>
              <a:t>21/11/2018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2883465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60892B9-E1B6-4DD0-810A-27A6201531F8}" type="datetimeFigureOut">
              <a:rPr lang="en-GB" smtClean="0"/>
              <a:t>21/11/2018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168839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0892B9-E1B6-4DD0-810A-27A6201531F8}" type="datetimeFigureOut">
              <a:rPr lang="en-GB" smtClean="0"/>
              <a:t>21/11/2018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3207425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60892B9-E1B6-4DD0-810A-27A6201531F8}"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892858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60892B9-E1B6-4DD0-810A-27A6201531F8}"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192043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60892B9-E1B6-4DD0-810A-27A6201531F8}"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929703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60892B9-E1B6-4DD0-810A-27A6201531F8}"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B13A86-75E1-4805-B279-0560490D6F08}" type="slidenum">
              <a:rPr lang="en-GB" smtClean="0"/>
              <a:t>‹#›</a:t>
            </a:fld>
            <a:endParaRPr lang="en-GB"/>
          </a:p>
        </p:txBody>
      </p:sp>
    </p:spTree>
    <p:extLst>
      <p:ext uri="{BB962C8B-B14F-4D97-AF65-F5344CB8AC3E}">
        <p14:creationId xmlns:p14="http://schemas.microsoft.com/office/powerpoint/2010/main" val="274474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0892B9-E1B6-4DD0-810A-27A6201531F8}" type="datetimeFigureOut">
              <a:rPr lang="en-GB" smtClean="0"/>
              <a:t>21/11/2018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B13A86-75E1-4805-B279-0560490D6F08}" type="slidenum">
              <a:rPr lang="en-GB" smtClean="0"/>
              <a:t>‹#›</a:t>
            </a:fld>
            <a:endParaRPr lang="en-GB"/>
          </a:p>
        </p:txBody>
      </p:sp>
    </p:spTree>
    <p:extLst>
      <p:ext uri="{BB962C8B-B14F-4D97-AF65-F5344CB8AC3E}">
        <p14:creationId xmlns:p14="http://schemas.microsoft.com/office/powerpoint/2010/main" val="93741253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youtu.be/Dzfhs9TdnH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kahoot.it/"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cic.org.uk/Sustainablebuilding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cic.org.uk/Sustainablebuilding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kahoot.it/"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hyperlink" Target="https://www.uwtsd.ac.uk/library/infoskills/referencing-handbooks/" TargetMode="Externa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uwtsd.ac.uk/library/online-library/refwork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uwtsd.ac.uk/library/infoskills/"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mailto:e.downes@uwtsd.ac.uk" TargetMode="External"/><Relationship Id="rId3" Type="http://schemas.openxmlformats.org/officeDocument/2006/relationships/image" Target="../media/image17.png"/><Relationship Id="rId7" Type="http://schemas.openxmlformats.org/officeDocument/2006/relationships/hyperlink" Target="mailto:alison.evans@uwtsd.ac.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mailto:samantha.scoulding@uwtsd.ac.uk" TargetMode="External"/><Relationship Id="rId11" Type="http://schemas.openxmlformats.org/officeDocument/2006/relationships/hyperlink" Target="mailto:r.whitfield@uwtsd.ac.uk" TargetMode="External"/><Relationship Id="rId5" Type="http://schemas.openxmlformats.org/officeDocument/2006/relationships/hyperlink" Target="mailto:emily.hywel@uwtsd.ac.uk" TargetMode="External"/><Relationship Id="rId10" Type="http://schemas.openxmlformats.org/officeDocument/2006/relationships/hyperlink" Target="mailto:Peter.Duffield-Fuller@uwtsd.ac.uk" TargetMode="External"/><Relationship Id="rId4" Type="http://schemas.openxmlformats.org/officeDocument/2006/relationships/image" Target="../media/image1.png"/><Relationship Id="rId9" Type="http://schemas.openxmlformats.org/officeDocument/2006/relationships/hyperlink" Target="mailto:i.curcic@uwtsd.ac.uk"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5426" y="1440518"/>
            <a:ext cx="12251667" cy="1185632"/>
            <a:chOff x="1178577" y="1361872"/>
            <a:chExt cx="9818890" cy="1185632"/>
          </a:xfrm>
        </p:grpSpPr>
        <p:sp>
          <p:nvSpPr>
            <p:cNvPr id="6" name="Rectangle 5"/>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grpSp>
        <p:nvGrpSpPr>
          <p:cNvPr id="10" name="Group 9"/>
          <p:cNvGrpSpPr/>
          <p:nvPr/>
        </p:nvGrpSpPr>
        <p:grpSpPr>
          <a:xfrm>
            <a:off x="-38911" y="5602324"/>
            <a:ext cx="12253063" cy="1213182"/>
            <a:chOff x="1143001" y="4014934"/>
            <a:chExt cx="9818890" cy="1213182"/>
          </a:xfrm>
        </p:grpSpPr>
        <p:sp>
          <p:nvSpPr>
            <p:cNvPr id="11" name="Rectangle 10"/>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p:cNvGrpSpPr/>
            <p:nvPr/>
          </p:nvGrpSpPr>
          <p:grpSpPr>
            <a:xfrm>
              <a:off x="1143001" y="5128680"/>
              <a:ext cx="9818890" cy="99436"/>
              <a:chOff x="152400" y="2369127"/>
              <a:chExt cx="12236335" cy="99436"/>
            </a:xfrm>
          </p:grpSpPr>
          <p:cxnSp>
            <p:nvCxnSpPr>
              <p:cNvPr id="13" name="Straight Connector 12"/>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grpSp>
        <p:nvGrpSpPr>
          <p:cNvPr id="15" name="Group 14"/>
          <p:cNvGrpSpPr/>
          <p:nvPr/>
        </p:nvGrpSpPr>
        <p:grpSpPr>
          <a:xfrm>
            <a:off x="-22168" y="3788624"/>
            <a:ext cx="12268409" cy="1135597"/>
            <a:chOff x="0" y="2677636"/>
            <a:chExt cx="12236335" cy="1135597"/>
          </a:xfrm>
        </p:grpSpPr>
        <p:sp>
          <p:nvSpPr>
            <p:cNvPr id="16" name="Rectangle 15"/>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p:cNvGrpSpPr/>
            <p:nvPr/>
          </p:nvGrpSpPr>
          <p:grpSpPr>
            <a:xfrm>
              <a:off x="0" y="3713797"/>
              <a:ext cx="12236335" cy="99436"/>
              <a:chOff x="152400" y="2369127"/>
              <a:chExt cx="12236335" cy="99436"/>
            </a:xfrm>
          </p:grpSpPr>
          <p:cxnSp>
            <p:nvCxnSpPr>
              <p:cNvPr id="18" name="Straight Connector 17"/>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pic>
        <p:nvPicPr>
          <p:cNvPr id="22" name="Picture 2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698" y="0"/>
            <a:ext cx="12241850" cy="1463677"/>
          </a:xfrm>
          <a:prstGeom prst="rect">
            <a:avLst/>
          </a:prstGeom>
        </p:spPr>
      </p:pic>
      <p:sp>
        <p:nvSpPr>
          <p:cNvPr id="3" name="TextBox 2"/>
          <p:cNvSpPr txBox="1"/>
          <p:nvPr/>
        </p:nvSpPr>
        <p:spPr>
          <a:xfrm>
            <a:off x="1375715" y="1762987"/>
            <a:ext cx="9275806" cy="1200329"/>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Referencing &amp; Plagiarism: The Basics</a:t>
            </a:r>
          </a:p>
          <a:p>
            <a:pPr algn="ctr"/>
            <a:endParaRPr lang="en-GB" sz="3600"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1548714" y="3870270"/>
            <a:ext cx="8888627" cy="830997"/>
          </a:xfrm>
          <a:prstGeom prst="rect">
            <a:avLst/>
          </a:prstGeom>
          <a:noFill/>
        </p:spPr>
        <p:txBody>
          <a:bodyPr wrap="square" rtlCol="0">
            <a:spAutoFit/>
          </a:bodyPr>
          <a:lstStyle/>
          <a:p>
            <a:pPr algn="ctr"/>
            <a:r>
              <a:rPr lang="en-GB" sz="2400" dirty="0" smtClean="0">
                <a:solidFill>
                  <a:schemeClr val="bg1"/>
                </a:solidFill>
              </a:rPr>
              <a:t>Samantha Scoulding</a:t>
            </a:r>
          </a:p>
          <a:p>
            <a:pPr algn="ctr"/>
            <a:r>
              <a:rPr lang="en-GB" sz="2400" dirty="0" smtClean="0">
                <a:solidFill>
                  <a:schemeClr val="bg1"/>
                </a:solidFill>
              </a:rPr>
              <a:t>Academic Liaison Librarian</a:t>
            </a:r>
            <a:endParaRPr lang="en-GB" sz="2400" dirty="0">
              <a:solidFill>
                <a:schemeClr val="bg1"/>
              </a:solidFill>
            </a:endParaRPr>
          </a:p>
        </p:txBody>
      </p:sp>
      <p:sp>
        <p:nvSpPr>
          <p:cNvPr id="9" name="TextBox 8"/>
          <p:cNvSpPr txBox="1"/>
          <p:nvPr/>
        </p:nvSpPr>
        <p:spPr>
          <a:xfrm>
            <a:off x="2982094" y="5906953"/>
            <a:ext cx="6063049" cy="461665"/>
          </a:xfrm>
          <a:prstGeom prst="rect">
            <a:avLst/>
          </a:prstGeom>
          <a:noFill/>
        </p:spPr>
        <p:txBody>
          <a:bodyPr wrap="square" rtlCol="0">
            <a:spAutoFit/>
          </a:bodyPr>
          <a:lstStyle/>
          <a:p>
            <a:pPr algn="ctr"/>
            <a:r>
              <a:rPr lang="en-GB" sz="2400" dirty="0" smtClean="0">
                <a:solidFill>
                  <a:schemeClr val="bg1"/>
                </a:solidFill>
              </a:rPr>
              <a:t>Library &amp; Learning Resources</a:t>
            </a:r>
            <a:endParaRPr lang="en-GB" sz="2400" dirty="0">
              <a:solidFill>
                <a:schemeClr val="bg1"/>
              </a:solidFill>
            </a:endParaRPr>
          </a:p>
        </p:txBody>
      </p:sp>
    </p:spTree>
    <p:extLst>
      <p:ext uri="{BB962C8B-B14F-4D97-AF65-F5344CB8AC3E}">
        <p14:creationId xmlns:p14="http://schemas.microsoft.com/office/powerpoint/2010/main" val="3853635874"/>
      </p:ext>
    </p:extLst>
  </p:cSld>
  <p:clrMapOvr>
    <a:masterClrMapping/>
  </p:clrMapOvr>
  <mc:AlternateContent xmlns:mc="http://schemas.openxmlformats.org/markup-compatibility/2006" xmlns:p14="http://schemas.microsoft.com/office/powerpoint/2010/main">
    <mc:Choice Requires="p14">
      <p:transition spd="slow" p14:dur="2000" advTm="3365"/>
    </mc:Choice>
    <mc:Fallback xmlns="">
      <p:transition spd="slow" advTm="3365"/>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pic>
        <p:nvPicPr>
          <p:cNvPr id="5"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1"/>
            <a:ext cx="12192001" cy="6859247"/>
          </a:xfrm>
          <a:prstGeom prst="rect">
            <a:avLst/>
          </a:prstGeom>
        </p:spPr>
      </p:pic>
      <p:sp>
        <p:nvSpPr>
          <p:cNvPr id="6" name="TextBox 5"/>
          <p:cNvSpPr txBox="1"/>
          <p:nvPr/>
        </p:nvSpPr>
        <p:spPr>
          <a:xfrm>
            <a:off x="381194" y="5169062"/>
            <a:ext cx="11571910" cy="1354217"/>
          </a:xfrm>
          <a:prstGeom prst="rect">
            <a:avLst/>
          </a:prstGeom>
          <a:noFill/>
        </p:spPr>
        <p:txBody>
          <a:bodyPr wrap="square" rtlCol="0">
            <a:spAutoFit/>
          </a:bodyPr>
          <a:lstStyle/>
          <a:p>
            <a:r>
              <a:rPr lang="en-GB" sz="3200" dirty="0">
                <a:solidFill>
                  <a:schemeClr val="bg1"/>
                </a:solidFill>
              </a:rPr>
              <a:t>If I have seen further than certain other men, it is by standing upon the shoulders of giants</a:t>
            </a:r>
          </a:p>
          <a:p>
            <a:r>
              <a:rPr lang="en-GB" dirty="0">
                <a:solidFill>
                  <a:schemeClr val="bg1"/>
                </a:solidFill>
              </a:rPr>
              <a:t>(Sir Isaac Newton)</a:t>
            </a:r>
          </a:p>
        </p:txBody>
      </p:sp>
    </p:spTree>
    <p:extLst>
      <p:ext uri="{BB962C8B-B14F-4D97-AF65-F5344CB8AC3E}">
        <p14:creationId xmlns:p14="http://schemas.microsoft.com/office/powerpoint/2010/main" val="3186318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44335"/>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p:cNvGrpSpPr/>
          <p:nvPr/>
        </p:nvGrpSpPr>
        <p:grpSpPr>
          <a:xfrm>
            <a:off x="1" y="-53484"/>
            <a:ext cx="12236335" cy="1185632"/>
            <a:chOff x="1178577" y="1361872"/>
            <a:chExt cx="9818890" cy="1185632"/>
          </a:xfrm>
        </p:grpSpPr>
        <p:sp>
          <p:nvSpPr>
            <p:cNvPr id="15" name="Rectangle 14"/>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sp>
        <p:nvSpPr>
          <p:cNvPr id="18" name="Rectangle 17"/>
          <p:cNvSpPr/>
          <p:nvPr/>
        </p:nvSpPr>
        <p:spPr>
          <a:xfrm rot="10800000">
            <a:off x="0" y="5860472"/>
            <a:ext cx="12280672"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1351003" y="281202"/>
            <a:ext cx="8929817"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What you’ll learn today…</a:t>
            </a:r>
            <a:endParaRPr lang="en-GB" sz="3600" dirty="0">
              <a:solidFill>
                <a:schemeClr val="bg1"/>
              </a:solidFill>
              <a:latin typeface="Arial" panose="020B0604020202020204" pitchFamily="34" charset="0"/>
              <a:cs typeface="Arial" panose="020B0604020202020204" pitchFamily="34" charset="0"/>
            </a:endParaRPr>
          </a:p>
        </p:txBody>
      </p:sp>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92562" y="1627086"/>
            <a:ext cx="5455339" cy="3636892"/>
          </a:xfrm>
          <a:prstGeom prst="rect">
            <a:avLst/>
          </a:prstGeom>
        </p:spPr>
      </p:pic>
      <p:sp>
        <p:nvSpPr>
          <p:cNvPr id="3" name="TextBox 2"/>
          <p:cNvSpPr txBox="1"/>
          <p:nvPr/>
        </p:nvSpPr>
        <p:spPr>
          <a:xfrm>
            <a:off x="444843" y="1400430"/>
            <a:ext cx="5132173" cy="4185761"/>
          </a:xfrm>
          <a:prstGeom prst="rect">
            <a:avLst/>
          </a:prstGeom>
          <a:noFill/>
        </p:spPr>
        <p:txBody>
          <a:bodyPr wrap="square" rtlCol="0">
            <a:spAutoFit/>
          </a:bodyPr>
          <a:lstStyle/>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What is referencing?</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Terminology</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Why do I need to reference?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When &amp; what do I reference?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What information to include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What is plagiarism?</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Referencing the ‘Big 3’</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Handy tips!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Referencing guides &amp; assistive software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Who to ask for help!</a:t>
            </a:r>
          </a:p>
        </p:txBody>
      </p:sp>
    </p:spTree>
    <p:extLst>
      <p:ext uri="{BB962C8B-B14F-4D97-AF65-F5344CB8AC3E}">
        <p14:creationId xmlns:p14="http://schemas.microsoft.com/office/powerpoint/2010/main" val="3035414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0"/>
            <a:ext cx="12192000" cy="6858000"/>
          </a:xfrm>
          <a:prstGeom prst="rect">
            <a:avLst/>
          </a:prstGeom>
          <a:solidFill>
            <a:srgbClr val="A9C8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0" y="-11015"/>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7"/>
            <a:endParaRPr lang="en-US" sz="2800" dirty="0">
              <a:solidFill>
                <a:schemeClr val="bg1"/>
              </a:solidFill>
            </a:endParaRPr>
          </a:p>
        </p:txBody>
      </p:sp>
      <p:sp>
        <p:nvSpPr>
          <p:cNvPr id="20" name="Rectangle 19"/>
          <p:cNvSpPr/>
          <p:nvPr/>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6" name="Group 25"/>
          <p:cNvGrpSpPr/>
          <p:nvPr/>
        </p:nvGrpSpPr>
        <p:grpSpPr>
          <a:xfrm>
            <a:off x="1" y="-60664"/>
            <a:ext cx="12236335" cy="1135597"/>
            <a:chOff x="0" y="2677636"/>
            <a:chExt cx="12236335" cy="1135597"/>
          </a:xfrm>
        </p:grpSpPr>
        <p:sp>
          <p:nvSpPr>
            <p:cNvPr id="27" name="Rectangle 26"/>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8" name="Group 27"/>
            <p:cNvGrpSpPr/>
            <p:nvPr/>
          </p:nvGrpSpPr>
          <p:grpSpPr>
            <a:xfrm>
              <a:off x="0" y="3713797"/>
              <a:ext cx="12236335" cy="99436"/>
              <a:chOff x="152400" y="2369127"/>
              <a:chExt cx="12236335" cy="99436"/>
            </a:xfrm>
          </p:grpSpPr>
          <p:cxnSp>
            <p:nvCxnSpPr>
              <p:cNvPr id="29" name="Straight Connector 28"/>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2" name="TextBox 1"/>
          <p:cNvSpPr txBox="1"/>
          <p:nvPr/>
        </p:nvSpPr>
        <p:spPr>
          <a:xfrm>
            <a:off x="2471349" y="181230"/>
            <a:ext cx="6812691"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What is referencing?</a:t>
            </a:r>
            <a:endParaRPr lang="en-GB" sz="3600" dirty="0">
              <a:solidFill>
                <a:schemeClr val="bg1"/>
              </a:solidFill>
              <a:latin typeface="Arial" panose="020B0604020202020204" pitchFamily="34" charset="0"/>
              <a:cs typeface="Arial" panose="020B0604020202020204" pitchFamily="34" charset="0"/>
            </a:endParaRPr>
          </a:p>
        </p:txBody>
      </p:sp>
      <p:sp>
        <p:nvSpPr>
          <p:cNvPr id="7" name="TextBox 6"/>
          <p:cNvSpPr txBox="1"/>
          <p:nvPr/>
        </p:nvSpPr>
        <p:spPr>
          <a:xfrm>
            <a:off x="2221126" y="5434318"/>
            <a:ext cx="2240690"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hlinkClick r:id="rId2"/>
              </a:rPr>
              <a:t>Video: What is referencing? </a:t>
            </a:r>
            <a:endParaRPr lang="en-GB" sz="1200" dirty="0">
              <a:latin typeface="Arial" panose="020B0604020202020204" pitchFamily="34" charset="0"/>
              <a:cs typeface="Arial" panose="020B0604020202020204" pitchFamily="34" charset="0"/>
            </a:endParaRPr>
          </a:p>
        </p:txBody>
      </p:sp>
      <p:sp>
        <p:nvSpPr>
          <p:cNvPr id="18" name="TextBox 17"/>
          <p:cNvSpPr txBox="1"/>
          <p:nvPr/>
        </p:nvSpPr>
        <p:spPr>
          <a:xfrm>
            <a:off x="6682941" y="1974189"/>
            <a:ext cx="5202197" cy="3139321"/>
          </a:xfrm>
          <a:prstGeom prst="rect">
            <a:avLst/>
          </a:prstGeom>
          <a:noFill/>
        </p:spPr>
        <p:txBody>
          <a:bodyPr wrap="square" rtlCol="0">
            <a:spAutoFit/>
          </a:bodyPr>
          <a:lstStyle/>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Acknowledging</a:t>
            </a:r>
            <a:r>
              <a:rPr lang="en-GB" sz="2000" dirty="0">
                <a:latin typeface="Arial" panose="020B0604020202020204" pitchFamily="34" charset="0"/>
                <a:cs typeface="Arial" panose="020B0604020202020204" pitchFamily="34" charset="0"/>
              </a:rPr>
              <a:t> when you use </a:t>
            </a:r>
            <a:r>
              <a:rPr lang="en-GB" sz="2000" dirty="0" smtClean="0">
                <a:latin typeface="Arial" panose="020B0604020202020204" pitchFamily="34" charset="0"/>
                <a:cs typeface="Arial" panose="020B0604020202020204" pitchFamily="34" charset="0"/>
              </a:rPr>
              <a:t>someone </a:t>
            </a:r>
            <a:r>
              <a:rPr lang="en-GB" sz="2000" dirty="0">
                <a:latin typeface="Arial" panose="020B0604020202020204" pitchFamily="34" charset="0"/>
                <a:cs typeface="Arial" panose="020B0604020202020204" pitchFamily="34" charset="0"/>
              </a:rPr>
              <a:t>else’s words, ideas, images or research in your own work</a:t>
            </a:r>
          </a:p>
          <a:p>
            <a:pPr marL="342900" indent="-342900">
              <a:buFont typeface="Arial" panose="020B0604020202020204" pitchFamily="34" charset="0"/>
              <a:buChar char="•"/>
            </a:pPr>
            <a:endParaRPr lang="en-GB" sz="20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Providing the link to your sources and </a:t>
            </a:r>
            <a:r>
              <a:rPr lang="en-GB" sz="2000" b="1" dirty="0">
                <a:latin typeface="Arial" panose="020B0604020202020204" pitchFamily="34" charset="0"/>
                <a:cs typeface="Arial" panose="020B0604020202020204" pitchFamily="34" charset="0"/>
              </a:rPr>
              <a:t>evidence</a:t>
            </a:r>
          </a:p>
          <a:p>
            <a:endParaRPr lang="en-GB" sz="2000" dirty="0">
              <a:latin typeface="Arial" panose="020B0604020202020204" pitchFamily="34" charset="0"/>
              <a:cs typeface="Arial" panose="020B0604020202020204" pitchFamily="34" charset="0"/>
            </a:endParaRPr>
          </a:p>
          <a:p>
            <a:endParaRPr lang="en-GB" dirty="0"/>
          </a:p>
        </p:txBody>
      </p:sp>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8779" y="1285915"/>
            <a:ext cx="6005384" cy="4003589"/>
          </a:xfrm>
          <a:prstGeom prst="rect">
            <a:avLst/>
          </a:prstGeom>
        </p:spPr>
      </p:pic>
    </p:spTree>
    <p:extLst>
      <p:ext uri="{BB962C8B-B14F-4D97-AF65-F5344CB8AC3E}">
        <p14:creationId xmlns:p14="http://schemas.microsoft.com/office/powerpoint/2010/main" val="3980516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5400" b="1" dirty="0" smtClean="0"/>
          </a:p>
        </p:txBody>
      </p:sp>
      <p:grpSp>
        <p:nvGrpSpPr>
          <p:cNvPr id="14" name="Group 13"/>
          <p:cNvGrpSpPr/>
          <p:nvPr/>
        </p:nvGrpSpPr>
        <p:grpSpPr>
          <a:xfrm>
            <a:off x="-77820" y="0"/>
            <a:ext cx="12269820" cy="1213182"/>
            <a:chOff x="1143001" y="4014934"/>
            <a:chExt cx="9818890" cy="1213182"/>
          </a:xfrm>
        </p:grpSpPr>
        <p:sp>
          <p:nvSpPr>
            <p:cNvPr id="15" name="Rectangle 14"/>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p:cNvGrpSpPr/>
            <p:nvPr/>
          </p:nvGrpSpPr>
          <p:grpSpPr>
            <a:xfrm>
              <a:off x="1143001" y="5128680"/>
              <a:ext cx="9818890" cy="99436"/>
              <a:chOff x="152400" y="2369127"/>
              <a:chExt cx="12236335" cy="99436"/>
            </a:xfrm>
          </p:grpSpPr>
          <p:cxnSp>
            <p:nvCxnSpPr>
              <p:cNvPr id="17" name="Straight Connector 16"/>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0" name="Rectangle 19"/>
          <p:cNvSpPr/>
          <p:nvPr/>
        </p:nvSpPr>
        <p:spPr>
          <a:xfrm rot="10800000">
            <a:off x="0" y="5909458"/>
            <a:ext cx="12280672" cy="1041862"/>
          </a:xfrm>
          <a:prstGeom prst="rect">
            <a:avLst/>
          </a:prstGeom>
          <a:solidFill>
            <a:srgbClr val="007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833816" y="296562"/>
            <a:ext cx="6392562"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Terminology</a:t>
            </a:r>
            <a:endParaRPr lang="en-GB" sz="3600" dirty="0">
              <a:solidFill>
                <a:schemeClr val="bg1"/>
              </a:solidFill>
              <a:latin typeface="Arial" panose="020B0604020202020204" pitchFamily="34" charset="0"/>
              <a:cs typeface="Arial" panose="020B0604020202020204" pitchFamily="34" charset="0"/>
            </a:endParaRPr>
          </a:p>
        </p:txBody>
      </p:sp>
      <p:sp>
        <p:nvSpPr>
          <p:cNvPr id="11" name="TextBox 10"/>
          <p:cNvSpPr txBox="1"/>
          <p:nvPr/>
        </p:nvSpPr>
        <p:spPr>
          <a:xfrm>
            <a:off x="318679" y="1773434"/>
            <a:ext cx="7344816" cy="4154984"/>
          </a:xfrm>
          <a:prstGeom prst="rect">
            <a:avLst/>
          </a:prstGeom>
          <a:noFill/>
        </p:spPr>
        <p:txBody>
          <a:bodyPr wrap="square" rtlCol="0">
            <a:spAutoFit/>
          </a:bodyPr>
          <a:lstStyle/>
          <a:p>
            <a:pPr marL="285750" indent="-285750">
              <a:buFont typeface="Arial" panose="020B0604020202020204" pitchFamily="34" charset="0"/>
              <a:buChar char="•"/>
            </a:pPr>
            <a:r>
              <a:rPr lang="en-GB" sz="2400" b="1" dirty="0">
                <a:solidFill>
                  <a:srgbClr val="FF0000"/>
                </a:solidFill>
              </a:rPr>
              <a:t>Citation:</a:t>
            </a:r>
            <a:r>
              <a:rPr lang="en-GB" sz="2400" dirty="0"/>
              <a:t> brief details, within the text of your assignment, of the source you are quoting from or referring to</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b="1" dirty="0">
                <a:solidFill>
                  <a:srgbClr val="FF0000"/>
                </a:solidFill>
              </a:rPr>
              <a:t>Reference:</a:t>
            </a:r>
            <a:r>
              <a:rPr lang="en-GB" sz="2400" dirty="0"/>
              <a:t> full details of the sources used directly within your assignment, compiled as a list at the end</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b="1" dirty="0">
                <a:solidFill>
                  <a:srgbClr val="FF0000"/>
                </a:solidFill>
              </a:rPr>
              <a:t>Bibliography:</a:t>
            </a:r>
            <a:r>
              <a:rPr lang="en-GB" sz="2400" dirty="0"/>
              <a:t> a list of ALL the texts read for your assignment, whether you have cited them or not</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38216" y="1823832"/>
            <a:ext cx="4609944" cy="3289387"/>
          </a:xfrm>
          <a:prstGeom prst="rect">
            <a:avLst/>
          </a:prstGeom>
        </p:spPr>
      </p:pic>
    </p:spTree>
    <p:extLst>
      <p:ext uri="{BB962C8B-B14F-4D97-AF65-F5344CB8AC3E}">
        <p14:creationId xmlns:p14="http://schemas.microsoft.com/office/powerpoint/2010/main" val="1299904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44335"/>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4" name="Group 13"/>
          <p:cNvGrpSpPr/>
          <p:nvPr/>
        </p:nvGrpSpPr>
        <p:grpSpPr>
          <a:xfrm>
            <a:off x="1" y="-53484"/>
            <a:ext cx="12236335" cy="1185632"/>
            <a:chOff x="1178577" y="1361872"/>
            <a:chExt cx="9818890" cy="1185632"/>
          </a:xfrm>
        </p:grpSpPr>
        <p:sp>
          <p:nvSpPr>
            <p:cNvPr id="15" name="Rectangle 14"/>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sp>
        <p:nvSpPr>
          <p:cNvPr id="18" name="Rectangle 17"/>
          <p:cNvSpPr/>
          <p:nvPr/>
        </p:nvSpPr>
        <p:spPr>
          <a:xfrm rot="10800000">
            <a:off x="0" y="5860472"/>
            <a:ext cx="12280672"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255373" y="238897"/>
            <a:ext cx="11508259"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Group discussion: Why do I need to reference?</a:t>
            </a:r>
            <a:endParaRPr lang="en-GB" sz="3600"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4116860" y="2885029"/>
            <a:ext cx="2920314"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Research Evidence</a:t>
            </a:r>
            <a:endParaRPr lang="en-GB" sz="2400" dirty="0">
              <a:latin typeface="Arial" panose="020B0604020202020204" pitchFamily="34" charset="0"/>
              <a:cs typeface="Arial" panose="020B0604020202020204" pitchFamily="34" charset="0"/>
            </a:endParaRPr>
          </a:p>
        </p:txBody>
      </p:sp>
      <p:sp>
        <p:nvSpPr>
          <p:cNvPr id="5" name="TextBox 4"/>
          <p:cNvSpPr txBox="1"/>
          <p:nvPr/>
        </p:nvSpPr>
        <p:spPr>
          <a:xfrm>
            <a:off x="9279922" y="1759716"/>
            <a:ext cx="1589903"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Credibility</a:t>
            </a:r>
            <a:endParaRPr lang="en-GB" sz="2400" dirty="0">
              <a:latin typeface="Arial" panose="020B0604020202020204" pitchFamily="34" charset="0"/>
              <a:cs typeface="Arial" panose="020B0604020202020204" pitchFamily="34" charset="0"/>
            </a:endParaRPr>
          </a:p>
        </p:txBody>
      </p:sp>
      <p:sp>
        <p:nvSpPr>
          <p:cNvPr id="6" name="TextBox 5"/>
          <p:cNvSpPr txBox="1"/>
          <p:nvPr/>
        </p:nvSpPr>
        <p:spPr>
          <a:xfrm>
            <a:off x="9020433" y="4866093"/>
            <a:ext cx="2561967"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Acknowledgment </a:t>
            </a:r>
            <a:endParaRPr lang="en-GB" sz="2400" dirty="0">
              <a:latin typeface="Arial" panose="020B0604020202020204" pitchFamily="34" charset="0"/>
              <a:cs typeface="Arial" panose="020B0604020202020204" pitchFamily="34" charset="0"/>
            </a:endParaRPr>
          </a:p>
        </p:txBody>
      </p:sp>
      <p:sp>
        <p:nvSpPr>
          <p:cNvPr id="7" name="TextBox 6"/>
          <p:cNvSpPr txBox="1"/>
          <p:nvPr/>
        </p:nvSpPr>
        <p:spPr>
          <a:xfrm>
            <a:off x="8818603" y="3315658"/>
            <a:ext cx="2512540"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Avoid Plagiarism</a:t>
            </a:r>
            <a:endParaRPr lang="en-GB" sz="2400" dirty="0">
              <a:latin typeface="Arial" panose="020B0604020202020204" pitchFamily="34" charset="0"/>
              <a:cs typeface="Arial" panose="020B0604020202020204" pitchFamily="34" charset="0"/>
            </a:endParaRPr>
          </a:p>
        </p:txBody>
      </p:sp>
      <p:sp>
        <p:nvSpPr>
          <p:cNvPr id="8" name="TextBox 7"/>
          <p:cNvSpPr txBox="1"/>
          <p:nvPr/>
        </p:nvSpPr>
        <p:spPr>
          <a:xfrm>
            <a:off x="1672281" y="3777323"/>
            <a:ext cx="1812324"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Recognition</a:t>
            </a:r>
            <a:endParaRPr lang="en-GB" sz="2400" dirty="0">
              <a:latin typeface="Arial" panose="020B0604020202020204" pitchFamily="34" charset="0"/>
              <a:cs typeface="Arial" panose="020B0604020202020204" pitchFamily="34" charset="0"/>
            </a:endParaRPr>
          </a:p>
        </p:txBody>
      </p:sp>
      <p:sp>
        <p:nvSpPr>
          <p:cNvPr id="10" name="TextBox 9"/>
          <p:cNvSpPr txBox="1"/>
          <p:nvPr/>
        </p:nvSpPr>
        <p:spPr>
          <a:xfrm>
            <a:off x="5577017" y="4635260"/>
            <a:ext cx="2265405"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Better Grades</a:t>
            </a:r>
            <a:endParaRPr lang="en-GB" sz="2400" dirty="0">
              <a:latin typeface="Arial" panose="020B0604020202020204" pitchFamily="34" charset="0"/>
              <a:cs typeface="Arial" panose="020B0604020202020204" pitchFamily="34" charset="0"/>
            </a:endParaRPr>
          </a:p>
        </p:txBody>
      </p:sp>
      <p:sp>
        <p:nvSpPr>
          <p:cNvPr id="11" name="TextBox 10"/>
          <p:cNvSpPr txBox="1"/>
          <p:nvPr/>
        </p:nvSpPr>
        <p:spPr>
          <a:xfrm>
            <a:off x="4644080" y="1512721"/>
            <a:ext cx="2570205"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Source Location</a:t>
            </a:r>
            <a:endParaRPr lang="en-GB" sz="2400" dirty="0">
              <a:latin typeface="Arial" panose="020B0604020202020204" pitchFamily="34" charset="0"/>
              <a:cs typeface="Arial" panose="020B0604020202020204" pitchFamily="34" charset="0"/>
            </a:endParaRPr>
          </a:p>
        </p:txBody>
      </p:sp>
      <p:sp>
        <p:nvSpPr>
          <p:cNvPr id="12" name="TextBox 11"/>
          <p:cNvSpPr txBox="1"/>
          <p:nvPr/>
        </p:nvSpPr>
        <p:spPr>
          <a:xfrm>
            <a:off x="774357" y="2040267"/>
            <a:ext cx="1960605"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Clarification</a:t>
            </a:r>
            <a:endParaRPr lang="en-GB" sz="2400" dirty="0">
              <a:latin typeface="Arial" panose="020B0604020202020204" pitchFamily="34" charset="0"/>
              <a:cs typeface="Arial" panose="020B0604020202020204" pitchFamily="34" charset="0"/>
            </a:endParaRPr>
          </a:p>
        </p:txBody>
      </p:sp>
      <p:sp>
        <p:nvSpPr>
          <p:cNvPr id="13" name="TextBox 12"/>
          <p:cNvSpPr txBox="1"/>
          <p:nvPr/>
        </p:nvSpPr>
        <p:spPr>
          <a:xfrm>
            <a:off x="395417" y="5096926"/>
            <a:ext cx="4003589"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Highlight Relevant Points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7788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P spid="10" grpId="0"/>
      <p:bldP spid="11" grpId="0"/>
      <p:bldP spid="12"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0"/>
            <a:ext cx="12192000" cy="6858000"/>
          </a:xfrm>
          <a:prstGeom prst="rect">
            <a:avLst/>
          </a:prstGeom>
          <a:solidFill>
            <a:srgbClr val="A9C8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0" y="-16329"/>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7"/>
            <a:endParaRPr lang="en-US" sz="2800" dirty="0">
              <a:solidFill>
                <a:schemeClr val="bg1"/>
              </a:solidFill>
            </a:endParaRPr>
          </a:p>
        </p:txBody>
      </p:sp>
      <p:sp>
        <p:nvSpPr>
          <p:cNvPr id="20" name="Rectangle 19"/>
          <p:cNvSpPr/>
          <p:nvPr/>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6" name="Group 25"/>
          <p:cNvGrpSpPr/>
          <p:nvPr/>
        </p:nvGrpSpPr>
        <p:grpSpPr>
          <a:xfrm>
            <a:off x="1" y="-60664"/>
            <a:ext cx="12236335" cy="1135597"/>
            <a:chOff x="0" y="2677636"/>
            <a:chExt cx="12236335" cy="1135597"/>
          </a:xfrm>
        </p:grpSpPr>
        <p:sp>
          <p:nvSpPr>
            <p:cNvPr id="27" name="Rectangle 26"/>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8" name="Group 27"/>
            <p:cNvGrpSpPr/>
            <p:nvPr/>
          </p:nvGrpSpPr>
          <p:grpSpPr>
            <a:xfrm>
              <a:off x="0" y="3713797"/>
              <a:ext cx="12236335" cy="99436"/>
              <a:chOff x="152400" y="2369127"/>
              <a:chExt cx="12236335" cy="99436"/>
            </a:xfrm>
          </p:grpSpPr>
          <p:cxnSp>
            <p:nvCxnSpPr>
              <p:cNvPr id="29" name="Straight Connector 28"/>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2" name="TextBox 1"/>
          <p:cNvSpPr txBox="1"/>
          <p:nvPr/>
        </p:nvSpPr>
        <p:spPr>
          <a:xfrm>
            <a:off x="823784" y="172992"/>
            <a:ext cx="11236411"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When &amp; what do I need to reference?</a:t>
            </a:r>
            <a:endParaRPr lang="en-GB" sz="3600" dirty="0">
              <a:solidFill>
                <a:schemeClr val="bg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894585"/>
            <a:ext cx="12192000" cy="4958007"/>
          </a:xfrm>
          <a:prstGeom prst="rect">
            <a:avLst/>
          </a:prstGeom>
        </p:spPr>
      </p:pic>
      <p:sp>
        <p:nvSpPr>
          <p:cNvPr id="14" name="Content Placeholder 2"/>
          <p:cNvSpPr>
            <a:spLocks noGrp="1"/>
          </p:cNvSpPr>
          <p:nvPr>
            <p:ph idx="1"/>
          </p:nvPr>
        </p:nvSpPr>
        <p:spPr>
          <a:xfrm>
            <a:off x="69052" y="1316489"/>
            <a:ext cx="6677738" cy="4294547"/>
          </a:xfrm>
        </p:spPr>
        <p:txBody>
          <a:bodyPr>
            <a:normAutofit lnSpcReduction="10000"/>
          </a:bodyPr>
          <a:lstStyle/>
          <a:p>
            <a:r>
              <a:rPr lang="en-GB" sz="2800" dirty="0"/>
              <a:t>EVERY time you use some-one else’s work </a:t>
            </a:r>
          </a:p>
          <a:p>
            <a:r>
              <a:rPr lang="en-GB" sz="2800" dirty="0" smtClean="0"/>
              <a:t>Direct quote</a:t>
            </a:r>
          </a:p>
          <a:p>
            <a:r>
              <a:rPr lang="en-GB" dirty="0"/>
              <a:t>P</a:t>
            </a:r>
            <a:r>
              <a:rPr lang="en-GB" sz="2800" dirty="0" smtClean="0"/>
              <a:t>araphrase </a:t>
            </a:r>
          </a:p>
          <a:p>
            <a:r>
              <a:rPr lang="en-GB" dirty="0"/>
              <a:t>S</a:t>
            </a:r>
            <a:r>
              <a:rPr lang="en-GB" sz="2800" dirty="0" smtClean="0"/>
              <a:t>ummary </a:t>
            </a:r>
            <a:endParaRPr lang="en-GB" sz="2800" dirty="0"/>
          </a:p>
          <a:p>
            <a:r>
              <a:rPr lang="en-GB" sz="2800" dirty="0"/>
              <a:t>ALL data </a:t>
            </a:r>
            <a:r>
              <a:rPr lang="en-GB" sz="2800" dirty="0" smtClean="0"/>
              <a:t>…including images, graphs, tables etc.</a:t>
            </a:r>
            <a:endParaRPr lang="en-GB" sz="2800" dirty="0"/>
          </a:p>
          <a:p>
            <a:pPr marL="0" indent="0">
              <a:buNone/>
            </a:pPr>
            <a:endParaRPr lang="en-GB" sz="2800" dirty="0"/>
          </a:p>
          <a:p>
            <a:pPr marL="0" indent="0">
              <a:buNone/>
            </a:pPr>
            <a:r>
              <a:rPr lang="en-GB" sz="2800" dirty="0" smtClean="0"/>
              <a:t>Failure </a:t>
            </a:r>
            <a:r>
              <a:rPr lang="en-GB" sz="2800" dirty="0"/>
              <a:t>to reference could mean that your work </a:t>
            </a:r>
            <a:r>
              <a:rPr lang="en-GB" sz="2800" dirty="0" smtClean="0"/>
              <a:t>may </a:t>
            </a:r>
            <a:r>
              <a:rPr lang="en-GB" sz="2800" dirty="0"/>
              <a:t>be considered </a:t>
            </a:r>
            <a:r>
              <a:rPr lang="en-GB" sz="2800" b="1" dirty="0" smtClean="0"/>
              <a:t>plagiarism!</a:t>
            </a:r>
            <a:endParaRPr lang="en-GB" sz="2800" b="1" dirty="0"/>
          </a:p>
        </p:txBody>
      </p:sp>
    </p:spTree>
    <p:extLst>
      <p:ext uri="{BB962C8B-B14F-4D97-AF65-F5344CB8AC3E}">
        <p14:creationId xmlns:p14="http://schemas.microsoft.com/office/powerpoint/2010/main" val="2928037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p:cNvGrpSpPr/>
          <p:nvPr/>
        </p:nvGrpSpPr>
        <p:grpSpPr>
          <a:xfrm>
            <a:off x="-77820" y="0"/>
            <a:ext cx="12269820" cy="1213182"/>
            <a:chOff x="1143001" y="4014934"/>
            <a:chExt cx="9818890" cy="1213182"/>
          </a:xfrm>
        </p:grpSpPr>
        <p:sp>
          <p:nvSpPr>
            <p:cNvPr id="15" name="Rectangle 14"/>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p:cNvGrpSpPr/>
            <p:nvPr/>
          </p:nvGrpSpPr>
          <p:grpSpPr>
            <a:xfrm>
              <a:off x="1143001" y="5128680"/>
              <a:ext cx="9818890" cy="99436"/>
              <a:chOff x="152400" y="2369127"/>
              <a:chExt cx="12236335" cy="99436"/>
            </a:xfrm>
          </p:grpSpPr>
          <p:cxnSp>
            <p:nvCxnSpPr>
              <p:cNvPr id="17" name="Straight Connector 16"/>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0" name="Rectangle 19"/>
          <p:cNvSpPr/>
          <p:nvPr/>
        </p:nvSpPr>
        <p:spPr>
          <a:xfrm rot="10800000">
            <a:off x="0" y="5909458"/>
            <a:ext cx="12280672" cy="1041862"/>
          </a:xfrm>
          <a:prstGeom prst="rect">
            <a:avLst/>
          </a:prstGeom>
          <a:solidFill>
            <a:srgbClr val="007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0" y="280086"/>
            <a:ext cx="12147544"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What is plagiarism?</a:t>
            </a:r>
            <a:endParaRPr lang="en-GB" sz="3600"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329514" y="1474570"/>
            <a:ext cx="11532972" cy="4062651"/>
          </a:xfrm>
          <a:prstGeom prst="rect">
            <a:avLst/>
          </a:prstGeom>
          <a:noFill/>
        </p:spPr>
        <p:txBody>
          <a:bodyPr wrap="square" rtlCol="0">
            <a:spAutoFit/>
          </a:bodyPr>
          <a:lstStyle/>
          <a:p>
            <a:r>
              <a:rPr lang="en-US" sz="2400" dirty="0" smtClean="0">
                <a:latin typeface="Arial" panose="020B0604020202020204" pitchFamily="34" charset="0"/>
                <a:cs typeface="Arial" panose="020B0604020202020204" pitchFamily="34" charset="0"/>
              </a:rPr>
              <a:t>“Plagiarism </a:t>
            </a:r>
            <a:r>
              <a:rPr lang="en-US" sz="2400" dirty="0">
                <a:latin typeface="Arial" panose="020B0604020202020204" pitchFamily="34" charset="0"/>
                <a:cs typeface="Arial" panose="020B0604020202020204" pitchFamily="34" charset="0"/>
              </a:rPr>
              <a:t>is passing off, or attempting to pass off, another’s work as your own. It includes copying the words, ideas, images or research results of another without acknowledgement, whether those words etc. are published or unpublished. It is plagiarism, for example, to copy the work of another student, of a member of staff or a published article without crediting the author. Persons who allow their work to be plagiarised are also guilty. Plagiarism is also submitting work for an assignment that has previously been submitted to the University in any form without acknowledging that this is the case (unless such re-use has been explicitly </a:t>
            </a:r>
            <a:r>
              <a:rPr lang="en-US" sz="2400" dirty="0" err="1">
                <a:latin typeface="Arial" panose="020B0604020202020204" pitchFamily="34" charset="0"/>
                <a:cs typeface="Arial" panose="020B0604020202020204" pitchFamily="34" charset="0"/>
              </a:rPr>
              <a:t>authorised</a:t>
            </a:r>
            <a:r>
              <a:rPr lang="en-US" sz="2400" dirty="0">
                <a:latin typeface="Arial" panose="020B0604020202020204" pitchFamily="34" charset="0"/>
                <a:cs typeface="Arial" panose="020B0604020202020204" pitchFamily="34" charset="0"/>
              </a:rPr>
              <a:t> under the regulations) – this is self-plagiarism</a:t>
            </a:r>
            <a:r>
              <a:rPr lang="en-US" sz="2400" dirty="0" smtClean="0">
                <a:latin typeface="Arial" panose="020B0604020202020204" pitchFamily="34" charset="0"/>
                <a:cs typeface="Arial" panose="020B0604020202020204" pitchFamily="34" charset="0"/>
              </a:rPr>
              <a:t>.”</a:t>
            </a:r>
          </a:p>
          <a:p>
            <a:endParaRPr lang="en-US" dirty="0"/>
          </a:p>
          <a:p>
            <a:r>
              <a:rPr lang="en-GB" sz="2400" b="1" dirty="0" smtClean="0">
                <a:latin typeface="Arial" panose="020B0604020202020204" pitchFamily="34" charset="0"/>
                <a:cs typeface="Arial" panose="020B0604020202020204" pitchFamily="34" charset="0"/>
              </a:rPr>
              <a:t>UWTSD Regulations – Undergraduate Student Guide 2017-18</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1042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44335"/>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p:cNvGrpSpPr/>
          <p:nvPr/>
        </p:nvGrpSpPr>
        <p:grpSpPr>
          <a:xfrm>
            <a:off x="1" y="-53484"/>
            <a:ext cx="12236335" cy="1185632"/>
            <a:chOff x="1178577" y="1361872"/>
            <a:chExt cx="9818890" cy="1185632"/>
          </a:xfrm>
        </p:grpSpPr>
        <p:sp>
          <p:nvSpPr>
            <p:cNvPr id="15" name="Rectangle 14"/>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sp>
        <p:nvSpPr>
          <p:cNvPr id="18" name="Rectangle 17"/>
          <p:cNvSpPr/>
          <p:nvPr/>
        </p:nvSpPr>
        <p:spPr>
          <a:xfrm rot="10800000">
            <a:off x="0" y="5860472"/>
            <a:ext cx="12280672"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117124" y="238897"/>
            <a:ext cx="7422292"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Plagiarism Quiz!</a:t>
            </a:r>
            <a:endParaRPr lang="en-GB" sz="3600" dirty="0">
              <a:solidFill>
                <a:schemeClr val="bg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4228" y="1225756"/>
            <a:ext cx="4541108" cy="4541108"/>
          </a:xfrm>
          <a:prstGeom prst="rect">
            <a:avLst/>
          </a:prstGeom>
        </p:spPr>
      </p:pic>
      <p:sp>
        <p:nvSpPr>
          <p:cNvPr id="5" name="TextBox 4"/>
          <p:cNvSpPr txBox="1"/>
          <p:nvPr/>
        </p:nvSpPr>
        <p:spPr>
          <a:xfrm>
            <a:off x="6021859" y="1754660"/>
            <a:ext cx="5741773" cy="3539430"/>
          </a:xfrm>
          <a:prstGeom prst="rect">
            <a:avLst/>
          </a:prstGeom>
          <a:noFill/>
        </p:spPr>
        <p:txBody>
          <a:bodyPr wrap="square" rtlCol="0">
            <a:spAutoFit/>
          </a:bodyPr>
          <a:lstStyle/>
          <a:p>
            <a:r>
              <a:rPr lang="en-GB" sz="2400" b="1" dirty="0" smtClean="0">
                <a:latin typeface="Arial" panose="020B0604020202020204" pitchFamily="34" charset="0"/>
                <a:cs typeface="Arial" panose="020B0604020202020204" pitchFamily="34" charset="0"/>
              </a:rPr>
              <a:t>Time to test your knowledge!</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Using your mobile device go to: </a:t>
            </a:r>
            <a:r>
              <a:rPr lang="en-GB" sz="2000" dirty="0" smtClean="0">
                <a:latin typeface="Arial" panose="020B0604020202020204" pitchFamily="34" charset="0"/>
                <a:cs typeface="Arial" panose="020B0604020202020204" pitchFamily="34" charset="0"/>
                <a:hlinkClick r:id="rId3"/>
              </a:rPr>
              <a:t>https://kahoot.it</a:t>
            </a:r>
            <a:r>
              <a:rPr lang="en-GB" sz="2000" dirty="0" smtClean="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Sign in using the allocated code</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Only </a:t>
            </a:r>
            <a:r>
              <a:rPr lang="en-GB" sz="2000" dirty="0">
                <a:solidFill>
                  <a:srgbClr val="FF0000"/>
                </a:solidFill>
                <a:latin typeface="Arial" panose="020B0604020202020204" pitchFamily="34" charset="0"/>
                <a:cs typeface="Arial" panose="020B0604020202020204" pitchFamily="34" charset="0"/>
              </a:rPr>
              <a:t>2</a:t>
            </a:r>
            <a:r>
              <a:rPr lang="en-GB" sz="2000" dirty="0" smtClean="0">
                <a:solidFill>
                  <a:srgbClr val="FF0000"/>
                </a:solidFill>
                <a:latin typeface="Arial" panose="020B0604020202020204" pitchFamily="34" charset="0"/>
                <a:cs typeface="Arial" panose="020B0604020202020204" pitchFamily="34" charset="0"/>
              </a:rPr>
              <a:t>0 seconds per question</a:t>
            </a:r>
            <a:r>
              <a:rPr lang="en-GB" sz="2000" dirty="0" smtClean="0">
                <a:latin typeface="Arial" panose="020B0604020202020204" pitchFamily="34" charset="0"/>
                <a:cs typeface="Arial" panose="020B0604020202020204" pitchFamily="34" charset="0"/>
              </a:rPr>
              <a:t>, so think fast!</a:t>
            </a:r>
          </a:p>
          <a:p>
            <a:endParaRPr lang="en-GB" sz="2000" dirty="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                 *Top scorer wins a prize!!*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2033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0"/>
            <a:ext cx="12192000" cy="6858000"/>
          </a:xfrm>
          <a:prstGeom prst="rect">
            <a:avLst/>
          </a:prstGeom>
          <a:solidFill>
            <a:srgbClr val="A9C8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0" y="-16329"/>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dirty="0"/>
              <a:t>Authors/Editors</a:t>
            </a:r>
          </a:p>
          <a:p>
            <a:pPr lvl="0"/>
            <a:r>
              <a:rPr lang="en-GB" dirty="0"/>
              <a:t>Title</a:t>
            </a:r>
          </a:p>
          <a:p>
            <a:pPr lvl="0"/>
            <a:r>
              <a:rPr lang="en-GB" dirty="0"/>
              <a:t>Edition/series/volume</a:t>
            </a:r>
          </a:p>
          <a:p>
            <a:pPr lvl="0"/>
            <a:r>
              <a:rPr lang="en-GB" dirty="0"/>
              <a:t>Year of publication</a:t>
            </a:r>
          </a:p>
          <a:p>
            <a:pPr lvl="0"/>
            <a:r>
              <a:rPr lang="en-GB" dirty="0"/>
              <a:t>Publisher &amp; place of publication</a:t>
            </a:r>
          </a:p>
          <a:p>
            <a:pPr lvl="0"/>
            <a:r>
              <a:rPr lang="en-GB" dirty="0"/>
              <a:t>Page numbers</a:t>
            </a:r>
          </a:p>
          <a:p>
            <a:pPr lvl="0"/>
            <a:r>
              <a:rPr lang="en-GB" dirty="0"/>
              <a:t>URL (Universal Resource Locator) and date accessed</a:t>
            </a:r>
          </a:p>
          <a:p>
            <a:pPr lvl="0"/>
            <a:r>
              <a:rPr lang="en-GB" dirty="0"/>
              <a:t>DOI (Digital Object Identifier)</a:t>
            </a:r>
          </a:p>
        </p:txBody>
      </p:sp>
      <p:sp>
        <p:nvSpPr>
          <p:cNvPr id="20" name="Rectangle 19"/>
          <p:cNvSpPr/>
          <p:nvPr/>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6" name="Group 25"/>
          <p:cNvGrpSpPr/>
          <p:nvPr/>
        </p:nvGrpSpPr>
        <p:grpSpPr>
          <a:xfrm>
            <a:off x="1" y="-60664"/>
            <a:ext cx="12236335" cy="1135597"/>
            <a:chOff x="0" y="2677636"/>
            <a:chExt cx="12236335" cy="1135597"/>
          </a:xfrm>
        </p:grpSpPr>
        <p:sp>
          <p:nvSpPr>
            <p:cNvPr id="27" name="Rectangle 26"/>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8" name="Group 27"/>
            <p:cNvGrpSpPr/>
            <p:nvPr/>
          </p:nvGrpSpPr>
          <p:grpSpPr>
            <a:xfrm>
              <a:off x="0" y="3713797"/>
              <a:ext cx="12236335" cy="99436"/>
              <a:chOff x="152400" y="2369127"/>
              <a:chExt cx="12236335" cy="99436"/>
            </a:xfrm>
          </p:grpSpPr>
          <p:cxnSp>
            <p:nvCxnSpPr>
              <p:cNvPr id="29" name="Straight Connector 28"/>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2" name="TextBox 1"/>
          <p:cNvSpPr txBox="1"/>
          <p:nvPr/>
        </p:nvSpPr>
        <p:spPr>
          <a:xfrm>
            <a:off x="2471349" y="181230"/>
            <a:ext cx="6812691"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What information to include…</a:t>
            </a:r>
            <a:endParaRPr lang="en-GB" sz="3600" dirty="0">
              <a:solidFill>
                <a:schemeClr val="bg1"/>
              </a:solidFill>
              <a:latin typeface="Arial" panose="020B0604020202020204" pitchFamily="34" charset="0"/>
              <a:cs typeface="Arial" panose="020B0604020202020204" pitchFamily="34" charset="0"/>
            </a:endParaRPr>
          </a:p>
        </p:txBody>
      </p:sp>
      <p:sp>
        <p:nvSpPr>
          <p:cNvPr id="15" name="TextBox 14"/>
          <p:cNvSpPr txBox="1"/>
          <p:nvPr/>
        </p:nvSpPr>
        <p:spPr>
          <a:xfrm>
            <a:off x="551938" y="1267519"/>
            <a:ext cx="6120714" cy="5355312"/>
          </a:xfrm>
          <a:prstGeom prst="rect">
            <a:avLst/>
          </a:prstGeom>
          <a:noFill/>
        </p:spPr>
        <p:txBody>
          <a:bodyPr wrap="square" rtlCol="0">
            <a:spAutoFit/>
          </a:bodyPr>
          <a:lstStyle/>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Authors / Editors</a:t>
            </a: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Title</a:t>
            </a: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Edition / Series / Volume</a:t>
            </a: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Year of publication</a:t>
            </a: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Place of publication &amp; Publisher</a:t>
            </a: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Page numbers</a:t>
            </a: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URL and date accessed</a:t>
            </a: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DOI (Digital Object Identifier)</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76514" y="1457853"/>
            <a:ext cx="6165897" cy="4110598"/>
          </a:xfrm>
          <a:prstGeom prst="rect">
            <a:avLst/>
          </a:prstGeom>
        </p:spPr>
      </p:pic>
    </p:spTree>
    <p:extLst>
      <p:ext uri="{BB962C8B-B14F-4D97-AF65-F5344CB8AC3E}">
        <p14:creationId xmlns:p14="http://schemas.microsoft.com/office/powerpoint/2010/main" val="3447625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p:cNvGrpSpPr/>
          <p:nvPr/>
        </p:nvGrpSpPr>
        <p:grpSpPr>
          <a:xfrm>
            <a:off x="-77820" y="0"/>
            <a:ext cx="12269820" cy="1213182"/>
            <a:chOff x="1143001" y="4014934"/>
            <a:chExt cx="9818890" cy="1213182"/>
          </a:xfrm>
        </p:grpSpPr>
        <p:sp>
          <p:nvSpPr>
            <p:cNvPr id="15" name="Rectangle 14"/>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p:cNvGrpSpPr/>
            <p:nvPr/>
          </p:nvGrpSpPr>
          <p:grpSpPr>
            <a:xfrm>
              <a:off x="1143001" y="5128680"/>
              <a:ext cx="9818890" cy="99436"/>
              <a:chOff x="152400" y="2369127"/>
              <a:chExt cx="12236335" cy="99436"/>
            </a:xfrm>
          </p:grpSpPr>
          <p:cxnSp>
            <p:nvCxnSpPr>
              <p:cNvPr id="17" name="Straight Connector 16"/>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0" name="Rectangle 19"/>
          <p:cNvSpPr/>
          <p:nvPr/>
        </p:nvSpPr>
        <p:spPr>
          <a:xfrm rot="10800000">
            <a:off x="0" y="5909458"/>
            <a:ext cx="12280672" cy="1041862"/>
          </a:xfrm>
          <a:prstGeom prst="rect">
            <a:avLst/>
          </a:prstGeom>
          <a:solidFill>
            <a:srgbClr val="007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1787601" y="230658"/>
            <a:ext cx="7858904"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Referencing the ‘Big 3’…Harvard</a:t>
            </a:r>
            <a:endParaRPr lang="en-GB" sz="3600"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172989" y="1614616"/>
            <a:ext cx="11203465" cy="4247317"/>
          </a:xfrm>
          <a:prstGeom prst="rect">
            <a:avLst/>
          </a:prstGeom>
          <a:noFill/>
        </p:spPr>
        <p:txBody>
          <a:bodyPr wrap="square" rtlCol="0">
            <a:spAutoFit/>
          </a:bodyPr>
          <a:lstStyle/>
          <a:p>
            <a:r>
              <a:rPr lang="en-GB" b="1" dirty="0" smtClean="0">
                <a:solidFill>
                  <a:schemeClr val="accent1">
                    <a:lumMod val="75000"/>
                  </a:schemeClr>
                </a:solidFill>
              </a:rPr>
              <a:t>Book:</a:t>
            </a:r>
          </a:p>
          <a:p>
            <a:r>
              <a:rPr lang="en-US" dirty="0" smtClean="0"/>
              <a:t>Williams, J. </a:t>
            </a:r>
            <a:r>
              <a:rPr lang="en-US" dirty="0"/>
              <a:t>(</a:t>
            </a:r>
            <a:r>
              <a:rPr lang="en-US" dirty="0" smtClean="0"/>
              <a:t>2018) </a:t>
            </a:r>
            <a:r>
              <a:rPr lang="en-US" i="1" dirty="0" smtClean="0"/>
              <a:t>Improving your research skills</a:t>
            </a:r>
            <a:r>
              <a:rPr lang="en-US" dirty="0" smtClean="0"/>
              <a:t>. 3</a:t>
            </a:r>
            <a:r>
              <a:rPr lang="en-US" baseline="30000" dirty="0" smtClean="0"/>
              <a:t>rd</a:t>
            </a:r>
            <a:r>
              <a:rPr lang="en-US" dirty="0" smtClean="0"/>
              <a:t> </a:t>
            </a:r>
            <a:r>
              <a:rPr lang="en-GB" dirty="0" err="1" smtClean="0"/>
              <a:t>edn</a:t>
            </a:r>
            <a:r>
              <a:rPr lang="en-GB" dirty="0" smtClean="0"/>
              <a:t>. London: Academic Press.</a:t>
            </a:r>
          </a:p>
          <a:p>
            <a:endParaRPr lang="en-GB" dirty="0"/>
          </a:p>
          <a:p>
            <a:r>
              <a:rPr lang="en-GB" b="1" dirty="0" smtClean="0"/>
              <a:t>In text citation </a:t>
            </a:r>
            <a:r>
              <a:rPr lang="en-GB" dirty="0" smtClean="0"/>
              <a:t>- (Williams, 2018, </a:t>
            </a:r>
            <a:r>
              <a:rPr lang="en-GB" dirty="0"/>
              <a:t>p. 5)</a:t>
            </a:r>
            <a:endParaRPr lang="en-GB" dirty="0" smtClean="0"/>
          </a:p>
          <a:p>
            <a:endParaRPr lang="en-GB" dirty="0"/>
          </a:p>
          <a:p>
            <a:r>
              <a:rPr lang="en-GB" b="1" dirty="0" smtClean="0">
                <a:solidFill>
                  <a:schemeClr val="accent1">
                    <a:lumMod val="75000"/>
                  </a:schemeClr>
                </a:solidFill>
              </a:rPr>
              <a:t>Journal Article:</a:t>
            </a:r>
          </a:p>
          <a:p>
            <a:r>
              <a:rPr lang="en-US" dirty="0" smtClean="0"/>
              <a:t>Jenkins, </a:t>
            </a:r>
            <a:r>
              <a:rPr lang="en-US" dirty="0"/>
              <a:t>S. (</a:t>
            </a:r>
            <a:r>
              <a:rPr lang="en-US" dirty="0" smtClean="0"/>
              <a:t>2015) ‘Engineering innovation for the future’, </a:t>
            </a:r>
            <a:r>
              <a:rPr lang="en-US" i="1" dirty="0" smtClean="0"/>
              <a:t>Journal of Science and Technology</a:t>
            </a:r>
            <a:r>
              <a:rPr lang="en-US" dirty="0" smtClean="0"/>
              <a:t>, 18(2), </a:t>
            </a:r>
            <a:r>
              <a:rPr lang="en-US" dirty="0"/>
              <a:t>pp. </a:t>
            </a:r>
            <a:r>
              <a:rPr lang="en-US" dirty="0" smtClean="0"/>
              <a:t>124‐132.</a:t>
            </a:r>
          </a:p>
          <a:p>
            <a:endParaRPr lang="en-US" dirty="0"/>
          </a:p>
          <a:p>
            <a:r>
              <a:rPr lang="en-GB" b="1" dirty="0" smtClean="0"/>
              <a:t>In text citation </a:t>
            </a:r>
            <a:r>
              <a:rPr lang="en-GB" dirty="0" smtClean="0"/>
              <a:t>- (Jenkins, 2015, </a:t>
            </a:r>
            <a:r>
              <a:rPr lang="en-GB" dirty="0"/>
              <a:t>p. </a:t>
            </a:r>
            <a:r>
              <a:rPr lang="en-GB" dirty="0" smtClean="0"/>
              <a:t>128)</a:t>
            </a:r>
          </a:p>
          <a:p>
            <a:endParaRPr lang="en-GB" dirty="0"/>
          </a:p>
          <a:p>
            <a:r>
              <a:rPr lang="en-GB" b="1" dirty="0" smtClean="0">
                <a:solidFill>
                  <a:schemeClr val="accent1">
                    <a:lumMod val="75000"/>
                  </a:schemeClr>
                </a:solidFill>
              </a:rPr>
              <a:t>Website:</a:t>
            </a:r>
          </a:p>
          <a:p>
            <a:r>
              <a:rPr lang="en-US" dirty="0" smtClean="0"/>
              <a:t>Construction Industry Council </a:t>
            </a:r>
            <a:r>
              <a:rPr lang="en-US" dirty="0"/>
              <a:t>(</a:t>
            </a:r>
            <a:r>
              <a:rPr lang="en-US" dirty="0" smtClean="0"/>
              <a:t>2017) </a:t>
            </a:r>
            <a:r>
              <a:rPr lang="en-US" i="1" dirty="0" smtClean="0"/>
              <a:t>Sustainable Buildings</a:t>
            </a:r>
            <a:r>
              <a:rPr lang="en-US" dirty="0" smtClean="0"/>
              <a:t>. </a:t>
            </a:r>
            <a:r>
              <a:rPr lang="en-GB" dirty="0" smtClean="0"/>
              <a:t>Available </a:t>
            </a:r>
            <a:r>
              <a:rPr lang="en-GB" dirty="0"/>
              <a:t>at: </a:t>
            </a:r>
            <a:r>
              <a:rPr lang="en-GB" dirty="0">
                <a:hlinkClick r:id="rId2"/>
              </a:rPr>
              <a:t>http://</a:t>
            </a:r>
            <a:r>
              <a:rPr lang="en-GB" dirty="0" smtClean="0">
                <a:hlinkClick r:id="rId2"/>
              </a:rPr>
              <a:t>www.cic.org.uk/Sustainablebuildings</a:t>
            </a:r>
            <a:r>
              <a:rPr lang="en-GB" dirty="0" smtClean="0"/>
              <a:t>  (Accessed</a:t>
            </a:r>
            <a:r>
              <a:rPr lang="en-GB" dirty="0"/>
              <a:t>: 30th </a:t>
            </a:r>
            <a:r>
              <a:rPr lang="en-GB" dirty="0" smtClean="0"/>
              <a:t>April 2018).</a:t>
            </a:r>
          </a:p>
          <a:p>
            <a:endParaRPr lang="en-GB" dirty="0" smtClean="0"/>
          </a:p>
          <a:p>
            <a:r>
              <a:rPr lang="en-GB" b="1" dirty="0" smtClean="0"/>
              <a:t>In text citation </a:t>
            </a:r>
            <a:r>
              <a:rPr lang="en-GB" dirty="0" smtClean="0"/>
              <a:t>- (Construction Industry Council, 2017)</a:t>
            </a:r>
          </a:p>
        </p:txBody>
      </p:sp>
    </p:spTree>
    <p:extLst>
      <p:ext uri="{BB962C8B-B14F-4D97-AF65-F5344CB8AC3E}">
        <p14:creationId xmlns:p14="http://schemas.microsoft.com/office/powerpoint/2010/main" val="1048198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44335"/>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p:cNvGrpSpPr/>
          <p:nvPr/>
        </p:nvGrpSpPr>
        <p:grpSpPr>
          <a:xfrm>
            <a:off x="1" y="-53484"/>
            <a:ext cx="12236335" cy="1185632"/>
            <a:chOff x="1178577" y="1361872"/>
            <a:chExt cx="9818890" cy="1185632"/>
          </a:xfrm>
        </p:grpSpPr>
        <p:sp>
          <p:nvSpPr>
            <p:cNvPr id="15" name="Rectangle 14"/>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sp>
        <p:nvSpPr>
          <p:cNvPr id="18" name="Rectangle 17"/>
          <p:cNvSpPr/>
          <p:nvPr/>
        </p:nvSpPr>
        <p:spPr>
          <a:xfrm rot="10800000">
            <a:off x="0" y="5860472"/>
            <a:ext cx="12280672"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290121" y="197706"/>
            <a:ext cx="7381103"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Referencing the ‘Big 3’…IEEE</a:t>
            </a:r>
            <a:endParaRPr lang="en-GB" sz="3600"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214182" y="1524000"/>
            <a:ext cx="11977818" cy="3970318"/>
          </a:xfrm>
          <a:prstGeom prst="rect">
            <a:avLst/>
          </a:prstGeom>
          <a:noFill/>
        </p:spPr>
        <p:txBody>
          <a:bodyPr wrap="square" rtlCol="0">
            <a:spAutoFit/>
          </a:bodyPr>
          <a:lstStyle/>
          <a:p>
            <a:r>
              <a:rPr lang="en-GB" b="1" dirty="0" smtClean="0">
                <a:solidFill>
                  <a:schemeClr val="accent1">
                    <a:lumMod val="75000"/>
                  </a:schemeClr>
                </a:solidFill>
              </a:rPr>
              <a:t>Book:</a:t>
            </a:r>
          </a:p>
          <a:p>
            <a:r>
              <a:rPr lang="en-US" dirty="0" smtClean="0"/>
              <a:t>[1]   J. Williams, </a:t>
            </a:r>
            <a:r>
              <a:rPr lang="en-US" i="1" dirty="0" smtClean="0"/>
              <a:t>Improving your research skills</a:t>
            </a:r>
            <a:r>
              <a:rPr lang="en-US" dirty="0" smtClean="0"/>
              <a:t>, 3</a:t>
            </a:r>
            <a:r>
              <a:rPr lang="en-US" baseline="30000" dirty="0" smtClean="0"/>
              <a:t>rd</a:t>
            </a:r>
            <a:r>
              <a:rPr lang="en-US" dirty="0" smtClean="0"/>
              <a:t> ed. London</a:t>
            </a:r>
            <a:r>
              <a:rPr lang="en-GB" dirty="0" smtClean="0"/>
              <a:t>: Academic Press, 2018.</a:t>
            </a:r>
          </a:p>
          <a:p>
            <a:endParaRPr lang="en-GB" dirty="0"/>
          </a:p>
          <a:p>
            <a:endParaRPr lang="en-GB" dirty="0" smtClean="0"/>
          </a:p>
          <a:p>
            <a:endParaRPr lang="en-GB" dirty="0"/>
          </a:p>
          <a:p>
            <a:r>
              <a:rPr lang="en-GB" b="1" dirty="0" smtClean="0">
                <a:solidFill>
                  <a:schemeClr val="accent1">
                    <a:lumMod val="75000"/>
                  </a:schemeClr>
                </a:solidFill>
              </a:rPr>
              <a:t>Journal Article:</a:t>
            </a:r>
          </a:p>
          <a:p>
            <a:r>
              <a:rPr lang="en-US" dirty="0" smtClean="0"/>
              <a:t>[2]   S. Jenkins, “Engineering innovation for the future,” </a:t>
            </a:r>
            <a:r>
              <a:rPr lang="en-US" i="1" dirty="0" smtClean="0"/>
              <a:t>Journal of Science and Technology</a:t>
            </a:r>
            <a:r>
              <a:rPr lang="en-US" i="1" dirty="0"/>
              <a:t>, </a:t>
            </a:r>
            <a:endParaRPr lang="en-US" i="1" dirty="0" smtClean="0"/>
          </a:p>
          <a:p>
            <a:r>
              <a:rPr lang="en-US" i="1" dirty="0"/>
              <a:t> </a:t>
            </a:r>
            <a:r>
              <a:rPr lang="en-US" i="1" dirty="0" smtClean="0"/>
              <a:t>       </a:t>
            </a:r>
            <a:r>
              <a:rPr lang="en-US" dirty="0" smtClean="0"/>
              <a:t>vol</a:t>
            </a:r>
            <a:r>
              <a:rPr lang="en-US" dirty="0"/>
              <a:t>. </a:t>
            </a:r>
            <a:r>
              <a:rPr lang="en-US" dirty="0" smtClean="0"/>
              <a:t>18, </a:t>
            </a:r>
            <a:r>
              <a:rPr lang="en-US" dirty="0"/>
              <a:t>no. </a:t>
            </a:r>
            <a:r>
              <a:rPr lang="en-US" dirty="0" smtClean="0"/>
              <a:t>2, pp.124-132, 2015.</a:t>
            </a:r>
          </a:p>
          <a:p>
            <a:endParaRPr lang="en-US" dirty="0"/>
          </a:p>
          <a:p>
            <a:endParaRPr lang="en-US" dirty="0" smtClean="0"/>
          </a:p>
          <a:p>
            <a:endParaRPr lang="en-US" dirty="0"/>
          </a:p>
          <a:p>
            <a:r>
              <a:rPr lang="en-US" b="1" dirty="0" smtClean="0">
                <a:solidFill>
                  <a:schemeClr val="accent1">
                    <a:lumMod val="75000"/>
                  </a:schemeClr>
                </a:solidFill>
              </a:rPr>
              <a:t>Website:</a:t>
            </a:r>
          </a:p>
          <a:p>
            <a:r>
              <a:rPr lang="en-US" dirty="0" smtClean="0"/>
              <a:t>[3]   Construction Industry Council, “Sustainable Buildings,” 2017</a:t>
            </a:r>
            <a:r>
              <a:rPr lang="en-US" dirty="0"/>
              <a:t>. </a:t>
            </a:r>
            <a:r>
              <a:rPr lang="en-US" dirty="0" smtClean="0"/>
              <a:t>[</a:t>
            </a:r>
            <a:r>
              <a:rPr lang="en-US" dirty="0"/>
              <a:t>Online] </a:t>
            </a:r>
            <a:endParaRPr lang="en-US" dirty="0" smtClean="0"/>
          </a:p>
          <a:p>
            <a:r>
              <a:rPr lang="en-US" dirty="0"/>
              <a:t> </a:t>
            </a:r>
            <a:r>
              <a:rPr lang="en-US" dirty="0" smtClean="0"/>
              <a:t>       Available: </a:t>
            </a:r>
            <a:r>
              <a:rPr lang="en-GB" dirty="0" smtClean="0">
                <a:hlinkClick r:id="rId2"/>
              </a:rPr>
              <a:t>http</a:t>
            </a:r>
            <a:r>
              <a:rPr lang="en-GB" dirty="0">
                <a:hlinkClick r:id="rId2"/>
              </a:rPr>
              <a:t>://www.cic.org.uk/Sustainablebuildings</a:t>
            </a:r>
            <a:r>
              <a:rPr lang="en-GB" dirty="0" smtClean="0"/>
              <a:t> [</a:t>
            </a:r>
            <a:r>
              <a:rPr lang="en-GB" dirty="0"/>
              <a:t>Accessed </a:t>
            </a:r>
            <a:r>
              <a:rPr lang="en-GB" dirty="0" smtClean="0"/>
              <a:t>Apr. 30, </a:t>
            </a:r>
            <a:r>
              <a:rPr lang="en-GB" dirty="0"/>
              <a:t>2018].</a:t>
            </a:r>
          </a:p>
        </p:txBody>
      </p:sp>
    </p:spTree>
    <p:extLst>
      <p:ext uri="{BB962C8B-B14F-4D97-AF65-F5344CB8AC3E}">
        <p14:creationId xmlns:p14="http://schemas.microsoft.com/office/powerpoint/2010/main" val="1545355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11" end="1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2" end="1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0"/>
            <a:ext cx="12192000" cy="6858000"/>
          </a:xfrm>
          <a:prstGeom prst="rect">
            <a:avLst/>
          </a:prstGeom>
          <a:solidFill>
            <a:srgbClr val="A9C8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0" y="-16329"/>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7"/>
            <a:endParaRPr lang="en-US" sz="2800" dirty="0">
              <a:solidFill>
                <a:schemeClr val="bg1"/>
              </a:solidFill>
            </a:endParaRPr>
          </a:p>
        </p:txBody>
      </p:sp>
      <p:sp>
        <p:nvSpPr>
          <p:cNvPr id="20" name="Rectangle 19"/>
          <p:cNvSpPr/>
          <p:nvPr/>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6" name="Group 25"/>
          <p:cNvGrpSpPr/>
          <p:nvPr/>
        </p:nvGrpSpPr>
        <p:grpSpPr>
          <a:xfrm>
            <a:off x="1" y="-60664"/>
            <a:ext cx="12236335" cy="1135597"/>
            <a:chOff x="0" y="2677636"/>
            <a:chExt cx="12236335" cy="1135597"/>
          </a:xfrm>
        </p:grpSpPr>
        <p:sp>
          <p:nvSpPr>
            <p:cNvPr id="27" name="Rectangle 26"/>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8" name="Group 27"/>
            <p:cNvGrpSpPr/>
            <p:nvPr/>
          </p:nvGrpSpPr>
          <p:grpSpPr>
            <a:xfrm>
              <a:off x="0" y="3713797"/>
              <a:ext cx="12236335" cy="99436"/>
              <a:chOff x="152400" y="2369127"/>
              <a:chExt cx="12236335" cy="99436"/>
            </a:xfrm>
          </p:grpSpPr>
          <p:cxnSp>
            <p:nvCxnSpPr>
              <p:cNvPr id="29" name="Straight Connector 28"/>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2" name="TextBox 1"/>
          <p:cNvSpPr txBox="1"/>
          <p:nvPr/>
        </p:nvSpPr>
        <p:spPr>
          <a:xfrm>
            <a:off x="609590" y="172993"/>
            <a:ext cx="9152238" cy="646331"/>
          </a:xfrm>
          <a:prstGeom prst="rect">
            <a:avLst/>
          </a:prstGeom>
          <a:noFill/>
        </p:spPr>
        <p:txBody>
          <a:bodyPr wrap="square" rtlCol="0">
            <a:spAutoFit/>
          </a:bodyPr>
          <a:lstStyle/>
          <a:p>
            <a:r>
              <a:rPr lang="en-GB" sz="3600" dirty="0" smtClean="0">
                <a:solidFill>
                  <a:schemeClr val="bg1"/>
                </a:solidFill>
                <a:latin typeface="Arial" panose="020B0604020202020204" pitchFamily="34" charset="0"/>
                <a:cs typeface="Arial" panose="020B0604020202020204" pitchFamily="34" charset="0"/>
              </a:rPr>
              <a:t>                        Referencing Quiz! </a:t>
            </a:r>
            <a:endParaRPr lang="en-GB" sz="3600" dirty="0">
              <a:solidFill>
                <a:schemeClr val="bg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7538" y="1793003"/>
            <a:ext cx="5293213" cy="3239336"/>
          </a:xfrm>
          <a:prstGeom prst="rect">
            <a:avLst/>
          </a:prstGeom>
        </p:spPr>
      </p:pic>
      <p:sp>
        <p:nvSpPr>
          <p:cNvPr id="13" name="TextBox 12"/>
          <p:cNvSpPr txBox="1"/>
          <p:nvPr/>
        </p:nvSpPr>
        <p:spPr>
          <a:xfrm>
            <a:off x="6021859" y="1754660"/>
            <a:ext cx="5741773" cy="3539430"/>
          </a:xfrm>
          <a:prstGeom prst="rect">
            <a:avLst/>
          </a:prstGeom>
          <a:noFill/>
        </p:spPr>
        <p:txBody>
          <a:bodyPr wrap="square" rtlCol="0">
            <a:spAutoFit/>
          </a:bodyPr>
          <a:lstStyle/>
          <a:p>
            <a:r>
              <a:rPr lang="en-GB" sz="2400" b="1" dirty="0" smtClean="0">
                <a:latin typeface="Arial" panose="020B0604020202020204" pitchFamily="34" charset="0"/>
                <a:cs typeface="Arial" panose="020B0604020202020204" pitchFamily="34" charset="0"/>
              </a:rPr>
              <a:t>Time to test your knowledge…again!</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Using your mobile device go to: </a:t>
            </a:r>
            <a:r>
              <a:rPr lang="en-GB" sz="2000" dirty="0" smtClean="0">
                <a:latin typeface="Arial" panose="020B0604020202020204" pitchFamily="34" charset="0"/>
                <a:cs typeface="Arial" panose="020B0604020202020204" pitchFamily="34" charset="0"/>
                <a:hlinkClick r:id="rId3"/>
              </a:rPr>
              <a:t>https://kahoot.it</a:t>
            </a:r>
            <a:r>
              <a:rPr lang="en-GB" sz="2000" dirty="0" smtClean="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Sign in using the allocated code</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Still only </a:t>
            </a:r>
            <a:r>
              <a:rPr lang="en-GB" sz="2000" dirty="0">
                <a:solidFill>
                  <a:srgbClr val="FF0000"/>
                </a:solidFill>
                <a:latin typeface="Arial" panose="020B0604020202020204" pitchFamily="34" charset="0"/>
                <a:cs typeface="Arial" panose="020B0604020202020204" pitchFamily="34" charset="0"/>
              </a:rPr>
              <a:t>2</a:t>
            </a:r>
            <a:r>
              <a:rPr lang="en-GB" sz="2000" dirty="0" smtClean="0">
                <a:solidFill>
                  <a:srgbClr val="FF0000"/>
                </a:solidFill>
                <a:latin typeface="Arial" panose="020B0604020202020204" pitchFamily="34" charset="0"/>
                <a:cs typeface="Arial" panose="020B0604020202020204" pitchFamily="34" charset="0"/>
              </a:rPr>
              <a:t>0 seconds per question</a:t>
            </a:r>
            <a:r>
              <a:rPr lang="en-GB" sz="2000" dirty="0" smtClean="0">
                <a:latin typeface="Arial" panose="020B0604020202020204" pitchFamily="34" charset="0"/>
                <a:cs typeface="Arial" panose="020B0604020202020204" pitchFamily="34" charset="0"/>
              </a:rPr>
              <a:t>, so think fast!</a:t>
            </a:r>
          </a:p>
          <a:p>
            <a:endParaRPr lang="en-GB" sz="2000" dirty="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                 *Last chance to win a prize!!*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0960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p:cNvGrpSpPr/>
          <p:nvPr/>
        </p:nvGrpSpPr>
        <p:grpSpPr>
          <a:xfrm>
            <a:off x="-77820" y="0"/>
            <a:ext cx="12269820" cy="1213182"/>
            <a:chOff x="1143001" y="4014934"/>
            <a:chExt cx="9818890" cy="1213182"/>
          </a:xfrm>
        </p:grpSpPr>
        <p:sp>
          <p:nvSpPr>
            <p:cNvPr id="15" name="Rectangle 14"/>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p:cNvGrpSpPr/>
            <p:nvPr/>
          </p:nvGrpSpPr>
          <p:grpSpPr>
            <a:xfrm>
              <a:off x="1143001" y="5128680"/>
              <a:ext cx="9818890" cy="99436"/>
              <a:chOff x="152400" y="2369127"/>
              <a:chExt cx="12236335" cy="99436"/>
            </a:xfrm>
          </p:grpSpPr>
          <p:cxnSp>
            <p:nvCxnSpPr>
              <p:cNvPr id="17" name="Straight Connector 16"/>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0" name="Rectangle 19"/>
          <p:cNvSpPr/>
          <p:nvPr/>
        </p:nvSpPr>
        <p:spPr>
          <a:xfrm rot="10800000">
            <a:off x="0" y="5909458"/>
            <a:ext cx="12280672" cy="1041862"/>
          </a:xfrm>
          <a:prstGeom prst="rect">
            <a:avLst/>
          </a:prstGeom>
          <a:solidFill>
            <a:srgbClr val="007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026503" y="230658"/>
            <a:ext cx="7858904"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Tips to improve your referencing…</a:t>
            </a:r>
            <a:endParaRPr lang="en-GB" sz="3600"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378942" y="1406716"/>
            <a:ext cx="6096000" cy="4471865"/>
          </a:xfrm>
          <a:prstGeom prst="rect">
            <a:avLst/>
          </a:prstGeom>
        </p:spPr>
        <p:txBody>
          <a:bodyPr>
            <a:spAutoFit/>
          </a:bodyPr>
          <a:lstStyle/>
          <a:p>
            <a:pPr marL="342900" lvl="0" indent="-342900">
              <a:lnSpc>
                <a:spcPct val="107000"/>
              </a:lnSpc>
              <a:spcAft>
                <a:spcPts val="0"/>
              </a:spcAft>
              <a:buSzPts val="1200"/>
              <a:buFont typeface="Symbol" panose="05050102010706020507" pitchFamily="18" charset="2"/>
              <a:buChar char=""/>
            </a:pPr>
            <a:r>
              <a:rPr lang="en-GB" dirty="0">
                <a:latin typeface="Arial" panose="020B0604020202020204" pitchFamily="34" charset="0"/>
                <a:ea typeface="Calibri" panose="020F0502020204030204" pitchFamily="34" charset="0"/>
                <a:cs typeface="Arial" panose="020B0604020202020204" pitchFamily="34" charset="0"/>
              </a:rPr>
              <a:t>Be </a:t>
            </a:r>
            <a:r>
              <a:rPr lang="en-GB" b="1" dirty="0">
                <a:latin typeface="Arial" panose="020B0604020202020204" pitchFamily="34" charset="0"/>
                <a:ea typeface="Calibri" panose="020F0502020204030204" pitchFamily="34" charset="0"/>
                <a:cs typeface="Arial" panose="020B0604020202020204" pitchFamily="34" charset="0"/>
              </a:rPr>
              <a:t>aware</a:t>
            </a:r>
            <a:r>
              <a:rPr lang="en-GB" dirty="0">
                <a:latin typeface="Arial" panose="020B0604020202020204" pitchFamily="34" charset="0"/>
                <a:ea typeface="Calibri" panose="020F0502020204030204" pitchFamily="34" charset="0"/>
                <a:cs typeface="Arial" panose="020B0604020202020204" pitchFamily="34" charset="0"/>
              </a:rPr>
              <a:t>, know which referencing style your Faculty/School recommends</a:t>
            </a:r>
            <a:r>
              <a:rPr lang="en-GB" dirty="0" smtClean="0">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07000"/>
              </a:lnSpc>
              <a:spcAft>
                <a:spcPts val="0"/>
              </a:spcAft>
              <a:buSzPts val="1200"/>
              <a:buFont typeface="Symbol" panose="05050102010706020507" pitchFamily="18" charset="2"/>
              <a:buChar char=""/>
            </a:pP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SzPts val="1200"/>
              <a:buFont typeface="Symbol" panose="05050102010706020507" pitchFamily="18" charset="2"/>
              <a:buChar char=""/>
            </a:pPr>
            <a:r>
              <a:rPr lang="en-GB" dirty="0">
                <a:latin typeface="Arial" panose="020B0604020202020204" pitchFamily="34" charset="0"/>
                <a:ea typeface="Calibri" panose="020F0502020204030204" pitchFamily="34" charset="0"/>
                <a:cs typeface="Arial" panose="020B0604020202020204" pitchFamily="34" charset="0"/>
              </a:rPr>
              <a:t>Be </a:t>
            </a:r>
            <a:r>
              <a:rPr lang="en-GB" b="1" dirty="0">
                <a:latin typeface="Arial" panose="020B0604020202020204" pitchFamily="34" charset="0"/>
                <a:ea typeface="Calibri" panose="020F0502020204030204" pitchFamily="34" charset="0"/>
                <a:cs typeface="Arial" panose="020B0604020202020204" pitchFamily="34" charset="0"/>
              </a:rPr>
              <a:t>organised</a:t>
            </a:r>
            <a:r>
              <a:rPr lang="en-GB" dirty="0">
                <a:latin typeface="Arial" panose="020B0604020202020204" pitchFamily="34" charset="0"/>
                <a:ea typeface="Calibri" panose="020F0502020204030204" pitchFamily="34" charset="0"/>
                <a:cs typeface="Arial" panose="020B0604020202020204" pitchFamily="34" charset="0"/>
              </a:rPr>
              <a:t>, keep a record of all sources as you use them</a:t>
            </a:r>
            <a:r>
              <a:rPr lang="en-GB" dirty="0" smtClean="0">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07000"/>
              </a:lnSpc>
              <a:spcAft>
                <a:spcPts val="0"/>
              </a:spcAft>
              <a:buSzPts val="1200"/>
              <a:buFont typeface="Symbol" panose="05050102010706020507" pitchFamily="18" charset="2"/>
              <a:buChar char=""/>
            </a:pP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SzPts val="1200"/>
              <a:buFont typeface="Symbol" panose="05050102010706020507" pitchFamily="18" charset="2"/>
              <a:buChar char=""/>
            </a:pPr>
            <a:r>
              <a:rPr lang="en-GB" dirty="0">
                <a:latin typeface="Arial" panose="020B0604020202020204" pitchFamily="34" charset="0"/>
                <a:ea typeface="Calibri" panose="020F0502020204030204" pitchFamily="34" charset="0"/>
                <a:cs typeface="Arial" panose="020B0604020202020204" pitchFamily="34" charset="0"/>
              </a:rPr>
              <a:t>Be </a:t>
            </a:r>
            <a:r>
              <a:rPr lang="en-GB" b="1" dirty="0">
                <a:latin typeface="Arial" panose="020B0604020202020204" pitchFamily="34" charset="0"/>
                <a:ea typeface="Calibri" panose="020F0502020204030204" pitchFamily="34" charset="0"/>
                <a:cs typeface="Arial" panose="020B0604020202020204" pitchFamily="34" charset="0"/>
              </a:rPr>
              <a:t>consistent</a:t>
            </a:r>
            <a:r>
              <a:rPr lang="en-GB" dirty="0">
                <a:latin typeface="Arial" panose="020B0604020202020204" pitchFamily="34" charset="0"/>
                <a:ea typeface="Calibri" panose="020F0502020204030204" pitchFamily="34" charset="0"/>
                <a:cs typeface="Arial" panose="020B0604020202020204" pitchFamily="34" charset="0"/>
              </a:rPr>
              <a:t>, use the same referencing style throughout</a:t>
            </a:r>
            <a:r>
              <a:rPr lang="en-GB" dirty="0" smtClean="0">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07000"/>
              </a:lnSpc>
              <a:spcAft>
                <a:spcPts val="0"/>
              </a:spcAft>
              <a:buSzPts val="1200"/>
              <a:buFont typeface="Symbol" panose="05050102010706020507" pitchFamily="18" charset="2"/>
              <a:buChar char=""/>
            </a:pP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SzPts val="1200"/>
              <a:buFont typeface="Symbol" panose="05050102010706020507" pitchFamily="18" charset="2"/>
              <a:buChar char=""/>
            </a:pPr>
            <a:r>
              <a:rPr lang="en-GB" dirty="0">
                <a:latin typeface="Arial" panose="020B0604020202020204" pitchFamily="34" charset="0"/>
                <a:ea typeface="Calibri" panose="020F0502020204030204" pitchFamily="34" charset="0"/>
                <a:cs typeface="Arial" panose="020B0604020202020204" pitchFamily="34" charset="0"/>
              </a:rPr>
              <a:t>Be </a:t>
            </a:r>
            <a:r>
              <a:rPr lang="en-GB" b="1" dirty="0">
                <a:latin typeface="Arial" panose="020B0604020202020204" pitchFamily="34" charset="0"/>
                <a:ea typeface="Calibri" panose="020F0502020204030204" pitchFamily="34" charset="0"/>
                <a:cs typeface="Arial" panose="020B0604020202020204" pitchFamily="34" charset="0"/>
              </a:rPr>
              <a:t>patient</a:t>
            </a:r>
            <a:r>
              <a:rPr lang="en-GB" dirty="0">
                <a:latin typeface="Arial" panose="020B0604020202020204" pitchFamily="34" charset="0"/>
                <a:ea typeface="Calibri" panose="020F0502020204030204" pitchFamily="34" charset="0"/>
                <a:cs typeface="Arial" panose="020B0604020202020204" pitchFamily="34" charset="0"/>
              </a:rPr>
              <a:t>, take your time to ensure your referencing is accurate</a:t>
            </a:r>
            <a:r>
              <a:rPr lang="en-GB" dirty="0" smtClean="0">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07000"/>
              </a:lnSpc>
              <a:spcAft>
                <a:spcPts val="0"/>
              </a:spcAft>
              <a:buSzPts val="1200"/>
              <a:buFont typeface="Symbol" panose="05050102010706020507" pitchFamily="18" charset="2"/>
              <a:buChar char=""/>
            </a:pP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SzPts val="1200"/>
              <a:buFont typeface="Symbol" panose="05050102010706020507" pitchFamily="18" charset="2"/>
              <a:buChar char=""/>
            </a:pPr>
            <a:r>
              <a:rPr lang="en-GB" dirty="0">
                <a:latin typeface="Arial" panose="020B0604020202020204" pitchFamily="34" charset="0"/>
                <a:ea typeface="Calibri" panose="020F0502020204030204" pitchFamily="34" charset="0"/>
                <a:cs typeface="Arial" panose="020B0604020202020204" pitchFamily="34" charset="0"/>
              </a:rPr>
              <a:t>Be </a:t>
            </a:r>
            <a:r>
              <a:rPr lang="en-GB" b="1" dirty="0">
                <a:latin typeface="Arial" panose="020B0604020202020204" pitchFamily="34" charset="0"/>
                <a:ea typeface="Calibri" panose="020F0502020204030204" pitchFamily="34" charset="0"/>
                <a:cs typeface="Arial" panose="020B0604020202020204" pitchFamily="34" charset="0"/>
              </a:rPr>
              <a:t>thorough</a:t>
            </a:r>
            <a:r>
              <a:rPr lang="en-GB" dirty="0">
                <a:latin typeface="Arial" panose="020B0604020202020204" pitchFamily="34" charset="0"/>
                <a:ea typeface="Calibri" panose="020F0502020204030204" pitchFamily="34" charset="0"/>
                <a:cs typeface="Arial" panose="020B0604020202020204" pitchFamily="34" charset="0"/>
              </a:rPr>
              <a:t>, check your references before submitting your assignment</a:t>
            </a:r>
            <a:r>
              <a:rPr lang="en-GB" dirty="0" smtClean="0">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07000"/>
              </a:lnSpc>
              <a:spcAft>
                <a:spcPts val="0"/>
              </a:spcAft>
              <a:buSzPts val="1200"/>
              <a:buFont typeface="Symbol" panose="05050102010706020507" pitchFamily="18" charset="2"/>
              <a:buChar char=""/>
            </a:pP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200"/>
              <a:buFont typeface="Symbol" panose="05050102010706020507" pitchFamily="18" charset="2"/>
              <a:buChar char=""/>
            </a:pPr>
            <a:r>
              <a:rPr lang="en-GB" dirty="0">
                <a:latin typeface="Arial" panose="020B0604020202020204" pitchFamily="34" charset="0"/>
                <a:ea typeface="Calibri" panose="020F0502020204030204" pitchFamily="34" charset="0"/>
                <a:cs typeface="Arial" panose="020B0604020202020204" pitchFamily="34" charset="0"/>
              </a:rPr>
              <a:t>Don’t forget to </a:t>
            </a:r>
            <a:r>
              <a:rPr lang="en-GB" b="1" dirty="0">
                <a:latin typeface="Arial" panose="020B0604020202020204" pitchFamily="34" charset="0"/>
                <a:ea typeface="Calibri" panose="020F0502020204030204" pitchFamily="34" charset="0"/>
                <a:cs typeface="Arial" panose="020B0604020202020204" pitchFamily="34" charset="0"/>
              </a:rPr>
              <a:t>ask for help </a:t>
            </a:r>
            <a:r>
              <a:rPr lang="en-GB" dirty="0">
                <a:latin typeface="Arial" panose="020B0604020202020204" pitchFamily="34" charset="0"/>
                <a:ea typeface="Calibri" panose="020F0502020204030204" pitchFamily="34" charset="0"/>
                <a:cs typeface="Arial" panose="020B0604020202020204" pitchFamily="34" charset="0"/>
              </a:rPr>
              <a:t>if you need it – your librarian or course tutor can advise on referencing!</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4942" y="1646026"/>
            <a:ext cx="5525887" cy="3790413"/>
          </a:xfrm>
          <a:prstGeom prst="rect">
            <a:avLst/>
          </a:prstGeom>
        </p:spPr>
      </p:pic>
    </p:spTree>
    <p:extLst>
      <p:ext uri="{BB962C8B-B14F-4D97-AF65-F5344CB8AC3E}">
        <p14:creationId xmlns:p14="http://schemas.microsoft.com/office/powerpoint/2010/main" val="2210258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44335"/>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p:cNvGrpSpPr/>
          <p:nvPr/>
        </p:nvGrpSpPr>
        <p:grpSpPr>
          <a:xfrm>
            <a:off x="1" y="-53484"/>
            <a:ext cx="12236335" cy="1185632"/>
            <a:chOff x="1178577" y="1361872"/>
            <a:chExt cx="9818890" cy="1185632"/>
          </a:xfrm>
        </p:grpSpPr>
        <p:sp>
          <p:nvSpPr>
            <p:cNvPr id="15" name="Rectangle 14"/>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sp>
        <p:nvSpPr>
          <p:cNvPr id="18" name="Rectangle 17"/>
          <p:cNvSpPr/>
          <p:nvPr/>
        </p:nvSpPr>
        <p:spPr>
          <a:xfrm rot="10800000">
            <a:off x="0" y="5860472"/>
            <a:ext cx="12280672"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2290121" y="247134"/>
            <a:ext cx="7381103"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Referencing Handbooks</a:t>
            </a:r>
            <a:endParaRPr lang="en-GB" sz="3600" dirty="0">
              <a:solidFill>
                <a:schemeClr val="bg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53081" y="1203226"/>
            <a:ext cx="4238628" cy="4586168"/>
          </a:xfrm>
          <a:prstGeom prst="rect">
            <a:avLst/>
          </a:prstGeom>
          <a:ln w="12700" cap="sq">
            <a:solidFill>
              <a:srgbClr val="000000"/>
            </a:solidFill>
            <a:miter lim="800000"/>
          </a:ln>
          <a:effectLst>
            <a:outerShdw blurRad="57150" dist="50800" dir="2700000" algn="tl" rotWithShape="0">
              <a:srgbClr val="000000">
                <a:alpha val="40000"/>
              </a:srgbClr>
            </a:outerShdw>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343" y="1227795"/>
            <a:ext cx="2949486" cy="4536450"/>
          </a:xfrm>
          <a:prstGeom prst="rect">
            <a:avLst/>
          </a:prstGeom>
          <a:ln w="12700" cap="sq" cmpd="thickThin">
            <a:solidFill>
              <a:srgbClr val="000000"/>
            </a:solidFill>
            <a:prstDash val="solid"/>
            <a:miter lim="800000"/>
          </a:ln>
          <a:effectLst>
            <a:innerShdw blurRad="76200">
              <a:srgbClr val="000000"/>
            </a:innerShdw>
          </a:effec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84216" y="3185556"/>
            <a:ext cx="2250348" cy="2608432"/>
          </a:xfrm>
          <a:prstGeom prst="rect">
            <a:avLst/>
          </a:prstGeom>
          <a:ln w="12700">
            <a:solidFill>
              <a:schemeClr val="tx1"/>
            </a:solidFill>
          </a:ln>
        </p:spPr>
      </p:pic>
      <p:sp>
        <p:nvSpPr>
          <p:cNvPr id="19" name="TextBox 18"/>
          <p:cNvSpPr txBox="1"/>
          <p:nvPr/>
        </p:nvSpPr>
        <p:spPr>
          <a:xfrm>
            <a:off x="7629815" y="1497766"/>
            <a:ext cx="4620597" cy="5170646"/>
          </a:xfrm>
          <a:prstGeom prst="rect">
            <a:avLst/>
          </a:prstGeom>
          <a:noFill/>
        </p:spPr>
        <p:txBody>
          <a:bodyPr wrap="square" rtlCol="0">
            <a:spAutoFit/>
          </a:bodyPr>
          <a:lstStyle/>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Harvard</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IEEE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APA</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MHRA</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Theory &amp; practical examples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Available in print &amp; online</a:t>
            </a:r>
          </a:p>
          <a:p>
            <a:endParaRPr lang="en-GB" dirty="0">
              <a:latin typeface="Arial" panose="020B0604020202020204" pitchFamily="34" charset="0"/>
              <a:cs typeface="Arial" panose="020B0604020202020204" pitchFamily="34" charset="0"/>
            </a:endParaRPr>
          </a:p>
          <a:p>
            <a:endParaRPr lang="en-GB" sz="1200" dirty="0" smtClean="0">
              <a:latin typeface="Arial" panose="020B0604020202020204" pitchFamily="34" charset="0"/>
              <a:cs typeface="Arial" panose="020B0604020202020204" pitchFamily="34" charset="0"/>
              <a:hlinkClick r:id="rId5"/>
            </a:endParaRPr>
          </a:p>
          <a:p>
            <a:r>
              <a:rPr lang="en-GB" sz="1200" dirty="0" smtClean="0">
                <a:latin typeface="Arial" panose="020B0604020202020204" pitchFamily="34" charset="0"/>
                <a:cs typeface="Arial" panose="020B0604020202020204" pitchFamily="34" charset="0"/>
                <a:hlinkClick r:id="rId5"/>
              </a:rPr>
              <a:t>https</a:t>
            </a:r>
            <a:r>
              <a:rPr lang="en-GB" sz="1200" dirty="0">
                <a:latin typeface="Arial" panose="020B0604020202020204" pitchFamily="34" charset="0"/>
                <a:cs typeface="Arial" panose="020B0604020202020204" pitchFamily="34" charset="0"/>
                <a:hlinkClick r:id="rId5"/>
              </a:rPr>
              <a:t>://www.uwtsd.ac.uk/library/infoskills/referencing-handbooks/</a:t>
            </a:r>
            <a:endParaRPr lang="en-GB" sz="12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6703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0"/>
            <a:ext cx="12192000" cy="6858000"/>
          </a:xfrm>
          <a:prstGeom prst="rect">
            <a:avLst/>
          </a:prstGeom>
          <a:solidFill>
            <a:srgbClr val="A9C8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0" y="-16329"/>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7"/>
            <a:endParaRPr lang="en-US" sz="2800" dirty="0">
              <a:solidFill>
                <a:schemeClr val="bg1"/>
              </a:solidFill>
            </a:endParaRPr>
          </a:p>
        </p:txBody>
      </p:sp>
      <p:sp>
        <p:nvSpPr>
          <p:cNvPr id="20" name="Rectangle 19"/>
          <p:cNvSpPr/>
          <p:nvPr/>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6" name="Group 25"/>
          <p:cNvGrpSpPr/>
          <p:nvPr/>
        </p:nvGrpSpPr>
        <p:grpSpPr>
          <a:xfrm>
            <a:off x="1" y="-60664"/>
            <a:ext cx="12236335" cy="1135597"/>
            <a:chOff x="0" y="2677636"/>
            <a:chExt cx="12236335" cy="1135597"/>
          </a:xfrm>
        </p:grpSpPr>
        <p:sp>
          <p:nvSpPr>
            <p:cNvPr id="27" name="Rectangle 26"/>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8" name="Group 27"/>
            <p:cNvGrpSpPr/>
            <p:nvPr/>
          </p:nvGrpSpPr>
          <p:grpSpPr>
            <a:xfrm>
              <a:off x="0" y="3713797"/>
              <a:ext cx="12236335" cy="99436"/>
              <a:chOff x="152400" y="2369127"/>
              <a:chExt cx="12236335" cy="99436"/>
            </a:xfrm>
          </p:grpSpPr>
          <p:cxnSp>
            <p:nvCxnSpPr>
              <p:cNvPr id="29" name="Straight Connector 28"/>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2" name="TextBox 1"/>
          <p:cNvSpPr txBox="1"/>
          <p:nvPr/>
        </p:nvSpPr>
        <p:spPr>
          <a:xfrm>
            <a:off x="1721704" y="172993"/>
            <a:ext cx="9152238" cy="646331"/>
          </a:xfrm>
          <a:prstGeom prst="rect">
            <a:avLst/>
          </a:prstGeom>
          <a:noFill/>
        </p:spPr>
        <p:txBody>
          <a:bodyPr wrap="square" rtlCol="0">
            <a:spAutoFit/>
          </a:bodyPr>
          <a:lstStyle/>
          <a:p>
            <a:r>
              <a:rPr lang="en-GB" sz="3600" dirty="0" smtClean="0">
                <a:solidFill>
                  <a:schemeClr val="bg1"/>
                </a:solidFill>
                <a:latin typeface="Arial" panose="020B0604020202020204" pitchFamily="34" charset="0"/>
                <a:cs typeface="Arial" panose="020B0604020202020204" pitchFamily="34" charset="0"/>
              </a:rPr>
              <a:t>                      </a:t>
            </a:r>
            <a:r>
              <a:rPr lang="en-GB" sz="3600" dirty="0" err="1" smtClean="0">
                <a:solidFill>
                  <a:schemeClr val="bg1"/>
                </a:solidFill>
                <a:latin typeface="Arial" panose="020B0604020202020204" pitchFamily="34" charset="0"/>
                <a:cs typeface="Arial" panose="020B0604020202020204" pitchFamily="34" charset="0"/>
              </a:rPr>
              <a:t>RefWorks</a:t>
            </a:r>
            <a:endParaRPr lang="en-GB" sz="3600" dirty="0">
              <a:solidFill>
                <a:schemeClr val="bg1"/>
              </a:solidFill>
              <a:latin typeface="Arial" panose="020B0604020202020204" pitchFamily="34" charset="0"/>
              <a:cs typeface="Arial" panose="020B0604020202020204" pitchFamily="34" charset="0"/>
            </a:endParaRPr>
          </a:p>
        </p:txBody>
      </p:sp>
      <p:sp>
        <p:nvSpPr>
          <p:cNvPr id="9" name="TextBox 8"/>
          <p:cNvSpPr txBox="1"/>
          <p:nvPr/>
        </p:nvSpPr>
        <p:spPr>
          <a:xfrm>
            <a:off x="551935" y="1723345"/>
            <a:ext cx="6120714" cy="3970318"/>
          </a:xfrm>
          <a:prstGeom prst="rect">
            <a:avLst/>
          </a:prstGeom>
          <a:noFill/>
        </p:spPr>
        <p:txBody>
          <a:bodyPr wrap="square" rtlCol="0">
            <a:spAutoFit/>
          </a:bodyPr>
          <a:lstStyle/>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Library supported referencing software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Gather, manage &amp; store all types of information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Automatically generate citations and bibliographies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Quick and easy to import details from library databases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Ideal for large research projects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Other referencing tools are available!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10" name="TextBox 9"/>
          <p:cNvSpPr txBox="1"/>
          <p:nvPr/>
        </p:nvSpPr>
        <p:spPr>
          <a:xfrm>
            <a:off x="469557" y="5115697"/>
            <a:ext cx="5658697" cy="369332"/>
          </a:xfrm>
          <a:prstGeom prst="rect">
            <a:avLst/>
          </a:prstGeom>
          <a:noFill/>
        </p:spPr>
        <p:txBody>
          <a:bodyPr wrap="square" rtlCol="0">
            <a:spAutoFit/>
          </a:bodyPr>
          <a:lstStyle/>
          <a:p>
            <a:r>
              <a:rPr lang="en-GB" dirty="0">
                <a:hlinkClick r:id="rId2"/>
              </a:rPr>
              <a:t>https://www.uwtsd.ac.uk/library/online-library/refworks/</a:t>
            </a:r>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80189" y="1723345"/>
            <a:ext cx="5258313" cy="3505542"/>
          </a:xfrm>
          <a:prstGeom prst="rect">
            <a:avLst/>
          </a:prstGeom>
        </p:spPr>
      </p:pic>
    </p:spTree>
    <p:extLst>
      <p:ext uri="{BB962C8B-B14F-4D97-AF65-F5344CB8AC3E}">
        <p14:creationId xmlns:p14="http://schemas.microsoft.com/office/powerpoint/2010/main" val="2285410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0"/>
            <a:ext cx="12192000" cy="6858000"/>
          </a:xfrm>
          <a:prstGeom prst="rect">
            <a:avLst/>
          </a:prstGeom>
          <a:solidFill>
            <a:srgbClr val="A9C8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0" y="109081"/>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7"/>
            <a:endParaRPr lang="en-US" sz="2800" dirty="0">
              <a:solidFill>
                <a:schemeClr val="bg1"/>
              </a:solidFill>
            </a:endParaRPr>
          </a:p>
        </p:txBody>
      </p:sp>
      <p:sp>
        <p:nvSpPr>
          <p:cNvPr id="20" name="Rectangle 19"/>
          <p:cNvSpPr/>
          <p:nvPr/>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6" name="Group 25"/>
          <p:cNvGrpSpPr/>
          <p:nvPr/>
        </p:nvGrpSpPr>
        <p:grpSpPr>
          <a:xfrm>
            <a:off x="1" y="-60664"/>
            <a:ext cx="12236335" cy="1135597"/>
            <a:chOff x="0" y="2677636"/>
            <a:chExt cx="12236335" cy="1135597"/>
          </a:xfrm>
        </p:grpSpPr>
        <p:sp>
          <p:nvSpPr>
            <p:cNvPr id="27" name="Rectangle 26"/>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8" name="Group 27"/>
            <p:cNvGrpSpPr/>
            <p:nvPr/>
          </p:nvGrpSpPr>
          <p:grpSpPr>
            <a:xfrm>
              <a:off x="0" y="3713797"/>
              <a:ext cx="12236335" cy="99436"/>
              <a:chOff x="152400" y="2369127"/>
              <a:chExt cx="12236335" cy="99436"/>
            </a:xfrm>
          </p:grpSpPr>
          <p:cxnSp>
            <p:nvCxnSpPr>
              <p:cNvPr id="29" name="Straight Connector 28"/>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pic>
        <p:nvPicPr>
          <p:cNvPr id="14"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60663"/>
            <a:ext cx="12192000" cy="6956066"/>
          </a:xfrm>
        </p:spPr>
      </p:pic>
    </p:spTree>
    <p:extLst>
      <p:ext uri="{BB962C8B-B14F-4D97-AF65-F5344CB8AC3E}">
        <p14:creationId xmlns:p14="http://schemas.microsoft.com/office/powerpoint/2010/main" val="5092227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p15:prstTrans prst="curtains"/>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5400" b="1" dirty="0" smtClean="0"/>
          </a:p>
        </p:txBody>
      </p:sp>
      <p:grpSp>
        <p:nvGrpSpPr>
          <p:cNvPr id="14" name="Group 13"/>
          <p:cNvGrpSpPr/>
          <p:nvPr/>
        </p:nvGrpSpPr>
        <p:grpSpPr>
          <a:xfrm>
            <a:off x="-77820" y="0"/>
            <a:ext cx="12269820" cy="1213182"/>
            <a:chOff x="1143001" y="4014934"/>
            <a:chExt cx="9818890" cy="1213182"/>
          </a:xfrm>
        </p:grpSpPr>
        <p:sp>
          <p:nvSpPr>
            <p:cNvPr id="15" name="Rectangle 14"/>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p:cNvGrpSpPr/>
            <p:nvPr/>
          </p:nvGrpSpPr>
          <p:grpSpPr>
            <a:xfrm>
              <a:off x="1143001" y="5128680"/>
              <a:ext cx="9818890" cy="99436"/>
              <a:chOff x="152400" y="2369127"/>
              <a:chExt cx="12236335" cy="99436"/>
            </a:xfrm>
          </p:grpSpPr>
          <p:cxnSp>
            <p:nvCxnSpPr>
              <p:cNvPr id="17" name="Straight Connector 16"/>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0" name="Rectangle 19"/>
          <p:cNvSpPr/>
          <p:nvPr/>
        </p:nvSpPr>
        <p:spPr>
          <a:xfrm rot="10800000">
            <a:off x="0" y="5909458"/>
            <a:ext cx="12280672" cy="1041862"/>
          </a:xfrm>
          <a:prstGeom prst="rect">
            <a:avLst/>
          </a:prstGeom>
          <a:solidFill>
            <a:srgbClr val="007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655805" y="255373"/>
            <a:ext cx="8229600" cy="646331"/>
          </a:xfrm>
          <a:prstGeom prst="rect">
            <a:avLst/>
          </a:prstGeom>
          <a:noFill/>
        </p:spPr>
        <p:txBody>
          <a:bodyPr wrap="square" rtlCol="0">
            <a:spAutoFit/>
          </a:bodyPr>
          <a:lstStyle/>
          <a:p>
            <a:pPr algn="ctr"/>
            <a:r>
              <a:rPr lang="en-GB" sz="3600" dirty="0" smtClean="0">
                <a:solidFill>
                  <a:schemeClr val="bg1"/>
                </a:solidFill>
                <a:latin typeface="Arial" panose="020B0604020202020204" pitchFamily="34" charset="0"/>
                <a:cs typeface="Arial" panose="020B0604020202020204" pitchFamily="34" charset="0"/>
              </a:rPr>
              <a:t>Other InfoSkills Sessions…</a:t>
            </a:r>
            <a:endParaRPr lang="en-GB" sz="3600" dirty="0">
              <a:solidFill>
                <a:schemeClr val="bg1"/>
              </a:solidFill>
              <a:latin typeface="Arial" panose="020B0604020202020204" pitchFamily="34" charset="0"/>
              <a:cs typeface="Arial" panose="020B0604020202020204" pitchFamily="34" charset="0"/>
            </a:endParaRPr>
          </a:p>
        </p:txBody>
      </p:sp>
      <p:pic>
        <p:nvPicPr>
          <p:cNvPr id="12"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094254" y="1664043"/>
            <a:ext cx="5711916" cy="3781168"/>
          </a:xfrm>
        </p:spPr>
      </p:pic>
      <p:sp>
        <p:nvSpPr>
          <p:cNvPr id="2" name="TextBox 1"/>
          <p:cNvSpPr txBox="1"/>
          <p:nvPr/>
        </p:nvSpPr>
        <p:spPr>
          <a:xfrm>
            <a:off x="411892" y="1664042"/>
            <a:ext cx="5404022" cy="3693319"/>
          </a:xfrm>
          <a:prstGeom prst="rect">
            <a:avLst/>
          </a:prstGeom>
          <a:noFill/>
        </p:spPr>
        <p:txBody>
          <a:bodyPr wrap="square" rtlCol="0">
            <a:spAutoFit/>
          </a:bodyPr>
          <a:lstStyle/>
          <a:p>
            <a:pPr marL="285750" indent="-285750">
              <a:buFont typeface="Arial" panose="020B0604020202020204" pitchFamily="34" charset="0"/>
              <a:buChar char="•"/>
            </a:pPr>
            <a:r>
              <a:rPr lang="en-GB" i="1" dirty="0" smtClean="0">
                <a:latin typeface="Arial" panose="020B0604020202020204" pitchFamily="34" charset="0"/>
                <a:cs typeface="Arial" panose="020B0604020202020204" pitchFamily="34" charset="0"/>
              </a:rPr>
              <a:t>Basic Skills: Finding and Using Information</a:t>
            </a:r>
          </a:p>
          <a:p>
            <a:pPr marL="285750" indent="-285750">
              <a:buFont typeface="Arial" panose="020B0604020202020204" pitchFamily="34" charset="0"/>
              <a:buChar char="•"/>
            </a:pPr>
            <a:endParaRPr lang="en-GB"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i="1" dirty="0" smtClean="0">
                <a:latin typeface="Arial" panose="020B0604020202020204" pitchFamily="34" charset="0"/>
                <a:cs typeface="Arial" panose="020B0604020202020204" pitchFamily="34" charset="0"/>
              </a:rPr>
              <a:t>Further Skills: Finding and </a:t>
            </a:r>
            <a:r>
              <a:rPr lang="en-GB" i="1" smtClean="0">
                <a:latin typeface="Arial" panose="020B0604020202020204" pitchFamily="34" charset="0"/>
                <a:cs typeface="Arial" panose="020B0604020202020204" pitchFamily="34" charset="0"/>
              </a:rPr>
              <a:t>Using Information</a:t>
            </a:r>
            <a:endParaRPr lang="en-GB" i="1"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i="1" dirty="0" smtClean="0">
                <a:latin typeface="Arial" panose="020B0604020202020204" pitchFamily="34" charset="0"/>
                <a:cs typeface="Arial" panose="020B0604020202020204" pitchFamily="34" charset="0"/>
              </a:rPr>
              <a:t>Fake News: How to sort Fact from Fiction!</a:t>
            </a:r>
          </a:p>
          <a:p>
            <a:pPr marL="285750" indent="-285750">
              <a:buFont typeface="Arial" panose="020B0604020202020204" pitchFamily="34" charset="0"/>
              <a:buChar char="•"/>
            </a:pPr>
            <a:endParaRPr lang="en-GB"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i="1" dirty="0" smtClean="0">
                <a:latin typeface="Arial" panose="020B0604020202020204" pitchFamily="34" charset="0"/>
                <a:cs typeface="Arial" panose="020B0604020202020204" pitchFamily="34" charset="0"/>
              </a:rPr>
              <a:t>Know Your Rights: Copyright and You</a:t>
            </a:r>
          </a:p>
          <a:p>
            <a:pPr marL="285750" indent="-285750">
              <a:buFont typeface="Arial" panose="020B0604020202020204" pitchFamily="34" charset="0"/>
              <a:buChar char="•"/>
            </a:pPr>
            <a:endParaRPr lang="en-GB"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i="1" dirty="0" smtClean="0">
                <a:latin typeface="Arial" panose="020B0604020202020204" pitchFamily="34" charset="0"/>
                <a:cs typeface="Arial" panose="020B0604020202020204" pitchFamily="34" charset="0"/>
              </a:rPr>
              <a:t>Commercial Awareness</a:t>
            </a:r>
          </a:p>
          <a:p>
            <a:pPr marL="285750" indent="-285750">
              <a:buFont typeface="Arial" panose="020B0604020202020204" pitchFamily="34" charset="0"/>
              <a:buChar char="•"/>
            </a:pPr>
            <a:endParaRPr lang="en-GB"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i="1" dirty="0" smtClean="0">
                <a:latin typeface="Arial" panose="020B0604020202020204" pitchFamily="34" charset="0"/>
                <a:cs typeface="Arial" panose="020B0604020202020204" pitchFamily="34" charset="0"/>
              </a:rPr>
              <a:t>Managing Your Online Presence</a:t>
            </a:r>
          </a:p>
          <a:p>
            <a:pPr marL="285750" indent="-285750">
              <a:buFont typeface="Arial" panose="020B0604020202020204" pitchFamily="34" charset="0"/>
              <a:buChar char="•"/>
            </a:pPr>
            <a:endParaRPr lang="en-GB"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i="1" dirty="0" smtClean="0">
                <a:latin typeface="Arial" panose="020B0604020202020204" pitchFamily="34" charset="0"/>
                <a:cs typeface="Arial" panose="020B0604020202020204" pitchFamily="34" charset="0"/>
              </a:rPr>
              <a:t>Getting Started with Your Dissertation</a:t>
            </a:r>
            <a:endParaRPr lang="en-GB" i="1" dirty="0">
              <a:latin typeface="Arial" panose="020B0604020202020204" pitchFamily="34" charset="0"/>
              <a:cs typeface="Arial" panose="020B0604020202020204" pitchFamily="34" charset="0"/>
            </a:endParaRPr>
          </a:p>
        </p:txBody>
      </p:sp>
      <p:sp>
        <p:nvSpPr>
          <p:cNvPr id="7" name="TextBox 6"/>
          <p:cNvSpPr txBox="1"/>
          <p:nvPr/>
        </p:nvSpPr>
        <p:spPr>
          <a:xfrm>
            <a:off x="411892" y="5461652"/>
            <a:ext cx="5502876" cy="369332"/>
          </a:xfrm>
          <a:prstGeom prst="rect">
            <a:avLst/>
          </a:prstGeom>
          <a:noFill/>
        </p:spPr>
        <p:txBody>
          <a:bodyPr wrap="square" rtlCol="0">
            <a:spAutoFit/>
          </a:bodyPr>
          <a:lstStyle/>
          <a:p>
            <a:r>
              <a:rPr lang="en-GB" dirty="0">
                <a:hlinkClick r:id="rId3"/>
              </a:rPr>
              <a:t>http://www.uwtsd.ac.uk/library/infoskills</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4175377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0713"/>
            <a:ext cx="12192000" cy="6858000"/>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009980"/>
            <a:ext cx="12191999" cy="848022"/>
          </a:xfrm>
          <a:prstGeom prst="rect">
            <a:avLst/>
          </a:prstGeom>
        </p:spPr>
      </p:pic>
      <p:pic>
        <p:nvPicPr>
          <p:cNvPr id="21" name="Picture 2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2476"/>
            <a:ext cx="12192000" cy="1444438"/>
          </a:xfrm>
          <a:prstGeom prst="rect">
            <a:avLst/>
          </a:prstGeom>
        </p:spPr>
      </p:pic>
      <p:sp>
        <p:nvSpPr>
          <p:cNvPr id="7" name="Rectangle 6"/>
          <p:cNvSpPr/>
          <p:nvPr/>
        </p:nvSpPr>
        <p:spPr>
          <a:xfrm>
            <a:off x="1894830" y="1441962"/>
            <a:ext cx="8402337" cy="954107"/>
          </a:xfrm>
          <a:prstGeom prst="rect">
            <a:avLst/>
          </a:prstGeom>
        </p:spPr>
        <p:txBody>
          <a:bodyPr wrap="square">
            <a:spAutoFit/>
          </a:bodyPr>
          <a:lstStyle/>
          <a:p>
            <a:r>
              <a:rPr lang="en-GB" sz="2800" b="1">
                <a:latin typeface="Segoe UI" panose="020B0502040204020203" pitchFamily="34" charset="0"/>
                <a:ea typeface="Segoe UI" panose="020B0502040204020203" pitchFamily="34" charset="0"/>
                <a:cs typeface="Segoe UI" panose="020B0502040204020203" pitchFamily="34" charset="0"/>
              </a:rPr>
              <a:t>                        </a:t>
            </a:r>
            <a:r>
              <a:rPr lang="en-GB" sz="2400" b="1">
                <a:latin typeface="Segoe UI" panose="020B0502040204020203" pitchFamily="34" charset="0"/>
                <a:ea typeface="Segoe UI" panose="020B0502040204020203" pitchFamily="34" charset="0"/>
                <a:cs typeface="Segoe UI" panose="020B0502040204020203" pitchFamily="34" charset="0"/>
              </a:rPr>
              <a:t>For more information</a:t>
            </a:r>
          </a:p>
          <a:p>
            <a:pPr>
              <a:spcBef>
                <a:spcPct val="0"/>
              </a:spcBef>
              <a:buFontTx/>
              <a:buNone/>
            </a:pPr>
            <a:endParaRPr lang="en-US" altLang="en-US" sz="2800">
              <a:latin typeface="Segoe UI" panose="020B0502040204020203" pitchFamily="34" charset="0"/>
              <a:ea typeface="Segoe UI" panose="020B0502040204020203" pitchFamily="34" charset="0"/>
              <a:cs typeface="Segoe UI" panose="020B0502040204020203" pitchFamily="34" charset="0"/>
            </a:endParaRPr>
          </a:p>
        </p:txBody>
      </p:sp>
      <p:sp>
        <p:nvSpPr>
          <p:cNvPr id="8" name="Rectangle 2"/>
          <p:cNvSpPr>
            <a:spLocks noChangeArrowheads="1"/>
          </p:cNvSpPr>
          <p:nvPr/>
        </p:nvSpPr>
        <p:spPr bwMode="auto">
          <a:xfrm>
            <a:off x="3285555" y="1919015"/>
            <a:ext cx="5400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800" b="1" i="1">
                <a:solidFill>
                  <a:schemeClr val="tx2"/>
                </a:solidFill>
                <a:latin typeface="Comic Sans MS" panose="030F0702030302020204" pitchFamily="66" charset="0"/>
                <a:cs typeface="Arial" panose="020B0604020202020204" pitchFamily="34" charset="0"/>
              </a:defRPr>
            </a:lvl1pPr>
            <a:lvl2pPr marL="742950" indent="-285750">
              <a:defRPr sz="2800" b="1" i="1">
                <a:solidFill>
                  <a:schemeClr val="tx2"/>
                </a:solidFill>
                <a:latin typeface="Comic Sans MS" panose="030F0702030302020204" pitchFamily="66" charset="0"/>
                <a:cs typeface="Arial" panose="020B0604020202020204" pitchFamily="34" charset="0"/>
              </a:defRPr>
            </a:lvl2pPr>
            <a:lvl3pPr marL="1143000" indent="-228600">
              <a:defRPr sz="2800" b="1" i="1">
                <a:solidFill>
                  <a:schemeClr val="tx2"/>
                </a:solidFill>
                <a:latin typeface="Comic Sans MS" panose="030F0702030302020204" pitchFamily="66" charset="0"/>
                <a:cs typeface="Arial" panose="020B0604020202020204" pitchFamily="34" charset="0"/>
              </a:defRPr>
            </a:lvl3pPr>
            <a:lvl4pPr marL="1600200" indent="-228600">
              <a:defRPr sz="2800" b="1" i="1">
                <a:solidFill>
                  <a:schemeClr val="tx2"/>
                </a:solidFill>
                <a:latin typeface="Comic Sans MS" panose="030F0702030302020204" pitchFamily="66" charset="0"/>
                <a:cs typeface="Arial" panose="020B0604020202020204" pitchFamily="34" charset="0"/>
              </a:defRPr>
            </a:lvl4pPr>
            <a:lvl5pPr marL="2057400" indent="-228600">
              <a:defRPr sz="2800" b="1" i="1">
                <a:solidFill>
                  <a:schemeClr val="tx2"/>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9pPr>
          </a:lstStyle>
          <a:p>
            <a:pPr algn="ctr" fontAlgn="base">
              <a:spcBef>
                <a:spcPct val="0"/>
              </a:spcBef>
              <a:spcAft>
                <a:spcPct val="0"/>
              </a:spcAft>
            </a:pPr>
            <a:r>
              <a:rPr lang="en-GB" altLang="en-US" sz="1800" i="0">
                <a:solidFill>
                  <a:schemeClr val="tx1"/>
                </a:solidFill>
                <a:latin typeface="Segoe UI" panose="020B0502040204020203" pitchFamily="34" charset="0"/>
                <a:ea typeface="Segoe UI" panose="020B0502040204020203" pitchFamily="34" charset="0"/>
                <a:cs typeface="Segoe UI" panose="020B0502040204020203" pitchFamily="34" charset="0"/>
              </a:rPr>
              <a:t>Please contact your Academic Liaison Librarian:</a:t>
            </a:r>
          </a:p>
        </p:txBody>
      </p:sp>
      <p:sp>
        <p:nvSpPr>
          <p:cNvPr id="9" name="Rectangle 8"/>
          <p:cNvSpPr/>
          <p:nvPr/>
        </p:nvSpPr>
        <p:spPr>
          <a:xfrm>
            <a:off x="551702" y="2522269"/>
            <a:ext cx="4572000" cy="1169551"/>
          </a:xfrm>
          <a:prstGeom prst="rect">
            <a:avLst/>
          </a:prstGeom>
        </p:spPr>
        <p:txBody>
          <a:bodyPr>
            <a:spAutoFit/>
          </a:bodyPr>
          <a:lstStyle/>
          <a:p>
            <a:pPr algn="ctr" fontAlgn="base">
              <a:spcBef>
                <a:spcPct val="0"/>
              </a:spcBef>
              <a:spcAft>
                <a:spcPct val="0"/>
              </a:spcAft>
            </a:pPr>
            <a:r>
              <a:rPr lang="en-GB" dirty="0">
                <a:solidFill>
                  <a:schemeClr val="bg1"/>
                </a:solidFill>
              </a:rPr>
              <a:t>Faculty of Art and Design</a:t>
            </a:r>
          </a:p>
          <a:p>
            <a:pPr algn="ctr" fontAlgn="base">
              <a:spcBef>
                <a:spcPct val="0"/>
              </a:spcBef>
              <a:spcAft>
                <a:spcPct val="0"/>
              </a:spcAft>
            </a:pPr>
            <a:endParaRPr lang="en-GB" altLang="en-US" sz="1000" dirty="0">
              <a:solidFill>
                <a:schemeClr val="bg1"/>
              </a:solidFill>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a:latin typeface="Segoe UI" panose="020B0502040204020203" pitchFamily="34" charset="0"/>
                <a:ea typeface="Segoe UI" panose="020B0502040204020203" pitchFamily="34" charset="0"/>
                <a:cs typeface="Segoe UI" panose="020B0502040204020203" pitchFamily="34" charset="0"/>
              </a:rPr>
              <a:t>Emily Hywel</a:t>
            </a:r>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hlinkClick r:id="rId5"/>
              </a:rPr>
              <a:t>emily.hywel@uwtsd.ac.uk</a:t>
            </a:r>
            <a:endParaRPr lang="en-GB" altLang="en-US" sz="1400" dirty="0" smtClean="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p:txBody>
      </p:sp>
      <p:sp>
        <p:nvSpPr>
          <p:cNvPr id="10" name="Rectangle 9"/>
          <p:cNvSpPr/>
          <p:nvPr/>
        </p:nvSpPr>
        <p:spPr>
          <a:xfrm>
            <a:off x="6396724" y="2522269"/>
            <a:ext cx="5181786" cy="1231106"/>
          </a:xfrm>
          <a:prstGeom prst="rect">
            <a:avLst/>
          </a:prstGeom>
        </p:spPr>
        <p:txBody>
          <a:bodyPr wrap="square">
            <a:spAutoFit/>
          </a:bodyPr>
          <a:lstStyle/>
          <a:p>
            <a:pPr algn="ctr" fontAlgn="base">
              <a:spcBef>
                <a:spcPct val="0"/>
              </a:spcBef>
              <a:spcAft>
                <a:spcPct val="0"/>
              </a:spcAft>
            </a:pPr>
            <a:r>
              <a:rPr lang="en-GB" dirty="0">
                <a:solidFill>
                  <a:schemeClr val="bg1"/>
                </a:solidFill>
              </a:rPr>
              <a:t>Faculty of Architecture, Computing and </a:t>
            </a:r>
            <a:r>
              <a:rPr lang="en-GB" dirty="0" smtClean="0">
                <a:solidFill>
                  <a:schemeClr val="bg1"/>
                </a:solidFill>
              </a:rPr>
              <a:t>Engineering</a:t>
            </a:r>
          </a:p>
          <a:p>
            <a:pPr algn="ctr" fontAlgn="base">
              <a:spcBef>
                <a:spcPct val="0"/>
              </a:spcBef>
              <a:spcAft>
                <a:spcPct val="0"/>
              </a:spcAft>
            </a:pPr>
            <a:endParaRPr lang="en-GB" sz="1000" dirty="0">
              <a:solidFill>
                <a:schemeClr val="bg1"/>
              </a:solidFill>
            </a:endParaRPr>
          </a:p>
          <a:p>
            <a:pPr algn="ctr" fontAlgn="base">
              <a:spcBef>
                <a:spcPct val="0"/>
              </a:spcBef>
              <a:spcAft>
                <a:spcPct val="0"/>
              </a:spcAft>
            </a:pPr>
            <a:endParaRPr lang="en-GB" sz="400" dirty="0">
              <a:solidFill>
                <a:schemeClr val="bg1"/>
              </a:solidFill>
            </a:endParaRPr>
          </a:p>
          <a:p>
            <a:pPr algn="ctr" fontAlgn="base">
              <a:spcBef>
                <a:spcPct val="0"/>
              </a:spcBef>
              <a:spcAft>
                <a:spcPct val="0"/>
              </a:spcAft>
            </a:pPr>
            <a:r>
              <a:rPr lang="en-GB" altLang="en-US" sz="1400" dirty="0">
                <a:latin typeface="Segoe UI" panose="020B0502040204020203" pitchFamily="34" charset="0"/>
                <a:ea typeface="Segoe UI" panose="020B0502040204020203" pitchFamily="34" charset="0"/>
                <a:cs typeface="Segoe UI" panose="020B0502040204020203" pitchFamily="34" charset="0"/>
              </a:rPr>
              <a:t>Samantha Scoulding</a:t>
            </a:r>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hlinkClick r:id="rId6"/>
              </a:rPr>
              <a:t>samantha.scoulding@uwtsd.ac.uk</a:t>
            </a:r>
            <a:endParaRPr lang="en-GB" altLang="en-US" sz="1400" dirty="0" smtClean="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p:txBody>
      </p:sp>
      <p:sp>
        <p:nvSpPr>
          <p:cNvPr id="11" name="Rectangle 10"/>
          <p:cNvSpPr/>
          <p:nvPr/>
        </p:nvSpPr>
        <p:spPr>
          <a:xfrm>
            <a:off x="6690531" y="3690672"/>
            <a:ext cx="4401763" cy="1169551"/>
          </a:xfrm>
          <a:prstGeom prst="rect">
            <a:avLst/>
          </a:prstGeom>
        </p:spPr>
        <p:txBody>
          <a:bodyPr wrap="square">
            <a:spAutoFit/>
          </a:bodyPr>
          <a:lstStyle/>
          <a:p>
            <a:pPr algn="ctr" fontAlgn="base">
              <a:spcBef>
                <a:spcPct val="0"/>
              </a:spcBef>
              <a:spcAft>
                <a:spcPct val="0"/>
              </a:spcAft>
            </a:pPr>
            <a:r>
              <a:rPr lang="en-GB" dirty="0" err="1" smtClean="0">
                <a:solidFill>
                  <a:schemeClr val="bg1"/>
                </a:solidFill>
              </a:rPr>
              <a:t>Yr</a:t>
            </a:r>
            <a:r>
              <a:rPr lang="en-GB" dirty="0" smtClean="0">
                <a:solidFill>
                  <a:schemeClr val="bg1"/>
                </a:solidFill>
              </a:rPr>
              <a:t> </a:t>
            </a:r>
            <a:r>
              <a:rPr lang="en-GB" dirty="0" err="1" smtClean="0">
                <a:solidFill>
                  <a:schemeClr val="bg1"/>
                </a:solidFill>
              </a:rPr>
              <a:t>Athrofa</a:t>
            </a:r>
            <a:endParaRPr lang="en-GB" dirty="0">
              <a:solidFill>
                <a:schemeClr val="bg1"/>
              </a:solidFill>
            </a:endParaRPr>
          </a:p>
          <a:p>
            <a:pPr algn="ctr" fontAlgn="base">
              <a:spcBef>
                <a:spcPct val="0"/>
              </a:spcBef>
              <a:spcAft>
                <a:spcPct val="0"/>
              </a:spcAft>
            </a:pPr>
            <a:endParaRPr lang="en-GB" altLang="en-US" sz="1000" dirty="0">
              <a:solidFill>
                <a:schemeClr val="bg1"/>
              </a:solidFill>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a:latin typeface="Segoe UI" panose="020B0502040204020203" pitchFamily="34" charset="0"/>
                <a:ea typeface="Segoe UI" panose="020B0502040204020203" pitchFamily="34" charset="0"/>
                <a:cs typeface="Segoe UI" panose="020B0502040204020203" pitchFamily="34" charset="0"/>
              </a:rPr>
              <a:t>Alison Evans</a:t>
            </a:r>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hlinkClick r:id="rId7"/>
              </a:rPr>
              <a:t>alison.evans@uwtsd.ac.uk</a:t>
            </a:r>
            <a:endParaRPr lang="en-GB" altLang="en-US" sz="1400" dirty="0" smtClean="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p:txBody>
      </p:sp>
      <p:sp>
        <p:nvSpPr>
          <p:cNvPr id="12" name="Rectangle 11"/>
          <p:cNvSpPr/>
          <p:nvPr/>
        </p:nvSpPr>
        <p:spPr>
          <a:xfrm>
            <a:off x="704604" y="3974883"/>
            <a:ext cx="4290911" cy="1600438"/>
          </a:xfrm>
          <a:prstGeom prst="rect">
            <a:avLst/>
          </a:prstGeom>
        </p:spPr>
        <p:txBody>
          <a:bodyPr wrap="square">
            <a:spAutoFit/>
          </a:bodyPr>
          <a:lstStyle/>
          <a:p>
            <a:pPr algn="ctr" fontAlgn="base">
              <a:spcBef>
                <a:spcPct val="0"/>
              </a:spcBef>
              <a:spcAft>
                <a:spcPct val="0"/>
              </a:spcAft>
            </a:pPr>
            <a:r>
              <a:rPr lang="en-GB" dirty="0">
                <a:solidFill>
                  <a:schemeClr val="bg1"/>
                </a:solidFill>
              </a:rPr>
              <a:t>Faculty of Business and Management</a:t>
            </a:r>
          </a:p>
          <a:p>
            <a:pPr algn="ctr" fontAlgn="base">
              <a:spcBef>
                <a:spcPct val="0"/>
              </a:spcBef>
              <a:spcAft>
                <a:spcPct val="0"/>
              </a:spcAft>
            </a:pPr>
            <a:endParaRPr lang="en-GB" altLang="en-US" sz="1000" dirty="0">
              <a:solidFill>
                <a:schemeClr val="bg1"/>
              </a:solidFill>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a:latin typeface="Segoe UI" panose="020B0502040204020203" pitchFamily="34" charset="0"/>
                <a:ea typeface="Segoe UI" panose="020B0502040204020203" pitchFamily="34" charset="0"/>
                <a:cs typeface="Segoe UI" panose="020B0502040204020203" pitchFamily="34" charset="0"/>
              </a:rPr>
              <a:t>Ellie </a:t>
            </a:r>
            <a:r>
              <a:rPr lang="en-GB" altLang="en-US" sz="1400" dirty="0" smtClean="0">
                <a:latin typeface="Segoe UI" panose="020B0502040204020203" pitchFamily="34" charset="0"/>
                <a:ea typeface="Segoe UI" panose="020B0502040204020203" pitchFamily="34" charset="0"/>
                <a:cs typeface="Segoe UI" panose="020B0502040204020203" pitchFamily="34" charset="0"/>
              </a:rPr>
              <a:t>Downes / Ivana Curcic / Peter Duffield-Fuller</a:t>
            </a: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hlinkClick r:id="rId8"/>
              </a:rPr>
              <a:t>e.downes@uwtsd.ac.uk</a:t>
            </a:r>
            <a:endParaRPr lang="en-GB" altLang="en-US" sz="1400" dirty="0" smtClean="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hlinkClick r:id="rId9"/>
              </a:rPr>
              <a:t>i.curcic@uwtsd.ac.uk</a:t>
            </a:r>
            <a:endParaRPr lang="en-GB" altLang="en-US" sz="1400" dirty="0" smtClean="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hlinkClick r:id="rId10"/>
              </a:rPr>
              <a:t>Peter.Duffield-Fuller@uwtsd.ac.uk</a:t>
            </a:r>
            <a:r>
              <a:rPr lang="en-GB" altLang="en-US" sz="1400" dirty="0" smtClean="0">
                <a:latin typeface="Segoe UI" panose="020B0502040204020203" pitchFamily="34" charset="0"/>
                <a:ea typeface="Segoe UI" panose="020B0502040204020203" pitchFamily="34" charset="0"/>
                <a:cs typeface="Segoe UI" panose="020B0502040204020203" pitchFamily="34" charset="0"/>
              </a:rPr>
              <a:t> </a:t>
            </a:r>
          </a:p>
          <a:p>
            <a:pPr algn="ctr" fontAlgn="base">
              <a:spcBef>
                <a:spcPct val="0"/>
              </a:spcBef>
              <a:spcAft>
                <a:spcPct val="0"/>
              </a:spcAft>
            </a:pP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p:txBody>
      </p:sp>
      <p:sp>
        <p:nvSpPr>
          <p:cNvPr id="13" name="Rectangle 12"/>
          <p:cNvSpPr/>
          <p:nvPr/>
        </p:nvSpPr>
        <p:spPr>
          <a:xfrm>
            <a:off x="6621509" y="4866345"/>
            <a:ext cx="4572000" cy="1169551"/>
          </a:xfrm>
          <a:prstGeom prst="rect">
            <a:avLst/>
          </a:prstGeom>
        </p:spPr>
        <p:txBody>
          <a:bodyPr>
            <a:spAutoFit/>
          </a:bodyPr>
          <a:lstStyle/>
          <a:p>
            <a:pPr algn="ctr" fontAlgn="base">
              <a:spcBef>
                <a:spcPct val="0"/>
              </a:spcBef>
              <a:spcAft>
                <a:spcPct val="0"/>
              </a:spcAft>
            </a:pPr>
            <a:r>
              <a:rPr lang="en-GB" dirty="0">
                <a:solidFill>
                  <a:schemeClr val="bg1"/>
                </a:solidFill>
              </a:rPr>
              <a:t>Faculty of Humanities and Performing Arts</a:t>
            </a:r>
          </a:p>
          <a:p>
            <a:pPr algn="ctr" fontAlgn="base">
              <a:spcBef>
                <a:spcPct val="0"/>
              </a:spcBef>
              <a:spcAft>
                <a:spcPct val="0"/>
              </a:spcAft>
            </a:pPr>
            <a:endParaRPr lang="en-GB" altLang="en-US" sz="1000" dirty="0">
              <a:solidFill>
                <a:schemeClr val="bg1"/>
              </a:solidFill>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1400" dirty="0">
                <a:latin typeface="Segoe UI" panose="020B0502040204020203" pitchFamily="34" charset="0"/>
                <a:ea typeface="Segoe UI" panose="020B0502040204020203" pitchFamily="34" charset="0"/>
                <a:cs typeface="Segoe UI" panose="020B0502040204020203" pitchFamily="34" charset="0"/>
              </a:rPr>
              <a:t>Rachael Whitfield</a:t>
            </a:r>
          </a:p>
          <a:p>
            <a:pPr algn="ctr" fontAlgn="base">
              <a:spcBef>
                <a:spcPct val="0"/>
              </a:spcBef>
              <a:spcAft>
                <a:spcPct val="0"/>
              </a:spcAft>
            </a:pPr>
            <a:r>
              <a:rPr lang="en-GB" altLang="en-US" sz="1400" dirty="0" smtClean="0">
                <a:latin typeface="Segoe UI" panose="020B0502040204020203" pitchFamily="34" charset="0"/>
                <a:ea typeface="Segoe UI" panose="020B0502040204020203" pitchFamily="34" charset="0"/>
                <a:cs typeface="Segoe UI" panose="020B0502040204020203" pitchFamily="34" charset="0"/>
                <a:hlinkClick r:id="rId11"/>
              </a:rPr>
              <a:t>r.whitfield@uwtsd.ac.uk</a:t>
            </a:r>
            <a:endParaRPr lang="en-GB" altLang="en-US" sz="1400" dirty="0" smtClean="0">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endParaRPr lang="en-GB" altLang="en-US" sz="1400"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592617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person&#10;&#10;Description generated with high confidence">
            <a:extLst>
              <a:ext uri="{FF2B5EF4-FFF2-40B4-BE49-F238E27FC236}">
                <a16:creationId xmlns:a16="http://schemas.microsoft.com/office/drawing/2014/main" xmlns="" id="{3FE5FFEC-1F1F-4406-909B-AEC27E8B1C64}"/>
              </a:ext>
            </a:extLst>
          </p:cNvPr>
          <p:cNvPicPr>
            <a:picLocks noChangeAspect="1"/>
          </p:cNvPicPr>
          <p:nvPr/>
        </p:nvPicPr>
        <p:blipFill rotWithShape="1">
          <a:blip r:embed="rId2"/>
          <a:srcRect t="1552" b="23096"/>
          <a:stretch/>
        </p:blipFill>
        <p:spPr>
          <a:xfrm>
            <a:off x="-1" y="1"/>
            <a:ext cx="12192000" cy="6132262"/>
          </a:xfrm>
          <a:prstGeom prst="rect">
            <a:avLst/>
          </a:prstGeom>
        </p:spPr>
      </p:pic>
      <p:pic>
        <p:nvPicPr>
          <p:cNvPr id="11" name="Picture 6">
            <a:extLst>
              <a:ext uri="{FF2B5EF4-FFF2-40B4-BE49-F238E27FC236}">
                <a16:creationId xmlns:a16="http://schemas.microsoft.com/office/drawing/2014/main" xmlns="" id="{C378A39E-7C31-46DC-BF58-1048E7CF392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rcRect t="46751" b="26582"/>
          <a:stretch>
            <a:fillRect/>
          </a:stretch>
        </p:blipFill>
        <p:spPr>
          <a:xfrm>
            <a:off x="0" y="5029200"/>
            <a:ext cx="12192000" cy="1828800"/>
          </a:xfrm>
          <a:custGeom>
            <a:avLst/>
            <a:gdLst>
              <a:gd name="connsiteX0" fmla="*/ 0 w 12192000"/>
              <a:gd name="connsiteY0" fmla="*/ 0 h 1828800"/>
              <a:gd name="connsiteX1" fmla="*/ 12192000 w 12192000"/>
              <a:gd name="connsiteY1" fmla="*/ 0 h 1828800"/>
              <a:gd name="connsiteX2" fmla="*/ 12192000 w 12192000"/>
              <a:gd name="connsiteY2" fmla="*/ 1828800 h 1828800"/>
              <a:gd name="connsiteX3" fmla="*/ 0 w 12192000"/>
              <a:gd name="connsiteY3" fmla="*/ 1828800 h 1828800"/>
            </a:gdLst>
            <a:ahLst/>
            <a:cxnLst>
              <a:cxn ang="0">
                <a:pos x="connsiteX0" y="connsiteY0"/>
              </a:cxn>
              <a:cxn ang="0">
                <a:pos x="connsiteX1" y="connsiteY1"/>
              </a:cxn>
              <a:cxn ang="0">
                <a:pos x="connsiteX2" y="connsiteY2"/>
              </a:cxn>
              <a:cxn ang="0">
                <a:pos x="connsiteX3" y="connsiteY3"/>
              </a:cxn>
            </a:cxnLst>
            <a:rect l="l" t="t" r="r" b="b"/>
            <a:pathLst>
              <a:path w="12192000" h="1828800">
                <a:moveTo>
                  <a:pt x="0" y="0"/>
                </a:moveTo>
                <a:lnTo>
                  <a:pt x="12192000" y="0"/>
                </a:lnTo>
                <a:lnTo>
                  <a:pt x="12192000" y="1828800"/>
                </a:lnTo>
                <a:lnTo>
                  <a:pt x="0" y="1828800"/>
                </a:lnTo>
                <a:close/>
              </a:path>
            </a:pathLst>
          </a:custGeom>
        </p:spPr>
      </p:pic>
      <p:sp>
        <p:nvSpPr>
          <p:cNvPr id="12" name="TextBox 11">
            <a:extLst>
              <a:ext uri="{FF2B5EF4-FFF2-40B4-BE49-F238E27FC236}">
                <a16:creationId xmlns:a16="http://schemas.microsoft.com/office/drawing/2014/main" xmlns="" id="{04EEA9BD-FD20-405C-92DF-80CD8A79669C}"/>
              </a:ext>
            </a:extLst>
          </p:cNvPr>
          <p:cNvSpPr txBox="1"/>
          <p:nvPr/>
        </p:nvSpPr>
        <p:spPr>
          <a:xfrm rot="10800000" flipV="1">
            <a:off x="2798224" y="6221244"/>
            <a:ext cx="7040033"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latin typeface="Arial"/>
                <a:cs typeface="Arial"/>
              </a:rPr>
              <a:t>All images used are Creative Commons Zero</a:t>
            </a:r>
            <a:endParaRPr lang="en-US" sz="2400" err="1">
              <a:latin typeface="Arial"/>
              <a:cs typeface="Arial"/>
            </a:endParaRPr>
          </a:p>
        </p:txBody>
      </p:sp>
    </p:spTree>
    <p:extLst>
      <p:ext uri="{BB962C8B-B14F-4D97-AF65-F5344CB8AC3E}">
        <p14:creationId xmlns:p14="http://schemas.microsoft.com/office/powerpoint/2010/main" val="3557336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4769ED93AAA2749A6D3F6A9527B2CC1" ma:contentTypeVersion="" ma:contentTypeDescription="Create a new document." ma:contentTypeScope="" ma:versionID="99da958b3ffd11e4c10ed3fcc27daa13">
  <xsd:schema xmlns:xsd="http://www.w3.org/2001/XMLSchema" xmlns:xs="http://www.w3.org/2001/XMLSchema" xmlns:p="http://schemas.microsoft.com/office/2006/metadata/properties" xmlns:ns2="9a4d144a-fc25-4fdb-964c-6d631b2b63e0" xmlns:ns3="99ce1279-2350-47db-8704-eccecdd1905d" targetNamespace="http://schemas.microsoft.com/office/2006/metadata/properties" ma:root="true" ma:fieldsID="5a689be0e5ea702460fc466f4789d265" ns2:_="" ns3:_="">
    <xsd:import namespace="9a4d144a-fc25-4fdb-964c-6d631b2b63e0"/>
    <xsd:import namespace="99ce1279-2350-47db-8704-eccecdd1905d"/>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4d144a-fc25-4fdb-964c-6d631b2b63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9ce1279-2350-47db-8704-eccecdd1905d"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element name="MediaServiceLocation" ma:index="14" nillable="true" ma:displayName="MediaServiceLocation" ma:description="" ma:internalName="MediaServiceLocatio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8063BE7-C635-4814-B899-7B000A64D381}">
  <ds:schemaRefs>
    <ds:schemaRef ds:uri="http://purl.org/dc/terms/"/>
    <ds:schemaRef ds:uri="http://purl.org/dc/dcmitype/"/>
    <ds:schemaRef ds:uri="http://www.w3.org/XML/1998/namespace"/>
    <ds:schemaRef ds:uri="99ce1279-2350-47db-8704-eccecdd1905d"/>
    <ds:schemaRef ds:uri="http://schemas.microsoft.com/office/infopath/2007/PartnerControls"/>
    <ds:schemaRef ds:uri="http://schemas.microsoft.com/office/2006/documentManagement/types"/>
    <ds:schemaRef ds:uri="http://purl.org/dc/elements/1.1/"/>
    <ds:schemaRef ds:uri="http://schemas.openxmlformats.org/package/2006/metadata/core-properties"/>
    <ds:schemaRef ds:uri="9a4d144a-fc25-4fdb-964c-6d631b2b63e0"/>
    <ds:schemaRef ds:uri="http://schemas.microsoft.com/office/2006/metadata/properties"/>
  </ds:schemaRefs>
</ds:datastoreItem>
</file>

<file path=customXml/itemProps2.xml><?xml version="1.0" encoding="utf-8"?>
<ds:datastoreItem xmlns:ds="http://schemas.openxmlformats.org/officeDocument/2006/customXml" ds:itemID="{46F79F0C-393A-4375-9377-92F8281B11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4d144a-fc25-4fdb-964c-6d631b2b63e0"/>
    <ds:schemaRef ds:uri="99ce1279-2350-47db-8704-eccecdd1905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ECD7BEB-8CBC-4742-81B4-4DEA00DF909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2375</TotalTime>
  <Words>1033</Words>
  <Application>Microsoft Office PowerPoint</Application>
  <PresentationFormat>Widescreen</PresentationFormat>
  <Paragraphs>227</Paragraphs>
  <Slides>20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Light</vt:lpstr>
      <vt:lpstr>Segoe UI</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Lewis Pearson</dc:creator>
  <cp:lastModifiedBy>Alan Nantel</cp:lastModifiedBy>
  <cp:revision>211</cp:revision>
  <dcterms:created xsi:type="dcterms:W3CDTF">2017-11-15T14:07:05Z</dcterms:created>
  <dcterms:modified xsi:type="dcterms:W3CDTF">2018-11-21T09:51:40Z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0x01010074769ED93AAA2749A6D3F6A9527B2CC1</vt:lpwstr>
  </property>
</Properties>
</file>