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60" r:id="rId1"/>
  </p:sldMasterIdLst>
  <p:notesMasterIdLst>
    <p:notesMasterId r:id="rId14"/>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3969" autoAdjust="0"/>
  </p:normalViewPr>
  <p:slideViewPr>
    <p:cSldViewPr snapToGrid="0">
      <p:cViewPr varScale="1">
        <p:scale>
          <a:sx n="70" d="100"/>
          <a:sy n="70" d="100"/>
        </p:scale>
        <p:origin x="536" y="48"/>
      </p:cViewPr>
      <p:guideLst>
        <p:guide orient="horz" pos="2160"/>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C591C39-95BD-4B7F-9A55-2A0C11626A17}" type="datetimeFigureOut">
              <a:rPr lang="en-US" smtClean="0"/>
              <a:t>6/26/2026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3F299AD-4BBD-439E-AC6B-BA9D84BFFA63}" type="slidenum">
              <a:rPr lang="en-US" smtClean="0"/>
              <a:t>‹#›</a:t>
            </a:fld>
            <a:endParaRPr lang="en-US"/>
          </a:p>
        </p:txBody>
      </p:sp>
    </p:spTree>
    <p:extLst>
      <p:ext uri="{BB962C8B-B14F-4D97-AF65-F5344CB8AC3E}">
        <p14:creationId xmlns:p14="http://schemas.microsoft.com/office/powerpoint/2010/main" val="372468067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kern="100" dirty="0">
                <a:effectLst/>
                <a:latin typeface="Calibri" panose="020F0502020204030204" pitchFamily="34" charset="0"/>
                <a:ea typeface="Calibri" panose="020F0502020204030204" pitchFamily="34" charset="0"/>
                <a:cs typeface="Calibri" panose="020F0502020204030204" pitchFamily="34" charset="0"/>
              </a:rPr>
              <a:t>This presentation explores the cultural dynamics of negotiating a strategic partnership between a company in the UK and China. It starts with a definition of culture and its elements, then moves on to relevant theories, specific Chinese cultural considerations, and practical negotiation strategies. The purpose is to provide the Board with information and resources that will help them understand and overcome cultural differences which is needed to reach a mutually acceptable agreement. Questions will be welcomed at the close of the session.</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03F299AD-4BBD-439E-AC6B-BA9D84BFFA63}" type="slidenum">
              <a:rPr lang="en-US" smtClean="0"/>
              <a:t>2</a:t>
            </a:fld>
            <a:endParaRPr lang="en-US"/>
          </a:p>
        </p:txBody>
      </p:sp>
    </p:spTree>
    <p:extLst>
      <p:ext uri="{BB962C8B-B14F-4D97-AF65-F5344CB8AC3E}">
        <p14:creationId xmlns:p14="http://schemas.microsoft.com/office/powerpoint/2010/main" val="380693629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kern="100" dirty="0">
                <a:effectLst/>
                <a:latin typeface="Calibri" panose="020F0502020204030204" pitchFamily="34" charset="0"/>
                <a:ea typeface="Calibri" panose="020F0502020204030204" pitchFamily="34" charset="0"/>
                <a:cs typeface="Calibri" panose="020F0502020204030204" pitchFamily="34" charset="0"/>
              </a:rPr>
              <a:t>Culture forms the basis for every business relationship, affecting communication, negotiations and trust development. According to Hofstede (2016) it is the "collective programming of the mind" that differentiates one group from another. Edward Hall's original work on high-context and low-context communication points to a significant dichotomy; Chinese professionals prefer to communicate more implicitly, through relationships and context, while British professionals prefer to communicate in a direct and explicit manner (</a:t>
            </a:r>
            <a:r>
              <a:rPr lang="en-US" sz="1800" kern="100" dirty="0" err="1">
                <a:effectLst/>
                <a:latin typeface="Calibri" panose="020F0502020204030204" pitchFamily="34" charset="0"/>
                <a:ea typeface="Calibri" panose="020F0502020204030204" pitchFamily="34" charset="0"/>
                <a:cs typeface="Calibri" panose="020F0502020204030204" pitchFamily="34" charset="0"/>
              </a:rPr>
              <a:t>Shaules</a:t>
            </a:r>
            <a:r>
              <a:rPr lang="en-US" sz="1800" kern="100" dirty="0">
                <a:effectLst/>
                <a:latin typeface="Calibri" panose="020F0502020204030204" pitchFamily="34" charset="0"/>
                <a:ea typeface="Calibri" panose="020F0502020204030204" pitchFamily="34" charset="0"/>
                <a:cs typeface="Calibri" panose="020F0502020204030204" pitchFamily="34" charset="0"/>
              </a:rPr>
              <a:t>, 2019). It is important to have an awareness of this difference as it is the first step towards effective cross-cultural understanding between the UK and China.</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03F299AD-4BBD-439E-AC6B-BA9D84BFFA63}" type="slidenum">
              <a:rPr lang="en-US" smtClean="0"/>
              <a:t>3</a:t>
            </a:fld>
            <a:endParaRPr lang="en-US"/>
          </a:p>
        </p:txBody>
      </p:sp>
    </p:spTree>
    <p:extLst>
      <p:ext uri="{BB962C8B-B14F-4D97-AF65-F5344CB8AC3E}">
        <p14:creationId xmlns:p14="http://schemas.microsoft.com/office/powerpoint/2010/main" val="225354015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kern="100" dirty="0">
                <a:effectLst/>
                <a:latin typeface="Calibri" panose="020F0502020204030204" pitchFamily="34" charset="0"/>
                <a:ea typeface="Calibri" panose="020F0502020204030204" pitchFamily="34" charset="0"/>
                <a:cs typeface="Calibri" panose="020F0502020204030204" pitchFamily="34" charset="0"/>
              </a:rPr>
              <a:t>Culture is a collection of interrelated components which affect each of the steps in the negotiation process. The rules of the engagement are set by customs and etiquette, the messages are encoded and decoded through language, and values dictate what is the most important for each party. Power relationships influence the actors involved, the people who make decisions and how proposals are judged. Time orientation is very important when you are contrasting the UK's short-term transactional approach with China's long-term relationship building approach. All of these elements create a culture-sheet that is used by both parties to deduce the intentions of the other (Trompenaars and Hampden-Turner, 2011).</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03F299AD-4BBD-439E-AC6B-BA9D84BFFA63}" type="slidenum">
              <a:rPr lang="en-US" smtClean="0"/>
              <a:t>4</a:t>
            </a:fld>
            <a:endParaRPr lang="en-US"/>
          </a:p>
        </p:txBody>
      </p:sp>
    </p:spTree>
    <p:extLst>
      <p:ext uri="{BB962C8B-B14F-4D97-AF65-F5344CB8AC3E}">
        <p14:creationId xmlns:p14="http://schemas.microsoft.com/office/powerpoint/2010/main" val="76502056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kern="100" dirty="0">
                <a:effectLst/>
                <a:latin typeface="Calibri" panose="020F0502020204030204" pitchFamily="34" charset="0"/>
                <a:ea typeface="Calibri" panose="020F0502020204030204" pitchFamily="34" charset="0"/>
                <a:cs typeface="Calibri" panose="020F0502020204030204" pitchFamily="34" charset="0"/>
              </a:rPr>
              <a:t>Hofstede's Cultural Dimensions model offers a good analytic tool for predicting cultural tension in international negotiations (Hofstede, 2016). The difference in Power Distance shows that Chinese counterparts want to talk to the top decision makers, and any less than this may be perceived as disrespect. The Individualism–Collectivism gap means that Chinese negotiators </a:t>
            </a:r>
            <a:r>
              <a:rPr lang="en-US" sz="1800" kern="100" dirty="0" err="1">
                <a:effectLst/>
                <a:latin typeface="Calibri" panose="020F0502020204030204" pitchFamily="34" charset="0"/>
                <a:ea typeface="Calibri" panose="020F0502020204030204" pitchFamily="34" charset="0"/>
                <a:cs typeface="Calibri" panose="020F0502020204030204" pitchFamily="34" charset="0"/>
              </a:rPr>
              <a:t>prioritise</a:t>
            </a:r>
            <a:r>
              <a:rPr lang="en-US" sz="1800" kern="100" dirty="0">
                <a:effectLst/>
                <a:latin typeface="Calibri" panose="020F0502020204030204" pitchFamily="34" charset="0"/>
                <a:ea typeface="Calibri" panose="020F0502020204030204" pitchFamily="34" charset="0"/>
                <a:cs typeface="Calibri" panose="020F0502020204030204" pitchFamily="34" charset="0"/>
              </a:rPr>
              <a:t> group consensus and long-term relationships over quick individual deals. Long-Term Orientation highlights the importance of building trust prior to contract agreements for Chinese companies. These dimensions should be applied directly when we are negotiating and thinking about team composition (Hofstede et al., 2010).</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03F299AD-4BBD-439E-AC6B-BA9D84BFFA63}" type="slidenum">
              <a:rPr lang="en-US" smtClean="0"/>
              <a:t>5</a:t>
            </a:fld>
            <a:endParaRPr lang="en-US"/>
          </a:p>
        </p:txBody>
      </p:sp>
    </p:spTree>
    <p:extLst>
      <p:ext uri="{BB962C8B-B14F-4D97-AF65-F5344CB8AC3E}">
        <p14:creationId xmlns:p14="http://schemas.microsoft.com/office/powerpoint/2010/main" val="205353343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kern="100" dirty="0">
                <a:effectLst/>
                <a:latin typeface="Calibri" panose="020F0502020204030204" pitchFamily="34" charset="0"/>
                <a:ea typeface="Calibri" panose="020F0502020204030204" pitchFamily="34" charset="0"/>
                <a:cs typeface="Calibri" panose="020F0502020204030204" pitchFamily="34" charset="0"/>
              </a:rPr>
              <a:t>The two most important cultural aspects to consider are Guanxi and </a:t>
            </a:r>
            <a:r>
              <a:rPr lang="en-US" sz="1800" kern="100" dirty="0" err="1">
                <a:effectLst/>
                <a:latin typeface="Calibri" panose="020F0502020204030204" pitchFamily="34" charset="0"/>
                <a:ea typeface="Calibri" panose="020F0502020204030204" pitchFamily="34" charset="0"/>
                <a:cs typeface="Calibri" panose="020F0502020204030204" pitchFamily="34" charset="0"/>
              </a:rPr>
              <a:t>Mianzi</a:t>
            </a:r>
            <a:r>
              <a:rPr lang="en-US" sz="1800" kern="100" dirty="0">
                <a:effectLst/>
                <a:latin typeface="Calibri" panose="020F0502020204030204" pitchFamily="34" charset="0"/>
                <a:ea typeface="Calibri" panose="020F0502020204030204" pitchFamily="34" charset="0"/>
                <a:cs typeface="Calibri" panose="020F0502020204030204" pitchFamily="34" charset="0"/>
              </a:rPr>
              <a:t>. In China, Guanxi denotes a network of relationships and obligations that form the foundation of the business culture; it is rare for business to be conducted without them (</a:t>
            </a:r>
            <a:r>
              <a:rPr lang="en-US" sz="1800" kern="100" dirty="0" err="1">
                <a:effectLst/>
                <a:latin typeface="Calibri" panose="020F0502020204030204" pitchFamily="34" charset="0"/>
                <a:ea typeface="Calibri" panose="020F0502020204030204" pitchFamily="34" charset="0"/>
                <a:cs typeface="Calibri" panose="020F0502020204030204" pitchFamily="34" charset="0"/>
              </a:rPr>
              <a:t>Dobrucalı</a:t>
            </a:r>
            <a:r>
              <a:rPr lang="en-US" sz="1800" kern="100" dirty="0">
                <a:effectLst/>
                <a:latin typeface="Calibri" panose="020F0502020204030204" pitchFamily="34" charset="0"/>
                <a:ea typeface="Calibri" panose="020F0502020204030204" pitchFamily="34" charset="0"/>
                <a:cs typeface="Calibri" panose="020F0502020204030204" pitchFamily="34" charset="0"/>
              </a:rPr>
              <a:t>, 2020). </a:t>
            </a:r>
            <a:r>
              <a:rPr lang="en-US" sz="1800" kern="100" dirty="0" err="1">
                <a:effectLst/>
                <a:latin typeface="Calibri" panose="020F0502020204030204" pitchFamily="34" charset="0"/>
                <a:ea typeface="Calibri" panose="020F0502020204030204" pitchFamily="34" charset="0"/>
                <a:cs typeface="Calibri" panose="020F0502020204030204" pitchFamily="34" charset="0"/>
              </a:rPr>
              <a:t>Mianzi</a:t>
            </a:r>
            <a:r>
              <a:rPr lang="en-US" sz="1800" kern="100" dirty="0">
                <a:effectLst/>
                <a:latin typeface="Calibri" panose="020F0502020204030204" pitchFamily="34" charset="0"/>
                <a:ea typeface="Calibri" panose="020F0502020204030204" pitchFamily="34" charset="0"/>
                <a:cs typeface="Calibri" panose="020F0502020204030204" pitchFamily="34" charset="0"/>
              </a:rPr>
              <a:t>, or "face", is defined as reputation and social status; and any action that degrades or undermines the counterpart, even by mistake, can make negotiations go off the wall. UK negotiators need to learn how to disagree diplomatically, not directly, and how to take time to build the relationship through banquets and informal meetings, before embarking on formal negotiations.</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03F299AD-4BBD-439E-AC6B-BA9D84BFFA63}" type="slidenum">
              <a:rPr lang="en-US" smtClean="0"/>
              <a:t>6</a:t>
            </a:fld>
            <a:endParaRPr lang="en-US"/>
          </a:p>
        </p:txBody>
      </p:sp>
    </p:spTree>
    <p:extLst>
      <p:ext uri="{BB962C8B-B14F-4D97-AF65-F5344CB8AC3E}">
        <p14:creationId xmlns:p14="http://schemas.microsoft.com/office/powerpoint/2010/main" val="368664822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kern="100" dirty="0">
                <a:effectLst/>
                <a:latin typeface="Calibri" panose="020F0502020204030204" pitchFamily="34" charset="0"/>
                <a:ea typeface="Calibri" panose="020F0502020204030204" pitchFamily="34" charset="0"/>
                <a:cs typeface="Calibri" panose="020F0502020204030204" pitchFamily="34" charset="0"/>
              </a:rPr>
              <a:t>In addition to Guanxi and </a:t>
            </a:r>
            <a:r>
              <a:rPr lang="en-US" sz="1800" kern="100" dirty="0" err="1">
                <a:effectLst/>
                <a:latin typeface="Calibri" panose="020F0502020204030204" pitchFamily="34" charset="0"/>
                <a:ea typeface="Calibri" panose="020F0502020204030204" pitchFamily="34" charset="0"/>
                <a:cs typeface="Calibri" panose="020F0502020204030204" pitchFamily="34" charset="0"/>
              </a:rPr>
              <a:t>Mianzi</a:t>
            </a:r>
            <a:r>
              <a:rPr lang="en-US" sz="1800" kern="100" dirty="0">
                <a:effectLst/>
                <a:latin typeface="Calibri" panose="020F0502020204030204" pitchFamily="34" charset="0"/>
                <a:ea typeface="Calibri" panose="020F0502020204030204" pitchFamily="34" charset="0"/>
                <a:cs typeface="Calibri" panose="020F0502020204030204" pitchFamily="34" charset="0"/>
              </a:rPr>
              <a:t>, there are a number of other cultural factors that need to be managed. Edward Hall's high context model explains that Chinese professionals in their communication share a significant portion of their meanings with the use of non-verbal cues and contextual signals which UK negotiators need to learn (</a:t>
            </a:r>
            <a:r>
              <a:rPr lang="en-US" sz="1800" kern="100" dirty="0" err="1">
                <a:effectLst/>
                <a:latin typeface="Calibri" panose="020F0502020204030204" pitchFamily="34" charset="0"/>
                <a:ea typeface="Calibri" panose="020F0502020204030204" pitchFamily="34" charset="0"/>
                <a:cs typeface="Calibri" panose="020F0502020204030204" pitchFamily="34" charset="0"/>
              </a:rPr>
              <a:t>Shaules</a:t>
            </a:r>
            <a:r>
              <a:rPr lang="en-US" sz="1800" kern="100" dirty="0">
                <a:effectLst/>
                <a:latin typeface="Calibri" panose="020F0502020204030204" pitchFamily="34" charset="0"/>
                <a:ea typeface="Calibri" panose="020F0502020204030204" pitchFamily="34" charset="0"/>
                <a:cs typeface="Calibri" panose="020F0502020204030204" pitchFamily="34" charset="0"/>
              </a:rPr>
              <a:t>, 2019). Conflict strategies are counterproductive in a Confucian world, in which harmony and respect for the senior leaders are emphasized. Formal protocols – exchange of business cards with two hands, use of correct titles, proper seating – communicate respect. In the initial stages of engagement, it is important to have credibility established through third-party introductions or intermediaries (</a:t>
            </a:r>
            <a:r>
              <a:rPr lang="en-US" sz="1800" kern="100" dirty="0" err="1">
                <a:effectLst/>
                <a:latin typeface="Calibri" panose="020F0502020204030204" pitchFamily="34" charset="0"/>
                <a:ea typeface="Calibri" panose="020F0502020204030204" pitchFamily="34" charset="0"/>
                <a:cs typeface="Calibri" panose="020F0502020204030204" pitchFamily="34" charset="0"/>
              </a:rPr>
              <a:t>zhongjianren</a:t>
            </a:r>
            <a:r>
              <a:rPr lang="en-US" sz="1800" kern="100" dirty="0">
                <a:effectLst/>
                <a:latin typeface="Calibri" panose="020F0502020204030204" pitchFamily="34" charset="0"/>
                <a:ea typeface="Calibri" panose="020F0502020204030204" pitchFamily="34" charset="0"/>
                <a:cs typeface="Calibri" panose="020F0502020204030204" pitchFamily="34" charset="0"/>
              </a:rPr>
              <a:t>) (Ma et al., 2015).</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03F299AD-4BBD-439E-AC6B-BA9D84BFFA63}" type="slidenum">
              <a:rPr lang="en-US" smtClean="0"/>
              <a:t>7</a:t>
            </a:fld>
            <a:endParaRPr lang="en-US"/>
          </a:p>
        </p:txBody>
      </p:sp>
    </p:spTree>
    <p:extLst>
      <p:ext uri="{BB962C8B-B14F-4D97-AF65-F5344CB8AC3E}">
        <p14:creationId xmlns:p14="http://schemas.microsoft.com/office/powerpoint/2010/main" val="364360162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kern="100" dirty="0">
                <a:effectLst/>
                <a:latin typeface="Calibri" panose="020F0502020204030204" pitchFamily="34" charset="0"/>
                <a:ea typeface="Calibri" panose="020F0502020204030204" pitchFamily="34" charset="0"/>
                <a:cs typeface="Calibri" panose="020F0502020204030204" pitchFamily="34" charset="0"/>
              </a:rPr>
              <a:t>In order to have a successful UK-China negotiation, the first step is the investment of the relationship prior to any formal business. Research has consistently indicated that there is a greater likelihood of Chinese business partners contracting with firms they know and trust on a personal level (Mullen-Rhoads, 2018). Communicating to higher level executives means they can see the commitment of the </a:t>
            </a:r>
            <a:r>
              <a:rPr lang="en-US" sz="1800" kern="100" dirty="0" err="1">
                <a:effectLst/>
                <a:latin typeface="Calibri" panose="020F0502020204030204" pitchFamily="34" charset="0"/>
                <a:ea typeface="Calibri" panose="020F0502020204030204" pitchFamily="34" charset="0"/>
                <a:cs typeface="Calibri" panose="020F0502020204030204" pitchFamily="34" charset="0"/>
              </a:rPr>
              <a:t>organisation</a:t>
            </a:r>
            <a:r>
              <a:rPr lang="en-US" sz="1800" kern="100" dirty="0">
                <a:effectLst/>
                <a:latin typeface="Calibri" panose="020F0502020204030204" pitchFamily="34" charset="0"/>
                <a:ea typeface="Calibri" panose="020F0502020204030204" pitchFamily="34" charset="0"/>
                <a:cs typeface="Calibri" panose="020F0502020204030204" pitchFamily="34" charset="0"/>
              </a:rPr>
              <a:t> and are respected. The use of a cultural intermediary, familiar with both sides, can help to minimize the likelihood of misunderstandings and can help to introduce established networks. In this instance, patience is not just a virtue, it is a strategic must. A sense of urgency indicates a lack of consideration for the long-term commitment and can erode trust which is hard to regain.</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03F299AD-4BBD-439E-AC6B-BA9D84BFFA63}" type="slidenum">
              <a:rPr lang="en-US" smtClean="0"/>
              <a:t>8</a:t>
            </a:fld>
            <a:endParaRPr lang="en-US"/>
          </a:p>
        </p:txBody>
      </p:sp>
    </p:spTree>
    <p:extLst>
      <p:ext uri="{BB962C8B-B14F-4D97-AF65-F5344CB8AC3E}">
        <p14:creationId xmlns:p14="http://schemas.microsoft.com/office/powerpoint/2010/main" val="265573854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kern="100" dirty="0">
                <a:effectLst/>
                <a:latin typeface="Calibri" panose="020F0502020204030204" pitchFamily="34" charset="0"/>
                <a:ea typeface="Calibri" panose="020F0502020204030204" pitchFamily="34" charset="0"/>
                <a:cs typeface="Calibri" panose="020F0502020204030204" pitchFamily="34" charset="0"/>
              </a:rPr>
              <a:t>As the formal negotiation process begins, cultural sensitivity needs to be maintained throughout the negotiation process. Face preservation is all about reframing disagreement in a constructive manner, and trying to avoid public confrontation — with the other person, and negotiators. The proposals should be expressed in a way that makes them a common ground, not terms. Chinese negotiators often approach negotiations holistically, sometimes reopening settled issues to achieve overall balance — this is not bad faith but a cultural norm (Faure and Zartman, 2025). It is always best to have a well-drafted written contract, especially when a verbal contract is in place, because the legal landscape is very different in the UK and China. Being flexible and having a long-term perspective is key to a successful approach.</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03F299AD-4BBD-439E-AC6B-BA9D84BFFA63}" type="slidenum">
              <a:rPr lang="en-US" smtClean="0"/>
              <a:t>9</a:t>
            </a:fld>
            <a:endParaRPr lang="en-US"/>
          </a:p>
        </p:txBody>
      </p:sp>
    </p:spTree>
    <p:extLst>
      <p:ext uri="{BB962C8B-B14F-4D97-AF65-F5344CB8AC3E}">
        <p14:creationId xmlns:p14="http://schemas.microsoft.com/office/powerpoint/2010/main" val="31881421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kern="100" dirty="0">
                <a:effectLst/>
                <a:latin typeface="Calibri" panose="020F0502020204030204" pitchFamily="34" charset="0"/>
                <a:ea typeface="Calibri" panose="020F0502020204030204" pitchFamily="34" charset="0"/>
                <a:cs typeface="Calibri" panose="020F0502020204030204" pitchFamily="34" charset="0"/>
              </a:rPr>
              <a:t>Cultural awareness is not a "soft skill" it is a key business competency when doing business internationally. According to </a:t>
            </a:r>
            <a:r>
              <a:rPr lang="en-US" sz="1800" kern="100" dirty="0" err="1">
                <a:effectLst/>
                <a:latin typeface="Calibri" panose="020F0502020204030204" pitchFamily="34" charset="0"/>
                <a:ea typeface="Calibri" panose="020F0502020204030204" pitchFamily="34" charset="0"/>
                <a:cs typeface="Calibri" panose="020F0502020204030204" pitchFamily="34" charset="0"/>
              </a:rPr>
              <a:t>Salacuse</a:t>
            </a:r>
            <a:r>
              <a:rPr lang="en-US" sz="1800" kern="100" dirty="0">
                <a:effectLst/>
                <a:latin typeface="Calibri" panose="020F0502020204030204" pitchFamily="34" charset="0"/>
                <a:ea typeface="Calibri" panose="020F0502020204030204" pitchFamily="34" charset="0"/>
                <a:cs typeface="Calibri" panose="020F0502020204030204" pitchFamily="34" charset="0"/>
              </a:rPr>
              <a:t> (2003), cultural misalignment is one of the main factors that cause negotiation failure across the borders. The concept of Cultural Intelligence (CQ) introduced by Earley and Ang (2003) illustrates that people and teams with a proactive approach to acquiring cross-cultural knowledge perform much better in international negotiations. Knowledge alone is not enough to make negotiators adaptable; it needs a desire to change in communication method, timing, and expectations. In this partnership, cultural training, language </a:t>
            </a:r>
            <a:r>
              <a:rPr lang="en-US" sz="1800" kern="100" dirty="0" err="1">
                <a:effectLst/>
                <a:latin typeface="Calibri" panose="020F0502020204030204" pitchFamily="34" charset="0"/>
                <a:ea typeface="Calibri" panose="020F0502020204030204" pitchFamily="34" charset="0"/>
                <a:cs typeface="Calibri" panose="020F0502020204030204" pitchFamily="34" charset="0"/>
              </a:rPr>
              <a:t>familiarisation</a:t>
            </a:r>
            <a:r>
              <a:rPr lang="en-US" sz="1800" kern="100" dirty="0">
                <a:effectLst/>
                <a:latin typeface="Calibri" panose="020F0502020204030204" pitchFamily="34" charset="0"/>
                <a:ea typeface="Calibri" panose="020F0502020204030204" pitchFamily="34" charset="0"/>
                <a:cs typeface="Calibri" panose="020F0502020204030204" pitchFamily="34" charset="0"/>
              </a:rPr>
              <a:t> and continuous cross-cultural dialogue are not negotiable, but a must to reach successful deals.</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03F299AD-4BBD-439E-AC6B-BA9D84BFFA63}" type="slidenum">
              <a:rPr lang="en-US" smtClean="0"/>
              <a:t>10</a:t>
            </a:fld>
            <a:endParaRPr lang="en-US"/>
          </a:p>
        </p:txBody>
      </p:sp>
    </p:spTree>
    <p:extLst>
      <p:ext uri="{BB962C8B-B14F-4D97-AF65-F5344CB8AC3E}">
        <p14:creationId xmlns:p14="http://schemas.microsoft.com/office/powerpoint/2010/main" val="386379929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00" dirty="0">
                <a:effectLst/>
                <a:latin typeface="Calibri" panose="020F0502020204030204" pitchFamily="34" charset="0"/>
                <a:ea typeface="Calibri" panose="020F0502020204030204" pitchFamily="34" charset="0"/>
                <a:cs typeface="Calibri" panose="020F0502020204030204" pitchFamily="34" charset="0"/>
              </a:rPr>
              <a:t>In summary, achieving a successful strategic partnership with a Chinese company goes far beyond a business proposition. Requires cultural intelligence, preparation and adaptability. This company can establish a long-term and win-win relationship by using Hofstede's and Hall's approach, respecting Guanxi and </a:t>
            </a:r>
            <a:r>
              <a:rPr lang="en-US" sz="1200" kern="100" dirty="0" err="1">
                <a:effectLst/>
                <a:latin typeface="Calibri" panose="020F0502020204030204" pitchFamily="34" charset="0"/>
                <a:ea typeface="Calibri" panose="020F0502020204030204" pitchFamily="34" charset="0"/>
                <a:cs typeface="Calibri" panose="020F0502020204030204" pitchFamily="34" charset="0"/>
              </a:rPr>
              <a:t>Mianzi</a:t>
            </a:r>
            <a:r>
              <a:rPr lang="en-US" sz="1200" kern="100" dirty="0">
                <a:effectLst/>
                <a:latin typeface="Calibri" panose="020F0502020204030204" pitchFamily="34" charset="0"/>
                <a:ea typeface="Calibri" panose="020F0502020204030204" pitchFamily="34" charset="0"/>
                <a:cs typeface="Calibri" panose="020F0502020204030204" pitchFamily="34" charset="0"/>
              </a:rPr>
              <a:t>, and adopting a patient and relation-</a:t>
            </a:r>
            <a:r>
              <a:rPr lang="en-US" sz="1200" kern="100" dirty="0" err="1">
                <a:effectLst/>
                <a:latin typeface="Calibri" panose="020F0502020204030204" pitchFamily="34" charset="0"/>
                <a:ea typeface="Calibri" panose="020F0502020204030204" pitchFamily="34" charset="0"/>
                <a:cs typeface="Calibri" panose="020F0502020204030204" pitchFamily="34" charset="0"/>
              </a:rPr>
              <a:t>centred</a:t>
            </a:r>
            <a:r>
              <a:rPr lang="en-US" sz="1200" kern="100" dirty="0">
                <a:effectLst/>
                <a:latin typeface="Calibri" panose="020F0502020204030204" pitchFamily="34" charset="0"/>
                <a:ea typeface="Calibri" panose="020F0502020204030204" pitchFamily="34" charset="0"/>
                <a:cs typeface="Calibri" panose="020F0502020204030204" pitchFamily="34" charset="0"/>
              </a:rPr>
              <a:t> approach. Therefore, the Board is challenged to invest in cultural training for the negotiation team, hire qualified intermediaries and to adopt a long-term view. The pay-off of investing in cross-cultural competency is well worth it since can help UK-based organizations to have access to China's vast market and create enduring strategic partnerships.</a:t>
            </a:r>
            <a:endParaRPr lang="en-US" sz="12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03F299AD-4BBD-439E-AC6B-BA9D84BFFA63}" type="slidenum">
              <a:rPr lang="en-US" smtClean="0"/>
              <a:t>11</a:t>
            </a:fld>
            <a:endParaRPr lang="en-US"/>
          </a:p>
        </p:txBody>
      </p:sp>
    </p:spTree>
    <p:extLst>
      <p:ext uri="{BB962C8B-B14F-4D97-AF65-F5344CB8AC3E}">
        <p14:creationId xmlns:p14="http://schemas.microsoft.com/office/powerpoint/2010/main" val="280487727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03F299AD-4BBD-439E-AC6B-BA9D84BFFA63}" type="slidenum">
              <a:rPr lang="en-US" smtClean="0"/>
              <a:t>12</a:t>
            </a:fld>
            <a:endParaRPr lang="en-US"/>
          </a:p>
        </p:txBody>
      </p:sp>
    </p:spTree>
    <p:extLst>
      <p:ext uri="{BB962C8B-B14F-4D97-AF65-F5344CB8AC3E}">
        <p14:creationId xmlns:p14="http://schemas.microsoft.com/office/powerpoint/2010/main" val="1283459325"/>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DB07FBC7-95DA-4D93-B23F-30098218C88A}" type="datetimeFigureOut">
              <a:rPr lang="en-US" smtClean="0"/>
              <a:t>6/26/2026</a:t>
            </a:fld>
            <a:endParaRPr lang="en-US"/>
          </a:p>
        </p:txBody>
      </p:sp>
      <p:sp>
        <p:nvSpPr>
          <p:cNvPr id="5" name="Footer Placeholder 4"/>
          <p:cNvSpPr>
            <a:spLocks noGrp="1"/>
          </p:cNvSpPr>
          <p:nvPr>
            <p:ph type="ftr" sz="quarter" idx="11"/>
          </p:nvPr>
        </p:nvSpPr>
        <p:spPr>
          <a:xfrm>
            <a:off x="2692397" y="5037663"/>
            <a:ext cx="5214635" cy="279400"/>
          </a:xfrm>
        </p:spPr>
        <p:txBody>
          <a:bodyPr/>
          <a:lstStyle/>
          <a:p>
            <a:endParaRPr lang="en-US"/>
          </a:p>
        </p:txBody>
      </p:sp>
      <p:sp>
        <p:nvSpPr>
          <p:cNvPr id="6" name="Slide Number Placeholder 5"/>
          <p:cNvSpPr>
            <a:spLocks noGrp="1"/>
          </p:cNvSpPr>
          <p:nvPr>
            <p:ph type="sldNum" sz="quarter" idx="12"/>
          </p:nvPr>
        </p:nvSpPr>
        <p:spPr>
          <a:xfrm>
            <a:off x="8956900" y="5037663"/>
            <a:ext cx="551167" cy="279400"/>
          </a:xfrm>
        </p:spPr>
        <p:txBody>
          <a:bodyPr/>
          <a:lstStyle/>
          <a:p>
            <a:fld id="{1EDBDE71-5B57-4065-834B-165FB333E786}" type="slidenum">
              <a:rPr lang="en-US" smtClean="0"/>
              <a:t>‹#›</a:t>
            </a:fld>
            <a:endParaRPr lang="en-US"/>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54146370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B07FBC7-95DA-4D93-B23F-30098218C88A}" type="datetimeFigureOut">
              <a:rPr lang="en-US" smtClean="0"/>
              <a:t>6/26/2026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EDBDE71-5B57-4065-834B-165FB333E786}" type="slidenum">
              <a:rPr lang="en-US" smtClean="0"/>
              <a:t>‹#›</a:t>
            </a:fld>
            <a:endParaRPr lang="en-US"/>
          </a:p>
        </p:txBody>
      </p:sp>
    </p:spTree>
    <p:extLst>
      <p:ext uri="{BB962C8B-B14F-4D97-AF65-F5344CB8AC3E}">
        <p14:creationId xmlns:p14="http://schemas.microsoft.com/office/powerpoint/2010/main" val="197133494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B07FBC7-95DA-4D93-B23F-30098218C88A}" type="datetimeFigureOut">
              <a:rPr lang="en-US" smtClean="0"/>
              <a:t>6/26/2026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EDBDE71-5B57-4065-834B-165FB333E786}" type="slidenum">
              <a:rPr lang="en-US" smtClean="0"/>
              <a:t>‹#›</a:t>
            </a:fld>
            <a:endParaRPr lang="en-US"/>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41612113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DB07FBC7-95DA-4D93-B23F-30098218C88A}" type="datetimeFigureOut">
              <a:rPr lang="en-US" smtClean="0"/>
              <a:t>6/26/2026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EDBDE71-5B57-4065-834B-165FB333E786}" type="slidenum">
              <a:rPr lang="en-US" smtClean="0"/>
              <a:t>‹#›</a:t>
            </a:fld>
            <a:endParaRPr lang="en-US"/>
          </a:p>
        </p:txBody>
      </p:sp>
    </p:spTree>
    <p:extLst>
      <p:ext uri="{BB962C8B-B14F-4D97-AF65-F5344CB8AC3E}">
        <p14:creationId xmlns:p14="http://schemas.microsoft.com/office/powerpoint/2010/main" val="942953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B07FBC7-95DA-4D93-B23F-30098218C88A}" type="datetimeFigureOut">
              <a:rPr lang="en-US" smtClean="0"/>
              <a:t>6/26/2026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1EDBDE71-5B57-4065-834B-165FB333E786}" type="slidenum">
              <a:rPr lang="en-US" smtClean="0"/>
              <a:t>‹#›</a:t>
            </a:fld>
            <a:endParaRPr lang="en-US"/>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95206905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DB07FBC7-95DA-4D93-B23F-30098218C88A}" type="datetimeFigureOut">
              <a:rPr lang="en-US" smtClean="0"/>
              <a:t>6/26/2026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1EDBDE71-5B57-4065-834B-165FB333E786}" type="slidenum">
              <a:rPr lang="en-US" smtClean="0"/>
              <a:t>‹#›</a:t>
            </a:fld>
            <a:endParaRPr lang="en-US"/>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20463327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B07FBC7-95DA-4D93-B23F-30098218C88A}" type="datetimeFigureOut">
              <a:rPr lang="en-US" smtClean="0"/>
              <a:t>6/26/2026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1EDBDE71-5B57-4065-834B-165FB333E786}" type="slidenum">
              <a:rPr lang="en-US" smtClean="0"/>
              <a:t>‹#›</a:t>
            </a:fld>
            <a:endParaRPr lang="en-US"/>
          </a:p>
        </p:txBody>
      </p:sp>
    </p:spTree>
    <p:extLst>
      <p:ext uri="{BB962C8B-B14F-4D97-AF65-F5344CB8AC3E}">
        <p14:creationId xmlns:p14="http://schemas.microsoft.com/office/powerpoint/2010/main" val="119015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B07FBC7-95DA-4D93-B23F-30098218C88A}" type="datetimeFigureOut">
              <a:rPr lang="en-US" smtClean="0"/>
              <a:t>6/26/2026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EDBDE71-5B57-4065-834B-165FB333E786}" type="slidenum">
              <a:rPr lang="en-US" smtClean="0"/>
              <a:t>‹#›</a:t>
            </a:fld>
            <a:endParaRPr lang="en-US"/>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80485327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B07FBC7-95DA-4D93-B23F-30098218C88A}" type="datetimeFigureOut">
              <a:rPr lang="en-US" smtClean="0"/>
              <a:t>6/26/2026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EDBDE71-5B57-4065-834B-165FB333E786}" type="slidenum">
              <a:rPr lang="en-US" smtClean="0"/>
              <a:t>‹#›</a:t>
            </a:fld>
            <a:endParaRPr lang="en-US"/>
          </a:p>
        </p:txBody>
      </p:sp>
    </p:spTree>
    <p:extLst>
      <p:ext uri="{BB962C8B-B14F-4D97-AF65-F5344CB8AC3E}">
        <p14:creationId xmlns:p14="http://schemas.microsoft.com/office/powerpoint/2010/main" val="290146933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B07FBC7-95DA-4D93-B23F-30098218C88A}" type="datetimeFigureOut">
              <a:rPr lang="en-US" smtClean="0"/>
              <a:t>6/26/2026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EDBDE71-5B57-4065-834B-165FB333E786}" type="slidenum">
              <a:rPr lang="en-US" smtClean="0"/>
              <a:t>‹#›</a:t>
            </a:fld>
            <a:endParaRPr lang="en-US"/>
          </a:p>
        </p:txBody>
      </p:sp>
    </p:spTree>
    <p:extLst>
      <p:ext uri="{BB962C8B-B14F-4D97-AF65-F5344CB8AC3E}">
        <p14:creationId xmlns:p14="http://schemas.microsoft.com/office/powerpoint/2010/main" val="6698988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B07FBC7-95DA-4D93-B23F-30098218C88A}" type="datetimeFigureOut">
              <a:rPr lang="en-US" smtClean="0"/>
              <a:t>6/26/2026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EDBDE71-5B57-4065-834B-165FB333E786}" type="slidenum">
              <a:rPr lang="en-US" smtClean="0"/>
              <a:t>‹#›</a:t>
            </a:fld>
            <a:endParaRPr lang="en-US"/>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04935434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B07FBC7-95DA-4D93-B23F-30098218C88A}" type="datetimeFigureOut">
              <a:rPr lang="en-US" smtClean="0"/>
              <a:t>6/26/2026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EDBDE71-5B57-4065-834B-165FB333E786}" type="slidenum">
              <a:rPr lang="en-US" smtClean="0"/>
              <a:t>‹#›</a:t>
            </a:fld>
            <a:endParaRPr lang="en-US"/>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48220293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B07FBC7-95DA-4D93-B23F-30098218C88A}" type="datetimeFigureOut">
              <a:rPr lang="en-US" smtClean="0"/>
              <a:t>6/26/2026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EDBDE71-5B57-4065-834B-165FB333E786}" type="slidenum">
              <a:rPr lang="en-US" smtClean="0"/>
              <a:t>‹#›</a:t>
            </a:fld>
            <a:endParaRPr lang="en-US"/>
          </a:p>
        </p:txBody>
      </p:sp>
    </p:spTree>
    <p:extLst>
      <p:ext uri="{BB962C8B-B14F-4D97-AF65-F5344CB8AC3E}">
        <p14:creationId xmlns:p14="http://schemas.microsoft.com/office/powerpoint/2010/main" val="373646877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B07FBC7-95DA-4D93-B23F-30098218C88A}" type="datetimeFigureOut">
              <a:rPr lang="en-US" smtClean="0"/>
              <a:t>6/26/2026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EDBDE71-5B57-4065-834B-165FB333E786}" type="slidenum">
              <a:rPr lang="en-US" smtClean="0"/>
              <a:t>‹#›</a:t>
            </a:fld>
            <a:endParaRPr lang="en-US"/>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50858154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B07FBC7-95DA-4D93-B23F-30098218C88A}" type="datetimeFigureOut">
              <a:rPr lang="en-US" smtClean="0"/>
              <a:t>6/26/2026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EDBDE71-5B57-4065-834B-165FB333E786}" type="slidenum">
              <a:rPr lang="en-US" smtClean="0"/>
              <a:t>‹#›</a:t>
            </a:fld>
            <a:endParaRPr lang="en-US"/>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13215911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B07FBC7-95DA-4D93-B23F-30098218C88A}" type="datetimeFigureOut">
              <a:rPr lang="en-US" smtClean="0"/>
              <a:t>6/26/2026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EDBDE71-5B57-4065-834B-165FB333E786}" type="slidenum">
              <a:rPr lang="en-US" smtClean="0"/>
              <a:t>‹#›</a:t>
            </a:fld>
            <a:endParaRPr lang="en-US"/>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0461027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B07FBC7-95DA-4D93-B23F-30098218C88A}" type="datetimeFigureOut">
              <a:rPr lang="en-US" smtClean="0"/>
              <a:t>6/26/2026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EDBDE71-5B57-4065-834B-165FB333E786}" type="slidenum">
              <a:rPr lang="en-US" smtClean="0"/>
              <a:t>‹#›</a:t>
            </a:fld>
            <a:endParaRPr lang="en-US"/>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31352583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B07FBC7-95DA-4D93-B23F-30098218C88A}" type="datetimeFigureOut">
              <a:rPr lang="en-US" smtClean="0"/>
              <a:t>6/26/2026</a:t>
            </a:fld>
            <a:endParaRPr lang="en-US"/>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1EDBDE71-5B57-4065-834B-165FB333E786}" type="slidenum">
              <a:rPr lang="en-US" smtClean="0"/>
              <a:t>‹#›</a:t>
            </a:fld>
            <a:endParaRPr lang="en-US"/>
          </a:p>
        </p:txBody>
      </p:sp>
    </p:spTree>
    <p:extLst>
      <p:ext uri="{BB962C8B-B14F-4D97-AF65-F5344CB8AC3E}">
        <p14:creationId xmlns:p14="http://schemas.microsoft.com/office/powerpoint/2010/main" val="268086333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66CE06-184B-F8BE-4700-087F8A9C5757}"/>
              </a:ext>
            </a:extLst>
          </p:cNvPr>
          <p:cNvSpPr>
            <a:spLocks noGrp="1"/>
          </p:cNvSpPr>
          <p:nvPr>
            <p:ph type="ctrTitle"/>
          </p:nvPr>
        </p:nvSpPr>
        <p:spPr>
          <a:xfrm>
            <a:off x="2410692" y="1565565"/>
            <a:ext cx="7384472" cy="1821100"/>
          </a:xfrm>
        </p:spPr>
        <p:txBody>
          <a:bodyPr>
            <a:noAutofit/>
          </a:bodyPr>
          <a:lstStyle/>
          <a:p>
            <a:r>
              <a:rPr lang="en-US" sz="3600" b="1" dirty="0"/>
              <a:t>Cross-Cultural Negotiations: Bridging the UK–China Business Divide</a:t>
            </a:r>
          </a:p>
        </p:txBody>
      </p:sp>
      <p:sp>
        <p:nvSpPr>
          <p:cNvPr id="3" name="Subtitle 2">
            <a:extLst>
              <a:ext uri="{FF2B5EF4-FFF2-40B4-BE49-F238E27FC236}">
                <a16:creationId xmlns:a16="http://schemas.microsoft.com/office/drawing/2014/main" id="{3739F84C-A7C4-F2FA-62E5-AF714C91CE9B}"/>
              </a:ext>
            </a:extLst>
          </p:cNvPr>
          <p:cNvSpPr>
            <a:spLocks noGrp="1"/>
          </p:cNvSpPr>
          <p:nvPr>
            <p:ph type="subTitle" idx="1"/>
          </p:nvPr>
        </p:nvSpPr>
        <p:spPr/>
        <p:txBody>
          <a:bodyPr>
            <a:normAutofit fontScale="85000" lnSpcReduction="20000"/>
          </a:bodyPr>
          <a:lstStyle/>
          <a:p>
            <a:r>
              <a:rPr lang="en-US" sz="2000" b="1" dirty="0"/>
              <a:t>A Strategic Presentation to the Board of Directors</a:t>
            </a:r>
          </a:p>
          <a:p>
            <a:r>
              <a:rPr lang="en-US" sz="2000" b="1" dirty="0"/>
              <a:t>Name: Ervin Kis</a:t>
            </a:r>
          </a:p>
          <a:p>
            <a:r>
              <a:rPr lang="en-US" sz="2000" b="1"/>
              <a:t>Student nr: 2331457</a:t>
            </a:r>
            <a:endParaRPr lang="en-US" sz="2000" b="1" dirty="0"/>
          </a:p>
          <a:p>
            <a:r>
              <a:rPr lang="en-US" sz="2000" b="1" dirty="0"/>
              <a:t>LCBB6023</a:t>
            </a:r>
          </a:p>
        </p:txBody>
      </p:sp>
    </p:spTree>
    <p:extLst>
      <p:ext uri="{BB962C8B-B14F-4D97-AF65-F5344CB8AC3E}">
        <p14:creationId xmlns:p14="http://schemas.microsoft.com/office/powerpoint/2010/main" val="90778207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20A558-976B-3260-FCE9-9E465A5EB6F8}"/>
              </a:ext>
            </a:extLst>
          </p:cNvPr>
          <p:cNvSpPr>
            <a:spLocks noGrp="1"/>
          </p:cNvSpPr>
          <p:nvPr>
            <p:ph type="title"/>
          </p:nvPr>
        </p:nvSpPr>
        <p:spPr/>
        <p:txBody>
          <a:bodyPr/>
          <a:lstStyle/>
          <a:p>
            <a:r>
              <a:rPr lang="en-US" dirty="0"/>
              <a:t>Presentation Outline</a:t>
            </a:r>
          </a:p>
        </p:txBody>
      </p:sp>
      <p:sp>
        <p:nvSpPr>
          <p:cNvPr id="3" name="Content Placeholder 2">
            <a:extLst>
              <a:ext uri="{FF2B5EF4-FFF2-40B4-BE49-F238E27FC236}">
                <a16:creationId xmlns:a16="http://schemas.microsoft.com/office/drawing/2014/main" id="{D20E03FC-62A5-BFDA-75A3-A2EB4A500915}"/>
              </a:ext>
            </a:extLst>
          </p:cNvPr>
          <p:cNvSpPr>
            <a:spLocks noGrp="1"/>
          </p:cNvSpPr>
          <p:nvPr>
            <p:ph idx="1"/>
          </p:nvPr>
        </p:nvSpPr>
        <p:spPr/>
        <p:txBody>
          <a:bodyPr>
            <a:normAutofit/>
          </a:bodyPr>
          <a:lstStyle/>
          <a:p>
            <a:r>
              <a:rPr lang="en-US" dirty="0"/>
              <a:t>Defining culture and its key elements</a:t>
            </a:r>
          </a:p>
          <a:p>
            <a:r>
              <a:rPr lang="en-US" dirty="0"/>
              <a:t>Theoretical frameworks are Hofstede's Cultural Dimensions.</a:t>
            </a:r>
          </a:p>
          <a:p>
            <a:r>
              <a:rPr lang="en-US" dirty="0"/>
              <a:t>Chinese cultural elements and negotiation challenges</a:t>
            </a:r>
          </a:p>
          <a:p>
            <a:r>
              <a:rPr lang="en-US" dirty="0"/>
              <a:t>Strategies for a successful UK–China partnership</a:t>
            </a:r>
          </a:p>
          <a:p>
            <a:r>
              <a:rPr lang="en-US" dirty="0"/>
              <a:t>Importance of cultural awareness and adaptability</a:t>
            </a:r>
          </a:p>
          <a:p>
            <a:r>
              <a:rPr lang="en-US" dirty="0"/>
              <a:t>Conclusion and key takeaways</a:t>
            </a:r>
          </a:p>
        </p:txBody>
      </p:sp>
    </p:spTree>
    <p:extLst>
      <p:ext uri="{BB962C8B-B14F-4D97-AF65-F5344CB8AC3E}">
        <p14:creationId xmlns:p14="http://schemas.microsoft.com/office/powerpoint/2010/main" val="262065933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54E714-1152-5C25-B8AC-5E401D3E1DE6}"/>
              </a:ext>
            </a:extLst>
          </p:cNvPr>
          <p:cNvSpPr>
            <a:spLocks noGrp="1"/>
          </p:cNvSpPr>
          <p:nvPr>
            <p:ph type="title"/>
          </p:nvPr>
        </p:nvSpPr>
        <p:spPr/>
        <p:txBody>
          <a:bodyPr/>
          <a:lstStyle/>
          <a:p>
            <a:r>
              <a:rPr lang="en-US" dirty="0"/>
              <a:t>Defining Culture</a:t>
            </a:r>
          </a:p>
        </p:txBody>
      </p:sp>
      <p:sp>
        <p:nvSpPr>
          <p:cNvPr id="3" name="Content Placeholder 2">
            <a:extLst>
              <a:ext uri="{FF2B5EF4-FFF2-40B4-BE49-F238E27FC236}">
                <a16:creationId xmlns:a16="http://schemas.microsoft.com/office/drawing/2014/main" id="{D8635020-1AD8-7D9B-D6FE-67B60ADB7914}"/>
              </a:ext>
            </a:extLst>
          </p:cNvPr>
          <p:cNvSpPr>
            <a:spLocks noGrp="1"/>
          </p:cNvSpPr>
          <p:nvPr>
            <p:ph idx="1"/>
          </p:nvPr>
        </p:nvSpPr>
        <p:spPr/>
        <p:txBody>
          <a:bodyPr>
            <a:normAutofit fontScale="92500"/>
          </a:bodyPr>
          <a:lstStyle/>
          <a:p>
            <a:r>
              <a:rPr lang="en-US" dirty="0"/>
              <a:t>Culture is defined as a shared system of values, beliefs, norms and practices that influence behavior within a group (Hofstede, 2016).</a:t>
            </a:r>
          </a:p>
          <a:p>
            <a:r>
              <a:rPr lang="en-US" dirty="0"/>
              <a:t>It affects business communication, decision making and relationship development</a:t>
            </a:r>
          </a:p>
          <a:p>
            <a:r>
              <a:rPr lang="en-US" dirty="0"/>
              <a:t>There are three levels of culture: national, </a:t>
            </a:r>
            <a:r>
              <a:rPr lang="en-US" dirty="0" err="1"/>
              <a:t>organisational</a:t>
            </a:r>
            <a:r>
              <a:rPr lang="en-US" dirty="0"/>
              <a:t> and individual.</a:t>
            </a:r>
          </a:p>
          <a:p>
            <a:r>
              <a:rPr lang="en-US" dirty="0"/>
              <a:t>Edward Hall distinguishes between high-context cultures (implicit communication) and low-context cultures (explicit communication (</a:t>
            </a:r>
            <a:r>
              <a:rPr lang="en-US" dirty="0" err="1"/>
              <a:t>Shaules</a:t>
            </a:r>
            <a:r>
              <a:rPr lang="en-US" dirty="0"/>
              <a:t>, 2019).</a:t>
            </a:r>
          </a:p>
          <a:p>
            <a:r>
              <a:rPr lang="en-US" dirty="0"/>
              <a:t>China is a high-context culture, the UK is mainly low-context</a:t>
            </a:r>
          </a:p>
        </p:txBody>
      </p:sp>
    </p:spTree>
    <p:extLst>
      <p:ext uri="{BB962C8B-B14F-4D97-AF65-F5344CB8AC3E}">
        <p14:creationId xmlns:p14="http://schemas.microsoft.com/office/powerpoint/2010/main" val="63087910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486B57-332A-671B-9C86-D7E77E752A5B}"/>
              </a:ext>
            </a:extLst>
          </p:cNvPr>
          <p:cNvSpPr>
            <a:spLocks noGrp="1"/>
          </p:cNvSpPr>
          <p:nvPr>
            <p:ph type="title"/>
          </p:nvPr>
        </p:nvSpPr>
        <p:spPr/>
        <p:txBody>
          <a:bodyPr/>
          <a:lstStyle/>
          <a:p>
            <a:r>
              <a:rPr lang="en-US" dirty="0"/>
              <a:t>Key Elements of Culture in Business</a:t>
            </a:r>
          </a:p>
        </p:txBody>
      </p:sp>
      <p:sp>
        <p:nvSpPr>
          <p:cNvPr id="3" name="Content Placeholder 2">
            <a:extLst>
              <a:ext uri="{FF2B5EF4-FFF2-40B4-BE49-F238E27FC236}">
                <a16:creationId xmlns:a16="http://schemas.microsoft.com/office/drawing/2014/main" id="{786D3A28-6F96-2AF7-09A9-9F3D80A94889}"/>
              </a:ext>
            </a:extLst>
          </p:cNvPr>
          <p:cNvSpPr>
            <a:spLocks noGrp="1"/>
          </p:cNvSpPr>
          <p:nvPr>
            <p:ph idx="1"/>
          </p:nvPr>
        </p:nvSpPr>
        <p:spPr/>
        <p:txBody>
          <a:bodyPr>
            <a:normAutofit fontScale="92500" lnSpcReduction="20000"/>
          </a:bodyPr>
          <a:lstStyle/>
          <a:p>
            <a:r>
              <a:rPr lang="en-US" dirty="0"/>
              <a:t>Language &amp; Communication: Verbal and non-verbal communications vary widely from one culture to another.</a:t>
            </a:r>
          </a:p>
          <a:p>
            <a:r>
              <a:rPr lang="en-US" dirty="0"/>
              <a:t>Values and Ethics: What's fair, respectful or appropriate depends on culture.</a:t>
            </a:r>
          </a:p>
          <a:p>
            <a:r>
              <a:rPr lang="en-US" dirty="0"/>
              <a:t>Customs &amp; Etiquette: Rituals like gift-giving, greetings, and eating reflect the business significance.</a:t>
            </a:r>
          </a:p>
          <a:p>
            <a:r>
              <a:rPr lang="en-US" dirty="0"/>
              <a:t>Power &amp; Hierarchy: Attitudes towards authority and seniority influence construct of decision-making structures</a:t>
            </a:r>
          </a:p>
          <a:p>
            <a:r>
              <a:rPr lang="en-US" dirty="0"/>
              <a:t>Time Orientation: Cultures have different attitudes towards time, timelines, and timing for future plans</a:t>
            </a:r>
          </a:p>
        </p:txBody>
      </p:sp>
    </p:spTree>
    <p:extLst>
      <p:ext uri="{BB962C8B-B14F-4D97-AF65-F5344CB8AC3E}">
        <p14:creationId xmlns:p14="http://schemas.microsoft.com/office/powerpoint/2010/main" val="179944566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DE68F9-20A1-8CFE-9112-207B027BBD37}"/>
              </a:ext>
            </a:extLst>
          </p:cNvPr>
          <p:cNvSpPr>
            <a:spLocks noGrp="1"/>
          </p:cNvSpPr>
          <p:nvPr>
            <p:ph type="title"/>
          </p:nvPr>
        </p:nvSpPr>
        <p:spPr/>
        <p:txBody>
          <a:bodyPr>
            <a:normAutofit fontScale="90000"/>
          </a:bodyPr>
          <a:lstStyle/>
          <a:p>
            <a:r>
              <a:rPr lang="en-US" dirty="0"/>
              <a:t>Theoretical Framework: Hofstede's Cultural Dimensions Model </a:t>
            </a:r>
          </a:p>
        </p:txBody>
      </p:sp>
      <p:sp>
        <p:nvSpPr>
          <p:cNvPr id="3" name="Content Placeholder 2">
            <a:extLst>
              <a:ext uri="{FF2B5EF4-FFF2-40B4-BE49-F238E27FC236}">
                <a16:creationId xmlns:a16="http://schemas.microsoft.com/office/drawing/2014/main" id="{350B15AD-234C-5706-DF71-8F4104E89D4A}"/>
              </a:ext>
            </a:extLst>
          </p:cNvPr>
          <p:cNvSpPr>
            <a:spLocks noGrp="1"/>
          </p:cNvSpPr>
          <p:nvPr>
            <p:ph idx="1"/>
          </p:nvPr>
        </p:nvSpPr>
        <p:spPr/>
        <p:txBody>
          <a:bodyPr>
            <a:normAutofit fontScale="85000" lnSpcReduction="20000"/>
          </a:bodyPr>
          <a:lstStyle/>
          <a:p>
            <a:r>
              <a:rPr lang="en-US" dirty="0"/>
              <a:t>Hofstede (2001) </a:t>
            </a:r>
            <a:r>
              <a:rPr lang="en-US" dirty="0" err="1"/>
              <a:t>recognised</a:t>
            </a:r>
            <a:r>
              <a:rPr lang="en-US" dirty="0"/>
              <a:t> six dimensions to compare national cultures in the business environment.</a:t>
            </a:r>
          </a:p>
          <a:p>
            <a:r>
              <a:rPr lang="en-US" dirty="0"/>
              <a:t>Power Distance: China scores high (80); the UK scores low (35) — reflects hierarchy vs. egalitarianism</a:t>
            </a:r>
          </a:p>
          <a:p>
            <a:r>
              <a:rPr lang="en-US" dirty="0"/>
              <a:t>Individualism vs. Collectivism: UK is highly individualistic (89); China is collectivist (20) — group loyalty is paramount in China</a:t>
            </a:r>
          </a:p>
          <a:p>
            <a:r>
              <a:rPr lang="en-US" dirty="0"/>
              <a:t>Uncertainty Avoidance: China is more comfortable with ambiguity in processes; UK prefers clear structures</a:t>
            </a:r>
          </a:p>
          <a:p>
            <a:r>
              <a:rPr lang="en-US" dirty="0"/>
              <a:t>Long-Term Orientation: China scores very high (87); UK is more short-term focused (51) — patience is key</a:t>
            </a:r>
          </a:p>
          <a:p>
            <a:pPr marL="0" indent="0">
              <a:buNone/>
            </a:pPr>
            <a:endParaRPr lang="en-US" dirty="0"/>
          </a:p>
        </p:txBody>
      </p:sp>
    </p:spTree>
    <p:extLst>
      <p:ext uri="{BB962C8B-B14F-4D97-AF65-F5344CB8AC3E}">
        <p14:creationId xmlns:p14="http://schemas.microsoft.com/office/powerpoint/2010/main" val="253178664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0203BD-8ACD-A086-152D-4D3220630D30}"/>
              </a:ext>
            </a:extLst>
          </p:cNvPr>
          <p:cNvSpPr>
            <a:spLocks noGrp="1"/>
          </p:cNvSpPr>
          <p:nvPr>
            <p:ph type="title"/>
          </p:nvPr>
        </p:nvSpPr>
        <p:spPr>
          <a:xfrm>
            <a:off x="658091" y="661939"/>
            <a:ext cx="11099800" cy="1555221"/>
          </a:xfrm>
        </p:spPr>
        <p:txBody>
          <a:bodyPr>
            <a:normAutofit/>
          </a:bodyPr>
          <a:lstStyle/>
          <a:p>
            <a:r>
              <a:rPr lang="en-US" dirty="0"/>
              <a:t>Chinese Cultural Elements to Overcome (Part 1)</a:t>
            </a:r>
            <a:br>
              <a:rPr lang="en-US" dirty="0"/>
            </a:br>
            <a:r>
              <a:rPr lang="en-US" sz="3100" dirty="0"/>
              <a:t>Key Chinese Cultural Challenges — Relationships &amp; Face</a:t>
            </a:r>
          </a:p>
        </p:txBody>
      </p:sp>
      <p:sp>
        <p:nvSpPr>
          <p:cNvPr id="3" name="Content Placeholder 2">
            <a:extLst>
              <a:ext uri="{FF2B5EF4-FFF2-40B4-BE49-F238E27FC236}">
                <a16:creationId xmlns:a16="http://schemas.microsoft.com/office/drawing/2014/main" id="{36096F96-E26E-59D8-BC29-29AB28461110}"/>
              </a:ext>
            </a:extLst>
          </p:cNvPr>
          <p:cNvSpPr>
            <a:spLocks noGrp="1"/>
          </p:cNvSpPr>
          <p:nvPr>
            <p:ph idx="1"/>
          </p:nvPr>
        </p:nvSpPr>
        <p:spPr/>
        <p:txBody>
          <a:bodyPr>
            <a:normAutofit fontScale="85000" lnSpcReduction="10000"/>
          </a:bodyPr>
          <a:lstStyle/>
          <a:p>
            <a:r>
              <a:rPr lang="en-US" dirty="0"/>
              <a:t>Guanxi (</a:t>
            </a:r>
            <a:r>
              <a:rPr lang="ja-JP" altLang="en-US" dirty="0"/>
              <a:t>关系</a:t>
            </a:r>
            <a:r>
              <a:rPr lang="en-US" altLang="ja-JP" dirty="0"/>
              <a:t>): </a:t>
            </a:r>
            <a:r>
              <a:rPr lang="en-US" dirty="0"/>
              <a:t>Chinese concept of relationship networks – business is largely based on trust, which is developed over time (</a:t>
            </a:r>
            <a:r>
              <a:rPr lang="en-US" dirty="0" err="1"/>
              <a:t>Dobrucalı</a:t>
            </a:r>
            <a:r>
              <a:rPr lang="en-US" dirty="0"/>
              <a:t>, 2020)</a:t>
            </a:r>
          </a:p>
          <a:p>
            <a:r>
              <a:rPr lang="en-US" dirty="0" err="1"/>
              <a:t>Mianzi</a:t>
            </a:r>
            <a:r>
              <a:rPr lang="en-US" dirty="0"/>
              <a:t> (</a:t>
            </a:r>
            <a:r>
              <a:rPr lang="ja-JP" altLang="en-US" dirty="0"/>
              <a:t>面子</a:t>
            </a:r>
            <a:r>
              <a:rPr lang="en-US" altLang="ja-JP" dirty="0"/>
              <a:t>) — "</a:t>
            </a:r>
            <a:r>
              <a:rPr lang="en-US" dirty="0"/>
              <a:t>Face": Preserving dignity and status is critical; public criticism or disagreement causes serious offence</a:t>
            </a:r>
          </a:p>
          <a:p>
            <a:r>
              <a:rPr lang="en-US" dirty="0"/>
              <a:t>Indirect Communication: Directly rejecting other people's offers and requests are uncommon, "we will consider it" may be an expression of a rejection.</a:t>
            </a:r>
          </a:p>
          <a:p>
            <a:r>
              <a:rPr lang="en-US" dirty="0"/>
              <a:t>Hierarchy in Negotiations: Usually, it is not one person who makes the decision; consensus must be established throughout the hierarchy.</a:t>
            </a:r>
          </a:p>
          <a:p>
            <a:r>
              <a:rPr lang="en-US" dirty="0"/>
              <a:t>Relationship Before Contract: Trust is necessary before productive business discussions.</a:t>
            </a:r>
          </a:p>
        </p:txBody>
      </p:sp>
    </p:spTree>
    <p:extLst>
      <p:ext uri="{BB962C8B-B14F-4D97-AF65-F5344CB8AC3E}">
        <p14:creationId xmlns:p14="http://schemas.microsoft.com/office/powerpoint/2010/main" val="81621484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36977B-7DAC-CBFC-1E9B-3559F1E6F423}"/>
              </a:ext>
            </a:extLst>
          </p:cNvPr>
          <p:cNvSpPr>
            <a:spLocks noGrp="1"/>
          </p:cNvSpPr>
          <p:nvPr>
            <p:ph type="title"/>
          </p:nvPr>
        </p:nvSpPr>
        <p:spPr/>
        <p:txBody>
          <a:bodyPr>
            <a:normAutofit fontScale="90000"/>
          </a:bodyPr>
          <a:lstStyle/>
          <a:p>
            <a:r>
              <a:rPr lang="en-US" dirty="0"/>
              <a:t>Chinese Cultural Elements to Overcome (Pt 2)</a:t>
            </a:r>
            <a:br>
              <a:rPr lang="en-US" dirty="0"/>
            </a:br>
            <a:r>
              <a:rPr lang="en-US" sz="3100" dirty="0"/>
              <a:t>Key Chinese Cultural Challenges — Communication &amp; Time</a:t>
            </a:r>
          </a:p>
        </p:txBody>
      </p:sp>
      <p:sp>
        <p:nvSpPr>
          <p:cNvPr id="3" name="Content Placeholder 2">
            <a:extLst>
              <a:ext uri="{FF2B5EF4-FFF2-40B4-BE49-F238E27FC236}">
                <a16:creationId xmlns:a16="http://schemas.microsoft.com/office/drawing/2014/main" id="{4E9FD27B-4ACD-1F64-16C5-55ACDEF984FE}"/>
              </a:ext>
            </a:extLst>
          </p:cNvPr>
          <p:cNvSpPr>
            <a:spLocks noGrp="1"/>
          </p:cNvSpPr>
          <p:nvPr>
            <p:ph idx="1"/>
          </p:nvPr>
        </p:nvSpPr>
        <p:spPr/>
        <p:txBody>
          <a:bodyPr>
            <a:normAutofit fontScale="85000" lnSpcReduction="20000"/>
          </a:bodyPr>
          <a:lstStyle/>
          <a:p>
            <a:r>
              <a:rPr lang="en-US" dirty="0"/>
              <a:t>High-Context Communication: Meaning is not conveyed solely within the words, but also via non-verbal means, such as tone and silence, and context (</a:t>
            </a:r>
            <a:r>
              <a:rPr lang="en-US" dirty="0" err="1"/>
              <a:t>Shaules</a:t>
            </a:r>
            <a:r>
              <a:rPr lang="en-US" dirty="0"/>
              <a:t>, 2019)</a:t>
            </a:r>
          </a:p>
          <a:p>
            <a:r>
              <a:rPr lang="en-US" dirty="0"/>
              <a:t>Patience &amp; Long-Term Thinking: Chinese negotiations are slow and deliberate — pressure tactics can backfire</a:t>
            </a:r>
          </a:p>
          <a:p>
            <a:r>
              <a:rPr lang="en-US" dirty="0"/>
              <a:t>Confucian Values: Respect for hierarchy and harmony and the collective well-being influence business conduct.</a:t>
            </a:r>
          </a:p>
          <a:p>
            <a:r>
              <a:rPr lang="en-US" dirty="0"/>
              <a:t>Formality and Protocol: Titles, business card etiquette and seating arrangements are symbolic.</a:t>
            </a:r>
          </a:p>
          <a:p>
            <a:r>
              <a:rPr lang="en-US" dirty="0"/>
              <a:t>Lack of trust in Unfamiliar Partners: When no introductions or referrals have been made, one's credibility is hard to be quickly gained.</a:t>
            </a:r>
          </a:p>
        </p:txBody>
      </p:sp>
    </p:spTree>
    <p:extLst>
      <p:ext uri="{BB962C8B-B14F-4D97-AF65-F5344CB8AC3E}">
        <p14:creationId xmlns:p14="http://schemas.microsoft.com/office/powerpoint/2010/main" val="260013480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257A4F-33B0-E193-FBE9-5BF3D40BA2EC}"/>
              </a:ext>
            </a:extLst>
          </p:cNvPr>
          <p:cNvSpPr>
            <a:spLocks noGrp="1"/>
          </p:cNvSpPr>
          <p:nvPr>
            <p:ph type="title"/>
          </p:nvPr>
        </p:nvSpPr>
        <p:spPr>
          <a:xfrm>
            <a:off x="1295401" y="732750"/>
            <a:ext cx="9601196" cy="1303867"/>
          </a:xfrm>
        </p:spPr>
        <p:txBody>
          <a:bodyPr>
            <a:normAutofit/>
          </a:bodyPr>
          <a:lstStyle/>
          <a:p>
            <a:r>
              <a:rPr lang="en-US" dirty="0"/>
              <a:t>Negotiation Strategies for Success (Part 1)</a:t>
            </a:r>
            <a:br>
              <a:rPr lang="en-US" dirty="0"/>
            </a:br>
            <a:r>
              <a:rPr lang="en-US" sz="3100" dirty="0"/>
              <a:t>Strategies for a Successful Deal — Building the Foundation</a:t>
            </a:r>
          </a:p>
        </p:txBody>
      </p:sp>
      <p:sp>
        <p:nvSpPr>
          <p:cNvPr id="3" name="Content Placeholder 2">
            <a:extLst>
              <a:ext uri="{FF2B5EF4-FFF2-40B4-BE49-F238E27FC236}">
                <a16:creationId xmlns:a16="http://schemas.microsoft.com/office/drawing/2014/main" id="{388FC985-3B29-426F-4770-B345153532BE}"/>
              </a:ext>
            </a:extLst>
          </p:cNvPr>
          <p:cNvSpPr>
            <a:spLocks noGrp="1"/>
          </p:cNvSpPr>
          <p:nvPr>
            <p:ph idx="1"/>
          </p:nvPr>
        </p:nvSpPr>
        <p:spPr>
          <a:xfrm>
            <a:off x="1295401" y="2556932"/>
            <a:ext cx="9601196" cy="3428232"/>
          </a:xfrm>
        </p:spPr>
        <p:txBody>
          <a:bodyPr>
            <a:normAutofit fontScale="92500" lnSpcReduction="20000"/>
          </a:bodyPr>
          <a:lstStyle/>
          <a:p>
            <a:r>
              <a:rPr lang="en-US" dirty="0"/>
              <a:t>Focus on Building Relationships: Make time for casual dinners, cultural visits and social events before formal talks;</a:t>
            </a:r>
          </a:p>
          <a:p>
            <a:r>
              <a:rPr lang="en-US" dirty="0"/>
              <a:t>Send Senior Representatives: Matching seniority levels demonstrates respect and seriousness of intent</a:t>
            </a:r>
          </a:p>
          <a:p>
            <a:r>
              <a:rPr lang="en-US" dirty="0"/>
              <a:t>Engage a Cultural Intermediary: Use a trusted Chinese business contact or professional interpreter/cultural advisor</a:t>
            </a:r>
          </a:p>
          <a:p>
            <a:r>
              <a:rPr lang="en-US" dirty="0"/>
              <a:t>Research and Respect Protocols: Learn and observe Chinese business etiquette – card exchange, gifts, seating hierarchy</a:t>
            </a:r>
          </a:p>
          <a:p>
            <a:r>
              <a:rPr lang="en-US" dirty="0"/>
              <a:t>Be Patient — Do not rush timelines: Give time for many rounds of discussion; do not force decisions to be made</a:t>
            </a:r>
          </a:p>
        </p:txBody>
      </p:sp>
    </p:spTree>
    <p:extLst>
      <p:ext uri="{BB962C8B-B14F-4D97-AF65-F5344CB8AC3E}">
        <p14:creationId xmlns:p14="http://schemas.microsoft.com/office/powerpoint/2010/main" val="194641506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60B9EB-DCE4-7CE9-7848-E7A79611C083}"/>
              </a:ext>
            </a:extLst>
          </p:cNvPr>
          <p:cNvSpPr>
            <a:spLocks noGrp="1"/>
          </p:cNvSpPr>
          <p:nvPr>
            <p:ph type="title"/>
          </p:nvPr>
        </p:nvSpPr>
        <p:spPr>
          <a:xfrm>
            <a:off x="1295401" y="663477"/>
            <a:ext cx="9601196" cy="1303867"/>
          </a:xfrm>
        </p:spPr>
        <p:txBody>
          <a:bodyPr>
            <a:normAutofit/>
          </a:bodyPr>
          <a:lstStyle/>
          <a:p>
            <a:r>
              <a:rPr lang="en-US" dirty="0"/>
              <a:t>Negotiation Strategies for Success (Part 2)</a:t>
            </a:r>
            <a:br>
              <a:rPr lang="en-US" dirty="0"/>
            </a:br>
            <a:r>
              <a:rPr lang="en-US" sz="3100" dirty="0"/>
              <a:t>Strategies for a Successful Deal — During Negotiations</a:t>
            </a:r>
          </a:p>
        </p:txBody>
      </p:sp>
      <p:sp>
        <p:nvSpPr>
          <p:cNvPr id="3" name="Content Placeholder 2">
            <a:extLst>
              <a:ext uri="{FF2B5EF4-FFF2-40B4-BE49-F238E27FC236}">
                <a16:creationId xmlns:a16="http://schemas.microsoft.com/office/drawing/2014/main" id="{4607AE72-3387-F8A4-C57A-E158B9C1C0E9}"/>
              </a:ext>
            </a:extLst>
          </p:cNvPr>
          <p:cNvSpPr>
            <a:spLocks noGrp="1"/>
          </p:cNvSpPr>
          <p:nvPr>
            <p:ph idx="1"/>
          </p:nvPr>
        </p:nvSpPr>
        <p:spPr>
          <a:xfrm>
            <a:off x="1295401" y="2556931"/>
            <a:ext cx="9601196" cy="3414377"/>
          </a:xfrm>
        </p:spPr>
        <p:txBody>
          <a:bodyPr>
            <a:normAutofit fontScale="92500" lnSpcReduction="20000"/>
          </a:bodyPr>
          <a:lstStyle/>
          <a:p>
            <a:r>
              <a:rPr lang="en-US" dirty="0"/>
              <a:t>Preserve Face at All Times: Make disagreements into questions or options, not outright rejections</a:t>
            </a:r>
          </a:p>
          <a:p>
            <a:r>
              <a:rPr lang="en-US" dirty="0"/>
              <a:t>Use Indirect Communication Strategies: Listen carefully for implied meaning; avoid blunt refusals</a:t>
            </a:r>
          </a:p>
          <a:p>
            <a:r>
              <a:rPr lang="en-US" dirty="0"/>
              <a:t>Mutual Benefit (Win-Win Framing): Chinese negotiators are receptive to proposals that emphasize long-term benefits for both parties.</a:t>
            </a:r>
          </a:p>
          <a:p>
            <a:r>
              <a:rPr lang="en-US" dirty="0"/>
              <a:t>Be ready for package deals: Chinese delegations may come back to topics which were considered </a:t>
            </a:r>
            <a:r>
              <a:rPr lang="en-US" dirty="0" err="1"/>
              <a:t>finalised</a:t>
            </a:r>
            <a:r>
              <a:rPr lang="en-US" dirty="0"/>
              <a:t> — be prepared to be flexible</a:t>
            </a:r>
          </a:p>
          <a:p>
            <a:r>
              <a:rPr lang="en-US" dirty="0"/>
              <a:t>Document Agreements Carefully: Ensure that verbal agreements are supported by detailed written contracts reviewed by legal experts in both jurisdictions</a:t>
            </a:r>
          </a:p>
        </p:txBody>
      </p:sp>
    </p:spTree>
    <p:extLst>
      <p:ext uri="{BB962C8B-B14F-4D97-AF65-F5344CB8AC3E}">
        <p14:creationId xmlns:p14="http://schemas.microsoft.com/office/powerpoint/2010/main" val="2066359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AA9405-70B1-3000-27E0-72348E165EAF}"/>
              </a:ext>
            </a:extLst>
          </p:cNvPr>
          <p:cNvSpPr>
            <a:spLocks noGrp="1"/>
          </p:cNvSpPr>
          <p:nvPr>
            <p:ph type="title"/>
          </p:nvPr>
        </p:nvSpPr>
        <p:spPr>
          <a:xfrm>
            <a:off x="1295402" y="706582"/>
            <a:ext cx="9601196" cy="1579417"/>
          </a:xfrm>
        </p:spPr>
        <p:txBody>
          <a:bodyPr>
            <a:normAutofit/>
          </a:bodyPr>
          <a:lstStyle/>
          <a:p>
            <a:r>
              <a:rPr lang="en-US" dirty="0"/>
              <a:t>Importance of Cultural Awareness &amp; Adaptability</a:t>
            </a:r>
            <a:endParaRPr lang="en-US" sz="3100" dirty="0"/>
          </a:p>
        </p:txBody>
      </p:sp>
      <p:sp>
        <p:nvSpPr>
          <p:cNvPr id="3" name="Content Placeholder 2">
            <a:extLst>
              <a:ext uri="{FF2B5EF4-FFF2-40B4-BE49-F238E27FC236}">
                <a16:creationId xmlns:a16="http://schemas.microsoft.com/office/drawing/2014/main" id="{3EB680C6-D9E9-2DBB-2A1C-AF70253194E1}"/>
              </a:ext>
            </a:extLst>
          </p:cNvPr>
          <p:cNvSpPr>
            <a:spLocks noGrp="1"/>
          </p:cNvSpPr>
          <p:nvPr>
            <p:ph idx="1"/>
          </p:nvPr>
        </p:nvSpPr>
        <p:spPr>
          <a:xfrm>
            <a:off x="1295401" y="2556931"/>
            <a:ext cx="9601196" cy="3400523"/>
          </a:xfrm>
        </p:spPr>
        <p:txBody>
          <a:bodyPr>
            <a:normAutofit fontScale="92500" lnSpcReduction="20000"/>
          </a:bodyPr>
          <a:lstStyle/>
          <a:p>
            <a:r>
              <a:rPr lang="en-US" dirty="0"/>
              <a:t>The most common reasons for the failure of international partnerships include cultural misunderstandings (</a:t>
            </a:r>
            <a:r>
              <a:rPr lang="en-US" dirty="0" err="1"/>
              <a:t>Salacuse</a:t>
            </a:r>
            <a:r>
              <a:rPr lang="en-US" dirty="0"/>
              <a:t>, 2003).</a:t>
            </a:r>
          </a:p>
          <a:p>
            <a:r>
              <a:rPr lang="en-US" dirty="0"/>
              <a:t>Cultural awareness allows negotiators to predict reactions, minimize offence and enhance the establishment of trust more effectively.</a:t>
            </a:r>
          </a:p>
          <a:p>
            <a:r>
              <a:rPr lang="en-US" dirty="0"/>
              <a:t>Respect is shown through adaptability — it is a sign of a true and dedicated partnership</a:t>
            </a:r>
          </a:p>
          <a:p>
            <a:r>
              <a:rPr lang="en-US" dirty="0"/>
              <a:t>Culturally intelligent teams have been found to outperform culturally unaware teams in the success or failure of cross-border deals (Earley and Ang, 2003).</a:t>
            </a:r>
          </a:p>
          <a:p>
            <a:r>
              <a:rPr lang="en-US" dirty="0"/>
              <a:t>A competitive edge can be gained through investments in cultural training and preparation that is measurable</a:t>
            </a:r>
          </a:p>
        </p:txBody>
      </p:sp>
    </p:spTree>
    <p:extLst>
      <p:ext uri="{BB962C8B-B14F-4D97-AF65-F5344CB8AC3E}">
        <p14:creationId xmlns:p14="http://schemas.microsoft.com/office/powerpoint/2010/main" val="363842179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C9941D-023E-9C2A-D892-50B0B4994A18}"/>
              </a:ext>
            </a:extLst>
          </p:cNvPr>
          <p:cNvSpPr>
            <a:spLocks noGrp="1"/>
          </p:cNvSpPr>
          <p:nvPr>
            <p:ph type="title"/>
          </p:nvPr>
        </p:nvSpPr>
        <p:spPr/>
        <p:txBody>
          <a:bodyPr/>
          <a:lstStyle/>
          <a:p>
            <a:r>
              <a:rPr lang="en-US" dirty="0"/>
              <a:t>Conclusion: A Roadmap for Success</a:t>
            </a:r>
          </a:p>
        </p:txBody>
      </p:sp>
      <p:sp>
        <p:nvSpPr>
          <p:cNvPr id="3" name="Content Placeholder 2">
            <a:extLst>
              <a:ext uri="{FF2B5EF4-FFF2-40B4-BE49-F238E27FC236}">
                <a16:creationId xmlns:a16="http://schemas.microsoft.com/office/drawing/2014/main" id="{AED69A06-0DCC-F4ED-036C-B6926E741F1A}"/>
              </a:ext>
            </a:extLst>
          </p:cNvPr>
          <p:cNvSpPr>
            <a:spLocks noGrp="1"/>
          </p:cNvSpPr>
          <p:nvPr>
            <p:ph idx="1"/>
          </p:nvPr>
        </p:nvSpPr>
        <p:spPr>
          <a:xfrm>
            <a:off x="1295401" y="2556931"/>
            <a:ext cx="9601196" cy="3455941"/>
          </a:xfrm>
        </p:spPr>
        <p:txBody>
          <a:bodyPr>
            <a:normAutofit fontScale="92500" lnSpcReduction="20000"/>
          </a:bodyPr>
          <a:lstStyle/>
          <a:p>
            <a:r>
              <a:rPr lang="en-US" dirty="0"/>
              <a:t>There are cultural differences between the UK and China and these can be overcome with preparation and awareness.</a:t>
            </a:r>
          </a:p>
          <a:p>
            <a:r>
              <a:rPr lang="en-US" dirty="0"/>
              <a:t>These differences can be understood with the help of Hofstede's dimensions and Hall's context theory.</a:t>
            </a:r>
          </a:p>
          <a:p>
            <a:r>
              <a:rPr lang="en-US" dirty="0"/>
              <a:t>The key challenges of Guanxi, </a:t>
            </a:r>
            <a:r>
              <a:rPr lang="en-US" dirty="0" err="1"/>
              <a:t>Mianzi</a:t>
            </a:r>
            <a:r>
              <a:rPr lang="en-US" dirty="0"/>
              <a:t>, hierarchy and indirect communication should be taken into account, not overlooked</a:t>
            </a:r>
          </a:p>
          <a:p>
            <a:r>
              <a:rPr lang="en-US" dirty="0"/>
              <a:t>A patient, relationship-driven, face-preserving negotiation approach will increase the likelihood of success</a:t>
            </a:r>
          </a:p>
          <a:p>
            <a:r>
              <a:rPr lang="en-US" dirty="0"/>
              <a:t>Cultural adaptability is a long-term international strategic asset which will enhance the long-term position of our company</a:t>
            </a:r>
          </a:p>
        </p:txBody>
      </p:sp>
    </p:spTree>
    <p:extLst>
      <p:ext uri="{BB962C8B-B14F-4D97-AF65-F5344CB8AC3E}">
        <p14:creationId xmlns:p14="http://schemas.microsoft.com/office/powerpoint/2010/main" val="45392446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4567A7-73F3-F324-2A0F-842053E1E575}"/>
              </a:ext>
            </a:extLst>
          </p:cNvPr>
          <p:cNvSpPr>
            <a:spLocks noGrp="1"/>
          </p:cNvSpPr>
          <p:nvPr>
            <p:ph type="title"/>
          </p:nvPr>
        </p:nvSpPr>
        <p:spPr>
          <a:xfrm>
            <a:off x="838200" y="568326"/>
            <a:ext cx="10515600" cy="701675"/>
          </a:xfrm>
        </p:spPr>
        <p:txBody>
          <a:bodyPr>
            <a:normAutofit fontScale="90000"/>
          </a:bodyPr>
          <a:lstStyle/>
          <a:p>
            <a:r>
              <a:rPr lang="en-US" dirty="0"/>
              <a:t>References </a:t>
            </a:r>
          </a:p>
        </p:txBody>
      </p:sp>
      <p:sp>
        <p:nvSpPr>
          <p:cNvPr id="3" name="Content Placeholder 2">
            <a:extLst>
              <a:ext uri="{FF2B5EF4-FFF2-40B4-BE49-F238E27FC236}">
                <a16:creationId xmlns:a16="http://schemas.microsoft.com/office/drawing/2014/main" id="{D99D13F7-21AC-4563-E2E2-F98CE9A5FA1F}"/>
              </a:ext>
            </a:extLst>
          </p:cNvPr>
          <p:cNvSpPr>
            <a:spLocks noGrp="1"/>
          </p:cNvSpPr>
          <p:nvPr>
            <p:ph idx="1"/>
          </p:nvPr>
        </p:nvSpPr>
        <p:spPr>
          <a:xfrm>
            <a:off x="838200" y="1270001"/>
            <a:ext cx="10515600" cy="5033818"/>
          </a:xfrm>
        </p:spPr>
        <p:txBody>
          <a:bodyPr>
            <a:normAutofit fontScale="70000" lnSpcReduction="20000"/>
          </a:bodyPr>
          <a:lstStyle/>
          <a:p>
            <a:r>
              <a:rPr lang="en-US" dirty="0" err="1"/>
              <a:t>Dobrucalı</a:t>
            </a:r>
            <a:r>
              <a:rPr lang="en-US" dirty="0"/>
              <a:t>, B. (2020) The role of Guanxi on international business-to-business relationships: a systematic review and future directions. Journal of Business &amp; Industrial Marketing, 35(7), 1125-1140.</a:t>
            </a:r>
          </a:p>
          <a:p>
            <a:r>
              <a:rPr lang="en-US" dirty="0"/>
              <a:t>Earley, P. C., and Ang, S. (2003) Cultural intelligence: Individual interactions across cultures.</a:t>
            </a:r>
          </a:p>
          <a:p>
            <a:r>
              <a:rPr lang="en-US" dirty="0"/>
              <a:t>Faure, G. O., and Zartman, I. W. (2025) China’s Negotiating Mindset and Strategies.</a:t>
            </a:r>
          </a:p>
          <a:p>
            <a:r>
              <a:rPr lang="en-US" dirty="0"/>
              <a:t>Hofstede, G. (2016) Culture's consequences: Comparing values, behaviors, institutions, and organizations across nations. Collegiate Aviation Review, 34(2), 108.</a:t>
            </a:r>
          </a:p>
          <a:p>
            <a:r>
              <a:rPr lang="en-US" dirty="0" err="1"/>
              <a:t>Hoftede</a:t>
            </a:r>
            <a:r>
              <a:rPr lang="en-US" dirty="0"/>
              <a:t>, G., Hofstede, G. J., and Minkov, M. (2010) Cultures and organizations: software of the mind: intercultural cooperation and its importance for survival. McGraw-Hill.</a:t>
            </a:r>
          </a:p>
          <a:p>
            <a:r>
              <a:rPr lang="en-US" dirty="0"/>
              <a:t>Ma, Z., Dong, W., Wu, J., Liang, D., and Yin, X. (2015) Confucian ideal personality and Chinese business negotiation styles: An indigenous perspective. Group Decision and Negotiation, 24(3), 383-400.</a:t>
            </a:r>
          </a:p>
          <a:p>
            <a:r>
              <a:rPr lang="en-US" dirty="0"/>
              <a:t>Mullen-Rhoads, R. E. (2018) E-negotiations between Chinese and US business leaders: a brief review of the literature. International Journal of Teaching and Case Studies, 9(3), 221-240.</a:t>
            </a:r>
          </a:p>
          <a:p>
            <a:r>
              <a:rPr lang="en-US" dirty="0" err="1"/>
              <a:t>Salacuse</a:t>
            </a:r>
            <a:r>
              <a:rPr lang="en-US" dirty="0"/>
              <a:t>, J. W. (2003) The global negotiator: Making, managing and mending deals around the world in the twenty-first century. Palgrave Macmillan.</a:t>
            </a:r>
          </a:p>
          <a:p>
            <a:r>
              <a:rPr lang="en-US" dirty="0" err="1"/>
              <a:t>Shaules</a:t>
            </a:r>
            <a:r>
              <a:rPr lang="en-US" dirty="0"/>
              <a:t>, J. (2019) Edward Hall ahead of his time: Deep culture, intercultural understanding, and embodied cognition. Intercultural Communication Education, 2(1), 1-19.</a:t>
            </a:r>
          </a:p>
          <a:p>
            <a:r>
              <a:rPr lang="en-US" dirty="0"/>
              <a:t>Trompenaars, F., and Hampden-Turner, C. (2011) Riding the waves of culture: Understanding diversity in global business. Nicholas Brealey International.</a:t>
            </a:r>
          </a:p>
        </p:txBody>
      </p:sp>
    </p:spTree>
    <p:extLst>
      <p:ext uri="{BB962C8B-B14F-4D97-AF65-F5344CB8AC3E}">
        <p14:creationId xmlns:p14="http://schemas.microsoft.com/office/powerpoint/2010/main" val="1158657937"/>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Organic</Template>
  <TotalTime>0</TotalTime>
  <Words>2533</Words>
  <Application>Microsoft Office PowerPoint</Application>
  <PresentationFormat>Widescreen</PresentationFormat>
  <Paragraphs>98</Paragraphs>
  <Slides>12</Slides>
  <Notes>11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Arial</vt:lpstr>
      <vt:lpstr>Calibri</vt:lpstr>
      <vt:lpstr>Garamond</vt:lpstr>
      <vt:lpstr>Organic</vt:lpstr>
      <vt:lpstr>Cross-Cultural Negotiations: Bridging the UK–China Business Divide</vt:lpstr>
      <vt:lpstr>Presentation Outline</vt:lpstr>
      <vt:lpstr>Defining Culture</vt:lpstr>
      <vt:lpstr>Key Elements of Culture in Business</vt:lpstr>
      <vt:lpstr>Theoretical Framework: Hofstede's Cultural Dimensions Model </vt:lpstr>
      <vt:lpstr>Chinese Cultural Elements to Overcome (Part 1) Key Chinese Cultural Challenges — Relationships &amp; Face</vt:lpstr>
      <vt:lpstr>Chinese Cultural Elements to Overcome (Pt 2) Key Chinese Cultural Challenges — Communication &amp; Time</vt:lpstr>
      <vt:lpstr>Negotiation Strategies for Success (Part 1) Strategies for a Successful Deal — Building the Foundation</vt:lpstr>
      <vt:lpstr>Negotiation Strategies for Success (Part 2) Strategies for a Successful Deal — During Negotiations</vt:lpstr>
      <vt:lpstr>Importance of Cultural Awareness &amp; Adaptability</vt:lpstr>
      <vt:lpstr>Conclusion: A Roadmap for Success</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
  <cp:lastModifiedBy/>
  <cp:revision>1</cp:revision>
  <dcterms:created xsi:type="dcterms:W3CDTF">2026-06-25T10:21:54Z</dcterms:created>
  <dcterms:modified xsi:type="dcterms:W3CDTF">2026-06-26T17:04:48Z</dcterms:modified>
</cp:coreProperties>
</file>