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27"/>
  </p:notesMasterIdLst>
  <p:sldIdLst>
    <p:sldId id="257" r:id="rId5"/>
    <p:sldId id="294" r:id="rId6"/>
    <p:sldId id="723" r:id="rId7"/>
    <p:sldId id="720" r:id="rId8"/>
    <p:sldId id="711" r:id="rId9"/>
    <p:sldId id="729" r:id="rId10"/>
    <p:sldId id="689" r:id="rId11"/>
    <p:sldId id="687" r:id="rId12"/>
    <p:sldId id="688" r:id="rId13"/>
    <p:sldId id="712" r:id="rId14"/>
    <p:sldId id="638" r:id="rId15"/>
    <p:sldId id="656" r:id="rId16"/>
    <p:sldId id="639" r:id="rId17"/>
    <p:sldId id="640" r:id="rId18"/>
    <p:sldId id="655" r:id="rId19"/>
    <p:sldId id="642" r:id="rId20"/>
    <p:sldId id="724" r:id="rId21"/>
    <p:sldId id="725" r:id="rId22"/>
    <p:sldId id="728" r:id="rId23"/>
    <p:sldId id="726" r:id="rId24"/>
    <p:sldId id="727" r:id="rId25"/>
    <p:sldId id="273"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401"/>
    <p:restoredTop sz="91701"/>
  </p:normalViewPr>
  <p:slideViewPr>
    <p:cSldViewPr snapToGrid="0" snapToObjects="1">
      <p:cViewPr varScale="1">
        <p:scale>
          <a:sx n="112" d="100"/>
          <a:sy n="112" d="100"/>
        </p:scale>
        <p:origin x="1480" y="200"/>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4" csCatId="colorful" phldr="1"/>
      <dgm:spPr/>
      <dgm:t>
        <a:bodyPr/>
        <a:lstStyle/>
        <a:p>
          <a:endParaRPr lang="en-US"/>
        </a:p>
      </dgm:t>
    </dgm:pt>
    <dgm:pt modelId="{2A1A32D5-EA9E-4615-B90D-2B3017B152B4}">
      <dgm:prSet phldrT="[Text]"/>
      <dgm:spPr>
        <a:xfrm>
          <a:off x="36" y="159112"/>
          <a:ext cx="3504334" cy="489600"/>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gm:spPr>
      <dgm:t>
        <a:bodyPr/>
        <a:lstStyle/>
        <a:p>
          <a:r>
            <a:rPr lang="en-GB" b="1" dirty="0">
              <a:solidFill>
                <a:sysClr val="window" lastClr="FFFFFF"/>
              </a:solidFill>
              <a:latin typeface="Gill Sans MT"/>
              <a:ea typeface="+mn-ea"/>
              <a:cs typeface="+mn-cs"/>
            </a:rPr>
            <a:t>Political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F13EE6C9-8B3B-4F85-8D97-F060F019F21C}">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Ecological / environmental issues</a:t>
          </a:r>
          <a:endParaRPr lang="en-US" dirty="0">
            <a:solidFill>
              <a:sysClr val="windowText" lastClr="000000">
                <a:hueOff val="0"/>
                <a:satOff val="0"/>
                <a:lumOff val="0"/>
                <a:alphaOff val="0"/>
              </a:sysClr>
            </a:solidFill>
            <a:latin typeface="Gill Sans MT"/>
            <a:ea typeface="+mn-ea"/>
            <a:cs typeface="+mn-cs"/>
          </a:endParaRPr>
        </a:p>
      </dgm:t>
    </dgm:pt>
    <dgm:pt modelId="{E39764C1-3B17-4D17-8D93-83CC70DDDD64}" type="parTrans" cxnId="{57350FDB-E596-4B32-926F-007D346C5945}">
      <dgm:prSet/>
      <dgm:spPr/>
      <dgm:t>
        <a:bodyPr/>
        <a:lstStyle/>
        <a:p>
          <a:endParaRPr lang="en-US"/>
        </a:p>
      </dgm:t>
    </dgm:pt>
    <dgm:pt modelId="{D4B92481-EBB1-44B8-88D6-5E2E7AEC3827}" type="sibTrans" cxnId="{57350FDB-E596-4B32-926F-007D346C5945}">
      <dgm:prSet/>
      <dgm:spPr/>
      <dgm:t>
        <a:bodyPr/>
        <a:lstStyle/>
        <a:p>
          <a:endParaRPr lang="en-US"/>
        </a:p>
      </dgm:t>
    </dgm:pt>
    <dgm:pt modelId="{0A5042B5-B4E0-4777-A036-4D0F993821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Current legislation – home market</a:t>
          </a:r>
          <a:endParaRPr lang="en-US" dirty="0">
            <a:solidFill>
              <a:sysClr val="windowText" lastClr="000000">
                <a:hueOff val="0"/>
                <a:satOff val="0"/>
                <a:lumOff val="0"/>
                <a:alphaOff val="0"/>
              </a:sysClr>
            </a:solidFill>
            <a:latin typeface="Gill Sans MT"/>
            <a:ea typeface="+mn-ea"/>
            <a:cs typeface="+mn-cs"/>
          </a:endParaRPr>
        </a:p>
      </dgm:t>
    </dgm:pt>
    <dgm:pt modelId="{F31B6324-D51B-4A18-B406-362735ECA683}" type="parTrans" cxnId="{297AC7EA-4E06-4BA2-B90D-834CFBE63787}">
      <dgm:prSet/>
      <dgm:spPr/>
      <dgm:t>
        <a:bodyPr/>
        <a:lstStyle/>
        <a:p>
          <a:endParaRPr lang="en-US"/>
        </a:p>
      </dgm:t>
    </dgm:pt>
    <dgm:pt modelId="{2CD50649-93DD-4682-AE5B-9DDED7E4D5FA}" type="sibTrans" cxnId="{297AC7EA-4E06-4BA2-B90D-834CFBE63787}">
      <dgm:prSet/>
      <dgm:spPr/>
      <dgm:t>
        <a:bodyPr/>
        <a:lstStyle/>
        <a:p>
          <a:endParaRPr lang="en-US"/>
        </a:p>
      </dgm:t>
    </dgm:pt>
    <dgm:pt modelId="{8B9EB84F-8C32-4D14-87B0-8BE0B26A85A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Future legislation</a:t>
          </a:r>
          <a:endParaRPr lang="en-US" dirty="0">
            <a:solidFill>
              <a:sysClr val="windowText" lastClr="000000">
                <a:hueOff val="0"/>
                <a:satOff val="0"/>
                <a:lumOff val="0"/>
                <a:alphaOff val="0"/>
              </a:sysClr>
            </a:solidFill>
            <a:latin typeface="Gill Sans MT"/>
            <a:ea typeface="+mn-ea"/>
            <a:cs typeface="+mn-cs"/>
          </a:endParaRPr>
        </a:p>
      </dgm:t>
    </dgm:pt>
    <dgm:pt modelId="{3F518CC5-9861-48F2-BA3A-1B9D85A9B95E}" type="parTrans" cxnId="{4D4E5D4D-DCBB-4632-A701-C7E25FB05058}">
      <dgm:prSet/>
      <dgm:spPr/>
      <dgm:t>
        <a:bodyPr/>
        <a:lstStyle/>
        <a:p>
          <a:endParaRPr lang="en-US"/>
        </a:p>
      </dgm:t>
    </dgm:pt>
    <dgm:pt modelId="{22C6455A-2CBF-4F11-9994-881594469EFB}" type="sibTrans" cxnId="{4D4E5D4D-DCBB-4632-A701-C7E25FB05058}">
      <dgm:prSet/>
      <dgm:spPr/>
      <dgm:t>
        <a:bodyPr/>
        <a:lstStyle/>
        <a:p>
          <a:endParaRPr lang="en-US"/>
        </a:p>
      </dgm:t>
    </dgm:pt>
    <dgm:pt modelId="{D8EC017C-0C1B-4287-8EC9-8CA39F726809}">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European / international legislation</a:t>
          </a:r>
          <a:endParaRPr lang="en-US" dirty="0">
            <a:solidFill>
              <a:sysClr val="windowText" lastClr="000000">
                <a:hueOff val="0"/>
                <a:satOff val="0"/>
                <a:lumOff val="0"/>
                <a:alphaOff val="0"/>
              </a:sysClr>
            </a:solidFill>
            <a:latin typeface="Gill Sans MT"/>
            <a:ea typeface="+mn-ea"/>
            <a:cs typeface="+mn-cs"/>
          </a:endParaRPr>
        </a:p>
      </dgm:t>
    </dgm:pt>
    <dgm:pt modelId="{98580623-7E6F-4560-BC88-62E8FAE5D8CC}" type="parTrans" cxnId="{038CF843-CBC7-4BAC-AA59-8B92DE0547BE}">
      <dgm:prSet/>
      <dgm:spPr/>
      <dgm:t>
        <a:bodyPr/>
        <a:lstStyle/>
        <a:p>
          <a:endParaRPr lang="en-US"/>
        </a:p>
      </dgm:t>
    </dgm:pt>
    <dgm:pt modelId="{FCD79D98-492E-4628-B967-B69826A321BA}" type="sibTrans" cxnId="{038CF843-CBC7-4BAC-AA59-8B92DE0547BE}">
      <dgm:prSet/>
      <dgm:spPr/>
      <dgm:t>
        <a:bodyPr/>
        <a:lstStyle/>
        <a:p>
          <a:endParaRPr lang="en-US"/>
        </a:p>
      </dgm:t>
    </dgm:pt>
    <dgm:pt modelId="{22D212F5-77D1-472C-9433-0C0A9B2E9EEF}">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Government policies</a:t>
          </a:r>
          <a:endParaRPr lang="en-US" dirty="0">
            <a:solidFill>
              <a:sysClr val="windowText" lastClr="000000">
                <a:hueOff val="0"/>
                <a:satOff val="0"/>
                <a:lumOff val="0"/>
                <a:alphaOff val="0"/>
              </a:sysClr>
            </a:solidFill>
            <a:latin typeface="Gill Sans MT"/>
            <a:ea typeface="+mn-ea"/>
            <a:cs typeface="+mn-cs"/>
          </a:endParaRPr>
        </a:p>
      </dgm:t>
    </dgm:pt>
    <dgm:pt modelId="{FD031C1D-63E4-43F9-BCF1-7311C2D1726F}" type="parTrans" cxnId="{EE303910-B51D-4274-BF26-91FE76D4529F}">
      <dgm:prSet/>
      <dgm:spPr/>
      <dgm:t>
        <a:bodyPr/>
        <a:lstStyle/>
        <a:p>
          <a:endParaRPr lang="en-US"/>
        </a:p>
      </dgm:t>
    </dgm:pt>
    <dgm:pt modelId="{860FB330-2FC6-4366-82A1-1B38F960CA32}" type="sibTrans" cxnId="{EE303910-B51D-4274-BF26-91FE76D4529F}">
      <dgm:prSet/>
      <dgm:spPr/>
      <dgm:t>
        <a:bodyPr/>
        <a:lstStyle/>
        <a:p>
          <a:endParaRPr lang="en-US"/>
        </a:p>
      </dgm:t>
    </dgm:pt>
    <dgm:pt modelId="{0DF9FB58-27D8-46CD-8878-2044E082F01B}">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Trading policies</a:t>
          </a:r>
          <a:endParaRPr lang="en-US" dirty="0">
            <a:solidFill>
              <a:sysClr val="windowText" lastClr="000000">
                <a:hueOff val="0"/>
                <a:satOff val="0"/>
                <a:lumOff val="0"/>
                <a:alphaOff val="0"/>
              </a:sysClr>
            </a:solidFill>
            <a:latin typeface="Gill Sans MT"/>
            <a:ea typeface="+mn-ea"/>
            <a:cs typeface="+mn-cs"/>
          </a:endParaRPr>
        </a:p>
      </dgm:t>
    </dgm:pt>
    <dgm:pt modelId="{8537AA2C-AE9D-49FF-8875-3D80EBB06CD7}" type="parTrans" cxnId="{6C214714-AEBE-45AB-A5C6-BE263D3C3D99}">
      <dgm:prSet/>
      <dgm:spPr/>
      <dgm:t>
        <a:bodyPr/>
        <a:lstStyle/>
        <a:p>
          <a:endParaRPr lang="en-US"/>
        </a:p>
      </dgm:t>
    </dgm:pt>
    <dgm:pt modelId="{5CEB8747-AACB-47A2-8530-0BEF37A5FB4A}" type="sibTrans" cxnId="{6C214714-AEBE-45AB-A5C6-BE263D3C3D99}">
      <dgm:prSet/>
      <dgm:spPr/>
      <dgm:t>
        <a:bodyPr/>
        <a:lstStyle/>
        <a:p>
          <a:endParaRPr lang="en-US"/>
        </a:p>
      </dgm:t>
    </dgm:pt>
    <dgm:pt modelId="{1CFEC0FF-6E6D-45AE-9B33-D80DA302FDD2}">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Funding, grants and initiatives</a:t>
          </a:r>
          <a:endParaRPr lang="en-US" dirty="0">
            <a:solidFill>
              <a:sysClr val="windowText" lastClr="000000">
                <a:hueOff val="0"/>
                <a:satOff val="0"/>
                <a:lumOff val="0"/>
                <a:alphaOff val="0"/>
              </a:sysClr>
            </a:solidFill>
            <a:latin typeface="Gill Sans MT"/>
            <a:ea typeface="+mn-ea"/>
            <a:cs typeface="+mn-cs"/>
          </a:endParaRPr>
        </a:p>
      </dgm:t>
    </dgm:pt>
    <dgm:pt modelId="{D58B7871-5978-47C2-AFB4-DA423740CC29}" type="parTrans" cxnId="{6B74C4F8-B8F8-4769-8E69-E24AF4CF0BE3}">
      <dgm:prSet/>
      <dgm:spPr/>
      <dgm:t>
        <a:bodyPr/>
        <a:lstStyle/>
        <a:p>
          <a:endParaRPr lang="en-US"/>
        </a:p>
      </dgm:t>
    </dgm:pt>
    <dgm:pt modelId="{E7914CB3-FAC2-4147-A876-66F05D0FCA0A}" type="sibTrans" cxnId="{6B74C4F8-B8F8-4769-8E69-E24AF4CF0BE3}">
      <dgm:prSet/>
      <dgm:spPr/>
      <dgm:t>
        <a:bodyPr/>
        <a:lstStyle/>
        <a:p>
          <a:endParaRPr lang="en-US"/>
        </a:p>
      </dgm:t>
    </dgm:pt>
    <dgm:pt modelId="{9D878DFA-D7D3-4505-A1E3-A3A0389C9FB6}">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Pressure groups – home and abroad</a:t>
          </a:r>
          <a:endParaRPr lang="en-US" dirty="0">
            <a:solidFill>
              <a:sysClr val="windowText" lastClr="000000">
                <a:hueOff val="0"/>
                <a:satOff val="0"/>
                <a:lumOff val="0"/>
                <a:alphaOff val="0"/>
              </a:sysClr>
            </a:solidFill>
            <a:latin typeface="Gill Sans MT"/>
            <a:ea typeface="+mn-ea"/>
            <a:cs typeface="+mn-cs"/>
          </a:endParaRPr>
        </a:p>
      </dgm:t>
    </dgm:pt>
    <dgm:pt modelId="{E9BBA033-AAFA-44CA-9AC4-933C79BD16E2}" type="parTrans" cxnId="{D943DF91-FBDB-4861-9543-66DD72C6C3CE}">
      <dgm:prSet/>
      <dgm:spPr/>
      <dgm:t>
        <a:bodyPr/>
        <a:lstStyle/>
        <a:p>
          <a:endParaRPr lang="en-US"/>
        </a:p>
      </dgm:t>
    </dgm:pt>
    <dgm:pt modelId="{1CE31506-C747-41AC-B634-14AC39A5B301}" type="sibTrans" cxnId="{D943DF91-FBDB-4861-9543-66DD72C6C3CE}">
      <dgm:prSet/>
      <dgm:spPr/>
      <dgm:t>
        <a:bodyPr/>
        <a:lstStyle/>
        <a:p>
          <a:endParaRPr lang="en-US"/>
        </a:p>
      </dgm:t>
    </dgm:pt>
    <dgm:pt modelId="{7B97EAE1-C200-48B4-943D-E4D431CA8045}">
      <dgm:prSet/>
      <dgm:spPr>
        <a:xfrm>
          <a:off x="36" y="648712"/>
          <a:ext cx="3504334" cy="3992774"/>
        </a:xfr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Wars and conflict</a:t>
          </a:r>
          <a:endParaRPr lang="en-US" dirty="0">
            <a:solidFill>
              <a:sysClr val="windowText" lastClr="000000">
                <a:hueOff val="0"/>
                <a:satOff val="0"/>
                <a:lumOff val="0"/>
                <a:alphaOff val="0"/>
              </a:sysClr>
            </a:solidFill>
            <a:latin typeface="Gill Sans MT"/>
            <a:ea typeface="+mn-ea"/>
            <a:cs typeface="+mn-cs"/>
          </a:endParaRPr>
        </a:p>
      </dgm:t>
    </dgm:pt>
    <dgm:pt modelId="{1E9D0EE1-E89E-48DB-85E1-1D7EB1DA60CE}" type="parTrans" cxnId="{08F4E716-26CE-4405-B165-13F8673EE0E9}">
      <dgm:prSet/>
      <dgm:spPr/>
      <dgm:t>
        <a:bodyPr/>
        <a:lstStyle/>
        <a:p>
          <a:endParaRPr lang="en-US"/>
        </a:p>
      </dgm:t>
    </dgm:pt>
    <dgm:pt modelId="{813687F6-05DE-4BEE-BA34-4C80E2AF327A}" type="sibTrans" cxnId="{08F4E716-26CE-4405-B165-13F8673EE0E9}">
      <dgm:prSet/>
      <dgm:spPr/>
      <dgm:t>
        <a:bodyPr/>
        <a:lstStyle/>
        <a:p>
          <a:endParaRPr lang="en-US"/>
        </a:p>
      </dgm:t>
    </dgm:pt>
    <dgm:pt modelId="{E73437B7-9D85-46A9-80F1-00065EC718F1}">
      <dgm:prSet/>
      <dgm:spPr>
        <a:xfrm>
          <a:off x="3994978" y="159112"/>
          <a:ext cx="3504334" cy="489600"/>
        </a:xfr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gm:spPr>
      <dgm:t>
        <a:bodyPr/>
        <a:lstStyle/>
        <a:p>
          <a:r>
            <a:rPr lang="en-GB" b="1" dirty="0">
              <a:solidFill>
                <a:sysClr val="window" lastClr="FFFFFF"/>
              </a:solidFill>
              <a:latin typeface="Gill Sans MT"/>
              <a:ea typeface="+mn-ea"/>
              <a:cs typeface="+mn-cs"/>
            </a:rPr>
            <a:t>Economic</a:t>
          </a:r>
          <a:endParaRPr lang="en-US" dirty="0">
            <a:solidFill>
              <a:sysClr val="window" lastClr="FFFFFF"/>
            </a:solidFill>
            <a:latin typeface="Gill Sans MT"/>
            <a:ea typeface="+mn-ea"/>
            <a:cs typeface="+mn-cs"/>
          </a:endParaRPr>
        </a:p>
      </dgm:t>
    </dgm:pt>
    <dgm:pt modelId="{B4675D28-037C-4CFE-8B7C-7AC340BD9861}" type="parTrans" cxnId="{539BEB18-3DFD-4083-A271-687CF9B57140}">
      <dgm:prSet/>
      <dgm:spPr/>
      <dgm:t>
        <a:bodyPr/>
        <a:lstStyle/>
        <a:p>
          <a:endParaRPr lang="en-US"/>
        </a:p>
      </dgm:t>
    </dgm:pt>
    <dgm:pt modelId="{B6F4CDF8-29A5-48F5-9890-3AB50563DF72}" type="sibTrans" cxnId="{539BEB18-3DFD-4083-A271-687CF9B57140}">
      <dgm:prSet/>
      <dgm:spPr/>
      <dgm:t>
        <a:bodyPr/>
        <a:lstStyle/>
        <a:p>
          <a:endParaRPr lang="en-US"/>
        </a:p>
      </dgm:t>
    </dgm:pt>
    <dgm:pt modelId="{73CD11EF-B9BF-4A38-868B-540B93A18440}">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situation</a:t>
          </a:r>
          <a:endParaRPr lang="en-US" dirty="0">
            <a:solidFill>
              <a:sysClr val="windowText" lastClr="000000">
                <a:hueOff val="0"/>
                <a:satOff val="0"/>
                <a:lumOff val="0"/>
                <a:alphaOff val="0"/>
              </a:sysClr>
            </a:solidFill>
            <a:latin typeface="Gill Sans MT"/>
            <a:ea typeface="+mn-ea"/>
            <a:cs typeface="+mn-cs"/>
          </a:endParaRPr>
        </a:p>
      </dgm:t>
    </dgm:pt>
    <dgm:pt modelId="{0518672A-AFEC-47E9-A556-49F931D36C8E}" type="parTrans" cxnId="{87C842B0-44D5-406A-AD11-32BC3D031384}">
      <dgm:prSet/>
      <dgm:spPr/>
      <dgm:t>
        <a:bodyPr/>
        <a:lstStyle/>
        <a:p>
          <a:endParaRPr lang="en-US"/>
        </a:p>
      </dgm:t>
    </dgm:pt>
    <dgm:pt modelId="{A21E029A-1B71-4A55-93D3-8A5F9004D7C3}" type="sibTrans" cxnId="{87C842B0-44D5-406A-AD11-32BC3D031384}">
      <dgm:prSet/>
      <dgm:spPr/>
      <dgm:t>
        <a:bodyPr/>
        <a:lstStyle/>
        <a:p>
          <a:endParaRPr lang="en-US"/>
        </a:p>
      </dgm:t>
    </dgm:pt>
    <dgm:pt modelId="{310592AA-0726-4A08-8D4B-FC5E44D0EC23}">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Home economy trends</a:t>
          </a:r>
          <a:endParaRPr lang="en-US" dirty="0">
            <a:solidFill>
              <a:sysClr val="windowText" lastClr="000000">
                <a:hueOff val="0"/>
                <a:satOff val="0"/>
                <a:lumOff val="0"/>
                <a:alphaOff val="0"/>
              </a:sysClr>
            </a:solidFill>
            <a:latin typeface="Gill Sans MT"/>
            <a:ea typeface="+mn-ea"/>
            <a:cs typeface="+mn-cs"/>
          </a:endParaRPr>
        </a:p>
      </dgm:t>
    </dgm:pt>
    <dgm:pt modelId="{DB51DB3F-109E-4073-9E9E-D8F736A7A0DB}" type="parTrans" cxnId="{8B142FC1-8BB7-48FF-AEB3-C45AB3EB7380}">
      <dgm:prSet/>
      <dgm:spPr/>
      <dgm:t>
        <a:bodyPr/>
        <a:lstStyle/>
        <a:p>
          <a:endParaRPr lang="en-US"/>
        </a:p>
      </dgm:t>
    </dgm:pt>
    <dgm:pt modelId="{7CE75DFF-ED43-4793-BD4E-42BA192C32D1}" type="sibTrans" cxnId="{8B142FC1-8BB7-48FF-AEB3-C45AB3EB7380}">
      <dgm:prSet/>
      <dgm:spPr/>
      <dgm:t>
        <a:bodyPr/>
        <a:lstStyle/>
        <a:p>
          <a:endParaRPr lang="en-US"/>
        </a:p>
      </dgm:t>
    </dgm:pt>
    <dgm:pt modelId="{FF32EBB4-9053-4499-9E66-C3CA318064E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Overseas economies and trends</a:t>
          </a:r>
          <a:endParaRPr lang="en-US" dirty="0">
            <a:solidFill>
              <a:sysClr val="windowText" lastClr="000000">
                <a:hueOff val="0"/>
                <a:satOff val="0"/>
                <a:lumOff val="0"/>
                <a:alphaOff val="0"/>
              </a:sysClr>
            </a:solidFill>
            <a:latin typeface="Gill Sans MT"/>
            <a:ea typeface="+mn-ea"/>
            <a:cs typeface="+mn-cs"/>
          </a:endParaRPr>
        </a:p>
      </dgm:t>
    </dgm:pt>
    <dgm:pt modelId="{203CE28E-C609-43E5-BFF8-0B7F80FEEB65}" type="parTrans" cxnId="{8A6A4781-6B2D-4646-BCF4-1D72757E9C2F}">
      <dgm:prSet/>
      <dgm:spPr/>
      <dgm:t>
        <a:bodyPr/>
        <a:lstStyle/>
        <a:p>
          <a:endParaRPr lang="en-US"/>
        </a:p>
      </dgm:t>
    </dgm:pt>
    <dgm:pt modelId="{8643022B-1062-420D-9A09-33FAB5639815}" type="sibTrans" cxnId="{8A6A4781-6B2D-4646-BCF4-1D72757E9C2F}">
      <dgm:prSet/>
      <dgm:spPr/>
      <dgm:t>
        <a:bodyPr/>
        <a:lstStyle/>
        <a:p>
          <a:endParaRPr lang="en-US"/>
        </a:p>
      </dgm:t>
    </dgm:pt>
    <dgm:pt modelId="{17FB4D5E-576E-4540-819F-559C1EFE0F91}">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General taxation issues</a:t>
          </a:r>
          <a:endParaRPr lang="en-US" dirty="0">
            <a:solidFill>
              <a:sysClr val="windowText" lastClr="000000">
                <a:hueOff val="0"/>
                <a:satOff val="0"/>
                <a:lumOff val="0"/>
                <a:alphaOff val="0"/>
              </a:sysClr>
            </a:solidFill>
            <a:latin typeface="Gill Sans MT"/>
            <a:ea typeface="+mn-ea"/>
            <a:cs typeface="+mn-cs"/>
          </a:endParaRPr>
        </a:p>
      </dgm:t>
    </dgm:pt>
    <dgm:pt modelId="{5D118D3B-DB41-49D3-9F57-FBE9A5B2FF07}" type="parTrans" cxnId="{D6CD5C8A-FFF1-4F48-A3C8-6A673D930C69}">
      <dgm:prSet/>
      <dgm:spPr/>
      <dgm:t>
        <a:bodyPr/>
        <a:lstStyle/>
        <a:p>
          <a:endParaRPr lang="en-US"/>
        </a:p>
      </dgm:t>
    </dgm:pt>
    <dgm:pt modelId="{E43B00F3-CE12-4D08-9A61-79D1F806B210}" type="sibTrans" cxnId="{D6CD5C8A-FFF1-4F48-A3C8-6A673D930C69}">
      <dgm:prSet/>
      <dgm:spPr/>
      <dgm:t>
        <a:bodyPr/>
        <a:lstStyle/>
        <a:p>
          <a:endParaRPr lang="en-US"/>
        </a:p>
      </dgm:t>
    </dgm:pt>
    <dgm:pt modelId="{F03885FE-246C-4C56-950B-7C5499376F75}">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Taxation – specific to the product / services</a:t>
          </a:r>
          <a:endParaRPr lang="en-US" dirty="0">
            <a:solidFill>
              <a:sysClr val="windowText" lastClr="000000">
                <a:hueOff val="0"/>
                <a:satOff val="0"/>
                <a:lumOff val="0"/>
                <a:alphaOff val="0"/>
              </a:sysClr>
            </a:solidFill>
            <a:latin typeface="Gill Sans MT"/>
            <a:ea typeface="+mn-ea"/>
            <a:cs typeface="+mn-cs"/>
          </a:endParaRPr>
        </a:p>
      </dgm:t>
    </dgm:pt>
    <dgm:pt modelId="{CF3FFDD1-D238-486A-9B46-098663625FCF}" type="parTrans" cxnId="{09FD8344-08B9-4839-96D6-41D58618AB7A}">
      <dgm:prSet/>
      <dgm:spPr/>
      <dgm:t>
        <a:bodyPr/>
        <a:lstStyle/>
        <a:p>
          <a:endParaRPr lang="en-US"/>
        </a:p>
      </dgm:t>
    </dgm:pt>
    <dgm:pt modelId="{61AA25AE-0B5F-4405-B08A-5E91F57C2EAF}" type="sibTrans" cxnId="{09FD8344-08B9-4839-96D6-41D58618AB7A}">
      <dgm:prSet/>
      <dgm:spPr/>
      <dgm:t>
        <a:bodyPr/>
        <a:lstStyle/>
        <a:p>
          <a:endParaRPr lang="en-US"/>
        </a:p>
      </dgm:t>
    </dgm:pt>
    <dgm:pt modelId="{D9488BC2-BA51-403E-8507-7ABCF9260BB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Seasonality / weather issues</a:t>
          </a:r>
          <a:endParaRPr lang="en-US" dirty="0">
            <a:solidFill>
              <a:sysClr val="windowText" lastClr="000000">
                <a:hueOff val="0"/>
                <a:satOff val="0"/>
                <a:lumOff val="0"/>
                <a:alphaOff val="0"/>
              </a:sysClr>
            </a:solidFill>
            <a:latin typeface="Gill Sans MT"/>
            <a:ea typeface="+mn-ea"/>
            <a:cs typeface="+mn-cs"/>
          </a:endParaRPr>
        </a:p>
      </dgm:t>
    </dgm:pt>
    <dgm:pt modelId="{1F1D62B9-62A2-4025-9C99-A597E1C98031}" type="parTrans" cxnId="{9D5ED7E5-14F1-42E1-B007-0F91C855AF35}">
      <dgm:prSet/>
      <dgm:spPr/>
      <dgm:t>
        <a:bodyPr/>
        <a:lstStyle/>
        <a:p>
          <a:endParaRPr lang="en-US"/>
        </a:p>
      </dgm:t>
    </dgm:pt>
    <dgm:pt modelId="{42FE011A-45C8-45D1-B659-8A85D0525E89}" type="sibTrans" cxnId="{9D5ED7E5-14F1-42E1-B007-0F91C855AF35}">
      <dgm:prSet/>
      <dgm:spPr/>
      <dgm:t>
        <a:bodyPr/>
        <a:lstStyle/>
        <a:p>
          <a:endParaRPr lang="en-US"/>
        </a:p>
      </dgm:t>
    </dgm:pt>
    <dgm:pt modelId="{677105A3-465D-4112-A59C-1084EE2C9669}">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and trade cycles</a:t>
          </a:r>
          <a:endParaRPr lang="en-US" dirty="0">
            <a:solidFill>
              <a:sysClr val="windowText" lastClr="000000">
                <a:hueOff val="0"/>
                <a:satOff val="0"/>
                <a:lumOff val="0"/>
                <a:alphaOff val="0"/>
              </a:sysClr>
            </a:solidFill>
            <a:latin typeface="Gill Sans MT"/>
            <a:ea typeface="+mn-ea"/>
            <a:cs typeface="+mn-cs"/>
          </a:endParaRPr>
        </a:p>
      </dgm:t>
    </dgm:pt>
    <dgm:pt modelId="{CF36F199-7A9F-4743-8FB4-1D25BD07A9C0}" type="parTrans" cxnId="{35836EE8-ED93-4300-87E4-646DC288E6DE}">
      <dgm:prSet/>
      <dgm:spPr/>
      <dgm:t>
        <a:bodyPr/>
        <a:lstStyle/>
        <a:p>
          <a:endParaRPr lang="en-US"/>
        </a:p>
      </dgm:t>
    </dgm:pt>
    <dgm:pt modelId="{060762E8-A804-4E35-B177-D866E52DEFFA}" type="sibTrans" cxnId="{35836EE8-ED93-4300-87E4-646DC288E6DE}">
      <dgm:prSet/>
      <dgm:spPr/>
      <dgm:t>
        <a:bodyPr/>
        <a:lstStyle/>
        <a:p>
          <a:endParaRPr lang="en-US"/>
        </a:p>
      </dgm:t>
    </dgm:pt>
    <dgm:pt modelId="{0378E44F-42DD-487F-BEC9-9F4246A6D097}">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Specific industry factors</a:t>
          </a:r>
          <a:endParaRPr lang="en-US" dirty="0">
            <a:solidFill>
              <a:sysClr val="windowText" lastClr="000000">
                <a:hueOff val="0"/>
                <a:satOff val="0"/>
                <a:lumOff val="0"/>
                <a:alphaOff val="0"/>
              </a:sysClr>
            </a:solidFill>
            <a:latin typeface="Gill Sans MT"/>
            <a:ea typeface="+mn-ea"/>
            <a:cs typeface="+mn-cs"/>
          </a:endParaRPr>
        </a:p>
      </dgm:t>
    </dgm:pt>
    <dgm:pt modelId="{61D99013-83DD-4855-A3D7-606BBD006BD9}" type="parTrans" cxnId="{0A7901DD-A6CD-412B-A49D-0D8FAA6800F0}">
      <dgm:prSet/>
      <dgm:spPr/>
      <dgm:t>
        <a:bodyPr/>
        <a:lstStyle/>
        <a:p>
          <a:endParaRPr lang="en-US"/>
        </a:p>
      </dgm:t>
    </dgm:pt>
    <dgm:pt modelId="{A655908E-F73F-4E46-A35C-6886DD627E2B}" type="sibTrans" cxnId="{0A7901DD-A6CD-412B-A49D-0D8FAA6800F0}">
      <dgm:prSet/>
      <dgm:spPr/>
      <dgm:t>
        <a:bodyPr/>
        <a:lstStyle/>
        <a:p>
          <a:endParaRPr lang="en-US"/>
        </a:p>
      </dgm:t>
    </dgm:pt>
    <dgm:pt modelId="{480E5440-754A-47DD-8D58-0F2AE9FFC45D}">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Market routes and distribution trends</a:t>
          </a:r>
          <a:endParaRPr lang="en-US" dirty="0">
            <a:solidFill>
              <a:sysClr val="windowText" lastClr="000000">
                <a:hueOff val="0"/>
                <a:satOff val="0"/>
                <a:lumOff val="0"/>
                <a:alphaOff val="0"/>
              </a:sysClr>
            </a:solidFill>
            <a:latin typeface="Gill Sans MT"/>
            <a:ea typeface="+mn-ea"/>
            <a:cs typeface="+mn-cs"/>
          </a:endParaRPr>
        </a:p>
      </dgm:t>
    </dgm:pt>
    <dgm:pt modelId="{D5A4A651-00DA-4161-B448-F34B8BCA3A49}" type="parTrans" cxnId="{2E700356-A609-4B8B-AFF2-4987CE3869F2}">
      <dgm:prSet/>
      <dgm:spPr/>
      <dgm:t>
        <a:bodyPr/>
        <a:lstStyle/>
        <a:p>
          <a:endParaRPr lang="en-US"/>
        </a:p>
      </dgm:t>
    </dgm:pt>
    <dgm:pt modelId="{2BED1ED0-5792-41B2-8668-5FF6B008989E}" type="sibTrans" cxnId="{2E700356-A609-4B8B-AFF2-4987CE3869F2}">
      <dgm:prSet/>
      <dgm:spPr/>
      <dgm:t>
        <a:bodyPr/>
        <a:lstStyle/>
        <a:p>
          <a:endParaRPr lang="en-US"/>
        </a:p>
      </dgm:t>
    </dgm:pt>
    <dgm:pt modelId="{4FD54235-02AD-4DDB-8883-124A196DDA8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Customer / end-user drivers</a:t>
          </a:r>
          <a:endParaRPr lang="en-US" dirty="0">
            <a:solidFill>
              <a:sysClr val="windowText" lastClr="000000">
                <a:hueOff val="0"/>
                <a:satOff val="0"/>
                <a:lumOff val="0"/>
                <a:alphaOff val="0"/>
              </a:sysClr>
            </a:solidFill>
            <a:latin typeface="Gill Sans MT"/>
            <a:ea typeface="+mn-ea"/>
            <a:cs typeface="+mn-cs"/>
          </a:endParaRPr>
        </a:p>
      </dgm:t>
    </dgm:pt>
    <dgm:pt modelId="{C58336D9-3BA6-495E-AE5E-A9EAAF04B293}" type="parTrans" cxnId="{0B95461B-59F4-41FF-B415-C5996B25EADE}">
      <dgm:prSet/>
      <dgm:spPr/>
      <dgm:t>
        <a:bodyPr/>
        <a:lstStyle/>
        <a:p>
          <a:endParaRPr lang="en-US"/>
        </a:p>
      </dgm:t>
    </dgm:pt>
    <dgm:pt modelId="{72955CE7-B381-4B6A-B437-2092AB85D026}" type="sibTrans" cxnId="{0B95461B-59F4-41FF-B415-C5996B25EADE}">
      <dgm:prSet/>
      <dgm:spPr/>
      <dgm:t>
        <a:bodyPr/>
        <a:lstStyle/>
        <a:p>
          <a:endParaRPr lang="en-US"/>
        </a:p>
      </dgm:t>
    </dgm:pt>
    <dgm:pt modelId="{AC1261FE-89FC-472D-80CD-CF28371953DE}">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Interest / exchange rates</a:t>
          </a:r>
          <a:endParaRPr lang="en-US" dirty="0">
            <a:solidFill>
              <a:sysClr val="windowText" lastClr="000000">
                <a:hueOff val="0"/>
                <a:satOff val="0"/>
                <a:lumOff val="0"/>
                <a:alphaOff val="0"/>
              </a:sysClr>
            </a:solidFill>
            <a:latin typeface="Gill Sans MT"/>
            <a:ea typeface="+mn-ea"/>
            <a:cs typeface="+mn-cs"/>
          </a:endParaRPr>
        </a:p>
      </dgm:t>
    </dgm:pt>
    <dgm:pt modelId="{6B600ED4-1B70-40FD-84F0-23DEB3A7C355}" type="parTrans" cxnId="{656DD528-5E1E-4FA8-9237-36A2E3671607}">
      <dgm:prSet/>
      <dgm:spPr/>
      <dgm:t>
        <a:bodyPr/>
        <a:lstStyle/>
        <a:p>
          <a:endParaRPr lang="en-US"/>
        </a:p>
      </dgm:t>
    </dgm:pt>
    <dgm:pt modelId="{F7A8BABC-53F9-4C39-99DE-B62C3E6AB2D6}" type="sibTrans" cxnId="{656DD528-5E1E-4FA8-9237-36A2E3671607}">
      <dgm:prSet/>
      <dgm:spPr/>
      <dgm:t>
        <a:bodyPr/>
        <a:lstStyle/>
        <a:p>
          <a:endParaRPr lang="en-US"/>
        </a:p>
      </dgm:t>
    </dgm:pt>
    <dgm:pt modelId="{6BDD43D3-E496-43CB-BFD2-57F7E4271EC4}">
      <dgm:prSet/>
      <dgm:spPr>
        <a:xfrm>
          <a:off x="3994978" y="648712"/>
          <a:ext cx="3504334" cy="3992774"/>
        </a:xfr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ln>
        <a:effectLst/>
      </dgm:spPr>
      <dgm:t>
        <a:bodyPr/>
        <a:lstStyle/>
        <a:p>
          <a:r>
            <a:rPr lang="en-GB" dirty="0">
              <a:solidFill>
                <a:sysClr val="windowText" lastClr="000000">
                  <a:hueOff val="0"/>
                  <a:satOff val="0"/>
                  <a:lumOff val="0"/>
                  <a:alphaOff val="0"/>
                </a:sysClr>
              </a:solidFill>
              <a:latin typeface="Gill Sans MT"/>
              <a:ea typeface="+mn-ea"/>
              <a:cs typeface="+mn-cs"/>
            </a:rPr>
            <a:t>International trade / monetary issues</a:t>
          </a:r>
          <a:endParaRPr lang="en-US" dirty="0">
            <a:solidFill>
              <a:sysClr val="windowText" lastClr="000000">
                <a:hueOff val="0"/>
                <a:satOff val="0"/>
                <a:lumOff val="0"/>
                <a:alphaOff val="0"/>
              </a:sysClr>
            </a:solidFill>
            <a:latin typeface="Gill Sans MT"/>
            <a:ea typeface="+mn-ea"/>
            <a:cs typeface="+mn-cs"/>
          </a:endParaRPr>
        </a:p>
      </dgm:t>
    </dgm:pt>
    <dgm:pt modelId="{F2523A0D-B1EB-44B4-94BB-37D11D4F03E6}" type="parTrans" cxnId="{358265C5-F69A-4981-8759-62528F17902D}">
      <dgm:prSet/>
      <dgm:spPr/>
      <dgm:t>
        <a:bodyPr/>
        <a:lstStyle/>
        <a:p>
          <a:endParaRPr lang="en-US"/>
        </a:p>
      </dgm:t>
    </dgm:pt>
    <dgm:pt modelId="{FABB7829-C782-421E-9DBF-EB5E2A01CCAE}" type="sibTrans" cxnId="{358265C5-F69A-4981-8759-62528F17902D}">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78E77583-82CD-4894-A582-6E6A7F89ABD3}" type="pres">
      <dgm:prSet presAssocID="{E73437B7-9D85-46A9-80F1-00065EC718F1}" presName="composite" presStyleCnt="0"/>
      <dgm:spPr/>
    </dgm:pt>
    <dgm:pt modelId="{BCCE1A27-2097-462D-9AF0-0CCBD1562237}" type="pres">
      <dgm:prSet presAssocID="{E73437B7-9D85-46A9-80F1-00065EC718F1}" presName="parTx" presStyleLbl="alignNode1" presStyleIdx="1" presStyleCnt="2">
        <dgm:presLayoutVars>
          <dgm:chMax val="0"/>
          <dgm:chPref val="0"/>
          <dgm:bulletEnabled val="1"/>
        </dgm:presLayoutVars>
      </dgm:prSet>
      <dgm:spPr>
        <a:prstGeom prst="rect">
          <a:avLst/>
        </a:prstGeom>
      </dgm:spPr>
    </dgm:pt>
    <dgm:pt modelId="{29FB81B8-37C7-4052-8DA2-396CDA02FA5A}" type="pres">
      <dgm:prSet presAssocID="{E73437B7-9D85-46A9-80F1-00065EC718F1}" presName="desTx" presStyleLbl="alignAccFollowNode1" presStyleIdx="1" presStyleCnt="2">
        <dgm:presLayoutVars>
          <dgm:bulletEnabled val="1"/>
        </dgm:presLayoutVars>
      </dgm:prSet>
      <dgm:spPr>
        <a:prstGeom prst="rect">
          <a:avLst/>
        </a:prstGeom>
      </dgm:spPr>
    </dgm:pt>
  </dgm:ptLst>
  <dgm:cxnLst>
    <dgm:cxn modelId="{1243F50B-1A72-E940-8B1A-077F190BA088}" type="presOf" srcId="{7B97EAE1-C200-48B4-943D-E4D431CA8045}" destId="{D1677F42-F80E-4143-BCF1-8097C41F6B95}" srcOrd="0" destOrd="8" presId="urn:microsoft.com/office/officeart/2005/8/layout/hList1"/>
    <dgm:cxn modelId="{EE303910-B51D-4274-BF26-91FE76D4529F}" srcId="{2A1A32D5-EA9E-4615-B90D-2B3017B152B4}" destId="{22D212F5-77D1-472C-9433-0C0A9B2E9EEF}" srcOrd="4" destOrd="0" parTransId="{FD031C1D-63E4-43F9-BCF1-7311C2D1726F}" sibTransId="{860FB330-2FC6-4366-82A1-1B38F960CA32}"/>
    <dgm:cxn modelId="{6C214714-AEBE-45AB-A5C6-BE263D3C3D99}" srcId="{2A1A32D5-EA9E-4615-B90D-2B3017B152B4}" destId="{0DF9FB58-27D8-46CD-8878-2044E082F01B}" srcOrd="5" destOrd="0" parTransId="{8537AA2C-AE9D-49FF-8875-3D80EBB06CD7}" sibTransId="{5CEB8747-AACB-47A2-8530-0BEF37A5FB4A}"/>
    <dgm:cxn modelId="{08F4E716-26CE-4405-B165-13F8673EE0E9}" srcId="{2A1A32D5-EA9E-4615-B90D-2B3017B152B4}" destId="{7B97EAE1-C200-48B4-943D-E4D431CA8045}" srcOrd="8" destOrd="0" parTransId="{1E9D0EE1-E89E-48DB-85E1-1D7EB1DA60CE}" sibTransId="{813687F6-05DE-4BEE-BA34-4C80E2AF327A}"/>
    <dgm:cxn modelId="{994C8D18-0206-8A48-8B9C-8875632B484E}" type="presOf" srcId="{480E5440-754A-47DD-8D58-0F2AE9FFC45D}" destId="{29FB81B8-37C7-4052-8DA2-396CDA02FA5A}" srcOrd="0" destOrd="8" presId="urn:microsoft.com/office/officeart/2005/8/layout/hList1"/>
    <dgm:cxn modelId="{539BEB18-3DFD-4083-A271-687CF9B57140}" srcId="{25FF4E28-1EDA-4F80-BC4D-1C65C0E85640}" destId="{E73437B7-9D85-46A9-80F1-00065EC718F1}" srcOrd="1" destOrd="0" parTransId="{B4675D28-037C-4CFE-8B7C-7AC340BD9861}" sibTransId="{B6F4CDF8-29A5-48F5-9890-3AB50563DF72}"/>
    <dgm:cxn modelId="{0B95461B-59F4-41FF-B415-C5996B25EADE}" srcId="{E73437B7-9D85-46A9-80F1-00065EC718F1}" destId="{4FD54235-02AD-4DDB-8883-124A196DDA84}" srcOrd="9" destOrd="0" parTransId="{C58336D9-3BA6-495E-AE5E-A9EAAF04B293}" sibTransId="{72955CE7-B381-4B6A-B437-2092AB85D026}"/>
    <dgm:cxn modelId="{F9F06322-B5C6-42AE-86A6-CA884F83E898}" srcId="{25FF4E28-1EDA-4F80-BC4D-1C65C0E85640}" destId="{2A1A32D5-EA9E-4615-B90D-2B3017B152B4}" srcOrd="0" destOrd="0" parTransId="{FB3C292D-4CDE-44A7-AD0E-90A33F704C75}" sibTransId="{60A7C7F7-69BF-48D6-820B-72C3F6F17167}"/>
    <dgm:cxn modelId="{656DD528-5E1E-4FA8-9237-36A2E3671607}" srcId="{E73437B7-9D85-46A9-80F1-00065EC718F1}" destId="{AC1261FE-89FC-472D-80CD-CF28371953DE}" srcOrd="10" destOrd="0" parTransId="{6B600ED4-1B70-40FD-84F0-23DEB3A7C355}" sibTransId="{F7A8BABC-53F9-4C39-99DE-B62C3E6AB2D6}"/>
    <dgm:cxn modelId="{6B7C4732-BBA8-CF46-873B-E0D92B900E9A}" type="presOf" srcId="{AC1261FE-89FC-472D-80CD-CF28371953DE}" destId="{29FB81B8-37C7-4052-8DA2-396CDA02FA5A}" srcOrd="0" destOrd="10" presId="urn:microsoft.com/office/officeart/2005/8/layout/hList1"/>
    <dgm:cxn modelId="{32D64D35-35D8-C24A-9F07-CBBC61C0C608}" type="presOf" srcId="{0DF9FB58-27D8-46CD-8878-2044E082F01B}" destId="{D1677F42-F80E-4143-BCF1-8097C41F6B95}" srcOrd="0" destOrd="5" presId="urn:microsoft.com/office/officeart/2005/8/layout/hList1"/>
    <dgm:cxn modelId="{B4445541-A3B9-E047-A1FB-796AF8C9CE47}" type="presOf" srcId="{22D212F5-77D1-472C-9433-0C0A9B2E9EEF}" destId="{D1677F42-F80E-4143-BCF1-8097C41F6B95}" srcOrd="0" destOrd="4" presId="urn:microsoft.com/office/officeart/2005/8/layout/hList1"/>
    <dgm:cxn modelId="{038CF843-CBC7-4BAC-AA59-8B92DE0547BE}" srcId="{2A1A32D5-EA9E-4615-B90D-2B3017B152B4}" destId="{D8EC017C-0C1B-4287-8EC9-8CA39F726809}" srcOrd="3" destOrd="0" parTransId="{98580623-7E6F-4560-BC88-62E8FAE5D8CC}" sibTransId="{FCD79D98-492E-4628-B967-B69826A321BA}"/>
    <dgm:cxn modelId="{09FD8344-08B9-4839-96D6-41D58618AB7A}" srcId="{E73437B7-9D85-46A9-80F1-00065EC718F1}" destId="{F03885FE-246C-4C56-950B-7C5499376F75}" srcOrd="4" destOrd="0" parTransId="{CF3FFDD1-D238-486A-9B46-098663625FCF}" sibTransId="{61AA25AE-0B5F-4405-B08A-5E91F57C2EAF}"/>
    <dgm:cxn modelId="{4D4E5D4D-DCBB-4632-A701-C7E25FB05058}" srcId="{2A1A32D5-EA9E-4615-B90D-2B3017B152B4}" destId="{8B9EB84F-8C32-4D14-87B0-8BE0B26A85AF}" srcOrd="2" destOrd="0" parTransId="{3F518CC5-9861-48F2-BA3A-1B9D85A9B95E}" sibTransId="{22C6455A-2CBF-4F11-9994-881594469EFB}"/>
    <dgm:cxn modelId="{AFF96C50-C655-4046-A822-21B5F81FA2A7}" type="presOf" srcId="{D9488BC2-BA51-403E-8507-7ABCF9260BB4}" destId="{29FB81B8-37C7-4052-8DA2-396CDA02FA5A}" srcOrd="0" destOrd="5" presId="urn:microsoft.com/office/officeart/2005/8/layout/hList1"/>
    <dgm:cxn modelId="{2E700356-A609-4B8B-AFF2-4987CE3869F2}" srcId="{E73437B7-9D85-46A9-80F1-00065EC718F1}" destId="{480E5440-754A-47DD-8D58-0F2AE9FFC45D}" srcOrd="8" destOrd="0" parTransId="{D5A4A651-00DA-4161-B448-F34B8BCA3A49}" sibTransId="{2BED1ED0-5792-41B2-8668-5FF6B008989E}"/>
    <dgm:cxn modelId="{F2988256-9903-9D48-913A-BA08D0EE4EA5}" type="presOf" srcId="{FF32EBB4-9053-4499-9E66-C3CA318064E1}" destId="{29FB81B8-37C7-4052-8DA2-396CDA02FA5A}" srcOrd="0" destOrd="2" presId="urn:microsoft.com/office/officeart/2005/8/layout/hList1"/>
    <dgm:cxn modelId="{AEB4FD72-D179-3F44-B641-A1D80FDF922D}" type="presOf" srcId="{6BDD43D3-E496-43CB-BFD2-57F7E4271EC4}" destId="{29FB81B8-37C7-4052-8DA2-396CDA02FA5A}" srcOrd="0" destOrd="11" presId="urn:microsoft.com/office/officeart/2005/8/layout/hList1"/>
    <dgm:cxn modelId="{D06C6E76-5967-334F-8D35-59301CC57471}" type="presOf" srcId="{2A1A32D5-EA9E-4615-B90D-2B3017B152B4}" destId="{B3895A0D-1C00-4C4B-9CFD-82AFC1F337AE}" srcOrd="0" destOrd="0" presId="urn:microsoft.com/office/officeart/2005/8/layout/hList1"/>
    <dgm:cxn modelId="{8A6A4781-6B2D-4646-BCF4-1D72757E9C2F}" srcId="{E73437B7-9D85-46A9-80F1-00065EC718F1}" destId="{FF32EBB4-9053-4499-9E66-C3CA318064E1}" srcOrd="2" destOrd="0" parTransId="{203CE28E-C609-43E5-BFF8-0B7F80FEEB65}" sibTransId="{8643022B-1062-420D-9A09-33FAB5639815}"/>
    <dgm:cxn modelId="{D6CD5C8A-FFF1-4F48-A3C8-6A673D930C69}" srcId="{E73437B7-9D85-46A9-80F1-00065EC718F1}" destId="{17FB4D5E-576E-4540-819F-559C1EFE0F91}" srcOrd="3" destOrd="0" parTransId="{5D118D3B-DB41-49D3-9F57-FBE9A5B2FF07}" sibTransId="{E43B00F3-CE12-4D08-9A61-79D1F806B210}"/>
    <dgm:cxn modelId="{A411988E-99FA-9745-BA1E-FA64E2C3182B}" type="presOf" srcId="{0378E44F-42DD-487F-BEC9-9F4246A6D097}" destId="{29FB81B8-37C7-4052-8DA2-396CDA02FA5A}" srcOrd="0" destOrd="7" presId="urn:microsoft.com/office/officeart/2005/8/layout/hList1"/>
    <dgm:cxn modelId="{D943DF91-FBDB-4861-9543-66DD72C6C3CE}" srcId="{2A1A32D5-EA9E-4615-B90D-2B3017B152B4}" destId="{9D878DFA-D7D3-4505-A1E3-A3A0389C9FB6}" srcOrd="7" destOrd="0" parTransId="{E9BBA033-AAFA-44CA-9AC4-933C79BD16E2}" sibTransId="{1CE31506-C747-41AC-B634-14AC39A5B301}"/>
    <dgm:cxn modelId="{41609495-E852-C244-8956-AE04360B2251}" type="presOf" srcId="{1CFEC0FF-6E6D-45AE-9B33-D80DA302FDD2}" destId="{D1677F42-F80E-4143-BCF1-8097C41F6B95}" srcOrd="0" destOrd="6" presId="urn:microsoft.com/office/officeart/2005/8/layout/hList1"/>
    <dgm:cxn modelId="{168839AB-81B4-F643-BCCB-985DF1EE34D1}" type="presOf" srcId="{D8EC017C-0C1B-4287-8EC9-8CA39F726809}" destId="{D1677F42-F80E-4143-BCF1-8097C41F6B95}" srcOrd="0" destOrd="3" presId="urn:microsoft.com/office/officeart/2005/8/layout/hList1"/>
    <dgm:cxn modelId="{87C842B0-44D5-406A-AD11-32BC3D031384}" srcId="{E73437B7-9D85-46A9-80F1-00065EC718F1}" destId="{73CD11EF-B9BF-4A38-868B-540B93A18440}" srcOrd="0" destOrd="0" parTransId="{0518672A-AFEC-47E9-A556-49F931D36C8E}" sibTransId="{A21E029A-1B71-4A55-93D3-8A5F9004D7C3}"/>
    <dgm:cxn modelId="{C48146B6-616B-8340-85E9-D5CA5C598D93}" type="presOf" srcId="{677105A3-465D-4112-A59C-1084EE2C9669}" destId="{29FB81B8-37C7-4052-8DA2-396CDA02FA5A}" srcOrd="0" destOrd="6" presId="urn:microsoft.com/office/officeart/2005/8/layout/hList1"/>
    <dgm:cxn modelId="{8B142FC1-8BB7-48FF-AEB3-C45AB3EB7380}" srcId="{E73437B7-9D85-46A9-80F1-00065EC718F1}" destId="{310592AA-0726-4A08-8D4B-FC5E44D0EC23}" srcOrd="1" destOrd="0" parTransId="{DB51DB3F-109E-4073-9E9E-D8F736A7A0DB}" sibTransId="{7CE75DFF-ED43-4793-BD4E-42BA192C32D1}"/>
    <dgm:cxn modelId="{554575C4-28F2-554E-AD42-ABE4B74C35F7}" type="presOf" srcId="{73CD11EF-B9BF-4A38-868B-540B93A18440}" destId="{29FB81B8-37C7-4052-8DA2-396CDA02FA5A}" srcOrd="0" destOrd="0" presId="urn:microsoft.com/office/officeart/2005/8/layout/hList1"/>
    <dgm:cxn modelId="{358265C5-F69A-4981-8759-62528F17902D}" srcId="{E73437B7-9D85-46A9-80F1-00065EC718F1}" destId="{6BDD43D3-E496-43CB-BFD2-57F7E4271EC4}" srcOrd="11" destOrd="0" parTransId="{F2523A0D-B1EB-44B4-94BB-37D11D4F03E6}" sibTransId="{FABB7829-C782-421E-9DBF-EB5E2A01CCAE}"/>
    <dgm:cxn modelId="{A45411C7-C0BD-A345-90C7-C1509DD86C5D}" type="presOf" srcId="{4FD54235-02AD-4DDB-8883-124A196DDA84}" destId="{29FB81B8-37C7-4052-8DA2-396CDA02FA5A}" srcOrd="0" destOrd="9" presId="urn:microsoft.com/office/officeart/2005/8/layout/hList1"/>
    <dgm:cxn modelId="{83C285C8-7B98-2641-9C3E-A94557FCBE73}" type="presOf" srcId="{310592AA-0726-4A08-8D4B-FC5E44D0EC23}" destId="{29FB81B8-37C7-4052-8DA2-396CDA02FA5A}" srcOrd="0" destOrd="1" presId="urn:microsoft.com/office/officeart/2005/8/layout/hList1"/>
    <dgm:cxn modelId="{415B8BCD-C035-A24A-94AE-F5E1CED8ECCB}" type="presOf" srcId="{25FF4E28-1EDA-4F80-BC4D-1C65C0E85640}" destId="{80A79F05-BF62-4D44-B242-5D79958F1359}" srcOrd="0" destOrd="0" presId="urn:microsoft.com/office/officeart/2005/8/layout/hList1"/>
    <dgm:cxn modelId="{E311D3D0-5353-7348-9A19-70069A7C7E4C}" type="presOf" srcId="{8B9EB84F-8C32-4D14-87B0-8BE0B26A85AF}" destId="{D1677F42-F80E-4143-BCF1-8097C41F6B95}" srcOrd="0" destOrd="2" presId="urn:microsoft.com/office/officeart/2005/8/layout/hList1"/>
    <dgm:cxn modelId="{2F94B2D4-DFC4-AE45-B159-AA1A0DD5AFF1}" type="presOf" srcId="{17FB4D5E-576E-4540-819F-559C1EFE0F91}" destId="{29FB81B8-37C7-4052-8DA2-396CDA02FA5A}" srcOrd="0" destOrd="3" presId="urn:microsoft.com/office/officeart/2005/8/layout/hList1"/>
    <dgm:cxn modelId="{317BCAD6-6BA5-044A-B408-5F3155BFF49D}" type="presOf" srcId="{E73437B7-9D85-46A9-80F1-00065EC718F1}" destId="{BCCE1A27-2097-462D-9AF0-0CCBD1562237}" srcOrd="0" destOrd="0" presId="urn:microsoft.com/office/officeart/2005/8/layout/hList1"/>
    <dgm:cxn modelId="{6C5AD0D9-C7E2-994D-A7C1-8162248B0F01}" type="presOf" srcId="{F03885FE-246C-4C56-950B-7C5499376F75}" destId="{29FB81B8-37C7-4052-8DA2-396CDA02FA5A}" srcOrd="0" destOrd="4" presId="urn:microsoft.com/office/officeart/2005/8/layout/hList1"/>
    <dgm:cxn modelId="{57350FDB-E596-4B32-926F-007D346C5945}" srcId="{2A1A32D5-EA9E-4615-B90D-2B3017B152B4}" destId="{F13EE6C9-8B3B-4F85-8D97-F060F019F21C}" srcOrd="0" destOrd="0" parTransId="{E39764C1-3B17-4D17-8D93-83CC70DDDD64}" sibTransId="{D4B92481-EBB1-44B8-88D6-5E2E7AEC3827}"/>
    <dgm:cxn modelId="{0A7901DD-A6CD-412B-A49D-0D8FAA6800F0}" srcId="{E73437B7-9D85-46A9-80F1-00065EC718F1}" destId="{0378E44F-42DD-487F-BEC9-9F4246A6D097}" srcOrd="7" destOrd="0" parTransId="{61D99013-83DD-4855-A3D7-606BBD006BD9}" sibTransId="{A655908E-F73F-4E46-A35C-6886DD627E2B}"/>
    <dgm:cxn modelId="{17BD72DF-BBA3-9C4A-84C5-AEA79966E97F}" type="presOf" srcId="{9D878DFA-D7D3-4505-A1E3-A3A0389C9FB6}" destId="{D1677F42-F80E-4143-BCF1-8097C41F6B95}" srcOrd="0" destOrd="7" presId="urn:microsoft.com/office/officeart/2005/8/layout/hList1"/>
    <dgm:cxn modelId="{9D5ED7E5-14F1-42E1-B007-0F91C855AF35}" srcId="{E73437B7-9D85-46A9-80F1-00065EC718F1}" destId="{D9488BC2-BA51-403E-8507-7ABCF9260BB4}" srcOrd="5" destOrd="0" parTransId="{1F1D62B9-62A2-4025-9C99-A597E1C98031}" sibTransId="{42FE011A-45C8-45D1-B659-8A85D0525E89}"/>
    <dgm:cxn modelId="{35836EE8-ED93-4300-87E4-646DC288E6DE}" srcId="{E73437B7-9D85-46A9-80F1-00065EC718F1}" destId="{677105A3-465D-4112-A59C-1084EE2C9669}" srcOrd="6" destOrd="0" parTransId="{CF36F199-7A9F-4743-8FB4-1D25BD07A9C0}" sibTransId="{060762E8-A804-4E35-B177-D866E52DEFFA}"/>
    <dgm:cxn modelId="{297AC7EA-4E06-4BA2-B90D-834CFBE63787}" srcId="{2A1A32D5-EA9E-4615-B90D-2B3017B152B4}" destId="{0A5042B5-B4E0-4777-A036-4D0F993821B6}" srcOrd="1" destOrd="0" parTransId="{F31B6324-D51B-4A18-B406-362735ECA683}" sibTransId="{2CD50649-93DD-4682-AE5B-9DDED7E4D5FA}"/>
    <dgm:cxn modelId="{480558F1-E90B-9144-BFBC-9CB0AC90BB8C}" type="presOf" srcId="{F13EE6C9-8B3B-4F85-8D97-F060F019F21C}" destId="{D1677F42-F80E-4143-BCF1-8097C41F6B95}" srcOrd="0" destOrd="0" presId="urn:microsoft.com/office/officeart/2005/8/layout/hList1"/>
    <dgm:cxn modelId="{6B74C4F8-B8F8-4769-8E69-E24AF4CF0BE3}" srcId="{2A1A32D5-EA9E-4615-B90D-2B3017B152B4}" destId="{1CFEC0FF-6E6D-45AE-9B33-D80DA302FDD2}" srcOrd="6" destOrd="0" parTransId="{D58B7871-5978-47C2-AFB4-DA423740CC29}" sibTransId="{E7914CB3-FAC2-4147-A876-66F05D0FCA0A}"/>
    <dgm:cxn modelId="{3D198EFF-F215-D04B-BC48-326120A8A2FB}" type="presOf" srcId="{0A5042B5-B4E0-4777-A036-4D0F993821B6}" destId="{D1677F42-F80E-4143-BCF1-8097C41F6B95}" srcOrd="0" destOrd="1" presId="urn:microsoft.com/office/officeart/2005/8/layout/hList1"/>
    <dgm:cxn modelId="{A619C14D-4219-C44B-8BAD-3688332849A9}" type="presParOf" srcId="{80A79F05-BF62-4D44-B242-5D79958F1359}" destId="{80B71BD1-3331-4150-9F39-25C5D49B8F5B}" srcOrd="0" destOrd="0" presId="urn:microsoft.com/office/officeart/2005/8/layout/hList1"/>
    <dgm:cxn modelId="{F1238DAC-B7BA-844A-925B-58981596741D}" type="presParOf" srcId="{80B71BD1-3331-4150-9F39-25C5D49B8F5B}" destId="{B3895A0D-1C00-4C4B-9CFD-82AFC1F337AE}" srcOrd="0" destOrd="0" presId="urn:microsoft.com/office/officeart/2005/8/layout/hList1"/>
    <dgm:cxn modelId="{89FEBA11-E2F7-EC45-B8AB-96EC6AA2B30F}" type="presParOf" srcId="{80B71BD1-3331-4150-9F39-25C5D49B8F5B}" destId="{D1677F42-F80E-4143-BCF1-8097C41F6B95}" srcOrd="1" destOrd="0" presId="urn:microsoft.com/office/officeart/2005/8/layout/hList1"/>
    <dgm:cxn modelId="{755A9111-CC6A-654A-82AE-3D2F3822FC08}" type="presParOf" srcId="{80A79F05-BF62-4D44-B242-5D79958F1359}" destId="{0A97CCA7-8414-401B-A258-2E246226F26D}" srcOrd="1" destOrd="0" presId="urn:microsoft.com/office/officeart/2005/8/layout/hList1"/>
    <dgm:cxn modelId="{28D4C45D-D479-6B4D-B612-C7AA37B5E4BF}" type="presParOf" srcId="{80A79F05-BF62-4D44-B242-5D79958F1359}" destId="{78E77583-82CD-4894-A582-6E6A7F89ABD3}" srcOrd="2" destOrd="0" presId="urn:microsoft.com/office/officeart/2005/8/layout/hList1"/>
    <dgm:cxn modelId="{51C3C92A-C528-554E-A7A1-50C911169F66}" type="presParOf" srcId="{78E77583-82CD-4894-A582-6E6A7F89ABD3}" destId="{BCCE1A27-2097-462D-9AF0-0CCBD1562237}" srcOrd="0" destOrd="0" presId="urn:microsoft.com/office/officeart/2005/8/layout/hList1"/>
    <dgm:cxn modelId="{389B3B61-F1DE-6C43-B958-C742CA1C3B39}" type="presParOf" srcId="{78E77583-82CD-4894-A582-6E6A7F89ABD3}" destId="{29FB81B8-37C7-4052-8DA2-396CDA02FA5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FF4E28-1EDA-4F80-BC4D-1C65C0E85640}" type="doc">
      <dgm:prSet loTypeId="urn:microsoft.com/office/officeart/2005/8/layout/hList1" loCatId="list" qsTypeId="urn:microsoft.com/office/officeart/2005/8/quickstyle/simple4" qsCatId="simple" csTypeId="urn:microsoft.com/office/officeart/2005/8/colors/colorful5" csCatId="colorful" phldr="1"/>
      <dgm:spPr/>
      <dgm:t>
        <a:bodyPr/>
        <a:lstStyle/>
        <a:p>
          <a:endParaRPr lang="en-US"/>
        </a:p>
      </dgm:t>
    </dgm:pt>
    <dgm:pt modelId="{2A1A32D5-EA9E-4615-B90D-2B3017B152B4}">
      <dgm:prSet phldrT="[Text]">
        <dgm:style>
          <a:lnRef idx="1">
            <a:schemeClr val="accent2"/>
          </a:lnRef>
          <a:fillRef idx="3">
            <a:schemeClr val="accent2"/>
          </a:fillRef>
          <a:effectRef idx="2">
            <a:schemeClr val="accent2"/>
          </a:effectRef>
          <a:fontRef idx="minor">
            <a:schemeClr val="lt1"/>
          </a:fontRef>
        </dgm:style>
      </dgm:prSet>
      <dgm:spPr>
        <a:xfrm>
          <a:off x="40" y="7064"/>
          <a:ext cx="3916784" cy="460800"/>
        </a:xfr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gm:spPr>
      <dgm:t>
        <a:bodyPr/>
        <a:lstStyle/>
        <a:p>
          <a:r>
            <a:rPr lang="en-GB" b="1" dirty="0">
              <a:solidFill>
                <a:sysClr val="window" lastClr="FFFFFF"/>
              </a:solidFill>
              <a:latin typeface="Gill Sans MT"/>
              <a:ea typeface="+mn-ea"/>
              <a:cs typeface="+mn-cs"/>
            </a:rPr>
            <a:t>Social</a:t>
          </a:r>
          <a:endParaRPr lang="en-US" dirty="0">
            <a:solidFill>
              <a:sysClr val="window" lastClr="FFFFFF"/>
            </a:solidFill>
            <a:latin typeface="Gill Sans MT"/>
            <a:ea typeface="+mn-ea"/>
            <a:cs typeface="+mn-cs"/>
          </a:endParaRPr>
        </a:p>
      </dgm:t>
    </dgm:pt>
    <dgm:pt modelId="{FB3C292D-4CDE-44A7-AD0E-90A33F704C75}" type="parTrans" cxnId="{F9F06322-B5C6-42AE-86A6-CA884F83E898}">
      <dgm:prSet/>
      <dgm:spPr/>
      <dgm:t>
        <a:bodyPr/>
        <a:lstStyle/>
        <a:p>
          <a:endParaRPr lang="en-US"/>
        </a:p>
      </dgm:t>
    </dgm:pt>
    <dgm:pt modelId="{60A7C7F7-69BF-48D6-820B-72C3F6F17167}" type="sibTrans" cxnId="{F9F06322-B5C6-42AE-86A6-CA884F83E898}">
      <dgm:prSet/>
      <dgm:spPr/>
      <dgm:t>
        <a:bodyPr/>
        <a:lstStyle/>
        <a:p>
          <a:endParaRPr lang="en-US"/>
        </a:p>
      </dgm:t>
    </dgm:pt>
    <dgm:pt modelId="{9F645209-2BAC-43F3-9961-D72AD0C6018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Lifestyle trends</a:t>
          </a:r>
          <a:endParaRPr lang="en-US" dirty="0">
            <a:solidFill>
              <a:sysClr val="windowText" lastClr="000000">
                <a:hueOff val="0"/>
                <a:satOff val="0"/>
                <a:lumOff val="0"/>
                <a:alphaOff val="0"/>
              </a:sysClr>
            </a:solidFill>
            <a:latin typeface="Gill Sans MT"/>
            <a:ea typeface="+mn-ea"/>
            <a:cs typeface="+mn-cs"/>
          </a:endParaRPr>
        </a:p>
      </dgm:t>
    </dgm:pt>
    <dgm:pt modelId="{B2030E49-73A0-48FF-90F0-FD29FEC880E8}" type="parTrans" cxnId="{E0DC4FFD-1A14-44CD-B1BE-D67C59239929}">
      <dgm:prSet/>
      <dgm:spPr/>
      <dgm:t>
        <a:bodyPr/>
        <a:lstStyle/>
        <a:p>
          <a:endParaRPr lang="en-US"/>
        </a:p>
      </dgm:t>
    </dgm:pt>
    <dgm:pt modelId="{EBF35982-0A30-4C66-A8BB-F5390F2C1C43}" type="sibTrans" cxnId="{E0DC4FFD-1A14-44CD-B1BE-D67C59239929}">
      <dgm:prSet/>
      <dgm:spPr/>
      <dgm:t>
        <a:bodyPr/>
        <a:lstStyle/>
        <a:p>
          <a:endParaRPr lang="en-US"/>
        </a:p>
      </dgm:t>
    </dgm:pt>
    <dgm:pt modelId="{4742AF0F-FB60-454F-973B-0BE28B8D3681}">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Demographics</a:t>
          </a:r>
          <a:endParaRPr lang="en-US" dirty="0">
            <a:solidFill>
              <a:sysClr val="windowText" lastClr="000000">
                <a:hueOff val="0"/>
                <a:satOff val="0"/>
                <a:lumOff val="0"/>
                <a:alphaOff val="0"/>
              </a:sysClr>
            </a:solidFill>
            <a:latin typeface="Gill Sans MT"/>
            <a:ea typeface="+mn-ea"/>
            <a:cs typeface="+mn-cs"/>
          </a:endParaRPr>
        </a:p>
      </dgm:t>
    </dgm:pt>
    <dgm:pt modelId="{5DFE1B94-676C-4F13-B06B-0B2CBADA04B6}" type="parTrans" cxnId="{5AAE171E-165B-4C97-AF2E-5896E795088B}">
      <dgm:prSet/>
      <dgm:spPr/>
      <dgm:t>
        <a:bodyPr/>
        <a:lstStyle/>
        <a:p>
          <a:endParaRPr lang="en-US"/>
        </a:p>
      </dgm:t>
    </dgm:pt>
    <dgm:pt modelId="{A89A206B-EB99-4A26-8DE5-939FFC5CFA96}" type="sibTrans" cxnId="{5AAE171E-165B-4C97-AF2E-5896E795088B}">
      <dgm:prSet/>
      <dgm:spPr/>
      <dgm:t>
        <a:bodyPr/>
        <a:lstStyle/>
        <a:p>
          <a:endParaRPr lang="en-US"/>
        </a:p>
      </dgm:t>
    </dgm:pt>
    <dgm:pt modelId="{3CD3C814-F009-4C44-AB77-D8A20D1E8B5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attitudes and opinions</a:t>
          </a:r>
          <a:endParaRPr lang="en-US" dirty="0">
            <a:solidFill>
              <a:sysClr val="windowText" lastClr="000000">
                <a:hueOff val="0"/>
                <a:satOff val="0"/>
                <a:lumOff val="0"/>
                <a:alphaOff val="0"/>
              </a:sysClr>
            </a:solidFill>
            <a:latin typeface="Gill Sans MT"/>
            <a:ea typeface="+mn-ea"/>
            <a:cs typeface="+mn-cs"/>
          </a:endParaRPr>
        </a:p>
      </dgm:t>
    </dgm:pt>
    <dgm:pt modelId="{14ECD210-C0A2-4AA4-BE10-242C3047C1BD}" type="parTrans" cxnId="{CB7C9A0D-CF57-48F4-A0FE-2B24590EDA42}">
      <dgm:prSet/>
      <dgm:spPr/>
      <dgm:t>
        <a:bodyPr/>
        <a:lstStyle/>
        <a:p>
          <a:endParaRPr lang="en-US"/>
        </a:p>
      </dgm:t>
    </dgm:pt>
    <dgm:pt modelId="{ED9E30D5-EC8E-43F8-9882-0DC72675EB5B}" type="sibTrans" cxnId="{CB7C9A0D-CF57-48F4-A0FE-2B24590EDA42}">
      <dgm:prSet/>
      <dgm:spPr/>
      <dgm:t>
        <a:bodyPr/>
        <a:lstStyle/>
        <a:p>
          <a:endParaRPr lang="en-US"/>
        </a:p>
      </dgm:t>
    </dgm:pt>
    <dgm:pt modelId="{1F64B617-2D9A-4430-A389-B3B0B5245BE0}">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Media views</a:t>
          </a:r>
          <a:endParaRPr lang="en-US" dirty="0">
            <a:solidFill>
              <a:sysClr val="windowText" lastClr="000000">
                <a:hueOff val="0"/>
                <a:satOff val="0"/>
                <a:lumOff val="0"/>
                <a:alphaOff val="0"/>
              </a:sysClr>
            </a:solidFill>
            <a:latin typeface="Gill Sans MT"/>
            <a:ea typeface="+mn-ea"/>
            <a:cs typeface="+mn-cs"/>
          </a:endParaRPr>
        </a:p>
      </dgm:t>
    </dgm:pt>
    <dgm:pt modelId="{FEEB038E-403E-486F-83E1-49D10C7DA9A4}" type="parTrans" cxnId="{C8EA8BE6-7C24-463B-91E7-35D72B748854}">
      <dgm:prSet/>
      <dgm:spPr/>
      <dgm:t>
        <a:bodyPr/>
        <a:lstStyle/>
        <a:p>
          <a:endParaRPr lang="en-US"/>
        </a:p>
      </dgm:t>
    </dgm:pt>
    <dgm:pt modelId="{6166EF1E-842A-46EE-8832-83FC1FE222C9}" type="sibTrans" cxnId="{C8EA8BE6-7C24-463B-91E7-35D72B748854}">
      <dgm:prSet/>
      <dgm:spPr/>
      <dgm:t>
        <a:bodyPr/>
        <a:lstStyle/>
        <a:p>
          <a:endParaRPr lang="en-US"/>
        </a:p>
      </dgm:t>
    </dgm:pt>
    <dgm:pt modelId="{E2C838E6-081F-41B6-A701-B1B39AF21C6C}">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Law changes affecting social factors</a:t>
          </a:r>
          <a:endParaRPr lang="en-US" dirty="0">
            <a:solidFill>
              <a:sysClr val="windowText" lastClr="000000">
                <a:hueOff val="0"/>
                <a:satOff val="0"/>
                <a:lumOff val="0"/>
                <a:alphaOff val="0"/>
              </a:sysClr>
            </a:solidFill>
            <a:latin typeface="Gill Sans MT"/>
            <a:ea typeface="+mn-ea"/>
            <a:cs typeface="+mn-cs"/>
          </a:endParaRPr>
        </a:p>
      </dgm:t>
    </dgm:pt>
    <dgm:pt modelId="{741CEDAB-2068-4CEE-BAF1-635240A4878E}" type="parTrans" cxnId="{E2141133-7F81-4C83-818F-336B334EBD76}">
      <dgm:prSet/>
      <dgm:spPr/>
      <dgm:t>
        <a:bodyPr/>
        <a:lstStyle/>
        <a:p>
          <a:endParaRPr lang="en-US"/>
        </a:p>
      </dgm:t>
    </dgm:pt>
    <dgm:pt modelId="{F0E13B96-D1FF-4E2A-A9BC-D6295FE451B9}" type="sibTrans" cxnId="{E2141133-7F81-4C83-818F-336B334EBD76}">
      <dgm:prSet/>
      <dgm:spPr/>
      <dgm:t>
        <a:bodyPr/>
        <a:lstStyle/>
        <a:p>
          <a:endParaRPr lang="en-US"/>
        </a:p>
      </dgm:t>
    </dgm:pt>
    <dgm:pt modelId="{D33C98E6-522A-4923-BB6D-7D54C3EF04E2}">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Brand, company, technology image</a:t>
          </a:r>
          <a:endParaRPr lang="en-US" dirty="0">
            <a:solidFill>
              <a:sysClr val="windowText" lastClr="000000">
                <a:hueOff val="0"/>
                <a:satOff val="0"/>
                <a:lumOff val="0"/>
                <a:alphaOff val="0"/>
              </a:sysClr>
            </a:solidFill>
            <a:latin typeface="Gill Sans MT"/>
            <a:ea typeface="+mn-ea"/>
            <a:cs typeface="+mn-cs"/>
          </a:endParaRPr>
        </a:p>
      </dgm:t>
    </dgm:pt>
    <dgm:pt modelId="{32DEB754-3A50-43A2-9CF5-8834705F76B0}" type="parTrans" cxnId="{258BFB5D-6741-4995-98A4-813A85E4B006}">
      <dgm:prSet/>
      <dgm:spPr/>
      <dgm:t>
        <a:bodyPr/>
        <a:lstStyle/>
        <a:p>
          <a:endParaRPr lang="en-US"/>
        </a:p>
      </dgm:t>
    </dgm:pt>
    <dgm:pt modelId="{8DB1BE03-1615-4143-A300-71F02110AD59}" type="sibTrans" cxnId="{258BFB5D-6741-4995-98A4-813A85E4B006}">
      <dgm:prSet/>
      <dgm:spPr/>
      <dgm:t>
        <a:bodyPr/>
        <a:lstStyle/>
        <a:p>
          <a:endParaRPr lang="en-US"/>
        </a:p>
      </dgm:t>
    </dgm:pt>
    <dgm:pt modelId="{05FF1C43-E111-41D9-869E-F7D32C2671BF}">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patterns</a:t>
          </a:r>
          <a:endParaRPr lang="en-US" dirty="0">
            <a:solidFill>
              <a:sysClr val="windowText" lastClr="000000">
                <a:hueOff val="0"/>
                <a:satOff val="0"/>
                <a:lumOff val="0"/>
                <a:alphaOff val="0"/>
              </a:sysClr>
            </a:solidFill>
            <a:latin typeface="Gill Sans MT"/>
            <a:ea typeface="+mn-ea"/>
            <a:cs typeface="+mn-cs"/>
          </a:endParaRPr>
        </a:p>
      </dgm:t>
    </dgm:pt>
    <dgm:pt modelId="{9154D9CC-64F6-4D08-B31C-897BA18DA46F}" type="parTrans" cxnId="{50A42F73-7A93-4B9B-BE9B-8429CA40620C}">
      <dgm:prSet/>
      <dgm:spPr/>
      <dgm:t>
        <a:bodyPr/>
        <a:lstStyle/>
        <a:p>
          <a:endParaRPr lang="en-US"/>
        </a:p>
      </dgm:t>
    </dgm:pt>
    <dgm:pt modelId="{B53FCAAC-7FC7-48B8-813E-BBE7D312FF7A}" type="sibTrans" cxnId="{50A42F73-7A93-4B9B-BE9B-8429CA40620C}">
      <dgm:prSet/>
      <dgm:spPr/>
      <dgm:t>
        <a:bodyPr/>
        <a:lstStyle/>
        <a:p>
          <a:endParaRPr lang="en-US"/>
        </a:p>
      </dgm:t>
    </dgm:pt>
    <dgm:pt modelId="{3711E1B2-47F8-4C6D-94D5-316868EED2F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Fashion and role models</a:t>
          </a:r>
          <a:endParaRPr lang="en-US" dirty="0">
            <a:solidFill>
              <a:sysClr val="windowText" lastClr="000000">
                <a:hueOff val="0"/>
                <a:satOff val="0"/>
                <a:lumOff val="0"/>
                <a:alphaOff val="0"/>
              </a:sysClr>
            </a:solidFill>
            <a:latin typeface="Gill Sans MT"/>
            <a:ea typeface="+mn-ea"/>
            <a:cs typeface="+mn-cs"/>
          </a:endParaRPr>
        </a:p>
      </dgm:t>
    </dgm:pt>
    <dgm:pt modelId="{C3407658-8C69-4252-AD95-B88C3543B15B}" type="parTrans" cxnId="{C20765C1-06F7-4F2C-A087-AFFCAE126954}">
      <dgm:prSet/>
      <dgm:spPr/>
      <dgm:t>
        <a:bodyPr/>
        <a:lstStyle/>
        <a:p>
          <a:endParaRPr lang="en-US"/>
        </a:p>
      </dgm:t>
    </dgm:pt>
    <dgm:pt modelId="{C0E0E185-9F25-4FC7-B8B7-4145993D1DA5}" type="sibTrans" cxnId="{C20765C1-06F7-4F2C-A087-AFFCAE126954}">
      <dgm:prSet/>
      <dgm:spPr/>
      <dgm:t>
        <a:bodyPr/>
        <a:lstStyle/>
        <a:p>
          <a:endParaRPr lang="en-US"/>
        </a:p>
      </dgm:t>
    </dgm:pt>
    <dgm:pt modelId="{5D027C18-0361-4FB0-AFEF-7ADDC49C551D}">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Major events and influences</a:t>
          </a:r>
          <a:endParaRPr lang="en-US" dirty="0">
            <a:solidFill>
              <a:sysClr val="windowText" lastClr="000000">
                <a:hueOff val="0"/>
                <a:satOff val="0"/>
                <a:lumOff val="0"/>
                <a:alphaOff val="0"/>
              </a:sysClr>
            </a:solidFill>
            <a:latin typeface="Gill Sans MT"/>
            <a:ea typeface="+mn-ea"/>
            <a:cs typeface="+mn-cs"/>
          </a:endParaRPr>
        </a:p>
      </dgm:t>
    </dgm:pt>
    <dgm:pt modelId="{6D7E34BD-3916-4D4E-8C43-F1D4A4462AC1}" type="parTrans" cxnId="{800DCB10-B2ED-4D89-8BBC-73E134944572}">
      <dgm:prSet/>
      <dgm:spPr/>
      <dgm:t>
        <a:bodyPr/>
        <a:lstStyle/>
        <a:p>
          <a:endParaRPr lang="en-US"/>
        </a:p>
      </dgm:t>
    </dgm:pt>
    <dgm:pt modelId="{3F8CE59C-4806-4001-9BAD-2F556A0162D7}" type="sibTrans" cxnId="{800DCB10-B2ED-4D89-8BBC-73E134944572}">
      <dgm:prSet/>
      <dgm:spPr/>
      <dgm:t>
        <a:bodyPr/>
        <a:lstStyle/>
        <a:p>
          <a:endParaRPr lang="en-US"/>
        </a:p>
      </dgm:t>
    </dgm:pt>
    <dgm:pt modelId="{8A4B222E-9AFA-496D-B390-5FC60A714DEB}">
      <dgm:prSet>
        <dgm:style>
          <a:lnRef idx="1">
            <a:schemeClr val="accent6"/>
          </a:lnRef>
          <a:fillRef idx="3">
            <a:schemeClr val="accent6"/>
          </a:fillRef>
          <a:effectRef idx="2">
            <a:schemeClr val="accent6"/>
          </a:effectRef>
          <a:fontRef idx="minor">
            <a:schemeClr val="lt1"/>
          </a:fontRef>
        </dgm:style>
      </dgm:prSet>
      <dgm:spPr>
        <a:xfrm>
          <a:off x="4465174" y="7064"/>
          <a:ext cx="3916784" cy="460800"/>
        </a:xfr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gm:spPr>
      <dgm:t>
        <a:bodyPr/>
        <a:lstStyle/>
        <a:p>
          <a:r>
            <a:rPr lang="en-GB" b="1" dirty="0">
              <a:solidFill>
                <a:sysClr val="window" lastClr="FFFFFF"/>
              </a:solidFill>
              <a:latin typeface="Gill Sans MT"/>
              <a:ea typeface="+mn-ea"/>
              <a:cs typeface="+mn-cs"/>
            </a:rPr>
            <a:t>Technological</a:t>
          </a:r>
          <a:endParaRPr lang="en-US" dirty="0">
            <a:solidFill>
              <a:sysClr val="window" lastClr="FFFFFF"/>
            </a:solidFill>
            <a:latin typeface="Gill Sans MT"/>
            <a:ea typeface="+mn-ea"/>
            <a:cs typeface="+mn-cs"/>
          </a:endParaRPr>
        </a:p>
      </dgm:t>
    </dgm:pt>
    <dgm:pt modelId="{7B49D058-854D-4CB1-8910-42597C2804C9}" type="parTrans" cxnId="{03A8ED52-5D5E-4CC8-BEB9-BA732F78F874}">
      <dgm:prSet/>
      <dgm:spPr/>
      <dgm:t>
        <a:bodyPr/>
        <a:lstStyle/>
        <a:p>
          <a:endParaRPr lang="en-US"/>
        </a:p>
      </dgm:t>
    </dgm:pt>
    <dgm:pt modelId="{7FEFC756-E89D-4FCF-976C-63ECE01C5421}" type="sibTrans" cxnId="{03A8ED52-5D5E-4CC8-BEB9-BA732F78F874}">
      <dgm:prSet/>
      <dgm:spPr/>
      <dgm:t>
        <a:bodyPr/>
        <a:lstStyle/>
        <a:p>
          <a:endParaRPr lang="en-US"/>
        </a:p>
      </dgm:t>
    </dgm:pt>
    <dgm:pt modelId="{6430A795-149C-4701-A13B-FE62CC26E911}">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Competing technology development</a:t>
          </a:r>
          <a:endParaRPr lang="en-US" dirty="0">
            <a:solidFill>
              <a:sysClr val="windowText" lastClr="000000">
                <a:hueOff val="0"/>
                <a:satOff val="0"/>
                <a:lumOff val="0"/>
                <a:alphaOff val="0"/>
              </a:sysClr>
            </a:solidFill>
            <a:latin typeface="Gill Sans MT"/>
            <a:ea typeface="+mn-ea"/>
            <a:cs typeface="+mn-cs"/>
          </a:endParaRPr>
        </a:p>
      </dgm:t>
    </dgm:pt>
    <dgm:pt modelId="{0F875685-B956-449C-866E-5ECDAE04EE44}" type="parTrans" cxnId="{3054B197-6DD7-427A-9F23-8C37C91CE4D8}">
      <dgm:prSet/>
      <dgm:spPr/>
      <dgm:t>
        <a:bodyPr/>
        <a:lstStyle/>
        <a:p>
          <a:endParaRPr lang="en-US"/>
        </a:p>
      </dgm:t>
    </dgm:pt>
    <dgm:pt modelId="{4992D346-CCEC-4B7E-A8EF-7B7AECD9F277}" type="sibTrans" cxnId="{3054B197-6DD7-427A-9F23-8C37C91CE4D8}">
      <dgm:prSet/>
      <dgm:spPr/>
      <dgm:t>
        <a:bodyPr/>
        <a:lstStyle/>
        <a:p>
          <a:endParaRPr lang="en-US"/>
        </a:p>
      </dgm:t>
    </dgm:pt>
    <dgm:pt modelId="{54F6DBEC-9F3F-4FD9-A4DA-40EC02FB280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Research funding</a:t>
          </a:r>
          <a:endParaRPr lang="en-US" dirty="0">
            <a:solidFill>
              <a:sysClr val="windowText" lastClr="000000">
                <a:hueOff val="0"/>
                <a:satOff val="0"/>
                <a:lumOff val="0"/>
                <a:alphaOff val="0"/>
              </a:sysClr>
            </a:solidFill>
            <a:latin typeface="Gill Sans MT"/>
            <a:ea typeface="+mn-ea"/>
            <a:cs typeface="+mn-cs"/>
          </a:endParaRPr>
        </a:p>
      </dgm:t>
    </dgm:pt>
    <dgm:pt modelId="{373D8159-E89B-4B26-9B56-DA1106B9A28F}" type="parTrans" cxnId="{418A6916-C2A2-4BCA-89C2-C08A0B3CF276}">
      <dgm:prSet/>
      <dgm:spPr/>
      <dgm:t>
        <a:bodyPr/>
        <a:lstStyle/>
        <a:p>
          <a:endParaRPr lang="en-US"/>
        </a:p>
      </dgm:t>
    </dgm:pt>
    <dgm:pt modelId="{C6B8A427-BC83-4CA6-8F99-1F2B515FEB2E}" type="sibTrans" cxnId="{418A6916-C2A2-4BCA-89C2-C08A0B3CF276}">
      <dgm:prSet/>
      <dgm:spPr/>
      <dgm:t>
        <a:bodyPr/>
        <a:lstStyle/>
        <a:p>
          <a:endParaRPr lang="en-US"/>
        </a:p>
      </dgm:t>
    </dgm:pt>
    <dgm:pt modelId="{20919EC3-9BB5-4EC4-AD76-38CDA921A3D0}">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Associated / dependant technologies</a:t>
          </a:r>
          <a:endParaRPr lang="en-US" dirty="0">
            <a:solidFill>
              <a:sysClr val="windowText" lastClr="000000">
                <a:hueOff val="0"/>
                <a:satOff val="0"/>
                <a:lumOff val="0"/>
                <a:alphaOff val="0"/>
              </a:sysClr>
            </a:solidFill>
            <a:latin typeface="Gill Sans MT"/>
            <a:ea typeface="+mn-ea"/>
            <a:cs typeface="+mn-cs"/>
          </a:endParaRPr>
        </a:p>
      </dgm:t>
    </dgm:pt>
    <dgm:pt modelId="{D2102416-5A3A-4CF1-8DBA-BBF1133F2015}" type="parTrans" cxnId="{D377C0FA-D70C-4046-8302-316A3B43FC69}">
      <dgm:prSet/>
      <dgm:spPr/>
      <dgm:t>
        <a:bodyPr/>
        <a:lstStyle/>
        <a:p>
          <a:endParaRPr lang="en-US"/>
        </a:p>
      </dgm:t>
    </dgm:pt>
    <dgm:pt modelId="{09866504-2052-4C2F-A2D3-6942BBC77FDF}" type="sibTrans" cxnId="{D377C0FA-D70C-4046-8302-316A3B43FC69}">
      <dgm:prSet/>
      <dgm:spPr/>
      <dgm:t>
        <a:bodyPr/>
        <a:lstStyle/>
        <a:p>
          <a:endParaRPr lang="en-US"/>
        </a:p>
      </dgm:t>
    </dgm:pt>
    <dgm:pt modelId="{7B7C62A4-8816-468A-9C77-526C2CEC19D9}">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Replacement technology / solutions</a:t>
          </a:r>
          <a:endParaRPr lang="en-US" dirty="0">
            <a:solidFill>
              <a:sysClr val="windowText" lastClr="000000">
                <a:hueOff val="0"/>
                <a:satOff val="0"/>
                <a:lumOff val="0"/>
                <a:alphaOff val="0"/>
              </a:sysClr>
            </a:solidFill>
            <a:latin typeface="Gill Sans MT"/>
            <a:ea typeface="+mn-ea"/>
            <a:cs typeface="+mn-cs"/>
          </a:endParaRPr>
        </a:p>
      </dgm:t>
    </dgm:pt>
    <dgm:pt modelId="{A4A228BF-CB8E-44A3-BFB7-635D0092F13D}" type="parTrans" cxnId="{4ACE105C-5611-45E4-83E5-9E0F282389B1}">
      <dgm:prSet/>
      <dgm:spPr/>
      <dgm:t>
        <a:bodyPr/>
        <a:lstStyle/>
        <a:p>
          <a:endParaRPr lang="en-US"/>
        </a:p>
      </dgm:t>
    </dgm:pt>
    <dgm:pt modelId="{2C2480D4-79AD-4D9A-85CC-ED006BE2C68C}" type="sibTrans" cxnId="{4ACE105C-5611-45E4-83E5-9E0F282389B1}">
      <dgm:prSet/>
      <dgm:spPr/>
      <dgm:t>
        <a:bodyPr/>
        <a:lstStyle/>
        <a:p>
          <a:endParaRPr lang="en-US"/>
        </a:p>
      </dgm:t>
    </dgm:pt>
    <dgm:pt modelId="{72E74444-5D6A-42F9-9213-3AB5AA93BF72}">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Maturity of technology</a:t>
          </a:r>
          <a:endParaRPr lang="en-US" dirty="0">
            <a:solidFill>
              <a:sysClr val="windowText" lastClr="000000">
                <a:hueOff val="0"/>
                <a:satOff val="0"/>
                <a:lumOff val="0"/>
                <a:alphaOff val="0"/>
              </a:sysClr>
            </a:solidFill>
            <a:latin typeface="Gill Sans MT"/>
            <a:ea typeface="+mn-ea"/>
            <a:cs typeface="+mn-cs"/>
          </a:endParaRPr>
        </a:p>
      </dgm:t>
    </dgm:pt>
    <dgm:pt modelId="{85055535-2A45-4DC3-82B7-1DF3AF6D6C0F}" type="parTrans" cxnId="{E14CC2F2-7A5B-46B5-9A93-1240E93DC48C}">
      <dgm:prSet/>
      <dgm:spPr/>
      <dgm:t>
        <a:bodyPr/>
        <a:lstStyle/>
        <a:p>
          <a:endParaRPr lang="en-US"/>
        </a:p>
      </dgm:t>
    </dgm:pt>
    <dgm:pt modelId="{6A232D7E-8BC9-40AE-ABC4-66AA9C50A602}" type="sibTrans" cxnId="{E14CC2F2-7A5B-46B5-9A93-1240E93DC48C}">
      <dgm:prSet/>
      <dgm:spPr/>
      <dgm:t>
        <a:bodyPr/>
        <a:lstStyle/>
        <a:p>
          <a:endParaRPr lang="en-US"/>
        </a:p>
      </dgm:t>
    </dgm:pt>
    <dgm:pt modelId="{3DE95F39-49EA-4585-A71F-4A1908FF47B7}">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Manufacturing maturity and capacity</a:t>
          </a:r>
          <a:endParaRPr lang="en-US" dirty="0">
            <a:solidFill>
              <a:sysClr val="windowText" lastClr="000000">
                <a:hueOff val="0"/>
                <a:satOff val="0"/>
                <a:lumOff val="0"/>
                <a:alphaOff val="0"/>
              </a:sysClr>
            </a:solidFill>
            <a:latin typeface="Gill Sans MT"/>
            <a:ea typeface="+mn-ea"/>
            <a:cs typeface="+mn-cs"/>
          </a:endParaRPr>
        </a:p>
      </dgm:t>
    </dgm:pt>
    <dgm:pt modelId="{7E7B5A03-DEEB-4EC0-AD6A-5FBDE5CA7347}" type="parTrans" cxnId="{D8B35ABB-B038-4B32-A9F1-11D02C5A9DF9}">
      <dgm:prSet/>
      <dgm:spPr/>
      <dgm:t>
        <a:bodyPr/>
        <a:lstStyle/>
        <a:p>
          <a:endParaRPr lang="en-US"/>
        </a:p>
      </dgm:t>
    </dgm:pt>
    <dgm:pt modelId="{B5B78E0F-8EA3-4573-980D-B8371EBD721C}" type="sibTrans" cxnId="{D8B35ABB-B038-4B32-A9F1-11D02C5A9DF9}">
      <dgm:prSet/>
      <dgm:spPr/>
      <dgm:t>
        <a:bodyPr/>
        <a:lstStyle/>
        <a:p>
          <a:endParaRPr lang="en-US"/>
        </a:p>
      </dgm:t>
    </dgm:pt>
    <dgm:pt modelId="{6742F618-3FA1-498C-BCD8-4C89709619AB}">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Information and communications</a:t>
          </a:r>
          <a:endParaRPr lang="en-US" dirty="0">
            <a:solidFill>
              <a:sysClr val="windowText" lastClr="000000">
                <a:hueOff val="0"/>
                <a:satOff val="0"/>
                <a:lumOff val="0"/>
                <a:alphaOff val="0"/>
              </a:sysClr>
            </a:solidFill>
            <a:latin typeface="Gill Sans MT"/>
            <a:ea typeface="+mn-ea"/>
            <a:cs typeface="+mn-cs"/>
          </a:endParaRPr>
        </a:p>
      </dgm:t>
    </dgm:pt>
    <dgm:pt modelId="{87B3B430-3482-4A8A-B2CC-9F1EB7EEE5E7}" type="parTrans" cxnId="{97BFE222-A2C0-4883-A48A-7C64294A8800}">
      <dgm:prSet/>
      <dgm:spPr/>
      <dgm:t>
        <a:bodyPr/>
        <a:lstStyle/>
        <a:p>
          <a:endParaRPr lang="en-US"/>
        </a:p>
      </dgm:t>
    </dgm:pt>
    <dgm:pt modelId="{4CC3A946-C5C2-481F-BF01-D41415374AC1}" type="sibTrans" cxnId="{97BFE222-A2C0-4883-A48A-7C64294A8800}">
      <dgm:prSet/>
      <dgm:spPr/>
      <dgm:t>
        <a:bodyPr/>
        <a:lstStyle/>
        <a:p>
          <a:endParaRPr lang="en-US"/>
        </a:p>
      </dgm:t>
    </dgm:pt>
    <dgm:pt modelId="{8245FB6B-DE99-4649-9EE8-6D1789F61206}">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Consumer buying mechanisms / technology</a:t>
          </a:r>
          <a:endParaRPr lang="en-US" dirty="0">
            <a:solidFill>
              <a:sysClr val="windowText" lastClr="000000">
                <a:hueOff val="0"/>
                <a:satOff val="0"/>
                <a:lumOff val="0"/>
                <a:alphaOff val="0"/>
              </a:sysClr>
            </a:solidFill>
            <a:latin typeface="Gill Sans MT"/>
            <a:ea typeface="+mn-ea"/>
            <a:cs typeface="+mn-cs"/>
          </a:endParaRPr>
        </a:p>
      </dgm:t>
    </dgm:pt>
    <dgm:pt modelId="{B5CE4280-1B75-46C2-A80F-F097BF8EFB34}" type="parTrans" cxnId="{501786CD-E7BB-4EF3-943E-B3DA0B32EC31}">
      <dgm:prSet/>
      <dgm:spPr/>
      <dgm:t>
        <a:bodyPr/>
        <a:lstStyle/>
        <a:p>
          <a:endParaRPr lang="en-US"/>
        </a:p>
      </dgm:t>
    </dgm:pt>
    <dgm:pt modelId="{40536093-99B9-42B3-8E16-BB5AF5FE9723}" type="sibTrans" cxnId="{501786CD-E7BB-4EF3-943E-B3DA0B32EC31}">
      <dgm:prSet/>
      <dgm:spPr/>
      <dgm:t>
        <a:bodyPr/>
        <a:lstStyle/>
        <a:p>
          <a:endParaRPr lang="en-US"/>
        </a:p>
      </dgm:t>
    </dgm:pt>
    <dgm:pt modelId="{58719CC7-9EA9-448B-BCFE-82DED92FA73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legislation</a:t>
          </a:r>
          <a:endParaRPr lang="en-US" dirty="0">
            <a:solidFill>
              <a:sysClr val="windowText" lastClr="000000">
                <a:hueOff val="0"/>
                <a:satOff val="0"/>
                <a:lumOff val="0"/>
                <a:alphaOff val="0"/>
              </a:sysClr>
            </a:solidFill>
            <a:latin typeface="Gill Sans MT"/>
            <a:ea typeface="+mn-ea"/>
            <a:cs typeface="+mn-cs"/>
          </a:endParaRPr>
        </a:p>
      </dgm:t>
    </dgm:pt>
    <dgm:pt modelId="{EA459B30-248B-43B4-86A2-831D26096232}" type="parTrans" cxnId="{E3CBC937-5DA0-4758-9A0A-A528C5AAED46}">
      <dgm:prSet/>
      <dgm:spPr/>
      <dgm:t>
        <a:bodyPr/>
        <a:lstStyle/>
        <a:p>
          <a:endParaRPr lang="en-US"/>
        </a:p>
      </dgm:t>
    </dgm:pt>
    <dgm:pt modelId="{E4EB020A-0EA7-4E5C-965E-A92F0ECADF53}" type="sibTrans" cxnId="{E3CBC937-5DA0-4758-9A0A-A528C5AAED46}">
      <dgm:prSet/>
      <dgm:spPr/>
      <dgm:t>
        <a:bodyPr/>
        <a:lstStyle/>
        <a:p>
          <a:endParaRPr lang="en-US"/>
        </a:p>
      </dgm:t>
    </dgm:pt>
    <dgm:pt modelId="{236F87C2-1E76-45FC-BB76-D187FCB0B204}">
      <dgm:prSet>
        <dgm:style>
          <a:lnRef idx="1">
            <a:schemeClr val="accent2"/>
          </a:lnRef>
          <a:fillRef idx="2">
            <a:schemeClr val="accent2"/>
          </a:fillRef>
          <a:effectRef idx="1">
            <a:schemeClr val="accent2"/>
          </a:effectRef>
          <a:fontRef idx="minor">
            <a:schemeClr val="dk1"/>
          </a:fontRef>
        </dgm:style>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Buying access and trends</a:t>
          </a:r>
          <a:endParaRPr lang="en-US" dirty="0">
            <a:solidFill>
              <a:sysClr val="windowText" lastClr="000000">
                <a:hueOff val="0"/>
                <a:satOff val="0"/>
                <a:lumOff val="0"/>
                <a:alphaOff val="0"/>
              </a:sysClr>
            </a:solidFill>
            <a:latin typeface="Gill Sans MT"/>
            <a:ea typeface="+mn-ea"/>
            <a:cs typeface="+mn-cs"/>
          </a:endParaRPr>
        </a:p>
      </dgm:t>
    </dgm:pt>
    <dgm:pt modelId="{DB14E767-E5D0-4FC9-A46B-81D6AE66D904}" type="parTrans" cxnId="{8B948035-7A6F-4A80-9BE2-65DC5773FA08}">
      <dgm:prSet/>
      <dgm:spPr/>
      <dgm:t>
        <a:bodyPr/>
        <a:lstStyle/>
        <a:p>
          <a:endParaRPr lang="en-US"/>
        </a:p>
      </dgm:t>
    </dgm:pt>
    <dgm:pt modelId="{C9288DFE-1552-4C4A-8F94-CB6BC2167F34}" type="sibTrans" cxnId="{8B948035-7A6F-4A80-9BE2-65DC5773FA08}">
      <dgm:prSet/>
      <dgm:spPr/>
      <dgm:t>
        <a:bodyPr/>
        <a:lstStyle/>
        <a:p>
          <a:endParaRPr lang="en-US"/>
        </a:p>
      </dgm:t>
    </dgm:pt>
    <dgm:pt modelId="{13B8CE4B-F9DE-486A-9F9D-C084CA2FB5A5}">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Ethnic / religious factors</a:t>
          </a:r>
          <a:endParaRPr lang="en-US" dirty="0">
            <a:solidFill>
              <a:sysClr val="windowText" lastClr="000000">
                <a:hueOff val="0"/>
                <a:satOff val="0"/>
                <a:lumOff val="0"/>
                <a:alphaOff val="0"/>
              </a:sysClr>
            </a:solidFill>
            <a:latin typeface="Gill Sans MT"/>
            <a:ea typeface="+mn-ea"/>
            <a:cs typeface="+mn-cs"/>
          </a:endParaRPr>
        </a:p>
      </dgm:t>
    </dgm:pt>
    <dgm:pt modelId="{F33DAC7E-0813-4578-B17D-15593A79C367}" type="parTrans" cxnId="{8D4ACEC8-6A11-4FD2-B218-B30B26D2C817}">
      <dgm:prSet/>
      <dgm:spPr/>
      <dgm:t>
        <a:bodyPr/>
        <a:lstStyle/>
        <a:p>
          <a:endParaRPr lang="en-US"/>
        </a:p>
      </dgm:t>
    </dgm:pt>
    <dgm:pt modelId="{50EBA26E-BD1E-4422-9FEC-116C86EBC1EA}" type="sibTrans" cxnId="{8D4ACEC8-6A11-4FD2-B218-B30B26D2C817}">
      <dgm:prSet/>
      <dgm:spPr/>
      <dgm:t>
        <a:bodyPr/>
        <a:lstStyle/>
        <a:p>
          <a:endParaRPr lang="en-US"/>
        </a:p>
      </dgm:t>
    </dgm:pt>
    <dgm:pt modelId="{D2A3EB9E-705D-4A9B-99AC-86E4C347B06D}">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Advertising and publicity</a:t>
          </a:r>
          <a:endParaRPr lang="en-US" dirty="0">
            <a:solidFill>
              <a:sysClr val="windowText" lastClr="000000">
                <a:hueOff val="0"/>
                <a:satOff val="0"/>
                <a:lumOff val="0"/>
                <a:alphaOff val="0"/>
              </a:sysClr>
            </a:solidFill>
            <a:latin typeface="Gill Sans MT"/>
            <a:ea typeface="+mn-ea"/>
            <a:cs typeface="+mn-cs"/>
          </a:endParaRPr>
        </a:p>
      </dgm:t>
    </dgm:pt>
    <dgm:pt modelId="{AEB2CAC4-E099-475B-B488-468BBBFB1744}" type="parTrans" cxnId="{C8D40ECE-976A-495F-B297-0549FFC6C2E8}">
      <dgm:prSet/>
      <dgm:spPr/>
      <dgm:t>
        <a:bodyPr/>
        <a:lstStyle/>
        <a:p>
          <a:endParaRPr lang="en-US"/>
        </a:p>
      </dgm:t>
    </dgm:pt>
    <dgm:pt modelId="{39598EDE-C204-420D-8877-7B6B88FD1A9B}" type="sibTrans" cxnId="{C8D40ECE-976A-495F-B297-0549FFC6C2E8}">
      <dgm:prSet/>
      <dgm:spPr/>
      <dgm:t>
        <a:bodyPr/>
        <a:lstStyle/>
        <a:p>
          <a:endParaRPr lang="en-US"/>
        </a:p>
      </dgm:t>
    </dgm:pt>
    <dgm:pt modelId="{93E0716E-8C5D-478F-9DF2-E72CA7CD9FDA}">
      <dgm:prSet/>
      <dgm:spPr>
        <a:xfrm>
          <a:off x="40" y="467864"/>
          <a:ext cx="3916784" cy="3639870"/>
        </a:xfr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Ethical issues</a:t>
          </a:r>
          <a:endParaRPr lang="en-US" dirty="0">
            <a:solidFill>
              <a:sysClr val="windowText" lastClr="000000">
                <a:hueOff val="0"/>
                <a:satOff val="0"/>
                <a:lumOff val="0"/>
                <a:alphaOff val="0"/>
              </a:sysClr>
            </a:solidFill>
            <a:latin typeface="Gill Sans MT"/>
            <a:ea typeface="+mn-ea"/>
            <a:cs typeface="+mn-cs"/>
          </a:endParaRPr>
        </a:p>
      </dgm:t>
    </dgm:pt>
    <dgm:pt modelId="{202849FD-B737-4407-BF8D-674CEAE20D98}" type="parTrans" cxnId="{7E2FC1CB-AA31-4E6C-9A20-D2A3A39D9683}">
      <dgm:prSet/>
      <dgm:spPr/>
      <dgm:t>
        <a:bodyPr/>
        <a:lstStyle/>
        <a:p>
          <a:endParaRPr lang="en-US"/>
        </a:p>
      </dgm:t>
    </dgm:pt>
    <dgm:pt modelId="{CE4077AE-9ED8-4781-B703-4097DA724BFF}" type="sibTrans" cxnId="{7E2FC1CB-AA31-4E6C-9A20-D2A3A39D9683}">
      <dgm:prSet/>
      <dgm:spPr/>
      <dgm:t>
        <a:bodyPr/>
        <a:lstStyle/>
        <a:p>
          <a:endParaRPr lang="en-US"/>
        </a:p>
      </dgm:t>
    </dgm:pt>
    <dgm:pt modelId="{3541A6D3-4D58-4757-94BD-FDD07D38E58D}">
      <dgm:prSet>
        <dgm:style>
          <a:lnRef idx="1">
            <a:schemeClr val="accent1"/>
          </a:lnRef>
          <a:fillRef idx="2">
            <a:schemeClr val="accent1"/>
          </a:fillRef>
          <a:effectRef idx="1">
            <a:schemeClr val="accent1"/>
          </a:effectRef>
          <a:fontRef idx="minor">
            <a:schemeClr val="dk1"/>
          </a:fontRef>
        </dgm:style>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Innovation potential</a:t>
          </a:r>
          <a:endParaRPr lang="en-US" dirty="0">
            <a:solidFill>
              <a:sysClr val="windowText" lastClr="000000">
                <a:hueOff val="0"/>
                <a:satOff val="0"/>
                <a:lumOff val="0"/>
                <a:alphaOff val="0"/>
              </a:sysClr>
            </a:solidFill>
            <a:latin typeface="Gill Sans MT"/>
            <a:ea typeface="+mn-ea"/>
            <a:cs typeface="+mn-cs"/>
          </a:endParaRPr>
        </a:p>
      </dgm:t>
    </dgm:pt>
    <dgm:pt modelId="{3A86D5C4-F81A-49AB-8CCC-D3CA72E3D486}" type="parTrans" cxnId="{639D01DF-69CD-4303-8697-8EB4BD2E9C1C}">
      <dgm:prSet/>
      <dgm:spPr/>
      <dgm:t>
        <a:bodyPr/>
        <a:lstStyle/>
        <a:p>
          <a:endParaRPr lang="en-US"/>
        </a:p>
      </dgm:t>
    </dgm:pt>
    <dgm:pt modelId="{A6E82E79-B9FF-4AFD-A41F-7A60BFBCD8A0}" type="sibTrans" cxnId="{639D01DF-69CD-4303-8697-8EB4BD2E9C1C}">
      <dgm:prSet/>
      <dgm:spPr/>
      <dgm:t>
        <a:bodyPr/>
        <a:lstStyle/>
        <a:p>
          <a:endParaRPr lang="en-US"/>
        </a:p>
      </dgm:t>
    </dgm:pt>
    <dgm:pt modelId="{1358E577-6746-42ED-AAEA-330F0AD6B91F}">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Technology access, licensing patents</a:t>
          </a:r>
          <a:endParaRPr lang="en-US" dirty="0">
            <a:solidFill>
              <a:sysClr val="windowText" lastClr="000000">
                <a:hueOff val="0"/>
                <a:satOff val="0"/>
                <a:lumOff val="0"/>
                <a:alphaOff val="0"/>
              </a:sysClr>
            </a:solidFill>
            <a:latin typeface="Gill Sans MT"/>
            <a:ea typeface="+mn-ea"/>
            <a:cs typeface="+mn-cs"/>
          </a:endParaRPr>
        </a:p>
      </dgm:t>
    </dgm:pt>
    <dgm:pt modelId="{D2F23063-F098-4932-8F36-E17480336687}" type="parTrans" cxnId="{6D6337CF-A89B-45FD-A836-E3553D621CA8}">
      <dgm:prSet/>
      <dgm:spPr/>
      <dgm:t>
        <a:bodyPr/>
        <a:lstStyle/>
        <a:p>
          <a:endParaRPr lang="en-US"/>
        </a:p>
      </dgm:t>
    </dgm:pt>
    <dgm:pt modelId="{A8D4EDEA-F993-4171-AC71-92177F897ECC}" type="sibTrans" cxnId="{6D6337CF-A89B-45FD-A836-E3553D621CA8}">
      <dgm:prSet/>
      <dgm:spPr/>
      <dgm:t>
        <a:bodyPr/>
        <a:lstStyle/>
        <a:p>
          <a:endParaRPr lang="en-US"/>
        </a:p>
      </dgm:t>
    </dgm:pt>
    <dgm:pt modelId="{AC0AF178-E4C3-4906-BD9E-6E681E6DF463}">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Intellectual property issues</a:t>
          </a:r>
          <a:endParaRPr lang="en-US" dirty="0">
            <a:solidFill>
              <a:sysClr val="windowText" lastClr="000000">
                <a:hueOff val="0"/>
                <a:satOff val="0"/>
                <a:lumOff val="0"/>
                <a:alphaOff val="0"/>
              </a:sysClr>
            </a:solidFill>
            <a:latin typeface="Gill Sans MT"/>
            <a:ea typeface="+mn-ea"/>
            <a:cs typeface="+mn-cs"/>
          </a:endParaRPr>
        </a:p>
      </dgm:t>
    </dgm:pt>
    <dgm:pt modelId="{81485EF7-81AB-4341-A94F-AAAFFCD01534}" type="parTrans" cxnId="{C83DE70C-EB52-46CE-9A85-8E001DD03E61}">
      <dgm:prSet/>
      <dgm:spPr/>
      <dgm:t>
        <a:bodyPr/>
        <a:lstStyle/>
        <a:p>
          <a:endParaRPr lang="en-US"/>
        </a:p>
      </dgm:t>
    </dgm:pt>
    <dgm:pt modelId="{E10005CE-2BA2-4E04-B388-83C3FBD71E9F}" type="sibTrans" cxnId="{C83DE70C-EB52-46CE-9A85-8E001DD03E61}">
      <dgm:prSet/>
      <dgm:spPr/>
      <dgm:t>
        <a:bodyPr/>
        <a:lstStyle/>
        <a:p>
          <a:endParaRPr lang="en-US"/>
        </a:p>
      </dgm:t>
    </dgm:pt>
    <dgm:pt modelId="{19E83AB0-2F6E-49AC-84B1-8742FC9A8A01}">
      <dgm:prSet/>
      <dgm:spPr>
        <a:xfrm>
          <a:off x="4465174" y="467864"/>
          <a:ext cx="3916784" cy="3639870"/>
        </a:xfr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ln>
        <a:effectLst>
          <a:outerShdw blurRad="63500" dist="25400" dir="5400000" rotWithShape="0">
            <a:srgbClr val="000000">
              <a:alpha val="43137"/>
            </a:srgbClr>
          </a:outerShdw>
        </a:effectLst>
      </dgm:spPr>
      <dgm:t>
        <a:bodyPr/>
        <a:lstStyle/>
        <a:p>
          <a:r>
            <a:rPr lang="en-GB" dirty="0">
              <a:solidFill>
                <a:sysClr val="windowText" lastClr="000000">
                  <a:hueOff val="0"/>
                  <a:satOff val="0"/>
                  <a:lumOff val="0"/>
                  <a:alphaOff val="0"/>
                </a:sysClr>
              </a:solidFill>
              <a:latin typeface="Gill Sans MT"/>
              <a:ea typeface="+mn-ea"/>
              <a:cs typeface="+mn-cs"/>
            </a:rPr>
            <a:t>Global communications</a:t>
          </a:r>
          <a:endParaRPr lang="en-US" dirty="0">
            <a:solidFill>
              <a:sysClr val="windowText" lastClr="000000">
                <a:hueOff val="0"/>
                <a:satOff val="0"/>
                <a:lumOff val="0"/>
                <a:alphaOff val="0"/>
              </a:sysClr>
            </a:solidFill>
            <a:latin typeface="Gill Sans MT"/>
            <a:ea typeface="+mn-ea"/>
            <a:cs typeface="+mn-cs"/>
          </a:endParaRPr>
        </a:p>
      </dgm:t>
    </dgm:pt>
    <dgm:pt modelId="{A173FAB8-16A4-488B-A8EB-99AADA68031A}" type="parTrans" cxnId="{982AA00F-B750-41EA-AC4C-07ECC1831CB2}">
      <dgm:prSet/>
      <dgm:spPr/>
      <dgm:t>
        <a:bodyPr/>
        <a:lstStyle/>
        <a:p>
          <a:endParaRPr lang="en-US"/>
        </a:p>
      </dgm:t>
    </dgm:pt>
    <dgm:pt modelId="{4C846926-E419-4AA3-B37E-43E7638BE62F}" type="sibTrans" cxnId="{982AA00F-B750-41EA-AC4C-07ECC1831CB2}">
      <dgm:prSet/>
      <dgm:spPr/>
      <dgm:t>
        <a:bodyPr/>
        <a:lstStyle/>
        <a:p>
          <a:endParaRPr lang="en-US"/>
        </a:p>
      </dgm:t>
    </dgm:pt>
    <dgm:pt modelId="{80A79F05-BF62-4D44-B242-5D79958F1359}" type="pres">
      <dgm:prSet presAssocID="{25FF4E28-1EDA-4F80-BC4D-1C65C0E85640}" presName="Name0" presStyleCnt="0">
        <dgm:presLayoutVars>
          <dgm:dir/>
          <dgm:animLvl val="lvl"/>
          <dgm:resizeHandles val="exact"/>
        </dgm:presLayoutVars>
      </dgm:prSet>
      <dgm:spPr/>
    </dgm:pt>
    <dgm:pt modelId="{80B71BD1-3331-4150-9F39-25C5D49B8F5B}" type="pres">
      <dgm:prSet presAssocID="{2A1A32D5-EA9E-4615-B90D-2B3017B152B4}" presName="composite" presStyleCnt="0"/>
      <dgm:spPr/>
    </dgm:pt>
    <dgm:pt modelId="{B3895A0D-1C00-4C4B-9CFD-82AFC1F337AE}" type="pres">
      <dgm:prSet presAssocID="{2A1A32D5-EA9E-4615-B90D-2B3017B152B4}" presName="parTx" presStyleLbl="alignNode1" presStyleIdx="0" presStyleCnt="2">
        <dgm:presLayoutVars>
          <dgm:chMax val="0"/>
          <dgm:chPref val="0"/>
          <dgm:bulletEnabled val="1"/>
        </dgm:presLayoutVars>
      </dgm:prSet>
      <dgm:spPr>
        <a:prstGeom prst="rect">
          <a:avLst/>
        </a:prstGeom>
      </dgm:spPr>
    </dgm:pt>
    <dgm:pt modelId="{D1677F42-F80E-4143-BCF1-8097C41F6B95}" type="pres">
      <dgm:prSet presAssocID="{2A1A32D5-EA9E-4615-B90D-2B3017B152B4}" presName="desTx" presStyleLbl="alignAccFollowNode1" presStyleIdx="0" presStyleCnt="2">
        <dgm:presLayoutVars>
          <dgm:bulletEnabled val="1"/>
        </dgm:presLayoutVars>
      </dgm:prSet>
      <dgm:spPr>
        <a:prstGeom prst="rect">
          <a:avLst/>
        </a:prstGeom>
      </dgm:spPr>
    </dgm:pt>
    <dgm:pt modelId="{0A97CCA7-8414-401B-A258-2E246226F26D}" type="pres">
      <dgm:prSet presAssocID="{60A7C7F7-69BF-48D6-820B-72C3F6F17167}" presName="space" presStyleCnt="0"/>
      <dgm:spPr/>
    </dgm:pt>
    <dgm:pt modelId="{D3C6DC53-6102-4E2B-B196-D2DED2294E72}" type="pres">
      <dgm:prSet presAssocID="{8A4B222E-9AFA-496D-B390-5FC60A714DEB}" presName="composite" presStyleCnt="0"/>
      <dgm:spPr/>
    </dgm:pt>
    <dgm:pt modelId="{BC5ECFB8-E3E0-4276-BB31-42D28B91CCD8}" type="pres">
      <dgm:prSet presAssocID="{8A4B222E-9AFA-496D-B390-5FC60A714DEB}" presName="parTx" presStyleLbl="alignNode1" presStyleIdx="1" presStyleCnt="2">
        <dgm:presLayoutVars>
          <dgm:chMax val="0"/>
          <dgm:chPref val="0"/>
          <dgm:bulletEnabled val="1"/>
        </dgm:presLayoutVars>
      </dgm:prSet>
      <dgm:spPr>
        <a:prstGeom prst="rect">
          <a:avLst/>
        </a:prstGeom>
      </dgm:spPr>
    </dgm:pt>
    <dgm:pt modelId="{2EEAFF60-E698-429F-884D-53CC787C9307}" type="pres">
      <dgm:prSet presAssocID="{8A4B222E-9AFA-496D-B390-5FC60A714DEB}" presName="desTx" presStyleLbl="alignAccFollowNode1" presStyleIdx="1" presStyleCnt="2">
        <dgm:presLayoutVars>
          <dgm:bulletEnabled val="1"/>
        </dgm:presLayoutVars>
      </dgm:prSet>
      <dgm:spPr>
        <a:prstGeom prst="rect">
          <a:avLst/>
        </a:prstGeom>
      </dgm:spPr>
    </dgm:pt>
  </dgm:ptLst>
  <dgm:cxnLst>
    <dgm:cxn modelId="{2D2CB802-3580-A846-924B-6B195439A59A}" type="presOf" srcId="{13B8CE4B-F9DE-486A-9F9D-C084CA2FB5A5}" destId="{D1677F42-F80E-4143-BCF1-8097C41F6B95}" srcOrd="0" destOrd="10" presId="urn:microsoft.com/office/officeart/2005/8/layout/hList1"/>
    <dgm:cxn modelId="{C83DE70C-EB52-46CE-9A85-8E001DD03E61}" srcId="{8A4B222E-9AFA-496D-B390-5FC60A714DEB}" destId="{AC0AF178-E4C3-4906-BD9E-6E681E6DF463}" srcOrd="11" destOrd="0" parTransId="{81485EF7-81AB-4341-A94F-AAAFFCD01534}" sibTransId="{E10005CE-2BA2-4E04-B388-83C3FBD71E9F}"/>
    <dgm:cxn modelId="{CB7C9A0D-CF57-48F4-A0FE-2B24590EDA42}" srcId="{2A1A32D5-EA9E-4615-B90D-2B3017B152B4}" destId="{3CD3C814-F009-4C44-AB77-D8A20D1E8B5F}" srcOrd="2" destOrd="0" parTransId="{14ECD210-C0A2-4AA4-BE10-242C3047C1BD}" sibTransId="{ED9E30D5-EC8E-43F8-9882-0DC72675EB5B}"/>
    <dgm:cxn modelId="{982AA00F-B750-41EA-AC4C-07ECC1831CB2}" srcId="{8A4B222E-9AFA-496D-B390-5FC60A714DEB}" destId="{19E83AB0-2F6E-49AC-84B1-8742FC9A8A01}" srcOrd="12" destOrd="0" parTransId="{A173FAB8-16A4-488B-A8EB-99AADA68031A}" sibTransId="{4C846926-E419-4AA3-B37E-43E7638BE62F}"/>
    <dgm:cxn modelId="{800DCB10-B2ED-4D89-8BBC-73E134944572}" srcId="{2A1A32D5-EA9E-4615-B90D-2B3017B152B4}" destId="{5D027C18-0361-4FB0-AFEF-7ADDC49C551D}" srcOrd="8" destOrd="0" parTransId="{6D7E34BD-3916-4D4E-8C43-F1D4A4462AC1}" sibTransId="{3F8CE59C-4806-4001-9BAD-2F556A0162D7}"/>
    <dgm:cxn modelId="{418A6916-C2A2-4BCA-89C2-C08A0B3CF276}" srcId="{8A4B222E-9AFA-496D-B390-5FC60A714DEB}" destId="{54F6DBEC-9F3F-4FD9-A4DA-40EC02FB2802}" srcOrd="1" destOrd="0" parTransId="{373D8159-E89B-4B26-9B56-DA1106B9A28F}" sibTransId="{C6B8A427-BC83-4CA6-8F99-1F2B515FEB2E}"/>
    <dgm:cxn modelId="{AEDFDC16-9A59-3B44-B67C-680EAE8ED431}" type="presOf" srcId="{3CD3C814-F009-4C44-AB77-D8A20D1E8B5F}" destId="{D1677F42-F80E-4143-BCF1-8097C41F6B95}" srcOrd="0" destOrd="2" presId="urn:microsoft.com/office/officeart/2005/8/layout/hList1"/>
    <dgm:cxn modelId="{6CA0E11B-8413-1346-97A6-4AE16B9011EE}" type="presOf" srcId="{54F6DBEC-9F3F-4FD9-A4DA-40EC02FB2802}" destId="{2EEAFF60-E698-429F-884D-53CC787C9307}" srcOrd="0" destOrd="1" presId="urn:microsoft.com/office/officeart/2005/8/layout/hList1"/>
    <dgm:cxn modelId="{5AAE171E-165B-4C97-AF2E-5896E795088B}" srcId="{2A1A32D5-EA9E-4615-B90D-2B3017B152B4}" destId="{4742AF0F-FB60-454F-973B-0BE28B8D3681}" srcOrd="1" destOrd="0" parTransId="{5DFE1B94-676C-4F13-B06B-0B2CBADA04B6}" sibTransId="{A89A206B-EB99-4A26-8DE5-939FFC5CFA96}"/>
    <dgm:cxn modelId="{F9F06322-B5C6-42AE-86A6-CA884F83E898}" srcId="{25FF4E28-1EDA-4F80-BC4D-1C65C0E85640}" destId="{2A1A32D5-EA9E-4615-B90D-2B3017B152B4}" srcOrd="0" destOrd="0" parTransId="{FB3C292D-4CDE-44A7-AD0E-90A33F704C75}" sibTransId="{60A7C7F7-69BF-48D6-820B-72C3F6F17167}"/>
    <dgm:cxn modelId="{97BFE222-A2C0-4883-A48A-7C64294A8800}" srcId="{8A4B222E-9AFA-496D-B390-5FC60A714DEB}" destId="{6742F618-3FA1-498C-BCD8-4C89709619AB}" srcOrd="6" destOrd="0" parTransId="{87B3B430-3482-4A8A-B2CC-9F1EB7EEE5E7}" sibTransId="{4CC3A946-C5C2-481F-BF01-D41415374AC1}"/>
    <dgm:cxn modelId="{7A3A2F26-2517-2E44-BF10-CF704841ACB2}" type="presOf" srcId="{3541A6D3-4D58-4757-94BD-FDD07D38E58D}" destId="{2EEAFF60-E698-429F-884D-53CC787C9307}" srcOrd="0" destOrd="9" presId="urn:microsoft.com/office/officeart/2005/8/layout/hList1"/>
    <dgm:cxn modelId="{E1FB4D26-981E-D94A-819F-2E9882193B91}" type="presOf" srcId="{6430A795-149C-4701-A13B-FE62CC26E911}" destId="{2EEAFF60-E698-429F-884D-53CC787C9307}" srcOrd="0" destOrd="0" presId="urn:microsoft.com/office/officeart/2005/8/layout/hList1"/>
    <dgm:cxn modelId="{3AC69127-C27F-0545-A65D-71AB2BF719F1}" type="presOf" srcId="{D33C98E6-522A-4923-BB6D-7D54C3EF04E2}" destId="{D1677F42-F80E-4143-BCF1-8097C41F6B95}" srcOrd="0" destOrd="5" presId="urn:microsoft.com/office/officeart/2005/8/layout/hList1"/>
    <dgm:cxn modelId="{2503452B-A489-0142-AE90-34E9BEE48F11}" type="presOf" srcId="{6742F618-3FA1-498C-BCD8-4C89709619AB}" destId="{2EEAFF60-E698-429F-884D-53CC787C9307}" srcOrd="0" destOrd="6" presId="urn:microsoft.com/office/officeart/2005/8/layout/hList1"/>
    <dgm:cxn modelId="{4FC5482E-0940-6343-B865-3FB199DC145A}" type="presOf" srcId="{58719CC7-9EA9-448B-BCFE-82DED92FA73D}" destId="{2EEAFF60-E698-429F-884D-53CC787C9307}" srcOrd="0" destOrd="8" presId="urn:microsoft.com/office/officeart/2005/8/layout/hList1"/>
    <dgm:cxn modelId="{FB5D8A2F-29F0-7F4D-93B2-C66E16C884C3}" type="presOf" srcId="{8245FB6B-DE99-4649-9EE8-6D1789F61206}" destId="{2EEAFF60-E698-429F-884D-53CC787C9307}" srcOrd="0" destOrd="7" presId="urn:microsoft.com/office/officeart/2005/8/layout/hList1"/>
    <dgm:cxn modelId="{EE9EC030-C9D3-6545-BCE4-0EBA0E71122C}" type="presOf" srcId="{AC0AF178-E4C3-4906-BD9E-6E681E6DF463}" destId="{2EEAFF60-E698-429F-884D-53CC787C9307}" srcOrd="0" destOrd="11" presId="urn:microsoft.com/office/officeart/2005/8/layout/hList1"/>
    <dgm:cxn modelId="{E2141133-7F81-4C83-818F-336B334EBD76}" srcId="{2A1A32D5-EA9E-4615-B90D-2B3017B152B4}" destId="{E2C838E6-081F-41B6-A701-B1B39AF21C6C}" srcOrd="4" destOrd="0" parTransId="{741CEDAB-2068-4CEE-BAF1-635240A4878E}" sibTransId="{F0E13B96-D1FF-4E2A-A9BC-D6295FE451B9}"/>
    <dgm:cxn modelId="{8B948035-7A6F-4A80-9BE2-65DC5773FA08}" srcId="{2A1A32D5-EA9E-4615-B90D-2B3017B152B4}" destId="{236F87C2-1E76-45FC-BB76-D187FCB0B204}" srcOrd="9" destOrd="0" parTransId="{DB14E767-E5D0-4FC9-A46B-81D6AE66D904}" sibTransId="{C9288DFE-1552-4C4A-8F94-CB6BC2167F34}"/>
    <dgm:cxn modelId="{E3CBC937-5DA0-4758-9A0A-A528C5AAED46}" srcId="{8A4B222E-9AFA-496D-B390-5FC60A714DEB}" destId="{58719CC7-9EA9-448B-BCFE-82DED92FA73D}" srcOrd="8" destOrd="0" parTransId="{EA459B30-248B-43B4-86A2-831D26096232}" sibTransId="{E4EB020A-0EA7-4E5C-965E-A92F0ECADF53}"/>
    <dgm:cxn modelId="{3293843A-DCB7-EC47-A78A-768B79B22DA0}" type="presOf" srcId="{20919EC3-9BB5-4EC4-AD76-38CDA921A3D0}" destId="{2EEAFF60-E698-429F-884D-53CC787C9307}" srcOrd="0" destOrd="2" presId="urn:microsoft.com/office/officeart/2005/8/layout/hList1"/>
    <dgm:cxn modelId="{D6829F3F-87C7-184C-B76F-FF60A05AAF29}" type="presOf" srcId="{9F645209-2BAC-43F3-9961-D72AD0C60182}" destId="{D1677F42-F80E-4143-BCF1-8097C41F6B95}" srcOrd="0" destOrd="0" presId="urn:microsoft.com/office/officeart/2005/8/layout/hList1"/>
    <dgm:cxn modelId="{ED393647-D97D-BA44-99D3-A1907F852C89}" type="presOf" srcId="{25FF4E28-1EDA-4F80-BC4D-1C65C0E85640}" destId="{80A79F05-BF62-4D44-B242-5D79958F1359}" srcOrd="0" destOrd="0" presId="urn:microsoft.com/office/officeart/2005/8/layout/hList1"/>
    <dgm:cxn modelId="{98841149-7D18-ED4B-BBE3-6FA128DF19AD}" type="presOf" srcId="{72E74444-5D6A-42F9-9213-3AB5AA93BF72}" destId="{2EEAFF60-E698-429F-884D-53CC787C9307}" srcOrd="0" destOrd="4" presId="urn:microsoft.com/office/officeart/2005/8/layout/hList1"/>
    <dgm:cxn modelId="{03A8ED52-5D5E-4CC8-BEB9-BA732F78F874}" srcId="{25FF4E28-1EDA-4F80-BC4D-1C65C0E85640}" destId="{8A4B222E-9AFA-496D-B390-5FC60A714DEB}" srcOrd="1" destOrd="0" parTransId="{7B49D058-854D-4CB1-8910-42597C2804C9}" sibTransId="{7FEFC756-E89D-4FCF-976C-63ECE01C5421}"/>
    <dgm:cxn modelId="{4ACE105C-5611-45E4-83E5-9E0F282389B1}" srcId="{8A4B222E-9AFA-496D-B390-5FC60A714DEB}" destId="{7B7C62A4-8816-468A-9C77-526C2CEC19D9}" srcOrd="3" destOrd="0" parTransId="{A4A228BF-CB8E-44A3-BFB7-635D0092F13D}" sibTransId="{2C2480D4-79AD-4D9A-85CC-ED006BE2C68C}"/>
    <dgm:cxn modelId="{258BFB5D-6741-4995-98A4-813A85E4B006}" srcId="{2A1A32D5-EA9E-4615-B90D-2B3017B152B4}" destId="{D33C98E6-522A-4923-BB6D-7D54C3EF04E2}" srcOrd="5" destOrd="0" parTransId="{32DEB754-3A50-43A2-9CF5-8834705F76B0}" sibTransId="{8DB1BE03-1615-4143-A300-71F02110AD59}"/>
    <dgm:cxn modelId="{B531BD5E-073A-864E-A4C4-12CB5D8A52DB}" type="presOf" srcId="{93E0716E-8C5D-478F-9DF2-E72CA7CD9FDA}" destId="{D1677F42-F80E-4143-BCF1-8097C41F6B95}" srcOrd="0" destOrd="12" presId="urn:microsoft.com/office/officeart/2005/8/layout/hList1"/>
    <dgm:cxn modelId="{50A42F73-7A93-4B9B-BE9B-8429CA40620C}" srcId="{2A1A32D5-EA9E-4615-B90D-2B3017B152B4}" destId="{05FF1C43-E111-41D9-869E-F7D32C2671BF}" srcOrd="6" destOrd="0" parTransId="{9154D9CC-64F6-4D08-B31C-897BA18DA46F}" sibTransId="{B53FCAAC-7FC7-48B8-813E-BBE7D312FF7A}"/>
    <dgm:cxn modelId="{8A86977E-D6D5-7E42-B0E2-848C403C0F63}" type="presOf" srcId="{3DE95F39-49EA-4585-A71F-4A1908FF47B7}" destId="{2EEAFF60-E698-429F-884D-53CC787C9307}" srcOrd="0" destOrd="5" presId="urn:microsoft.com/office/officeart/2005/8/layout/hList1"/>
    <dgm:cxn modelId="{01C63283-32A4-5342-99A4-5BC28DCB83A0}" type="presOf" srcId="{8A4B222E-9AFA-496D-B390-5FC60A714DEB}" destId="{BC5ECFB8-E3E0-4276-BB31-42D28B91CCD8}" srcOrd="0" destOrd="0" presId="urn:microsoft.com/office/officeart/2005/8/layout/hList1"/>
    <dgm:cxn modelId="{9E596384-4394-594C-A74A-2BE78AB628DF}" type="presOf" srcId="{7B7C62A4-8816-468A-9C77-526C2CEC19D9}" destId="{2EEAFF60-E698-429F-884D-53CC787C9307}" srcOrd="0" destOrd="3" presId="urn:microsoft.com/office/officeart/2005/8/layout/hList1"/>
    <dgm:cxn modelId="{1AF65F8F-E6E0-E544-8142-CBE5DB687852}" type="presOf" srcId="{4742AF0F-FB60-454F-973B-0BE28B8D3681}" destId="{D1677F42-F80E-4143-BCF1-8097C41F6B95}" srcOrd="0" destOrd="1" presId="urn:microsoft.com/office/officeart/2005/8/layout/hList1"/>
    <dgm:cxn modelId="{38D60093-018F-974F-9392-0C5D28C86D73}" type="presOf" srcId="{E2C838E6-081F-41B6-A701-B1B39AF21C6C}" destId="{D1677F42-F80E-4143-BCF1-8097C41F6B95}" srcOrd="0" destOrd="4" presId="urn:microsoft.com/office/officeart/2005/8/layout/hList1"/>
    <dgm:cxn modelId="{3054B197-6DD7-427A-9F23-8C37C91CE4D8}" srcId="{8A4B222E-9AFA-496D-B390-5FC60A714DEB}" destId="{6430A795-149C-4701-A13B-FE62CC26E911}" srcOrd="0" destOrd="0" parTransId="{0F875685-B956-449C-866E-5ECDAE04EE44}" sibTransId="{4992D346-CCEC-4B7E-A8EF-7B7AECD9F277}"/>
    <dgm:cxn modelId="{42BD3599-278D-5C4E-841C-E139811A1815}" type="presOf" srcId="{236F87C2-1E76-45FC-BB76-D187FCB0B204}" destId="{D1677F42-F80E-4143-BCF1-8097C41F6B95}" srcOrd="0" destOrd="9" presId="urn:microsoft.com/office/officeart/2005/8/layout/hList1"/>
    <dgm:cxn modelId="{89B8E19B-4EF5-9140-8967-069D7BDEDF17}" type="presOf" srcId="{1358E577-6746-42ED-AAEA-330F0AD6B91F}" destId="{2EEAFF60-E698-429F-884D-53CC787C9307}" srcOrd="0" destOrd="10" presId="urn:microsoft.com/office/officeart/2005/8/layout/hList1"/>
    <dgm:cxn modelId="{591AB1A1-DED9-EF4C-A87E-982E2215CA39}" type="presOf" srcId="{5D027C18-0361-4FB0-AFEF-7ADDC49C551D}" destId="{D1677F42-F80E-4143-BCF1-8097C41F6B95}" srcOrd="0" destOrd="8" presId="urn:microsoft.com/office/officeart/2005/8/layout/hList1"/>
    <dgm:cxn modelId="{F71ED9A6-F0C1-154D-B7CD-DD993A71C2BD}" type="presOf" srcId="{1F64B617-2D9A-4430-A389-B3B0B5245BE0}" destId="{D1677F42-F80E-4143-BCF1-8097C41F6B95}" srcOrd="0" destOrd="3" presId="urn:microsoft.com/office/officeart/2005/8/layout/hList1"/>
    <dgm:cxn modelId="{BEECCBAC-09AA-0A49-9815-59287996E2B6}" type="presOf" srcId="{05FF1C43-E111-41D9-869E-F7D32C2671BF}" destId="{D1677F42-F80E-4143-BCF1-8097C41F6B95}" srcOrd="0" destOrd="6" presId="urn:microsoft.com/office/officeart/2005/8/layout/hList1"/>
    <dgm:cxn modelId="{D8B35ABB-B038-4B32-A9F1-11D02C5A9DF9}" srcId="{8A4B222E-9AFA-496D-B390-5FC60A714DEB}" destId="{3DE95F39-49EA-4585-A71F-4A1908FF47B7}" srcOrd="5" destOrd="0" parTransId="{7E7B5A03-DEEB-4EC0-AD6A-5FBDE5CA7347}" sibTransId="{B5B78E0F-8EA3-4573-980D-B8371EBD721C}"/>
    <dgm:cxn modelId="{C20765C1-06F7-4F2C-A087-AFFCAE126954}" srcId="{2A1A32D5-EA9E-4615-B90D-2B3017B152B4}" destId="{3711E1B2-47F8-4C6D-94D5-316868EED2FD}" srcOrd="7" destOrd="0" parTransId="{C3407658-8C69-4252-AD95-B88C3543B15B}" sibTransId="{C0E0E185-9F25-4FC7-B8B7-4145993D1DA5}"/>
    <dgm:cxn modelId="{8D4ACEC8-6A11-4FD2-B218-B30B26D2C817}" srcId="{2A1A32D5-EA9E-4615-B90D-2B3017B152B4}" destId="{13B8CE4B-F9DE-486A-9F9D-C084CA2FB5A5}" srcOrd="10" destOrd="0" parTransId="{F33DAC7E-0813-4578-B17D-15593A79C367}" sibTransId="{50EBA26E-BD1E-4422-9FEC-116C86EBC1EA}"/>
    <dgm:cxn modelId="{7E2FC1CB-AA31-4E6C-9A20-D2A3A39D9683}" srcId="{2A1A32D5-EA9E-4615-B90D-2B3017B152B4}" destId="{93E0716E-8C5D-478F-9DF2-E72CA7CD9FDA}" srcOrd="12" destOrd="0" parTransId="{202849FD-B737-4407-BF8D-674CEAE20D98}" sibTransId="{CE4077AE-9ED8-4781-B703-4097DA724BFF}"/>
    <dgm:cxn modelId="{501786CD-E7BB-4EF3-943E-B3DA0B32EC31}" srcId="{8A4B222E-9AFA-496D-B390-5FC60A714DEB}" destId="{8245FB6B-DE99-4649-9EE8-6D1789F61206}" srcOrd="7" destOrd="0" parTransId="{B5CE4280-1B75-46C2-A80F-F097BF8EFB34}" sibTransId="{40536093-99B9-42B3-8E16-BB5AF5FE9723}"/>
    <dgm:cxn modelId="{C8D40ECE-976A-495F-B297-0549FFC6C2E8}" srcId="{2A1A32D5-EA9E-4615-B90D-2B3017B152B4}" destId="{D2A3EB9E-705D-4A9B-99AC-86E4C347B06D}" srcOrd="11" destOrd="0" parTransId="{AEB2CAC4-E099-475B-B488-468BBBFB1744}" sibTransId="{39598EDE-C204-420D-8877-7B6B88FD1A9B}"/>
    <dgm:cxn modelId="{6D6337CF-A89B-45FD-A836-E3553D621CA8}" srcId="{8A4B222E-9AFA-496D-B390-5FC60A714DEB}" destId="{1358E577-6746-42ED-AAEA-330F0AD6B91F}" srcOrd="10" destOrd="0" parTransId="{D2F23063-F098-4932-8F36-E17480336687}" sibTransId="{A8D4EDEA-F993-4171-AC71-92177F897ECC}"/>
    <dgm:cxn modelId="{D04B4CD7-2DE9-D742-A880-B6C25B4726FD}" type="presOf" srcId="{3711E1B2-47F8-4C6D-94D5-316868EED2FD}" destId="{D1677F42-F80E-4143-BCF1-8097C41F6B95}" srcOrd="0" destOrd="7" presId="urn:microsoft.com/office/officeart/2005/8/layout/hList1"/>
    <dgm:cxn modelId="{639D01DF-69CD-4303-8697-8EB4BD2E9C1C}" srcId="{8A4B222E-9AFA-496D-B390-5FC60A714DEB}" destId="{3541A6D3-4D58-4757-94BD-FDD07D38E58D}" srcOrd="9" destOrd="0" parTransId="{3A86D5C4-F81A-49AB-8CCC-D3CA72E3D486}" sibTransId="{A6E82E79-B9FF-4AFD-A41F-7A60BFBCD8A0}"/>
    <dgm:cxn modelId="{C8EA8BE6-7C24-463B-91E7-35D72B748854}" srcId="{2A1A32D5-EA9E-4615-B90D-2B3017B152B4}" destId="{1F64B617-2D9A-4430-A389-B3B0B5245BE0}" srcOrd="3" destOrd="0" parTransId="{FEEB038E-403E-486F-83E1-49D10C7DA9A4}" sibTransId="{6166EF1E-842A-46EE-8832-83FC1FE222C9}"/>
    <dgm:cxn modelId="{E14CC2F2-7A5B-46B5-9A93-1240E93DC48C}" srcId="{8A4B222E-9AFA-496D-B390-5FC60A714DEB}" destId="{72E74444-5D6A-42F9-9213-3AB5AA93BF72}" srcOrd="4" destOrd="0" parTransId="{85055535-2A45-4DC3-82B7-1DF3AF6D6C0F}" sibTransId="{6A232D7E-8BC9-40AE-ABC4-66AA9C50A602}"/>
    <dgm:cxn modelId="{8F9A06F6-BFB6-C04B-8529-8BDF51F539FF}" type="presOf" srcId="{2A1A32D5-EA9E-4615-B90D-2B3017B152B4}" destId="{B3895A0D-1C00-4C4B-9CFD-82AFC1F337AE}" srcOrd="0" destOrd="0" presId="urn:microsoft.com/office/officeart/2005/8/layout/hList1"/>
    <dgm:cxn modelId="{D377C0FA-D70C-4046-8302-316A3B43FC69}" srcId="{8A4B222E-9AFA-496D-B390-5FC60A714DEB}" destId="{20919EC3-9BB5-4EC4-AD76-38CDA921A3D0}" srcOrd="2" destOrd="0" parTransId="{D2102416-5A3A-4CF1-8DBA-BBF1133F2015}" sibTransId="{09866504-2052-4C2F-A2D3-6942BBC77FDF}"/>
    <dgm:cxn modelId="{E0DC4FFD-1A14-44CD-B1BE-D67C59239929}" srcId="{2A1A32D5-EA9E-4615-B90D-2B3017B152B4}" destId="{9F645209-2BAC-43F3-9961-D72AD0C60182}" srcOrd="0" destOrd="0" parTransId="{B2030E49-73A0-48FF-90F0-FD29FEC880E8}" sibTransId="{EBF35982-0A30-4C66-A8BB-F5390F2C1C43}"/>
    <dgm:cxn modelId="{EC3895FD-2C80-3D49-B203-9E087E29D940}" type="presOf" srcId="{D2A3EB9E-705D-4A9B-99AC-86E4C347B06D}" destId="{D1677F42-F80E-4143-BCF1-8097C41F6B95}" srcOrd="0" destOrd="11" presId="urn:microsoft.com/office/officeart/2005/8/layout/hList1"/>
    <dgm:cxn modelId="{EA56ABFE-165D-F94C-BCE2-A71984FF6D0C}" type="presOf" srcId="{19E83AB0-2F6E-49AC-84B1-8742FC9A8A01}" destId="{2EEAFF60-E698-429F-884D-53CC787C9307}" srcOrd="0" destOrd="12" presId="urn:microsoft.com/office/officeart/2005/8/layout/hList1"/>
    <dgm:cxn modelId="{2224963A-DF73-0341-A9F6-0641ECC4841B}" type="presParOf" srcId="{80A79F05-BF62-4D44-B242-5D79958F1359}" destId="{80B71BD1-3331-4150-9F39-25C5D49B8F5B}" srcOrd="0" destOrd="0" presId="urn:microsoft.com/office/officeart/2005/8/layout/hList1"/>
    <dgm:cxn modelId="{1A1E711F-82EB-6844-B387-27436A443F19}" type="presParOf" srcId="{80B71BD1-3331-4150-9F39-25C5D49B8F5B}" destId="{B3895A0D-1C00-4C4B-9CFD-82AFC1F337AE}" srcOrd="0" destOrd="0" presId="urn:microsoft.com/office/officeart/2005/8/layout/hList1"/>
    <dgm:cxn modelId="{F1C7A0C0-5883-404F-8381-D34E7973C332}" type="presParOf" srcId="{80B71BD1-3331-4150-9F39-25C5D49B8F5B}" destId="{D1677F42-F80E-4143-BCF1-8097C41F6B95}" srcOrd="1" destOrd="0" presId="urn:microsoft.com/office/officeart/2005/8/layout/hList1"/>
    <dgm:cxn modelId="{11D126CF-6BB4-A748-BACC-7FC8EE6C701D}" type="presParOf" srcId="{80A79F05-BF62-4D44-B242-5D79958F1359}" destId="{0A97CCA7-8414-401B-A258-2E246226F26D}" srcOrd="1" destOrd="0" presId="urn:microsoft.com/office/officeart/2005/8/layout/hList1"/>
    <dgm:cxn modelId="{1DB45206-7F04-CF45-997E-F24F9FAA3F7A}" type="presParOf" srcId="{80A79F05-BF62-4D44-B242-5D79958F1359}" destId="{D3C6DC53-6102-4E2B-B196-D2DED2294E72}" srcOrd="2" destOrd="0" presId="urn:microsoft.com/office/officeart/2005/8/layout/hList1"/>
    <dgm:cxn modelId="{49D8F887-9BB1-1F49-AF9D-E0D6135D67D3}" type="presParOf" srcId="{D3C6DC53-6102-4E2B-B196-D2DED2294E72}" destId="{BC5ECFB8-E3E0-4276-BB31-42D28B91CCD8}" srcOrd="0" destOrd="0" presId="urn:microsoft.com/office/officeart/2005/8/layout/hList1"/>
    <dgm:cxn modelId="{5D4C1693-49FF-564D-BCAC-73096D00237A}" type="presParOf" srcId="{D3C6DC53-6102-4E2B-B196-D2DED2294E72}" destId="{2EEAFF60-E698-429F-884D-53CC787C9307}"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6" y="143071"/>
          <a:ext cx="3504334" cy="489600"/>
        </a:xfrm>
        <a:prstGeom prst="rect">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0"/>
              <a:satOff val="0"/>
              <a:lumOff val="0"/>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Political</a:t>
          </a:r>
          <a:endParaRPr lang="en-US" sz="1700" kern="1200" dirty="0">
            <a:solidFill>
              <a:sysClr val="window" lastClr="FFFFFF"/>
            </a:solidFill>
            <a:latin typeface="Gill Sans MT"/>
            <a:ea typeface="+mn-ea"/>
            <a:cs typeface="+mn-cs"/>
          </a:endParaRPr>
        </a:p>
      </dsp:txBody>
      <dsp:txXfrm>
        <a:off x="36" y="143071"/>
        <a:ext cx="3504334" cy="489600"/>
      </dsp:txXfrm>
    </dsp:sp>
    <dsp:sp modelId="{D1677F42-F80E-4143-BCF1-8097C41F6B95}">
      <dsp:nvSpPr>
        <dsp:cNvPr id="0" name=""/>
        <dsp:cNvSpPr/>
      </dsp:nvSpPr>
      <dsp:spPr>
        <a:xfrm>
          <a:off x="36" y="632671"/>
          <a:ext cx="3504334" cy="4024856"/>
        </a:xfrm>
        <a:prstGeom prst="rect">
          <a:avLst/>
        </a:prstGeom>
        <a:solidFill>
          <a:srgbClr val="84AA33">
            <a:tint val="40000"/>
            <a:alpha val="90000"/>
            <a:hueOff val="0"/>
            <a:satOff val="0"/>
            <a:lumOff val="0"/>
            <a:alphaOff val="0"/>
          </a:srgbClr>
        </a:solidFill>
        <a:ln w="9525" cap="flat" cmpd="sng" algn="ctr">
          <a:solidFill>
            <a:srgbClr val="84AA33">
              <a:tint val="40000"/>
              <a:alpha val="90000"/>
              <a:hueOff val="0"/>
              <a:satOff val="0"/>
              <a:lumOff val="0"/>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Ecological / environmental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Current legislation – home market</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Future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European / international legislation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Government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Trading policies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Funding, grants and initiatives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Pressure groups – home and abroad</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Wars and conflict</a:t>
          </a:r>
          <a:endParaRPr lang="en-US" sz="1700" kern="1200" dirty="0">
            <a:solidFill>
              <a:sysClr val="windowText" lastClr="000000">
                <a:hueOff val="0"/>
                <a:satOff val="0"/>
                <a:lumOff val="0"/>
                <a:alphaOff val="0"/>
              </a:sysClr>
            </a:solidFill>
            <a:latin typeface="Gill Sans MT"/>
            <a:ea typeface="+mn-ea"/>
            <a:cs typeface="+mn-cs"/>
          </a:endParaRPr>
        </a:p>
      </dsp:txBody>
      <dsp:txXfrm>
        <a:off x="36" y="632671"/>
        <a:ext cx="3504334" cy="4024856"/>
      </dsp:txXfrm>
    </dsp:sp>
    <dsp:sp modelId="{BCCE1A27-2097-462D-9AF0-0CCBD1562237}">
      <dsp:nvSpPr>
        <dsp:cNvPr id="0" name=""/>
        <dsp:cNvSpPr/>
      </dsp:nvSpPr>
      <dsp:spPr>
        <a:xfrm>
          <a:off x="3994978" y="143071"/>
          <a:ext cx="3504334" cy="489600"/>
        </a:xfrm>
        <a:prstGeom prst="rect">
          <a:avLst/>
        </a:prstGeom>
        <a:gradFill rotWithShape="0">
          <a:gsLst>
            <a:gs pos="0">
              <a:srgbClr val="84AA33">
                <a:hueOff val="-3210336"/>
                <a:satOff val="39690"/>
                <a:lumOff val="-12939"/>
                <a:alphaOff val="0"/>
                <a:tint val="92000"/>
                <a:satMod val="170000"/>
              </a:srgbClr>
            </a:gs>
            <a:gs pos="15000">
              <a:srgbClr val="84AA33">
                <a:hueOff val="-3210336"/>
                <a:satOff val="39690"/>
                <a:lumOff val="-12939"/>
                <a:alphaOff val="0"/>
                <a:tint val="92000"/>
                <a:shade val="99000"/>
                <a:satMod val="170000"/>
              </a:srgbClr>
            </a:gs>
            <a:gs pos="62000">
              <a:srgbClr val="84AA33">
                <a:hueOff val="-3210336"/>
                <a:satOff val="39690"/>
                <a:lumOff val="-12939"/>
                <a:alphaOff val="0"/>
                <a:tint val="96000"/>
                <a:shade val="80000"/>
                <a:satMod val="170000"/>
              </a:srgbClr>
            </a:gs>
            <a:gs pos="97000">
              <a:srgbClr val="84AA33">
                <a:hueOff val="-3210336"/>
                <a:satOff val="39690"/>
                <a:lumOff val="-12939"/>
                <a:alphaOff val="0"/>
                <a:tint val="98000"/>
                <a:shade val="63000"/>
                <a:satMod val="170000"/>
              </a:srgbClr>
            </a:gs>
            <a:gs pos="100000">
              <a:srgbClr val="84AA33">
                <a:hueOff val="-3210336"/>
                <a:satOff val="39690"/>
                <a:lumOff val="-12939"/>
                <a:alphaOff val="0"/>
                <a:shade val="62000"/>
                <a:satMod val="170000"/>
              </a:srgbClr>
            </a:gs>
          </a:gsLst>
          <a:path path="circle">
            <a:fillToRect l="50000" t="50000" r="50000" b="50000"/>
          </a:path>
        </a:gradFill>
        <a:ln w="9525" cap="flat" cmpd="sng" algn="ctr">
          <a:solidFill>
            <a:srgbClr val="84AA33">
              <a:hueOff val="-3210336"/>
              <a:satOff val="39690"/>
              <a:lumOff val="-12939"/>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84AA33">
              <a:hueOff val="-3210336"/>
              <a:satOff val="39690"/>
              <a:lumOff val="-12939"/>
              <a:alphaOff val="0"/>
              <a:shade val="80000"/>
            </a:srgbClr>
          </a:contourClr>
        </a:sp3d>
      </dsp:spPr>
      <dsp:style>
        <a:lnRef idx="1">
          <a:scrgbClr r="0" g="0" b="0"/>
        </a:lnRef>
        <a:fillRef idx="3">
          <a:scrgbClr r="0" g="0" b="0"/>
        </a:fillRef>
        <a:effectRef idx="2">
          <a:scrgbClr r="0" g="0" b="0"/>
        </a:effectRef>
        <a:fontRef idx="minor">
          <a:schemeClr val="lt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b="1" kern="1200" dirty="0">
              <a:solidFill>
                <a:sysClr val="window" lastClr="FFFFFF"/>
              </a:solidFill>
              <a:latin typeface="Gill Sans MT"/>
              <a:ea typeface="+mn-ea"/>
              <a:cs typeface="+mn-cs"/>
            </a:rPr>
            <a:t>Economic</a:t>
          </a:r>
          <a:endParaRPr lang="en-US" sz="1700" kern="1200" dirty="0">
            <a:solidFill>
              <a:sysClr val="window" lastClr="FFFFFF"/>
            </a:solidFill>
            <a:latin typeface="Gill Sans MT"/>
            <a:ea typeface="+mn-ea"/>
            <a:cs typeface="+mn-cs"/>
          </a:endParaRPr>
        </a:p>
      </dsp:txBody>
      <dsp:txXfrm>
        <a:off x="3994978" y="143071"/>
        <a:ext cx="3504334" cy="489600"/>
      </dsp:txXfrm>
    </dsp:sp>
    <dsp:sp modelId="{29FB81B8-37C7-4052-8DA2-396CDA02FA5A}">
      <dsp:nvSpPr>
        <dsp:cNvPr id="0" name=""/>
        <dsp:cNvSpPr/>
      </dsp:nvSpPr>
      <dsp:spPr>
        <a:xfrm>
          <a:off x="3994978" y="632671"/>
          <a:ext cx="3504334" cy="4024856"/>
        </a:xfrm>
        <a:prstGeom prst="rect">
          <a:avLst/>
        </a:prstGeom>
        <a:solidFill>
          <a:srgbClr val="84AA33">
            <a:tint val="40000"/>
            <a:alpha val="90000"/>
            <a:hueOff val="-4537969"/>
            <a:satOff val="-6003"/>
            <a:lumOff val="-1387"/>
            <a:alphaOff val="0"/>
          </a:srgbClr>
        </a:solidFill>
        <a:ln w="9525" cap="flat" cmpd="sng" algn="ctr">
          <a:solidFill>
            <a:srgbClr val="84AA33">
              <a:tint val="40000"/>
              <a:alpha val="90000"/>
              <a:hueOff val="-4537969"/>
              <a:satOff val="-6003"/>
              <a:lumOff val="-1387"/>
              <a:alphaOff val="0"/>
            </a:srgb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situation</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Home economy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Overseas economies and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General taxation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Taxation – specific to the product / services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Seasonality / weather issues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and trade cycles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Specific industry factors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Market routes and distribution trends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Customer / end-user drivers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Interest / exchange rates</a:t>
          </a:r>
          <a:endParaRPr lang="en-US" sz="1700" kern="1200" dirty="0">
            <a:solidFill>
              <a:sysClr val="windowText" lastClr="000000">
                <a:hueOff val="0"/>
                <a:satOff val="0"/>
                <a:lumOff val="0"/>
                <a:alphaOff val="0"/>
              </a:sysClr>
            </a:solidFill>
            <a:latin typeface="Gill Sans MT"/>
            <a:ea typeface="+mn-ea"/>
            <a:cs typeface="+mn-cs"/>
          </a:endParaRPr>
        </a:p>
        <a:p>
          <a:pPr marL="171450" lvl="1" indent="-171450" algn="l" defTabSz="755650">
            <a:lnSpc>
              <a:spcPct val="90000"/>
            </a:lnSpc>
            <a:spcBef>
              <a:spcPct val="0"/>
            </a:spcBef>
            <a:spcAft>
              <a:spcPct val="15000"/>
            </a:spcAft>
            <a:buChar char="•"/>
          </a:pPr>
          <a:r>
            <a:rPr lang="en-GB" sz="1700" kern="1200" dirty="0">
              <a:solidFill>
                <a:sysClr val="windowText" lastClr="000000">
                  <a:hueOff val="0"/>
                  <a:satOff val="0"/>
                  <a:lumOff val="0"/>
                  <a:alphaOff val="0"/>
                </a:sysClr>
              </a:solidFill>
              <a:latin typeface="Gill Sans MT"/>
              <a:ea typeface="+mn-ea"/>
              <a:cs typeface="+mn-cs"/>
            </a:rPr>
            <a:t>International trade / monetary issues</a:t>
          </a:r>
          <a:endParaRPr lang="en-US" sz="1700" kern="1200" dirty="0">
            <a:solidFill>
              <a:sysClr val="windowText" lastClr="000000">
                <a:hueOff val="0"/>
                <a:satOff val="0"/>
                <a:lumOff val="0"/>
                <a:alphaOff val="0"/>
              </a:sysClr>
            </a:solidFill>
            <a:latin typeface="Gill Sans MT"/>
            <a:ea typeface="+mn-ea"/>
            <a:cs typeface="+mn-cs"/>
          </a:endParaRPr>
        </a:p>
      </dsp:txBody>
      <dsp:txXfrm>
        <a:off x="3994978" y="632671"/>
        <a:ext cx="3504334" cy="40248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5A0D-1C00-4C4B-9CFD-82AFC1F337AE}">
      <dsp:nvSpPr>
        <dsp:cNvPr id="0" name=""/>
        <dsp:cNvSpPr/>
      </dsp:nvSpPr>
      <dsp:spPr>
        <a:xfrm>
          <a:off x="38" y="125333"/>
          <a:ext cx="3685337" cy="460800"/>
        </a:xfrm>
        <a:prstGeom prst="rect">
          <a:avLst/>
        </a:prstGeom>
        <a:gradFill rotWithShape="1">
          <a:gsLst>
            <a:gs pos="0">
              <a:srgbClr val="FEB80A">
                <a:tint val="92000"/>
                <a:satMod val="170000"/>
              </a:srgbClr>
            </a:gs>
            <a:gs pos="15000">
              <a:srgbClr val="FEB80A">
                <a:tint val="92000"/>
                <a:shade val="99000"/>
                <a:satMod val="170000"/>
              </a:srgbClr>
            </a:gs>
            <a:gs pos="62000">
              <a:srgbClr val="FEB80A">
                <a:tint val="96000"/>
                <a:shade val="80000"/>
                <a:satMod val="170000"/>
              </a:srgbClr>
            </a:gs>
            <a:gs pos="97000">
              <a:srgbClr val="FEB80A">
                <a:tint val="98000"/>
                <a:shade val="63000"/>
                <a:satMod val="170000"/>
              </a:srgbClr>
            </a:gs>
            <a:gs pos="100000">
              <a:srgbClr val="FEB80A">
                <a:shade val="62000"/>
                <a:satMod val="170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FEB80A">
              <a:shade val="80000"/>
            </a:srgbClr>
          </a:contourClr>
        </a:sp3d>
      </dsp:spPr>
      <dsp:style>
        <a:lnRef idx="1">
          <a:schemeClr val="accent2"/>
        </a:lnRef>
        <a:fillRef idx="3">
          <a:schemeClr val="accent2"/>
        </a:fillRef>
        <a:effectRef idx="2">
          <a:schemeClr val="accent2"/>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Social</a:t>
          </a:r>
          <a:endParaRPr lang="en-US" sz="1600" kern="1200" dirty="0">
            <a:solidFill>
              <a:sysClr val="window" lastClr="FFFFFF"/>
            </a:solidFill>
            <a:latin typeface="Gill Sans MT"/>
            <a:ea typeface="+mn-ea"/>
            <a:cs typeface="+mn-cs"/>
          </a:endParaRPr>
        </a:p>
      </dsp:txBody>
      <dsp:txXfrm>
        <a:off x="38" y="125333"/>
        <a:ext cx="3685337" cy="460800"/>
      </dsp:txXfrm>
    </dsp:sp>
    <dsp:sp modelId="{D1677F42-F80E-4143-BCF1-8097C41F6B95}">
      <dsp:nvSpPr>
        <dsp:cNvPr id="0" name=""/>
        <dsp:cNvSpPr/>
      </dsp:nvSpPr>
      <dsp:spPr>
        <a:xfrm>
          <a:off x="38" y="586134"/>
          <a:ext cx="3685337" cy="3639870"/>
        </a:xfrm>
        <a:prstGeom prst="rect">
          <a:avLst/>
        </a:prstGeom>
        <a:gradFill rotWithShape="1">
          <a:gsLst>
            <a:gs pos="0">
              <a:srgbClr val="FEB80A">
                <a:tint val="35000"/>
                <a:satMod val="253000"/>
              </a:srgbClr>
            </a:gs>
            <a:gs pos="50000">
              <a:srgbClr val="FEB80A">
                <a:tint val="42000"/>
                <a:satMod val="255000"/>
              </a:srgbClr>
            </a:gs>
            <a:gs pos="97000">
              <a:srgbClr val="FEB80A">
                <a:tint val="53000"/>
                <a:satMod val="260000"/>
              </a:srgbClr>
            </a:gs>
            <a:gs pos="100000">
              <a:srgbClr val="FEB80A">
                <a:tint val="56000"/>
                <a:satMod val="275000"/>
              </a:srgbClr>
            </a:gs>
          </a:gsLst>
          <a:path path="circle">
            <a:fillToRect l="50000" t="50000" r="50000" b="50000"/>
          </a:path>
        </a:gradFill>
        <a:ln w="9525" cap="flat" cmpd="sng" algn="ctr">
          <a:solidFill>
            <a:srgbClr val="FEB80A"/>
          </a:solidFill>
          <a:prstDash val="solid"/>
          <a:miter lim="800000"/>
        </a:ln>
        <a:effectLst>
          <a:outerShdw blurRad="63500" dist="25400" dir="5400000" rotWithShape="0">
            <a:srgbClr val="000000">
              <a:alpha val="43137"/>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Lifestyle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Demographics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attitudes and opinions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Media views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Law changes affecting social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Brand, company, technology image</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patterns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Fashion and role models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Major events and influences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Buying access and trends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Ethnic / religious factors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Advertising and publicity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Ethical issues</a:t>
          </a:r>
          <a:endParaRPr lang="en-US" sz="1600" kern="1200" dirty="0">
            <a:solidFill>
              <a:sysClr val="windowText" lastClr="000000">
                <a:hueOff val="0"/>
                <a:satOff val="0"/>
                <a:lumOff val="0"/>
                <a:alphaOff val="0"/>
              </a:sysClr>
            </a:solidFill>
            <a:latin typeface="Gill Sans MT"/>
            <a:ea typeface="+mn-ea"/>
            <a:cs typeface="+mn-cs"/>
          </a:endParaRPr>
        </a:p>
      </dsp:txBody>
      <dsp:txXfrm>
        <a:off x="38" y="586134"/>
        <a:ext cx="3685337" cy="3639870"/>
      </dsp:txXfrm>
    </dsp:sp>
    <dsp:sp modelId="{BC5ECFB8-E3E0-4276-BB31-42D28B91CCD8}">
      <dsp:nvSpPr>
        <dsp:cNvPr id="0" name=""/>
        <dsp:cNvSpPr/>
      </dsp:nvSpPr>
      <dsp:spPr>
        <a:xfrm>
          <a:off x="4201323" y="125333"/>
          <a:ext cx="3685337" cy="460800"/>
        </a:xfrm>
        <a:prstGeom prst="rect">
          <a:avLst/>
        </a:prstGeom>
        <a:gradFill rotWithShape="1">
          <a:gsLst>
            <a:gs pos="0">
              <a:srgbClr val="475A8D">
                <a:tint val="92000"/>
                <a:satMod val="170000"/>
              </a:srgbClr>
            </a:gs>
            <a:gs pos="15000">
              <a:srgbClr val="475A8D">
                <a:tint val="92000"/>
                <a:shade val="99000"/>
                <a:satMod val="170000"/>
              </a:srgbClr>
            </a:gs>
            <a:gs pos="62000">
              <a:srgbClr val="475A8D">
                <a:tint val="96000"/>
                <a:shade val="80000"/>
                <a:satMod val="170000"/>
              </a:srgbClr>
            </a:gs>
            <a:gs pos="97000">
              <a:srgbClr val="475A8D">
                <a:tint val="98000"/>
                <a:shade val="63000"/>
                <a:satMod val="170000"/>
              </a:srgbClr>
            </a:gs>
            <a:gs pos="100000">
              <a:srgbClr val="475A8D">
                <a:shade val="62000"/>
                <a:satMod val="170000"/>
              </a:srgbClr>
            </a:gs>
          </a:gsLst>
          <a:path path="circle">
            <a:fillToRect l="50000" t="50000" r="50000" b="50000"/>
          </a:path>
        </a:gradFill>
        <a:ln w="9525" cap="flat" cmpd="sng" algn="ctr">
          <a:solidFill>
            <a:srgbClr val="475A8D"/>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rgbClr val="475A8D">
              <a:shade val="80000"/>
            </a:srgbClr>
          </a:contourClr>
        </a:sp3d>
      </dsp:spPr>
      <dsp:style>
        <a:lnRef idx="1">
          <a:schemeClr val="accent6"/>
        </a:lnRef>
        <a:fillRef idx="3">
          <a:schemeClr val="accent6"/>
        </a:fillRef>
        <a:effectRef idx="2">
          <a:schemeClr val="accent6"/>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ysClr val="window" lastClr="FFFFFF"/>
              </a:solidFill>
              <a:latin typeface="Gill Sans MT"/>
              <a:ea typeface="+mn-ea"/>
              <a:cs typeface="+mn-cs"/>
            </a:rPr>
            <a:t>Technological</a:t>
          </a:r>
          <a:endParaRPr lang="en-US" sz="1600" kern="1200" dirty="0">
            <a:solidFill>
              <a:sysClr val="window" lastClr="FFFFFF"/>
            </a:solidFill>
            <a:latin typeface="Gill Sans MT"/>
            <a:ea typeface="+mn-ea"/>
            <a:cs typeface="+mn-cs"/>
          </a:endParaRPr>
        </a:p>
      </dsp:txBody>
      <dsp:txXfrm>
        <a:off x="4201323" y="125333"/>
        <a:ext cx="3685337" cy="460800"/>
      </dsp:txXfrm>
    </dsp:sp>
    <dsp:sp modelId="{2EEAFF60-E698-429F-884D-53CC787C9307}">
      <dsp:nvSpPr>
        <dsp:cNvPr id="0" name=""/>
        <dsp:cNvSpPr/>
      </dsp:nvSpPr>
      <dsp:spPr>
        <a:xfrm>
          <a:off x="4201323" y="586134"/>
          <a:ext cx="3685337" cy="3639870"/>
        </a:xfrm>
        <a:prstGeom prst="rect">
          <a:avLst/>
        </a:prstGeom>
        <a:gradFill rotWithShape="1">
          <a:gsLst>
            <a:gs pos="0">
              <a:srgbClr val="3891A7">
                <a:tint val="35000"/>
                <a:satMod val="253000"/>
              </a:srgbClr>
            </a:gs>
            <a:gs pos="50000">
              <a:srgbClr val="3891A7">
                <a:tint val="42000"/>
                <a:satMod val="255000"/>
              </a:srgbClr>
            </a:gs>
            <a:gs pos="97000">
              <a:srgbClr val="3891A7">
                <a:tint val="53000"/>
                <a:satMod val="260000"/>
              </a:srgbClr>
            </a:gs>
            <a:gs pos="100000">
              <a:srgbClr val="3891A7">
                <a:tint val="56000"/>
                <a:satMod val="275000"/>
              </a:srgbClr>
            </a:gs>
          </a:gsLst>
          <a:path path="circle">
            <a:fillToRect l="50000" t="50000" r="50000" b="50000"/>
          </a:path>
        </a:gradFill>
        <a:ln w="9525" cap="flat" cmpd="sng" algn="ctr">
          <a:solidFill>
            <a:srgbClr val="3891A7"/>
          </a:solidFill>
          <a:prstDash val="solid"/>
          <a:miter lim="800000"/>
        </a:ln>
        <a:effectLst>
          <a:outerShdw blurRad="63500" dist="25400" dir="5400000" rotWithShape="0">
            <a:srgbClr val="000000">
              <a:alpha val="43137"/>
            </a:srgbClr>
          </a:outerShdw>
        </a:effectLst>
      </dsp:spPr>
      <dsp:style>
        <a:lnRef idx="1">
          <a:schemeClr val="accent1"/>
        </a:lnRef>
        <a:fillRef idx="2">
          <a:schemeClr val="accent1"/>
        </a:fillRef>
        <a:effectRef idx="1">
          <a:schemeClr val="accent1"/>
        </a:effectRef>
        <a:fontRef idx="minor">
          <a:schemeClr val="dk1"/>
        </a:fontRef>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Competing technology development</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Research funding</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Associated / dependant technologies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Replacement technology / solutions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Maturity of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Manufacturing maturity and capacity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Information and communications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Consumer buying mechanisms / technology</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legislation</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Innovation potential</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Technology access, licensing patents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Intellectual property issues</a:t>
          </a:r>
          <a:endParaRPr lang="en-US" sz="1600" kern="1200" dirty="0">
            <a:solidFill>
              <a:sysClr val="windowText" lastClr="000000">
                <a:hueOff val="0"/>
                <a:satOff val="0"/>
                <a:lumOff val="0"/>
                <a:alphaOff val="0"/>
              </a:sysClr>
            </a:solidFill>
            <a:latin typeface="Gill Sans MT"/>
            <a:ea typeface="+mn-ea"/>
            <a:cs typeface="+mn-cs"/>
          </a:endParaRPr>
        </a:p>
        <a:p>
          <a:pPr marL="171450" lvl="1" indent="-171450" algn="l" defTabSz="711200">
            <a:lnSpc>
              <a:spcPct val="90000"/>
            </a:lnSpc>
            <a:spcBef>
              <a:spcPct val="0"/>
            </a:spcBef>
            <a:spcAft>
              <a:spcPct val="15000"/>
            </a:spcAft>
            <a:buChar char="•"/>
          </a:pPr>
          <a:r>
            <a:rPr lang="en-GB" sz="1600" kern="1200" dirty="0">
              <a:solidFill>
                <a:sysClr val="windowText" lastClr="000000">
                  <a:hueOff val="0"/>
                  <a:satOff val="0"/>
                  <a:lumOff val="0"/>
                  <a:alphaOff val="0"/>
                </a:sysClr>
              </a:solidFill>
              <a:latin typeface="Gill Sans MT"/>
              <a:ea typeface="+mn-ea"/>
              <a:cs typeface="+mn-cs"/>
            </a:rPr>
            <a:t>Global communications</a:t>
          </a:r>
          <a:endParaRPr lang="en-US" sz="1600" kern="1200" dirty="0">
            <a:solidFill>
              <a:sysClr val="windowText" lastClr="000000">
                <a:hueOff val="0"/>
                <a:satOff val="0"/>
                <a:lumOff val="0"/>
                <a:alphaOff val="0"/>
              </a:sysClr>
            </a:solidFill>
            <a:latin typeface="Gill Sans MT"/>
            <a:ea typeface="+mn-ea"/>
            <a:cs typeface="+mn-cs"/>
          </a:endParaRPr>
        </a:p>
      </dsp:txBody>
      <dsp:txXfrm>
        <a:off x="4201323" y="586134"/>
        <a:ext cx="3685337" cy="363987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a:t>
            </a:r>
          </a:p>
          <a:p>
            <a:endParaRPr lang="en-GB" dirty="0"/>
          </a:p>
          <a:p>
            <a:r>
              <a:rPr lang="en-GB" dirty="0"/>
              <a:t>How is the need to change identified</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653392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Typically a business case must drive a project.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a satisfactory business case does not exist a project should not be started however if the business case is valid at the start of a project but the justification disappears once the project is underway the project should be stopped.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focus of the business case should be for the totality of the business change, not just one element of it, for example the cost to buy new equipment should take into account the impact on personal, training, changed procedures, accommodation changes, operational costs, relationships with the public, et cetera.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business case is developed at the beginning of the project and maintained throughout the life of the project, being reviewed regularly.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case is a description of the reasons for the project and the justification for undertaking the project, based on the estimated cost of the project, the risks and the expected business benefits and savings.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covers the entire scope of change to the business that is affected by the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case is the most important set of information for any project. It drives the decision-making processes and is usually continually to align the project progress to the business objectives.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cases need to be developed according to organisational standards that might exist and the nature of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case should contain the following</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Reasons</a:t>
            </a:r>
          </a:p>
          <a:p>
            <a:r>
              <a:rPr lang="en-GB" sz="1200" kern="1200" dirty="0">
                <a:solidFill>
                  <a:schemeClr val="tx1"/>
                </a:solidFill>
                <a:effectLst/>
                <a:latin typeface="+mn-lt"/>
                <a:ea typeface="+mn-ea"/>
                <a:cs typeface="+mn-cs"/>
              </a:rPr>
              <a:t>This section provides an explanation of the reasons why the project outcome is required. Generally this is in the project mandate.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Options</a:t>
            </a:r>
          </a:p>
          <a:p>
            <a:r>
              <a:rPr lang="en-GB" sz="1200" kern="1200" dirty="0">
                <a:solidFill>
                  <a:schemeClr val="tx1"/>
                </a:solidFill>
                <a:effectLst/>
                <a:latin typeface="+mn-lt"/>
                <a:ea typeface="+mn-ea"/>
                <a:cs typeface="+mn-cs"/>
              </a:rPr>
              <a:t>This section should describe in outline the various options that have been considered to deliver the required outcome. The chosen option should be indicated, together with a summary of the reasons why. The information provided assurance that the alternatives were considered. Do nothing should always be the starting option to act as a comparison for the other options.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expected.</a:t>
            </a:r>
          </a:p>
          <a:p>
            <a:r>
              <a:rPr lang="en-GB" sz="1200" kern="1200" dirty="0">
                <a:solidFill>
                  <a:schemeClr val="tx1"/>
                </a:solidFill>
                <a:effectLst/>
                <a:latin typeface="+mn-lt"/>
                <a:ea typeface="+mn-ea"/>
                <a:cs typeface="+mn-cs"/>
              </a:rPr>
              <a:t>This section identifies the benefits that is claimed would be achieved by the project outcome. Each one should be described clearly immeasurable terms. Consideration should be given to defining how and when the measurements of improvement can be made.</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This section contains some of the risks faced by the project if they happen with seriously affect delivery of the outcome. Details of how these rest will be managed are contained in a risk log.</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and timescale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Investment appraisal</a:t>
            </a:r>
          </a:p>
          <a:p>
            <a:r>
              <a:rPr lang="en-GB" sz="1200" kern="1200" dirty="0">
                <a:solidFill>
                  <a:schemeClr val="tx1"/>
                </a:solidFill>
                <a:effectLst/>
                <a:latin typeface="+mn-lt"/>
                <a:ea typeface="+mn-ea"/>
                <a:cs typeface="+mn-cs"/>
              </a:rPr>
              <a:t>Cost benefit appraisal and net benefit appraisal. This illustrates a balance between the development, operational, maintenance and support costs against financial value of the benefit overpayment of time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There are many ways to evaluate claimed benefits and investment appraisals. For example sensitivity analysis can be used to determine whether a business case is dependent on a particular benefit.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Developing a business case</a:t>
            </a:r>
          </a:p>
          <a:p>
            <a:r>
              <a:rPr lang="en-GB" sz="1200" kern="1200" dirty="0">
                <a:solidFill>
                  <a:schemeClr val="tx1"/>
                </a:solidFill>
                <a:effectLst/>
                <a:latin typeface="+mn-lt"/>
                <a:ea typeface="+mn-ea"/>
                <a:cs typeface="+mn-cs"/>
              </a:rPr>
              <a:t>It is the executive responsibility to ensure the project objectives, costs, benefits are correctly in line with the business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Development part of the business case</a:t>
            </a:r>
          </a:p>
          <a:p>
            <a:r>
              <a:rPr lang="en-GB" sz="1200" kern="1200" dirty="0">
                <a:solidFill>
                  <a:schemeClr val="tx1"/>
                </a:solidFill>
                <a:effectLst/>
                <a:latin typeface="+mn-lt"/>
                <a:ea typeface="+mn-ea"/>
                <a:cs typeface="+mn-cs"/>
              </a:rPr>
              <a:t>The project mandate should contain some basic elements of the business case.  (PRINCE2 specific)</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709766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Typically a business case must drive a project.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a satisfactory business case does not exist a project should not be started however if the business case is valid at the start of a project but the justification disappears once the project is underway the project should be stopped.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focus of the business case should be for the totality of the business change, not just one element of it, for example the cost to buy new equipment should take into account the impact on personal, training, changed procedures, accommodation changes, operational costs, relationships with the public, et cetera.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business case is developed at the beginning of the project and maintained throughout the life of the project, being reviewed regularly.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case is a description of the reasons for the project and the justification for undertaking the project, based on the estimated cost of the project, the risks and the expected business benefits and savings.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covers the entire scope of change to the business that is affected by the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case is the most important set of information for any project. It drives the decision-making processes and is usually continually to align the project progress to the business objectives.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cases need to be developed according to organisational standards that might exist and the nature of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case should contain the following</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Reasons</a:t>
            </a:r>
          </a:p>
          <a:p>
            <a:r>
              <a:rPr lang="en-GB" sz="1200" kern="1200" dirty="0">
                <a:solidFill>
                  <a:schemeClr val="tx1"/>
                </a:solidFill>
                <a:effectLst/>
                <a:latin typeface="+mn-lt"/>
                <a:ea typeface="+mn-ea"/>
                <a:cs typeface="+mn-cs"/>
              </a:rPr>
              <a:t>This section provides an explanation of the reasons why the project outcome is required. Generally this is in the project mandate.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Options</a:t>
            </a:r>
          </a:p>
          <a:p>
            <a:r>
              <a:rPr lang="en-GB" sz="1200" kern="1200" dirty="0">
                <a:solidFill>
                  <a:schemeClr val="tx1"/>
                </a:solidFill>
                <a:effectLst/>
                <a:latin typeface="+mn-lt"/>
                <a:ea typeface="+mn-ea"/>
                <a:cs typeface="+mn-cs"/>
              </a:rPr>
              <a:t>This section should describe in outline the various options that have been considered to deliver the required outcome. The chosen option should be indicated, together with a summary of the reasons why. The information provided assurance that the alternatives were considered. Do nothing should always be the starting option to act as a comparison for the other options.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expected.</a:t>
            </a:r>
          </a:p>
          <a:p>
            <a:r>
              <a:rPr lang="en-GB" sz="1200" kern="1200" dirty="0">
                <a:solidFill>
                  <a:schemeClr val="tx1"/>
                </a:solidFill>
                <a:effectLst/>
                <a:latin typeface="+mn-lt"/>
                <a:ea typeface="+mn-ea"/>
                <a:cs typeface="+mn-cs"/>
              </a:rPr>
              <a:t>This section identifies the benefits that is claimed would be achieved by the project outcome. Each one should be described clearly immeasurable terms. Consideration should be given to defining how and when the measurements of improvement can be made.</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This section contains some of the risks faced by the project if they happen with seriously affect delivery of the outcome. Details of how these rest will be managed are contained in a risk log.</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and timescale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Investment appraisal</a:t>
            </a:r>
          </a:p>
          <a:p>
            <a:r>
              <a:rPr lang="en-GB" sz="1200" kern="1200" dirty="0">
                <a:solidFill>
                  <a:schemeClr val="tx1"/>
                </a:solidFill>
                <a:effectLst/>
                <a:latin typeface="+mn-lt"/>
                <a:ea typeface="+mn-ea"/>
                <a:cs typeface="+mn-cs"/>
              </a:rPr>
              <a:t>Cost benefit appraisal and net benefit appraisal. This illustrates a balance between the development, operational, maintenance and support costs against financial value of the benefit overpayment of time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There are many ways to evaluate claimed benefits and investment appraisals. For example sensitivity analysis can be used to determine whether a business case is dependent on a particular benefit.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Developing a business case</a:t>
            </a:r>
          </a:p>
          <a:p>
            <a:r>
              <a:rPr lang="en-GB" sz="1200" kern="1200" dirty="0">
                <a:solidFill>
                  <a:schemeClr val="tx1"/>
                </a:solidFill>
                <a:effectLst/>
                <a:latin typeface="+mn-lt"/>
                <a:ea typeface="+mn-ea"/>
                <a:cs typeface="+mn-cs"/>
              </a:rPr>
              <a:t>It is the executive responsibility to ensure the project objectives, costs, benefits are correctly in line with the business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Development part of the business case</a:t>
            </a:r>
          </a:p>
          <a:p>
            <a:r>
              <a:rPr lang="en-GB" sz="1200" kern="1200" dirty="0">
                <a:solidFill>
                  <a:schemeClr val="tx1"/>
                </a:solidFill>
                <a:effectLst/>
                <a:latin typeface="+mn-lt"/>
                <a:ea typeface="+mn-ea"/>
                <a:cs typeface="+mn-cs"/>
              </a:rPr>
              <a:t>The project mandate should contain some basic elements of the business case.  (PRINCE2 specific)</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445132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SWOT can be captured easily with mind maps. This way, you also take advantages of all the benefits of mind maps and brainstorming. It logically structures your new inputs in each category and helps you to come up with more which is exactly what you want in a SWOT analysis. </a:t>
            </a:r>
          </a:p>
          <a:p>
            <a:endParaRPr lang="en-US" dirty="0"/>
          </a:p>
          <a:p>
            <a:endParaRPr lang="en-US" dirty="0"/>
          </a:p>
          <a:p>
            <a:r>
              <a:rPr lang="en-US" dirty="0"/>
              <a:t>Clearly the SWOT can be adapted for other categories that Risk analysis – look to implement and develop SWOT </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723223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Part of the PESTEL model – but why should PM’s incorporate this into their attention?</a:t>
            </a:r>
          </a:p>
          <a:p>
            <a:endParaRPr lang="en-US" dirty="0"/>
          </a:p>
          <a:p>
            <a:pPr>
              <a:spcBef>
                <a:spcPct val="0"/>
              </a:spcBef>
            </a:pPr>
            <a:r>
              <a:rPr lang="en-US" dirty="0"/>
              <a:t>PEST is primarily involved in identifying external risk. </a:t>
            </a:r>
          </a:p>
          <a:p>
            <a:pPr>
              <a:spcBef>
                <a:spcPct val="0"/>
              </a:spcBef>
            </a:pPr>
            <a:r>
              <a:rPr lang="en-US" b="1" dirty="0"/>
              <a:t> </a:t>
            </a:r>
            <a:endParaRPr lang="en-US" dirty="0"/>
          </a:p>
          <a:p>
            <a:pPr>
              <a:spcBef>
                <a:spcPct val="0"/>
              </a:spcBef>
            </a:pPr>
            <a:r>
              <a:rPr lang="en-US" b="1" dirty="0"/>
              <a:t>[DISCUSS]</a:t>
            </a:r>
            <a:endParaRPr lang="en-US" dirty="0"/>
          </a:p>
          <a:p>
            <a:pPr>
              <a:spcBef>
                <a:spcPct val="0"/>
              </a:spcBef>
            </a:pPr>
            <a:r>
              <a:rPr lang="en-US" b="1" dirty="0"/>
              <a:t>As a project manager, why is it important to pay attention to such risks?</a:t>
            </a:r>
            <a:endParaRPr lang="en-US" dirty="0"/>
          </a:p>
          <a:p>
            <a:pPr>
              <a:spcBef>
                <a:spcPct val="0"/>
              </a:spcBef>
            </a:pPr>
            <a:r>
              <a:rPr lang="en-US" dirty="0"/>
              <a:t>Encourage an open discussion on why a project manager needs to consider this kind of risks and how is it going to help the successful completion of the project. </a:t>
            </a:r>
          </a:p>
          <a:p>
            <a:pPr>
              <a:spcBef>
                <a:spcPct val="0"/>
              </a:spcBef>
            </a:pPr>
            <a:r>
              <a:rPr lang="en-US" dirty="0"/>
              <a:t> </a:t>
            </a:r>
          </a:p>
          <a:p>
            <a:pPr>
              <a:spcBef>
                <a:spcPct val="0"/>
              </a:spcBef>
            </a:pPr>
            <a:r>
              <a:rPr lang="en-US" dirty="0"/>
              <a:t>You want to know how external events can impact your project so that you can deal with them effectively. </a:t>
            </a:r>
          </a:p>
          <a:p>
            <a:pPr>
              <a:spcBef>
                <a:spcPct val="0"/>
              </a:spcBef>
            </a:pPr>
            <a:r>
              <a:rPr lang="en-US" dirty="0"/>
              <a:t> </a:t>
            </a:r>
          </a:p>
          <a:p>
            <a:pPr>
              <a:spcBef>
                <a:spcPct val="0"/>
              </a:spcBef>
            </a:pPr>
            <a:r>
              <a:rPr lang="en-US" dirty="0"/>
              <a:t>SWOT, which will be explained shortly is both internal and external risk. As a result it is better to do a PEST analysis first and then follow it by a SWOT analysis.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619856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4189286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term ‘parties-at-interest’ is used by Meredith and Mantel rather than the term ‘stakeholder’</a:t>
            </a:r>
          </a:p>
          <a:p>
            <a:br>
              <a:rPr lang="en-US" dirty="0"/>
            </a:br>
            <a:r>
              <a:rPr lang="en-US" dirty="0"/>
              <a:t>PM Environment consists of multiple </a:t>
            </a:r>
          </a:p>
          <a:p>
            <a:pPr eaLnBrk="1" hangingPunct="1">
              <a:lnSpc>
                <a:spcPct val="130000"/>
              </a:lnSpc>
            </a:pPr>
            <a:r>
              <a:rPr lang="en-GB" sz="1200" b="1" dirty="0">
                <a:latin typeface="Arial" charset="0"/>
                <a:cs typeface="Arial" charset="0"/>
              </a:rPr>
              <a:t>Stakeholders</a:t>
            </a:r>
          </a:p>
          <a:p>
            <a:pPr eaLnBrk="1" hangingPunct="1">
              <a:lnSpc>
                <a:spcPct val="130000"/>
              </a:lnSpc>
            </a:pPr>
            <a:r>
              <a:rPr lang="en-GB" sz="1200" b="1" dirty="0">
                <a:latin typeface="Arial" charset="0"/>
                <a:cs typeface="Arial" charset="0"/>
              </a:rPr>
              <a:t>The outside environment</a:t>
            </a:r>
          </a:p>
          <a:p>
            <a:pPr eaLnBrk="1" hangingPunct="1">
              <a:lnSpc>
                <a:spcPct val="130000"/>
              </a:lnSpc>
            </a:pPr>
            <a:r>
              <a:rPr lang="en-GB" sz="1200" b="1" dirty="0">
                <a:latin typeface="Arial" charset="0"/>
                <a:cs typeface="Arial" charset="0"/>
              </a:rPr>
              <a:t>The organisational framework</a:t>
            </a:r>
          </a:p>
          <a:p>
            <a:pPr eaLnBrk="1" hangingPunct="1">
              <a:lnSpc>
                <a:spcPct val="130000"/>
              </a:lnSpc>
            </a:pPr>
            <a:r>
              <a:rPr lang="en-GB" sz="1200" b="1" dirty="0">
                <a:latin typeface="Arial" charset="0"/>
                <a:cs typeface="Arial" charset="0"/>
              </a:rPr>
              <a:t>Alignment with organisation strategy</a:t>
            </a:r>
          </a:p>
          <a:p>
            <a:pPr eaLnBrk="1" hangingPunct="1">
              <a:lnSpc>
                <a:spcPct val="130000"/>
              </a:lnSpc>
            </a:pPr>
            <a:r>
              <a:rPr lang="en-GB" sz="1200" b="1" dirty="0">
                <a:latin typeface="Arial" charset="0"/>
                <a:cs typeface="Arial" charset="0"/>
              </a:rPr>
              <a:t>The impact of change</a:t>
            </a:r>
            <a:endParaRPr lang="en-GB" b="1" dirty="0">
              <a:latin typeface="Arial" charset="0"/>
              <a:cs typeface="Arial" charset="0"/>
            </a:endParaRPr>
          </a:p>
          <a:p>
            <a:endParaRPr lang="en-US" dirty="0"/>
          </a:p>
          <a:p>
            <a:endParaRPr lang="en-US" dirty="0"/>
          </a:p>
          <a:p>
            <a:r>
              <a:rPr lang="en-GB" sz="1200" b="0" i="0" kern="1200" dirty="0">
                <a:solidFill>
                  <a:schemeClr val="tx1"/>
                </a:solidFill>
                <a:effectLst/>
                <a:latin typeface="+mn-lt"/>
                <a:ea typeface="+mn-ea"/>
                <a:cs typeface="+mn-cs"/>
              </a:rPr>
              <a:t>(How to organise, plan and control projects, 2010)</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18097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The primary goals of the Inception phase are to achieve stakeholder consensus regarding the objectives for the project and to obtain funding. The major activities of the phase include:</a:t>
            </a:r>
          </a:p>
          <a:p>
            <a:pPr>
              <a:spcBef>
                <a:spcPct val="0"/>
              </a:spcBef>
            </a:pPr>
            <a:endParaRPr lang="en-GB" dirty="0"/>
          </a:p>
          <a:p>
            <a:pPr>
              <a:spcBef>
                <a:spcPct val="0"/>
              </a:spcBef>
            </a:pPr>
            <a:r>
              <a:rPr lang="en-GB" dirty="0"/>
              <a:t>Define project scope. This includes defining, at a high level, what the system will do. Equally important is to define what the system will not do. This establishes the boundaries within which the team will operate. This usually tales the form of a list of high-level features and/or point form use cases.</a:t>
            </a:r>
          </a:p>
          <a:p>
            <a:pPr>
              <a:spcBef>
                <a:spcPct val="0"/>
              </a:spcBef>
            </a:pPr>
            <a:endParaRPr lang="en-GB" dirty="0"/>
          </a:p>
          <a:p>
            <a:pPr>
              <a:spcBef>
                <a:spcPct val="0"/>
              </a:spcBef>
            </a:pPr>
            <a:r>
              <a:rPr lang="en-GB" dirty="0"/>
              <a:t>Estimate cost and schedule. At a high level, the schedule and cost for the project are estimated. General estimates are used for iterations in later phases, more specificity is used for the early iterations in Elaboration. This should not be construed as meaning that the entire project is planned out at this point. As with all planning, those tasks that are to be completed in the near future are detailed more accurately and with greater confidence while tasks further down the line are understood to be estimates with larger margins of error. It has (finally) been recognized by most in the industry that it is not possible to schedule an entire project at its kick-off with any acceptable degree of confidence. The best that can be done is to plan for the near term accurately and the longer term as best as you can.</a:t>
            </a:r>
          </a:p>
          <a:p>
            <a:pPr>
              <a:spcBef>
                <a:spcPct val="0"/>
              </a:spcBef>
            </a:pPr>
            <a:endParaRPr lang="en-GB" dirty="0"/>
          </a:p>
          <a:p>
            <a:pPr>
              <a:spcBef>
                <a:spcPct val="0"/>
              </a:spcBef>
            </a:pPr>
            <a:r>
              <a:rPr lang="en-GB" dirty="0"/>
              <a:t>Define risks. The risks to the project are first defined here. Risk management is important an AUP project. The list of risks is a living compilation that will change over time as risks are identified, mitigated, avoided and/or materialize and dealt with. Risks drive the management of the project, as the highest priority risks drive the scheduling of iterations. Higher priority risks, for example, are addressed in earlier iterations than lower priority risks. </a:t>
            </a:r>
          </a:p>
          <a:p>
            <a:pPr>
              <a:spcBef>
                <a:spcPct val="0"/>
              </a:spcBef>
            </a:pPr>
            <a:endParaRPr lang="en-GB" dirty="0"/>
          </a:p>
          <a:p>
            <a:pPr>
              <a:spcBef>
                <a:spcPct val="0"/>
              </a:spcBef>
            </a:pPr>
            <a:r>
              <a:rPr lang="en-GB" dirty="0"/>
              <a:t>Determine project feasibility.  Your project must make sense from technical, operational, and business perspectives. In other words, you should be able to build it, once it's deployed you should be able to run it, and it should make economic sense to do these things.  If the your project isn't feasible, it should be cancelled. </a:t>
            </a:r>
          </a:p>
          <a:p>
            <a:pPr>
              <a:spcBef>
                <a:spcPct val="0"/>
              </a:spcBef>
            </a:pPr>
            <a:endParaRPr lang="en-GB" dirty="0"/>
          </a:p>
          <a:p>
            <a:pPr>
              <a:spcBef>
                <a:spcPct val="0"/>
              </a:spcBef>
            </a:pPr>
            <a:r>
              <a:rPr lang="en-GB" dirty="0"/>
              <a:t>Prepare the project environment. This includes reserving workspace for the team, requesting the people that will be needed, obtaining hardware and software that are needed immediately, and compiling a list of anticipated hardware and software that will be needed later. In addition you will tailor the AUP to meet your team's exact needs.</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5493970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term ‘parties-at-interest’ is used by Meredith and Mantel rather than the term ‘stakeholder’</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Parties-at-Interest Individuals or groups (the stakeholders) with a special interest in a project, usually:</a:t>
            </a:r>
            <a:br>
              <a:rPr lang="en-GB" dirty="0"/>
            </a:br>
            <a:r>
              <a:rPr lang="en-GB" dirty="0"/>
              <a:t>project team, </a:t>
            </a:r>
            <a:br>
              <a:rPr lang="en-GB" dirty="0"/>
            </a:br>
            <a:r>
              <a:rPr lang="en-GB" dirty="0"/>
              <a:t>client, </a:t>
            </a:r>
            <a:br>
              <a:rPr lang="en-GB" dirty="0"/>
            </a:br>
            <a:r>
              <a:rPr lang="en-GB" dirty="0"/>
              <a:t>senior management, and </a:t>
            </a:r>
            <a:br>
              <a:rPr lang="en-GB" dirty="0"/>
            </a:br>
            <a:r>
              <a:rPr lang="en-GB" dirty="0"/>
              <a:t>specific public interest groups.</a:t>
            </a:r>
            <a:endParaRPr lang="en-US" altLang="en-US" dirty="0"/>
          </a:p>
          <a:p>
            <a:endParaRPr lang="en-US" dirty="0"/>
          </a:p>
          <a:p>
            <a:r>
              <a:rPr lang="en-GB" dirty="0"/>
              <a:t>The parties-at-interest or “stakeholders” (client, parent organization, project team, and the public) in any project even define success and failure in different ways. </a:t>
            </a:r>
          </a:p>
          <a:p>
            <a:r>
              <a:rPr lang="en-GB" dirty="0"/>
              <a:t>The client wants changes, and the parent organization wants profits, which may be reduced if those changes are made. </a:t>
            </a:r>
          </a:p>
          <a:p>
            <a:endParaRPr lang="en-GB" dirty="0"/>
          </a:p>
          <a:p>
            <a:r>
              <a:rPr lang="en-GB" dirty="0"/>
              <a:t>Individuals working on projects are often responsible to 2 bosses at the same time; these bosses may have different priorities and objectives. Consequently, project management is no place for the timid.</a:t>
            </a:r>
          </a:p>
          <a:p>
            <a:endParaRPr lang="en-GB" dirty="0"/>
          </a:p>
          <a:p>
            <a:r>
              <a:rPr lang="en-GB" dirty="0"/>
              <a:t>In brief we can identify Stakeholders by UCCASSDO</a:t>
            </a:r>
          </a:p>
          <a:p>
            <a:pPr eaLnBrk="1" hangingPunct="1"/>
            <a:r>
              <a:rPr lang="en-GB" altLang="en-US" b="1" dirty="0"/>
              <a:t>U</a:t>
            </a:r>
            <a:r>
              <a:rPr lang="en-GB" altLang="en-US" dirty="0"/>
              <a:t>ser</a:t>
            </a:r>
          </a:p>
          <a:p>
            <a:pPr eaLnBrk="1" hangingPunct="1"/>
            <a:r>
              <a:rPr lang="en-GB" altLang="en-US" b="1" dirty="0"/>
              <a:t>C</a:t>
            </a:r>
            <a:r>
              <a:rPr lang="en-GB" altLang="en-US" dirty="0"/>
              <a:t>ustomer or Client</a:t>
            </a:r>
          </a:p>
          <a:p>
            <a:pPr eaLnBrk="1" hangingPunct="1"/>
            <a:r>
              <a:rPr lang="en-GB" altLang="en-US" b="1" dirty="0"/>
              <a:t>C</a:t>
            </a:r>
            <a:r>
              <a:rPr lang="en-GB" altLang="en-US" dirty="0"/>
              <a:t>onsumer</a:t>
            </a:r>
          </a:p>
          <a:p>
            <a:pPr eaLnBrk="1" hangingPunct="1"/>
            <a:r>
              <a:rPr lang="en-GB" altLang="en-US" b="1" dirty="0"/>
              <a:t>A</a:t>
            </a:r>
            <a:r>
              <a:rPr lang="en-GB" altLang="en-US" dirty="0"/>
              <a:t>udience</a:t>
            </a:r>
          </a:p>
          <a:p>
            <a:pPr eaLnBrk="1" hangingPunct="1"/>
            <a:r>
              <a:rPr lang="en-GB" altLang="en-US" b="1" dirty="0"/>
              <a:t>S</a:t>
            </a:r>
            <a:r>
              <a:rPr lang="en-GB" altLang="en-US" dirty="0"/>
              <a:t>upporter</a:t>
            </a:r>
          </a:p>
          <a:p>
            <a:pPr eaLnBrk="1" hangingPunct="1"/>
            <a:r>
              <a:rPr lang="en-GB" altLang="en-US" b="1" dirty="0"/>
              <a:t>S</a:t>
            </a:r>
            <a:r>
              <a:rPr lang="en-GB" altLang="en-US" dirty="0"/>
              <a:t>upplier</a:t>
            </a:r>
          </a:p>
          <a:p>
            <a:pPr eaLnBrk="1" hangingPunct="1"/>
            <a:r>
              <a:rPr lang="en-GB" altLang="en-US" b="1" dirty="0"/>
              <a:t>D</a:t>
            </a:r>
            <a:r>
              <a:rPr lang="en-GB" altLang="en-US" dirty="0"/>
              <a:t>river</a:t>
            </a:r>
          </a:p>
          <a:p>
            <a:pPr eaLnBrk="1" hangingPunct="1"/>
            <a:r>
              <a:rPr lang="en-GB" altLang="en-US" b="1" dirty="0"/>
              <a:t>O</a:t>
            </a:r>
            <a:r>
              <a:rPr lang="en-GB" altLang="en-US" dirty="0"/>
              <a:t>ther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375176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2640153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endParaRPr lang="en-GB" b="1" dirty="0">
              <a:solidFill>
                <a:srgbClr val="9900FF"/>
              </a:solidFill>
              <a:latin typeface="Arial" charset="0"/>
              <a:cs typeface="Arial" charset="0"/>
            </a:endParaRPr>
          </a:p>
          <a:p>
            <a:pPr marL="0" indent="0" eaLnBrk="1" hangingPunct="1">
              <a:buFontTx/>
              <a:buNone/>
              <a:defRPr/>
            </a:pPr>
            <a:r>
              <a:rPr lang="en-GB" b="1" dirty="0">
                <a:latin typeface="Arial" charset="0"/>
                <a:cs typeface="Arial" charset="0"/>
              </a:rPr>
              <a:t>Stakeholder Management</a:t>
            </a:r>
            <a:r>
              <a:rPr lang="en-GB" dirty="0">
                <a:latin typeface="Arial" charset="0"/>
                <a:cs typeface="Arial" charset="0"/>
              </a:rPr>
              <a:t> is an important discipline which can be used to win support from others. It can make the difference between project success and failure.</a:t>
            </a:r>
          </a:p>
          <a:p>
            <a:pPr marL="0" indent="0" eaLnBrk="1" hangingPunct="1">
              <a:buFontTx/>
              <a:buNone/>
              <a:defRPr/>
            </a:pPr>
            <a:endParaRPr lang="en-GB" dirty="0">
              <a:latin typeface="Arial" charset="0"/>
              <a:cs typeface="Arial" charset="0"/>
            </a:endParaRPr>
          </a:p>
          <a:p>
            <a:pPr marL="0" indent="0" eaLnBrk="1" hangingPunct="1">
              <a:buFontTx/>
              <a:buNone/>
              <a:defRPr/>
            </a:pPr>
            <a:r>
              <a:rPr lang="en-GB" b="1" dirty="0">
                <a:latin typeface="Arial" charset="0"/>
                <a:cs typeface="Arial" charset="0"/>
              </a:rPr>
              <a:t>Stakeholder Analysis</a:t>
            </a:r>
            <a:r>
              <a:rPr lang="en-GB" dirty="0">
                <a:latin typeface="Arial" charset="0"/>
                <a:cs typeface="Arial" charset="0"/>
              </a:rPr>
              <a:t> is the technique used to identify key people who have to be won over.</a:t>
            </a:r>
          </a:p>
          <a:p>
            <a:endParaRPr lang="en-US" dirty="0"/>
          </a:p>
          <a:p>
            <a:pPr marL="0" indent="0" eaLnBrk="1" hangingPunct="1">
              <a:lnSpc>
                <a:spcPct val="80000"/>
              </a:lnSpc>
              <a:buFontTx/>
              <a:buNone/>
              <a:defRPr/>
            </a:pPr>
            <a:r>
              <a:rPr lang="en-US" sz="1200" dirty="0">
                <a:latin typeface="Arial" charset="0"/>
                <a:cs typeface="Arial" charset="0"/>
              </a:rPr>
              <a:t>You can use the opinions of the most powerful stakeholders to shape your projects at an early stage. Not only does this make it more likely that they will support you, their input can also improve the quality of your project.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Gaining support from powerful stakeholders can help you to win more resources - this makes it more likely that your projects will be successful.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defRPr/>
            </a:pPr>
            <a:endParaRPr lang="en-GB" sz="1200" dirty="0">
              <a:latin typeface="Arial" charset="0"/>
              <a:cs typeface="Arial" charset="0"/>
            </a:endParaRPr>
          </a:p>
          <a:p>
            <a:pPr marL="0" indent="0" eaLnBrk="1" hangingPunct="1">
              <a:lnSpc>
                <a:spcPct val="80000"/>
              </a:lnSpc>
              <a:buFontTx/>
              <a:buNone/>
              <a:defRPr/>
            </a:pPr>
            <a:r>
              <a:rPr lang="en-US" sz="1200" dirty="0">
                <a:latin typeface="Arial" charset="0"/>
                <a:cs typeface="Arial" charset="0"/>
              </a:rPr>
              <a:t>You can anticipate what people's reaction to your project may be, and build into your plan the actions that will win people's support.</a:t>
            </a:r>
            <a:endParaRPr lang="en-GB" sz="1200" dirty="0">
              <a:latin typeface="Arial" charset="0"/>
              <a:cs typeface="Arial" charset="0"/>
            </a:endParaRPr>
          </a:p>
          <a:p>
            <a:pPr eaLnBrk="1" hangingPunct="1">
              <a:lnSpc>
                <a:spcPct val="80000"/>
              </a:lnSpc>
              <a:defRPr/>
            </a:pPr>
            <a:endParaRPr lang="en-GB" sz="1200" dirty="0">
              <a:latin typeface="Arial" charset="0"/>
              <a:cs typeface="Arial"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3597155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Variously known as ‘Power and Interest’, ‘Power and Influence’</a:t>
            </a:r>
          </a:p>
          <a:p>
            <a:pPr eaLnBrk="1" hangingPunct="1">
              <a:spcBef>
                <a:spcPct val="0"/>
              </a:spcBef>
            </a:pPr>
            <a:r>
              <a:rPr lang="en-GB" altLang="en-US" dirty="0"/>
              <a:t>Sometimes a ‘3</a:t>
            </a:r>
            <a:r>
              <a:rPr lang="en-GB" altLang="en-US" baseline="30000" dirty="0"/>
              <a:t>rd</a:t>
            </a:r>
            <a:r>
              <a:rPr lang="en-GB" altLang="en-US" dirty="0"/>
              <a:t>’ dimension is shown by colour coding the entries</a:t>
            </a:r>
          </a:p>
          <a:p>
            <a:pPr eaLnBrk="1" hangingPunct="1">
              <a:spcBef>
                <a:spcPct val="0"/>
              </a:spcBef>
            </a:pPr>
            <a:r>
              <a:rPr lang="en-GB" altLang="en-US" dirty="0"/>
              <a:t>All of these entries can raise discussion/controversy and are, to an extent, subjective, remember to focus on the tool and how it assists discussion by structuring thought about stakeholders.  Ask what the ‘optimum’ scale for the Power and Interest would be (3 or 4 points) .. Do the scales have to be the same (theoretically I suppose not, but I have never seen them different)</a:t>
            </a:r>
          </a:p>
          <a:p>
            <a:pPr eaLnBrk="1" hangingPunct="1">
              <a:spcBef>
                <a:spcPct val="0"/>
              </a:spcBef>
            </a:pPr>
            <a:r>
              <a:rPr lang="en-GB" altLang="en-US" dirty="0"/>
              <a:t>That said:</a:t>
            </a:r>
          </a:p>
          <a:p>
            <a:pPr eaLnBrk="1" hangingPunct="1">
              <a:spcBef>
                <a:spcPct val="0"/>
              </a:spcBef>
            </a:pPr>
            <a:r>
              <a:rPr lang="en-GB" altLang="en-US" dirty="0"/>
              <a:t>The IT department may well be involved in several projects, some considered more strategic/important than this so interest may not be high.  Same argument for 6. and 7.  This is just one customer.</a:t>
            </a:r>
          </a:p>
          <a:p>
            <a:pPr eaLnBrk="1" hangingPunct="1">
              <a:spcBef>
                <a:spcPct val="0"/>
              </a:spcBef>
            </a:pPr>
            <a:r>
              <a:rPr lang="en-GB" altLang="en-US" dirty="0"/>
              <a:t>The suppliers have high impact because they are supplying goods/services direct to the project, their interest is high because they are gaining money directly from the project (but the same argument as used above may apply to them too).</a:t>
            </a:r>
          </a:p>
          <a:p>
            <a:pPr eaLnBrk="1" hangingPunct="1">
              <a:spcBef>
                <a:spcPct val="0"/>
              </a:spcBef>
            </a:pPr>
            <a:r>
              <a:rPr lang="en-GB" altLang="en-US" dirty="0"/>
              <a:t>Industry regulators can certainly be ‘high/high’ on some projects but they tend to be reactive (to complaints) rather than pro-active (on a project-by-project basis) so if the project does not work, and enough customers complain they may choose to get involved.</a:t>
            </a:r>
          </a:p>
          <a:p>
            <a:pPr eaLnBrk="1" hangingPunct="1">
              <a:spcBef>
                <a:spcPct val="0"/>
              </a:spcBef>
            </a:pPr>
            <a:r>
              <a:rPr lang="en-GB" altLang="en-US" dirty="0"/>
              <a:t>The general public are stakeholders because they may own shares in the company or they may become customers, but their interest in specific projects (unless here are ‘green’ or other issues) is usually apathetic (however remember ‘Swampy’)</a:t>
            </a:r>
            <a:br>
              <a:rPr lang="en-GB" altLang="en-US" dirty="0"/>
            </a:br>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0693534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Description of each Stakeholder type or class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Dormant Stakeholders - Possess power to impose their will through coercive, utilitarian or symbolic means, but have little or no interaction /involvement as they lack legitimacy or urgency.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Discretionary Stakeholders - Likely to be recipients of corporate philanthropy. No pressure on managers to engage with this group, but they may choose to do so. Examples are beneficiaries of charity.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Demanding Stakeholders - Those with urgent claims, but no legitimacy or power. Irritants for management, but not worth considering. Examples are people with unjustified grudges, serial complainers or low return customers.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Dominant Stakeholders - The group that many theories position as the only stakeholders of an organisation or project. Likely to have a formal mechanism in place acknowledging the relationship with the organisation or project e.g. Boards of directors, HR department, public relations.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Dangerous Stakeholders – Those with powerful and urgent claims will be coercive and possibly violent. For example employee sabotage or coercive/unlawful tactics used by activists. Note that Mitchell et al. identify these stakeholders, but don't require them to be acknowledged &amp; thus awarded legitimacy (ibid, p.878).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Dependent Stakeholders – Stakeholders who are dependent on others to carry out their will, because they lack the power to enforce their stake. For example local residents &amp; animals impacted by the BP oil spill. Advocacy of their interests by dominant stakeholders can make them definitive stakeholders.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Definitive Stakeholders - An expectant stakeholder who gains the relevant missing attribute. Often dominant stakeholders with an urgent issue, or dependent groups with powerful legal support. Finally those classed as dangerous could gain legitimacy e.g. democratic legitimacy achieved by a nationalist party.</a:t>
            </a:r>
            <a:br>
              <a:rPr lang="en-GB" dirty="0"/>
            </a:br>
            <a:br>
              <a:rPr lang="en-GB" dirty="0"/>
            </a:br>
            <a:r>
              <a:rPr lang="en-GB" sz="1200" b="0" i="0" kern="1200" dirty="0">
                <a:solidFill>
                  <a:schemeClr val="tx1"/>
                </a:solidFill>
                <a:effectLst/>
                <a:latin typeface="+mn-lt"/>
                <a:ea typeface="+mn-ea"/>
                <a:cs typeface="+mn-cs"/>
              </a:rPr>
              <a:t>Source: Stakeholder Salience https://</a:t>
            </a:r>
            <a:r>
              <a:rPr lang="en-GB" sz="1200" b="0" i="0" kern="1200" dirty="0" err="1">
                <a:solidFill>
                  <a:schemeClr val="tx1"/>
                </a:solidFill>
                <a:effectLst/>
                <a:latin typeface="+mn-lt"/>
                <a:ea typeface="+mn-ea"/>
                <a:cs typeface="+mn-cs"/>
              </a:rPr>
              <a:t>www.stakeholdermap.com</a:t>
            </a:r>
            <a:r>
              <a:rPr lang="en-GB" sz="1200" b="0" i="0" kern="1200" dirty="0">
                <a:solidFill>
                  <a:schemeClr val="tx1"/>
                </a:solidFill>
                <a:effectLst/>
                <a:latin typeface="+mn-lt"/>
                <a:ea typeface="+mn-ea"/>
                <a:cs typeface="+mn-cs"/>
              </a:rPr>
              <a:t>/stakeholder-analysis/stakeholder-</a:t>
            </a:r>
            <a:r>
              <a:rPr lang="en-GB" sz="1200" b="0" i="0" kern="1200" dirty="0" err="1">
                <a:solidFill>
                  <a:schemeClr val="tx1"/>
                </a:solidFill>
                <a:effectLst/>
                <a:latin typeface="+mn-lt"/>
                <a:ea typeface="+mn-ea"/>
                <a:cs typeface="+mn-cs"/>
              </a:rPr>
              <a:t>salience.html</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099803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Latent stakeholders: one attribute, low salience. Managers may do nothing about these stakeholders and may not even recognise them as stakeholders </a:t>
            </a:r>
            <a:endParaRPr lang="en-GB" sz="1050" dirty="0">
              <a:ea typeface="Calibri"/>
              <a:cs typeface="Times New Roman"/>
            </a:endParaRPr>
          </a:p>
          <a:p>
            <a:endParaRPr lang="en-US" dirty="0"/>
          </a:p>
          <a:p>
            <a:pPr marL="0" indent="0" eaLnBrk="1" hangingPunct="1">
              <a:lnSpc>
                <a:spcPct val="150000"/>
              </a:lnSpc>
              <a:buNone/>
            </a:pPr>
            <a:r>
              <a:rPr lang="en-US" b="1" dirty="0"/>
              <a:t>Other Project Tools – some will be covered in more depth at later deliveries</a:t>
            </a:r>
            <a:br>
              <a:rPr lang="en-US" b="1" dirty="0"/>
            </a:br>
            <a:r>
              <a:rPr lang="en-US" altLang="en-US" sz="1200" dirty="0">
                <a:latin typeface="Arial" panose="020B0604020202020204" pitchFamily="34" charset="0"/>
                <a:cs typeface="Arial" panose="020B0604020202020204" pitchFamily="34" charset="0"/>
              </a:rPr>
              <a:t>Brainstorming</a:t>
            </a:r>
          </a:p>
          <a:p>
            <a:pPr marL="0" indent="0">
              <a:lnSpc>
                <a:spcPct val="150000"/>
              </a:lnSpc>
              <a:buNone/>
            </a:pPr>
            <a:r>
              <a:rPr lang="en-GB" sz="1200" dirty="0">
                <a:latin typeface="Arial" panose="020B0604020202020204" pitchFamily="34" charset="0"/>
                <a:cs typeface="Arial" panose="020B0604020202020204" pitchFamily="34" charset="0"/>
              </a:rPr>
              <a:t>Ishikawa Diagram</a:t>
            </a:r>
          </a:p>
          <a:p>
            <a:pPr marL="0" indent="0">
              <a:lnSpc>
                <a:spcPct val="150000"/>
              </a:lnSpc>
              <a:buNone/>
            </a:pPr>
            <a:r>
              <a:rPr lang="en-GB" altLang="en-US" sz="1200" dirty="0">
                <a:latin typeface="Arial" panose="020B0604020202020204" pitchFamily="34" charset="0"/>
                <a:cs typeface="Arial" panose="020B0604020202020204" pitchFamily="34" charset="0"/>
              </a:rPr>
              <a:t>PESTLE</a:t>
            </a:r>
          </a:p>
          <a:p>
            <a:pPr marL="0" indent="0">
              <a:lnSpc>
                <a:spcPct val="150000"/>
              </a:lnSpc>
              <a:buNone/>
            </a:pPr>
            <a:r>
              <a:rPr lang="en-GB" altLang="en-US" sz="1200" dirty="0">
                <a:latin typeface="Arial" panose="020B0604020202020204" pitchFamily="34" charset="0"/>
                <a:cs typeface="Arial" panose="020B0604020202020204" pitchFamily="34" charset="0"/>
              </a:rPr>
              <a:t>Forcefield Analysis</a:t>
            </a:r>
          </a:p>
          <a:p>
            <a:pPr marL="0" indent="0">
              <a:lnSpc>
                <a:spcPct val="150000"/>
              </a:lnSpc>
              <a:buNone/>
            </a:pPr>
            <a:r>
              <a:rPr lang="en-GB" altLang="en-US" sz="1200" dirty="0">
                <a:latin typeface="Arial" panose="020B0604020202020204" pitchFamily="34" charset="0"/>
                <a:cs typeface="Arial" panose="020B0604020202020204" pitchFamily="34" charset="0"/>
              </a:rPr>
              <a:t>Cost Benefit Analysis</a:t>
            </a:r>
          </a:p>
          <a:p>
            <a:pPr marL="0" indent="0">
              <a:lnSpc>
                <a:spcPct val="150000"/>
              </a:lnSpc>
              <a:buNone/>
            </a:pPr>
            <a:r>
              <a:rPr lang="en-GB" altLang="en-US" sz="1200" dirty="0">
                <a:latin typeface="Arial" panose="020B0604020202020204" pitchFamily="34" charset="0"/>
                <a:cs typeface="Arial" panose="020B0604020202020204" pitchFamily="34" charset="0"/>
              </a:rPr>
              <a:t>Critical Path Analysis</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Risk Management </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ROI</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WBS</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Gantt</a:t>
            </a: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Financial Modelling</a:t>
            </a:r>
          </a:p>
          <a:p>
            <a:pPr marL="0" indent="0">
              <a:lnSpc>
                <a:spcPct val="150000"/>
              </a:lnSpc>
              <a:buFont typeface="Arial" panose="020B0604020202020204" pitchFamily="34" charset="0"/>
              <a:buNone/>
            </a:pPr>
            <a:endParaRPr lang="en-GB" altLang="en-US" sz="1200" dirty="0">
              <a:solidFill>
                <a:prstClr val="black"/>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r>
              <a:rPr lang="en-GB" altLang="en-US" sz="1200" dirty="0">
                <a:solidFill>
                  <a:prstClr val="black"/>
                </a:solidFill>
                <a:latin typeface="Arial" panose="020B0604020202020204" pitchFamily="34" charset="0"/>
                <a:cs typeface="Arial" panose="020B0604020202020204" pitchFamily="34" charset="0"/>
              </a:rPr>
              <a:t>Remember – the assignment is asking;</a:t>
            </a:r>
            <a:br>
              <a:rPr lang="en-GB" altLang="en-US" sz="1200" dirty="0">
                <a:solidFill>
                  <a:prstClr val="black"/>
                </a:solidFill>
                <a:latin typeface="Arial" panose="020B0604020202020204" pitchFamily="34" charset="0"/>
                <a:cs typeface="Arial" panose="020B0604020202020204" pitchFamily="34" charset="0"/>
              </a:rPr>
            </a:br>
            <a:r>
              <a:rPr lang="en-GB"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Provide a critical assessment of the usefulness of project management tools and techniques</a:t>
            </a:r>
            <a:endParaRPr lang="en-GB" altLang="en-US" sz="1200" dirty="0">
              <a:solidFill>
                <a:prstClr val="black"/>
              </a:solidFill>
              <a:latin typeface="Arial" panose="020B0604020202020204" pitchFamily="34" charset="0"/>
              <a:cs typeface="Arial" panose="020B0604020202020204" pitchFamily="34" charset="0"/>
            </a:endParaRPr>
          </a:p>
          <a:p>
            <a:pPr marL="0" indent="0">
              <a:lnSpc>
                <a:spcPct val="150000"/>
              </a:lnSpc>
              <a:buFont typeface="Arial" panose="020B0604020202020204" pitchFamily="34" charset="0"/>
              <a:buNone/>
            </a:pPr>
            <a:endParaRPr lang="en-US" altLang="en-US" sz="1200" dirty="0">
              <a:solidFill>
                <a:prstClr val="black"/>
              </a:solidFill>
              <a:latin typeface="Arial" panose="020B0604020202020204" pitchFamily="34" charset="0"/>
              <a:cs typeface="Arial" panose="020B0604020202020204" pitchFamily="34" charset="0"/>
            </a:endParaRPr>
          </a:p>
          <a:p>
            <a:pPr marL="0" indent="0">
              <a:lnSpc>
                <a:spcPct val="150000"/>
              </a:lnSpc>
              <a:buNone/>
            </a:pPr>
            <a:endParaRPr lang="en-GB" altLang="en-US" sz="1200" dirty="0">
              <a:latin typeface="Arial" panose="020B0604020202020204" pitchFamily="34" charset="0"/>
              <a:cs typeface="Arial" panose="020B0604020202020204" pitchFamily="34" charset="0"/>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1754872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13848081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communications management strategy is a description of the means and frequency of communication between the project and project’s stakeholders.  The plan describes how the projects stakeholders and interested parties will be kept informed during the project.  It provides for how the project should cover how and when the business case information is communicated to stakeholders and how they can provide positive feedback and raise issues concerning the business case.</a:t>
            </a:r>
          </a:p>
          <a:p>
            <a:endParaRPr lang="en-US" dirty="0"/>
          </a:p>
          <a:p>
            <a:pPr marL="0" indent="0" eaLnBrk="1" hangingPunct="1">
              <a:buNone/>
            </a:pPr>
            <a:r>
              <a:rPr lang="en-US" altLang="en-US" sz="2800" dirty="0">
                <a:latin typeface="Arial" panose="020B0604020202020204" pitchFamily="34" charset="0"/>
                <a:cs typeface="Arial" panose="020B0604020202020204" pitchFamily="34" charset="0"/>
              </a:rPr>
              <a:t>All projects have information to communicate</a:t>
            </a:r>
            <a:endParaRPr lang="en-US" altLang="en-US" sz="800" dirty="0">
              <a:latin typeface="Arial" panose="020B0604020202020204" pitchFamily="34" charset="0"/>
              <a:cs typeface="Arial" panose="020B0604020202020204" pitchFamily="34" charset="0"/>
            </a:endParaRPr>
          </a:p>
          <a:p>
            <a:pPr marL="0" indent="0" eaLnBrk="1" hangingPunct="1">
              <a:buNone/>
            </a:pPr>
            <a:r>
              <a:rPr lang="en-US" altLang="en-US" sz="2800" dirty="0">
                <a:latin typeface="Arial" panose="020B0604020202020204" pitchFamily="34" charset="0"/>
                <a:cs typeface="Arial" panose="020B0604020202020204" pitchFamily="34" charset="0"/>
              </a:rPr>
              <a:t>‘What’ information and ‘How’ to communicate that information varies from project to project</a:t>
            </a:r>
          </a:p>
          <a:p>
            <a:pPr marL="0" indent="0" eaLnBrk="1" hangingPunct="1">
              <a:buNone/>
            </a:pPr>
            <a:endParaRPr lang="en-US" altLang="en-US" sz="800" dirty="0">
              <a:latin typeface="Arial" panose="020B0604020202020204" pitchFamily="34" charset="0"/>
              <a:cs typeface="Arial" panose="020B0604020202020204" pitchFamily="34" charset="0"/>
            </a:endParaRPr>
          </a:p>
          <a:p>
            <a:pPr marL="0" indent="0" eaLnBrk="1" hangingPunct="1">
              <a:buNone/>
            </a:pPr>
            <a:r>
              <a:rPr lang="en-US" altLang="en-US" sz="800" dirty="0">
                <a:latin typeface="Arial" panose="020B0604020202020204" pitchFamily="34" charset="0"/>
                <a:cs typeface="Arial" panose="020B0604020202020204" pitchFamily="34" charset="0"/>
              </a:rPr>
              <a:t>The communication plan is generally identified in </a:t>
            </a:r>
            <a:r>
              <a:rPr lang="en-US" altLang="en-US" sz="800" b="1" dirty="0">
                <a:latin typeface="Arial" panose="020B0604020202020204" pitchFamily="34" charset="0"/>
                <a:cs typeface="Arial" panose="020B0604020202020204" pitchFamily="34" charset="0"/>
              </a:rPr>
              <a:t>Product Description Outlines</a:t>
            </a:r>
            <a:r>
              <a:rPr lang="en-US" altLang="en-US" sz="800" b="0" dirty="0">
                <a:latin typeface="Arial" panose="020B0604020202020204" pitchFamily="34" charset="0"/>
                <a:cs typeface="Arial" panose="020B0604020202020204" pitchFamily="34" charset="0"/>
              </a:rPr>
              <a:t> and shows:</a:t>
            </a:r>
            <a:br>
              <a:rPr lang="en-US" altLang="en-US" sz="800" b="0" dirty="0">
                <a:latin typeface="Arial" panose="020B0604020202020204" pitchFamily="34" charset="0"/>
                <a:cs typeface="Arial" panose="020B0604020202020204" pitchFamily="34" charset="0"/>
              </a:rPr>
            </a:br>
            <a:r>
              <a:rPr lang="en-US" altLang="en-US" sz="800" b="0" dirty="0">
                <a:latin typeface="Arial" panose="020B0604020202020204" pitchFamily="34" charset="0"/>
                <a:cs typeface="Arial" panose="020B0604020202020204" pitchFamily="34" charset="0"/>
              </a:rPr>
              <a:t>Who is involved with the project</a:t>
            </a:r>
          </a:p>
          <a:p>
            <a:pPr marL="0" indent="0" eaLnBrk="1" hangingPunct="1">
              <a:buNone/>
            </a:pPr>
            <a:r>
              <a:rPr lang="en-US" altLang="en-US" sz="800" b="0" dirty="0">
                <a:latin typeface="Arial" panose="020B0604020202020204" pitchFamily="34" charset="0"/>
                <a:cs typeface="Arial" panose="020B0604020202020204" pitchFamily="34" charset="0"/>
              </a:rPr>
              <a:t>Who needs information</a:t>
            </a:r>
          </a:p>
          <a:p>
            <a:pPr marL="0" indent="0" eaLnBrk="1" hangingPunct="1">
              <a:buNone/>
            </a:pPr>
            <a:r>
              <a:rPr lang="en-US" altLang="en-US" sz="800" b="0" dirty="0">
                <a:latin typeface="Arial" panose="020B0604020202020204" pitchFamily="34" charset="0"/>
                <a:cs typeface="Arial" panose="020B0604020202020204" pitchFamily="34" charset="0"/>
              </a:rPr>
              <a:t>What information is required</a:t>
            </a:r>
          </a:p>
          <a:p>
            <a:pPr marL="0" indent="0" eaLnBrk="1" hangingPunct="1">
              <a:buNone/>
            </a:pPr>
            <a:r>
              <a:rPr lang="en-US" altLang="en-US" sz="800" b="0" dirty="0">
                <a:latin typeface="Arial" panose="020B0604020202020204" pitchFamily="34" charset="0"/>
                <a:cs typeface="Arial" panose="020B0604020202020204" pitchFamily="34" charset="0"/>
              </a:rPr>
              <a:t>When the information is needed</a:t>
            </a:r>
          </a:p>
          <a:p>
            <a:pPr marL="0" indent="0" eaLnBrk="1" hangingPunct="1">
              <a:buNone/>
            </a:pPr>
            <a:r>
              <a:rPr lang="en-US" altLang="en-US" sz="800" b="0" dirty="0">
                <a:latin typeface="Arial" panose="020B0604020202020204" pitchFamily="34" charset="0"/>
                <a:cs typeface="Arial" panose="020B0604020202020204" pitchFamily="34" charset="0"/>
              </a:rPr>
              <a:t>The format in which the information should be presented</a:t>
            </a:r>
          </a:p>
          <a:p>
            <a:pPr marL="0" indent="0" eaLnBrk="1" hangingPunct="1">
              <a:buNone/>
            </a:pPr>
            <a:endParaRPr lang="en-US" altLang="en-US" sz="800" b="0" dirty="0">
              <a:latin typeface="Arial" panose="020B0604020202020204" pitchFamily="34" charset="0"/>
              <a:cs typeface="Arial" panose="020B0604020202020204" pitchFamily="34" charset="0"/>
            </a:endParaRPr>
          </a:p>
          <a:p>
            <a:pPr marL="0" indent="0" eaLnBrk="1" hangingPunct="1">
              <a:buNone/>
            </a:pPr>
            <a:r>
              <a:rPr lang="en-US" altLang="en-US" sz="800" b="0" dirty="0">
                <a:latin typeface="Arial" panose="020B0604020202020204" pitchFamily="34" charset="0"/>
                <a:cs typeface="Arial" panose="020B0604020202020204" pitchFamily="34" charset="0"/>
              </a:rPr>
              <a:t>In large projects it will identify and include senior/program managers, stakeholders, other interested parties such as those that will have to support the product in its operational life.</a:t>
            </a:r>
            <a:endParaRPr lang="en-US" altLang="en-US" sz="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42150300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9062" indent="0" eaLnBrk="1" hangingPunct="1">
              <a:spcBef>
                <a:spcPct val="0"/>
              </a:spcBef>
              <a:buNone/>
            </a:pPr>
            <a:r>
              <a:rPr lang="en-GB" altLang="en-US" b="1" dirty="0">
                <a:latin typeface="Arial" panose="020B0604020202020204" pitchFamily="34" charset="0"/>
                <a:cs typeface="Arial" panose="020B0604020202020204" pitchFamily="34" charset="0"/>
              </a:rPr>
              <a:t>Media and Technology</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Written</a:t>
            </a:r>
            <a:r>
              <a:rPr lang="en-GB" altLang="en-US" dirty="0">
                <a:latin typeface="Arial" panose="020B0604020202020204" pitchFamily="34" charset="0"/>
                <a:cs typeface="Arial" panose="020B0604020202020204" pitchFamily="34" charset="0"/>
              </a:rPr>
              <a: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Report, e-mail, web site, memo, press-release</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Oral</a:t>
            </a:r>
            <a:r>
              <a:rPr lang="en-GB" altLang="en-US" dirty="0">
                <a:latin typeface="Arial" panose="020B0604020202020204" pitchFamily="34" charset="0"/>
                <a:cs typeface="Arial" panose="020B0604020202020204" pitchFamily="34" charset="0"/>
              </a:rPr>
              <a:t>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Face-to-face, presentation, meeting</a:t>
            </a: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Technology</a:t>
            </a:r>
            <a:r>
              <a:rPr lang="en-GB" altLang="en-US" dirty="0">
                <a:latin typeface="Arial" panose="020B0604020202020204" pitchFamily="34" charset="0"/>
                <a:cs typeface="Arial" panose="020B0604020202020204" pitchFamily="34" charset="0"/>
              </a:rPr>
              <a:t> ? </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Electronic document, video, telecommunications, ‘in-person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b="1" dirty="0">
                <a:latin typeface="Arial" panose="020B0604020202020204" pitchFamily="34" charset="0"/>
                <a:cs typeface="Arial" panose="020B0604020202020204" pitchFamily="34" charset="0"/>
              </a:rPr>
              <a:t>Distribution</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Public (broadcast)</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For all interested parties</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Private</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One-to-one, select group</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a:p>
            <a:pPr marL="119062" indent="0" eaLnBrk="1" hangingPunct="1">
              <a:spcBef>
                <a:spcPct val="0"/>
              </a:spcBef>
              <a:buNone/>
            </a:pPr>
            <a:r>
              <a:rPr lang="en-GB" altLang="en-US" dirty="0">
                <a:latin typeface="Arial" panose="020B0604020202020204" pitchFamily="34" charset="0"/>
                <a:cs typeface="Arial" panose="020B0604020202020204" pitchFamily="34" charset="0"/>
              </a:rPr>
              <a:t>Frequency/Urgency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Periodic; weekly, monthly</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Ad-hoc; only when needed</a:t>
            </a:r>
          </a:p>
          <a:p>
            <a:pPr marL="119062" indent="0" eaLnBrk="1" hangingPunct="1">
              <a:spcBef>
                <a:spcPct val="0"/>
              </a:spcBef>
              <a:buNone/>
            </a:pPr>
            <a:r>
              <a:rPr lang="en-GB" altLang="en-US" dirty="0">
                <a:latin typeface="Arial" panose="020B0604020202020204" pitchFamily="34" charset="0"/>
                <a:cs typeface="Arial" panose="020B0604020202020204" pitchFamily="34" charset="0"/>
              </a:rPr>
              <a:t>ASAP; As Soon As Possible!</a:t>
            </a:r>
          </a:p>
          <a:p>
            <a:pPr marL="119062" indent="0" eaLnBrk="1" hangingPunct="1">
              <a:spcBef>
                <a:spcPct val="0"/>
              </a:spcBef>
              <a:buNone/>
            </a:pPr>
            <a:endParaRPr lang="en-GB" alt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42169089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 3</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3</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r>
              <a:rPr lang="en-GB" altLang="en-US" dirty="0">
                <a:latin typeface="Arial" panose="020B0604020202020204" pitchFamily="34" charset="0"/>
                <a:cs typeface="Arial" panose="020B0604020202020204" pitchFamily="34" charset="0"/>
              </a:rPr>
              <a:t>Business Case</a:t>
            </a:r>
          </a:p>
          <a:p>
            <a:pPr marL="0" indent="0">
              <a:buNone/>
            </a:pP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Stakeholder analysis</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Communication Plan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a:p>
          <a:p>
            <a:pPr marL="457200" indent="-457200" hangingPunct="0">
              <a:buFont typeface="+mj-lt"/>
              <a:buAutoNum type="arabicPeriod"/>
            </a:pPr>
            <a:r>
              <a:rPr lang="en-GB" sz="2000"/>
              <a:t>Critically assess the usefulness of project management tools and techniques for managing a project within an organisation;</a:t>
            </a:r>
          </a:p>
          <a:p>
            <a:pPr marL="457200" indent="-457200" hangingPunct="0">
              <a:buFont typeface="+mj-lt"/>
              <a:buAutoNum type="arabicPeriod"/>
            </a:pPr>
            <a:endParaRPr lang="en-GB" sz="2000"/>
          </a:p>
          <a:p>
            <a:pPr marL="457200" indent="-457200" hangingPunct="0">
              <a:buFont typeface="+mj-lt"/>
              <a:buAutoNum type="arabicPeriod"/>
            </a:pPr>
            <a:r>
              <a:rPr lang="en-GB" sz="2000"/>
              <a:t>Plan the implementation of a project of appropriate complexity within a workplace; </a:t>
            </a:r>
          </a:p>
          <a:p>
            <a:pPr marL="457200" indent="-457200" hangingPunct="0">
              <a:buFont typeface="+mj-lt"/>
              <a:buAutoNum type="arabicPeriod"/>
            </a:pPr>
            <a:endParaRPr lang="en-GB" sz="2000"/>
          </a:p>
          <a:p>
            <a:pPr marL="457200" indent="-457200" hangingPunct="0">
              <a:buFont typeface="+mj-lt"/>
              <a:buAutoNum type="arabicPeriod"/>
            </a:pPr>
            <a:r>
              <a:rPr lang="en-GB" sz="200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3453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AB19C-A8B9-5C4B-9C1F-71E69FCD9697}"/>
              </a:ext>
            </a:extLst>
          </p:cNvPr>
          <p:cNvSpPr>
            <a:spLocks noGrp="1"/>
          </p:cNvSpPr>
          <p:nvPr>
            <p:ph type="title"/>
          </p:nvPr>
        </p:nvSpPr>
        <p:spPr/>
        <p:txBody>
          <a:bodyPr/>
          <a:lstStyle/>
          <a:p>
            <a:r>
              <a:rPr lang="en-GB" b="1" dirty="0"/>
              <a:t>Initiating a Project</a:t>
            </a:r>
          </a:p>
        </p:txBody>
      </p:sp>
      <p:sp>
        <p:nvSpPr>
          <p:cNvPr id="3" name="Content Placeholder 2">
            <a:extLst>
              <a:ext uri="{FF2B5EF4-FFF2-40B4-BE49-F238E27FC236}">
                <a16:creationId xmlns:a16="http://schemas.microsoft.com/office/drawing/2014/main" id="{DCE21463-ED31-284D-BFBF-254A8A15257B}"/>
              </a:ext>
            </a:extLst>
          </p:cNvPr>
          <p:cNvSpPr>
            <a:spLocks noGrp="1"/>
          </p:cNvSpPr>
          <p:nvPr>
            <p:ph idx="1"/>
          </p:nvPr>
        </p:nvSpPr>
        <p:spPr>
          <a:xfrm>
            <a:off x="838200" y="994372"/>
            <a:ext cx="10515600" cy="4351338"/>
          </a:xfrm>
        </p:spPr>
        <p:txBody>
          <a:bodyPr/>
          <a:lstStyle/>
          <a:p>
            <a:r>
              <a:rPr lang="en-GB" dirty="0"/>
              <a:t>Projects are used to create change because:</a:t>
            </a:r>
          </a:p>
          <a:p>
            <a:pPr lvl="1"/>
            <a:r>
              <a:rPr lang="en-GB" dirty="0"/>
              <a:t>There is an issue/problem</a:t>
            </a:r>
          </a:p>
          <a:p>
            <a:pPr lvl="1"/>
            <a:r>
              <a:rPr lang="en-GB" dirty="0"/>
              <a:t>There is an improvement</a:t>
            </a:r>
          </a:p>
          <a:p>
            <a:pPr lvl="1"/>
            <a:r>
              <a:rPr lang="en-GB" dirty="0"/>
              <a:t>Take advantage of an opportunity</a:t>
            </a:r>
          </a:p>
          <a:p>
            <a:r>
              <a:rPr lang="en-GB" dirty="0"/>
              <a:t>A way to identify these is via:</a:t>
            </a:r>
          </a:p>
          <a:p>
            <a:pPr lvl="1"/>
            <a:r>
              <a:rPr lang="en-GB" dirty="0"/>
              <a:t>SWOT Analysis</a:t>
            </a:r>
          </a:p>
          <a:p>
            <a:pPr lvl="1"/>
            <a:r>
              <a:rPr lang="en-GB" dirty="0"/>
              <a:t>PEST Analysis </a:t>
            </a:r>
          </a:p>
          <a:p>
            <a:r>
              <a:rPr lang="en-GB" dirty="0"/>
              <a:t>These will be documented to clarify the cost/benefits of implementing the project, this should also detail the success criteria.</a:t>
            </a:r>
          </a:p>
          <a:p>
            <a:pPr lvl="1"/>
            <a:r>
              <a:rPr lang="en-GB" dirty="0"/>
              <a:t>Business case</a:t>
            </a:r>
          </a:p>
          <a:p>
            <a:pPr lvl="1"/>
            <a:r>
              <a:rPr lang="en-GB" dirty="0"/>
              <a:t>Project Mandate</a:t>
            </a:r>
          </a:p>
          <a:p>
            <a:endParaRPr lang="en-GB" dirty="0"/>
          </a:p>
        </p:txBody>
      </p:sp>
      <p:sp>
        <p:nvSpPr>
          <p:cNvPr id="4" name="Slide Number Placeholder 3">
            <a:extLst>
              <a:ext uri="{FF2B5EF4-FFF2-40B4-BE49-F238E27FC236}">
                <a16:creationId xmlns:a16="http://schemas.microsoft.com/office/drawing/2014/main" id="{563EB7A1-9F71-E846-830F-C563578B5C19}"/>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4</a:t>
            </a:fld>
            <a:endParaRPr lang="en-GB" dirty="0"/>
          </a:p>
        </p:txBody>
      </p:sp>
    </p:spTree>
    <p:extLst>
      <p:ext uri="{BB962C8B-B14F-4D97-AF65-F5344CB8AC3E}">
        <p14:creationId xmlns:p14="http://schemas.microsoft.com/office/powerpoint/2010/main" val="1712062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78A-4045-1240-B6E0-8BE2516B0ABB}"/>
              </a:ext>
            </a:extLst>
          </p:cNvPr>
          <p:cNvSpPr>
            <a:spLocks noGrp="1"/>
          </p:cNvSpPr>
          <p:nvPr>
            <p:ph type="title"/>
          </p:nvPr>
        </p:nvSpPr>
        <p:spPr/>
        <p:txBody>
          <a:bodyPr/>
          <a:lstStyle/>
          <a:p>
            <a:r>
              <a:rPr lang="en-US" dirty="0"/>
              <a:t>Business Case</a:t>
            </a:r>
          </a:p>
        </p:txBody>
      </p:sp>
      <p:sp>
        <p:nvSpPr>
          <p:cNvPr id="4" name="Slide Number Placeholder 3">
            <a:extLst>
              <a:ext uri="{FF2B5EF4-FFF2-40B4-BE49-F238E27FC236}">
                <a16:creationId xmlns:a16="http://schemas.microsoft.com/office/drawing/2014/main" id="{E1491BE9-01E7-8848-9073-3D6119A7EAB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
        <p:nvSpPr>
          <p:cNvPr id="5" name="Rectangle 3">
            <a:extLst>
              <a:ext uri="{FF2B5EF4-FFF2-40B4-BE49-F238E27FC236}">
                <a16:creationId xmlns:a16="http://schemas.microsoft.com/office/drawing/2014/main" id="{65638A79-1B2D-3848-A9AD-60552E137A38}"/>
              </a:ext>
            </a:extLst>
          </p:cNvPr>
          <p:cNvSpPr txBox="1">
            <a:spLocks noChangeArrowheads="1"/>
          </p:cNvSpPr>
          <p:nvPr/>
        </p:nvSpPr>
        <p:spPr>
          <a:xfrm>
            <a:off x="326572" y="106317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atin typeface="Arial" charset="0"/>
                <a:cs typeface="Arial" charset="0"/>
              </a:rPr>
              <a:t>There should always be a business case for a project.</a:t>
            </a:r>
          </a:p>
          <a:p>
            <a:endParaRPr lang="en-GB">
              <a:latin typeface="Arial" charset="0"/>
              <a:cs typeface="Arial" charset="0"/>
            </a:endParaRPr>
          </a:p>
          <a:p>
            <a:r>
              <a:rPr lang="en-GB">
                <a:latin typeface="Arial" charset="0"/>
                <a:cs typeface="Arial" charset="0"/>
              </a:rPr>
              <a:t>There should be a specific format and various criteria against which the business case will be judged.</a:t>
            </a:r>
          </a:p>
          <a:p>
            <a:endParaRPr lang="en-GB">
              <a:latin typeface="Arial" charset="0"/>
              <a:cs typeface="Arial" charset="0"/>
            </a:endParaRPr>
          </a:p>
          <a:p>
            <a:r>
              <a:rPr lang="en-GB">
                <a:latin typeface="Arial" charset="0"/>
                <a:cs typeface="Arial" charset="0"/>
              </a:rPr>
              <a:t>Seek input from people who have different expertise to yourself</a:t>
            </a:r>
          </a:p>
          <a:p>
            <a:endParaRPr lang="en-GB" dirty="0">
              <a:latin typeface="Arial" charset="0"/>
              <a:cs typeface="Arial" charset="0"/>
            </a:endParaRPr>
          </a:p>
        </p:txBody>
      </p:sp>
      <p:pic>
        <p:nvPicPr>
          <p:cNvPr id="6" name="Picture 5">
            <a:extLst>
              <a:ext uri="{FF2B5EF4-FFF2-40B4-BE49-F238E27FC236}">
                <a16:creationId xmlns:a16="http://schemas.microsoft.com/office/drawing/2014/main" id="{550A95D6-F535-E94E-95AD-093E90024C4B}"/>
              </a:ext>
            </a:extLst>
          </p:cNvPr>
          <p:cNvPicPr>
            <a:picLocks noChangeAspect="1"/>
          </p:cNvPicPr>
          <p:nvPr/>
        </p:nvPicPr>
        <p:blipFill>
          <a:blip r:embed="rId3"/>
          <a:stretch>
            <a:fillRect/>
          </a:stretch>
        </p:blipFill>
        <p:spPr>
          <a:xfrm>
            <a:off x="8822871" y="3076117"/>
            <a:ext cx="3216728" cy="2631868"/>
          </a:xfrm>
          <a:prstGeom prst="rect">
            <a:avLst/>
          </a:prstGeom>
        </p:spPr>
      </p:pic>
    </p:spTree>
    <p:extLst>
      <p:ext uri="{BB962C8B-B14F-4D97-AF65-F5344CB8AC3E}">
        <p14:creationId xmlns:p14="http://schemas.microsoft.com/office/powerpoint/2010/main" val="3425862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78A-4045-1240-B6E0-8BE2516B0ABB}"/>
              </a:ext>
            </a:extLst>
          </p:cNvPr>
          <p:cNvSpPr>
            <a:spLocks noGrp="1"/>
          </p:cNvSpPr>
          <p:nvPr>
            <p:ph type="title"/>
          </p:nvPr>
        </p:nvSpPr>
        <p:spPr/>
        <p:txBody>
          <a:bodyPr/>
          <a:lstStyle/>
          <a:p>
            <a:r>
              <a:rPr lang="en-US" dirty="0"/>
              <a:t>Business Case</a:t>
            </a:r>
          </a:p>
        </p:txBody>
      </p:sp>
      <p:sp>
        <p:nvSpPr>
          <p:cNvPr id="4" name="Slide Number Placeholder 3">
            <a:extLst>
              <a:ext uri="{FF2B5EF4-FFF2-40B4-BE49-F238E27FC236}">
                <a16:creationId xmlns:a16="http://schemas.microsoft.com/office/drawing/2014/main" id="{E1491BE9-01E7-8848-9073-3D6119A7EAB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
        <p:nvSpPr>
          <p:cNvPr id="5" name="Rectangle 3">
            <a:extLst>
              <a:ext uri="{FF2B5EF4-FFF2-40B4-BE49-F238E27FC236}">
                <a16:creationId xmlns:a16="http://schemas.microsoft.com/office/drawing/2014/main" id="{65638A79-1B2D-3848-A9AD-60552E137A38}"/>
              </a:ext>
            </a:extLst>
          </p:cNvPr>
          <p:cNvSpPr txBox="1">
            <a:spLocks noChangeArrowheads="1"/>
          </p:cNvSpPr>
          <p:nvPr/>
        </p:nvSpPr>
        <p:spPr>
          <a:xfrm>
            <a:off x="326572" y="1063171"/>
            <a:ext cx="8229600" cy="4525963"/>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A business case should contain the following:</a:t>
            </a:r>
          </a:p>
          <a:p>
            <a:pPr marL="0" indent="0">
              <a:buNone/>
            </a:pPr>
            <a:endParaRPr lang="en-GB" dirty="0"/>
          </a:p>
          <a:p>
            <a:r>
              <a:rPr lang="en-GB" sz="3000" dirty="0"/>
              <a:t>Reasons (project mandate)</a:t>
            </a:r>
          </a:p>
          <a:p>
            <a:r>
              <a:rPr lang="en-GB" sz="3000" dirty="0"/>
              <a:t>Options</a:t>
            </a:r>
          </a:p>
          <a:p>
            <a:r>
              <a:rPr lang="en-GB" sz="3000" dirty="0"/>
              <a:t>Benefits expected.</a:t>
            </a:r>
          </a:p>
          <a:p>
            <a:r>
              <a:rPr lang="en-GB" sz="3000" dirty="0"/>
              <a:t>Risk</a:t>
            </a:r>
          </a:p>
          <a:p>
            <a:r>
              <a:rPr lang="en-GB" sz="3000" dirty="0"/>
              <a:t>Cost and timescale</a:t>
            </a:r>
          </a:p>
          <a:p>
            <a:r>
              <a:rPr lang="en-GB" sz="3000" dirty="0"/>
              <a:t>Investment appraisal (Cost Benefit)</a:t>
            </a:r>
          </a:p>
          <a:p>
            <a:r>
              <a:rPr lang="en-GB" sz="3000" dirty="0"/>
              <a:t>Evaluation</a:t>
            </a:r>
          </a:p>
          <a:p>
            <a:pPr marL="0" indent="0">
              <a:buNone/>
            </a:pPr>
            <a:br>
              <a:rPr lang="en-GB" dirty="0"/>
            </a:br>
            <a:endParaRPr lang="en-GB" dirty="0"/>
          </a:p>
          <a:p>
            <a:endParaRPr lang="en-GB" dirty="0">
              <a:latin typeface="Arial" charset="0"/>
              <a:cs typeface="Arial" charset="0"/>
            </a:endParaRPr>
          </a:p>
        </p:txBody>
      </p:sp>
    </p:spTree>
    <p:extLst>
      <p:ext uri="{BB962C8B-B14F-4D97-AF65-F5344CB8AC3E}">
        <p14:creationId xmlns:p14="http://schemas.microsoft.com/office/powerpoint/2010/main" val="1644615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AEB0-23CC-E447-B041-0CCEA3A19AA6}"/>
              </a:ext>
            </a:extLst>
          </p:cNvPr>
          <p:cNvSpPr>
            <a:spLocks noGrp="1"/>
          </p:cNvSpPr>
          <p:nvPr>
            <p:ph type="title"/>
          </p:nvPr>
        </p:nvSpPr>
        <p:spPr/>
        <p:txBody>
          <a:bodyPr/>
          <a:lstStyle/>
          <a:p>
            <a:r>
              <a:rPr lang="en-US" dirty="0"/>
              <a:t>SWOT - revision</a:t>
            </a:r>
          </a:p>
        </p:txBody>
      </p:sp>
      <p:sp>
        <p:nvSpPr>
          <p:cNvPr id="4" name="Slide Number Placeholder 3">
            <a:extLst>
              <a:ext uri="{FF2B5EF4-FFF2-40B4-BE49-F238E27FC236}">
                <a16:creationId xmlns:a16="http://schemas.microsoft.com/office/drawing/2014/main" id="{D7306C87-21EB-4F47-96BA-8D226AA24047}"/>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7</a:t>
            </a:fld>
            <a:endParaRPr lang="en-GB"/>
          </a:p>
        </p:txBody>
      </p:sp>
      <p:pic>
        <p:nvPicPr>
          <p:cNvPr id="5" name="Picture 2">
            <a:extLst>
              <a:ext uri="{FF2B5EF4-FFF2-40B4-BE49-F238E27FC236}">
                <a16:creationId xmlns:a16="http://schemas.microsoft.com/office/drawing/2014/main" id="{6883C5DC-C5DF-7E44-85FB-EF0C8848500A}"/>
              </a:ext>
            </a:extLst>
          </p:cNvPr>
          <p:cNvPicPr>
            <a:picLocks noChangeAspect="1" noChangeArrowheads="1"/>
          </p:cNvPicPr>
          <p:nvPr/>
        </p:nvPicPr>
        <p:blipFill>
          <a:blip r:embed="rId3" cstate="print"/>
          <a:srcRect/>
          <a:stretch>
            <a:fillRect/>
          </a:stretch>
        </p:blipFill>
        <p:spPr bwMode="auto">
          <a:xfrm>
            <a:off x="2459264" y="967695"/>
            <a:ext cx="6877050" cy="451485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96482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F492E-68EE-F14E-A810-B41241D0A22A}"/>
              </a:ext>
            </a:extLst>
          </p:cNvPr>
          <p:cNvSpPr>
            <a:spLocks noGrp="1"/>
          </p:cNvSpPr>
          <p:nvPr>
            <p:ph type="title"/>
          </p:nvPr>
        </p:nvSpPr>
        <p:spPr/>
        <p:txBody>
          <a:bodyPr/>
          <a:lstStyle/>
          <a:p>
            <a:r>
              <a:rPr lang="en-US" dirty="0"/>
              <a:t>PEST</a:t>
            </a:r>
          </a:p>
        </p:txBody>
      </p:sp>
      <p:graphicFrame>
        <p:nvGraphicFramePr>
          <p:cNvPr id="6" name="Content Placeholder 3">
            <a:extLst>
              <a:ext uri="{FF2B5EF4-FFF2-40B4-BE49-F238E27FC236}">
                <a16:creationId xmlns:a16="http://schemas.microsoft.com/office/drawing/2014/main" id="{836EAD9F-CF95-F349-BCD0-4EBA33D47D36}"/>
              </a:ext>
            </a:extLst>
          </p:cNvPr>
          <p:cNvGraphicFramePr>
            <a:graphicFrameLocks noGrp="1"/>
          </p:cNvGraphicFramePr>
          <p:nvPr>
            <p:ph idx="1"/>
          </p:nvPr>
        </p:nvGraphicFramePr>
        <p:xfrm>
          <a:off x="2346325" y="791029"/>
          <a:ext cx="749935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CAF984CA-1481-5B46-8CDE-5C10ADBA5D6E}"/>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1402719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ADDE7-9421-6448-876D-02A2FA4A85A6}"/>
              </a:ext>
            </a:extLst>
          </p:cNvPr>
          <p:cNvSpPr>
            <a:spLocks noGrp="1"/>
          </p:cNvSpPr>
          <p:nvPr>
            <p:ph type="title"/>
          </p:nvPr>
        </p:nvSpPr>
        <p:spPr/>
        <p:txBody>
          <a:bodyPr/>
          <a:lstStyle/>
          <a:p>
            <a:r>
              <a:rPr lang="en-US" dirty="0"/>
              <a:t>PEST</a:t>
            </a:r>
          </a:p>
        </p:txBody>
      </p:sp>
      <p:graphicFrame>
        <p:nvGraphicFramePr>
          <p:cNvPr id="5" name="Content Placeholder 3">
            <a:extLst>
              <a:ext uri="{FF2B5EF4-FFF2-40B4-BE49-F238E27FC236}">
                <a16:creationId xmlns:a16="http://schemas.microsoft.com/office/drawing/2014/main" id="{0EF39766-8295-214E-8AA9-A824B17A4BA7}"/>
              </a:ext>
            </a:extLst>
          </p:cNvPr>
          <p:cNvGraphicFramePr>
            <a:graphicFrameLocks noGrp="1"/>
          </p:cNvGraphicFramePr>
          <p:nvPr>
            <p:ph idx="1"/>
          </p:nvPr>
        </p:nvGraphicFramePr>
        <p:xfrm>
          <a:off x="2065563" y="983796"/>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66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2D274-C35E-A243-A495-53EB6444A3D4}"/>
              </a:ext>
            </a:extLst>
          </p:cNvPr>
          <p:cNvSpPr>
            <a:spLocks noGrp="1"/>
          </p:cNvSpPr>
          <p:nvPr>
            <p:ph type="title"/>
          </p:nvPr>
        </p:nvSpPr>
        <p:spPr>
          <a:xfrm>
            <a:off x="609600" y="205917"/>
            <a:ext cx="10972800" cy="1143000"/>
          </a:xfrm>
        </p:spPr>
        <p:txBody>
          <a:bodyPr/>
          <a:lstStyle/>
          <a:p>
            <a:r>
              <a:rPr lang="en-US" dirty="0"/>
              <a:t>Cost Benefit Analysis  (simple example)</a:t>
            </a:r>
          </a:p>
        </p:txBody>
      </p:sp>
      <p:sp>
        <p:nvSpPr>
          <p:cNvPr id="4" name="Slide Number Placeholder 3">
            <a:extLst>
              <a:ext uri="{FF2B5EF4-FFF2-40B4-BE49-F238E27FC236}">
                <a16:creationId xmlns:a16="http://schemas.microsoft.com/office/drawing/2014/main" id="{EF0FB29D-E674-7243-B7DF-A6C5959AA770}"/>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sp>
        <p:nvSpPr>
          <p:cNvPr id="6" name="Rectangle 3">
            <a:extLst>
              <a:ext uri="{FF2B5EF4-FFF2-40B4-BE49-F238E27FC236}">
                <a16:creationId xmlns:a16="http://schemas.microsoft.com/office/drawing/2014/main" id="{688762FC-D14B-D046-A250-224B322B7F76}"/>
              </a:ext>
            </a:extLst>
          </p:cNvPr>
          <p:cNvSpPr txBox="1">
            <a:spLocks noChangeArrowheads="1"/>
          </p:cNvSpPr>
          <p:nvPr/>
        </p:nvSpPr>
        <p:spPr>
          <a:xfrm>
            <a:off x="5341257" y="1743478"/>
            <a:ext cx="4180114" cy="359777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80000"/>
              </a:lnSpc>
              <a:buFontTx/>
              <a:buNone/>
            </a:pPr>
            <a:r>
              <a:rPr lang="en-GB" sz="2200" dirty="0">
                <a:latin typeface="Arial" charset="0"/>
                <a:cs typeface="Arial" charset="0"/>
              </a:rPr>
              <a:t>Monthly Savings (costs)</a:t>
            </a:r>
          </a:p>
          <a:p>
            <a:pPr marL="0" indent="0">
              <a:lnSpc>
                <a:spcPct val="80000"/>
              </a:lnSpc>
              <a:buFontTx/>
              <a:buNone/>
            </a:pPr>
            <a:r>
              <a:rPr lang="en-GB" sz="2200" dirty="0">
                <a:latin typeface="Arial" charset="0"/>
                <a:cs typeface="Arial" charset="0"/>
              </a:rPr>
              <a:t>(£200)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£100</a:t>
            </a:r>
          </a:p>
          <a:p>
            <a:pPr marL="0" indent="0">
              <a:lnSpc>
                <a:spcPct val="80000"/>
              </a:lnSpc>
              <a:buFontTx/>
              <a:buNone/>
            </a:pPr>
            <a:r>
              <a:rPr lang="en-GB" sz="2200" dirty="0">
                <a:latin typeface="Arial" charset="0"/>
                <a:cs typeface="Arial" charset="0"/>
              </a:rPr>
              <a:t>£  50</a:t>
            </a:r>
          </a:p>
          <a:p>
            <a:pPr marL="0" indent="0">
              <a:lnSpc>
                <a:spcPct val="80000"/>
              </a:lnSpc>
              <a:buFontTx/>
              <a:buNone/>
            </a:pPr>
            <a:r>
              <a:rPr lang="en-GB" sz="2200" dirty="0">
                <a:latin typeface="Arial" charset="0"/>
                <a:cs typeface="Arial" charset="0"/>
              </a:rPr>
              <a:t>£    0</a:t>
            </a:r>
          </a:p>
          <a:p>
            <a:pPr marL="0" indent="0">
              <a:lnSpc>
                <a:spcPct val="80000"/>
              </a:lnSpc>
              <a:buFontTx/>
              <a:buNone/>
            </a:pPr>
            <a:r>
              <a:rPr lang="en-GB" sz="2200" u="sng" dirty="0">
                <a:latin typeface="Arial" charset="0"/>
                <a:cs typeface="Arial" charset="0"/>
              </a:rPr>
              <a:t>£  50</a:t>
            </a:r>
            <a:endParaRPr lang="en-GB" sz="2200" dirty="0">
              <a:latin typeface="Arial" charset="0"/>
              <a:cs typeface="Arial" charset="0"/>
            </a:endParaRPr>
          </a:p>
          <a:p>
            <a:pPr marL="0" indent="0">
              <a:lnSpc>
                <a:spcPct val="80000"/>
              </a:lnSpc>
              <a:buFontTx/>
              <a:buNone/>
            </a:pPr>
            <a:endParaRPr lang="en-GB" sz="2200" dirty="0">
              <a:latin typeface="Arial" charset="0"/>
              <a:cs typeface="Arial" charset="0"/>
            </a:endParaRPr>
          </a:p>
          <a:p>
            <a:pPr marL="0" indent="0">
              <a:lnSpc>
                <a:spcPct val="80000"/>
              </a:lnSpc>
              <a:buFontTx/>
              <a:buNone/>
            </a:pPr>
            <a:r>
              <a:rPr lang="en-GB" sz="2200" dirty="0">
                <a:latin typeface="Arial" charset="0"/>
                <a:cs typeface="Arial" charset="0"/>
              </a:rPr>
              <a:t>Net savings per month:  £100</a:t>
            </a:r>
          </a:p>
        </p:txBody>
      </p:sp>
      <p:sp>
        <p:nvSpPr>
          <p:cNvPr id="7" name="Rectangle 6">
            <a:extLst>
              <a:ext uri="{FF2B5EF4-FFF2-40B4-BE49-F238E27FC236}">
                <a16:creationId xmlns:a16="http://schemas.microsoft.com/office/drawing/2014/main" id="{BCA27DD0-5A3F-2343-9305-03C45E01DA8E}"/>
              </a:ext>
            </a:extLst>
          </p:cNvPr>
          <p:cNvSpPr/>
          <p:nvPr/>
        </p:nvSpPr>
        <p:spPr>
          <a:xfrm>
            <a:off x="929184" y="1281813"/>
            <a:ext cx="3962130" cy="461665"/>
          </a:xfrm>
          <a:prstGeom prst="rect">
            <a:avLst/>
          </a:prstGeom>
        </p:spPr>
        <p:txBody>
          <a:bodyPr wrap="square">
            <a:spAutoFit/>
          </a:bodyPr>
          <a:lstStyle/>
          <a:p>
            <a:r>
              <a:rPr lang="en-GB" sz="2400" dirty="0">
                <a:latin typeface="Arial" charset="0"/>
                <a:cs typeface="Arial" charset="0"/>
              </a:rPr>
              <a:t>Renting a new photocopier</a:t>
            </a:r>
            <a:endParaRPr lang="en-US" sz="2400" dirty="0"/>
          </a:p>
        </p:txBody>
      </p:sp>
      <p:sp>
        <p:nvSpPr>
          <p:cNvPr id="8" name="Rectangle 3">
            <a:extLst>
              <a:ext uri="{FF2B5EF4-FFF2-40B4-BE49-F238E27FC236}">
                <a16:creationId xmlns:a16="http://schemas.microsoft.com/office/drawing/2014/main" id="{0426D793-8992-EE4E-B7F5-749399B0D5E8}"/>
              </a:ext>
            </a:extLst>
          </p:cNvPr>
          <p:cNvSpPr txBox="1">
            <a:spLocks noChangeArrowheads="1"/>
          </p:cNvSpPr>
          <p:nvPr/>
        </p:nvSpPr>
        <p:spPr>
          <a:xfrm>
            <a:off x="1081585" y="1743478"/>
            <a:ext cx="4259672" cy="43735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4">
              <a:lnSpc>
                <a:spcPct val="80000"/>
              </a:lnSpc>
              <a:buFontTx/>
              <a:buNone/>
            </a:pPr>
            <a:r>
              <a:rPr lang="en-GB" sz="2200" dirty="0">
                <a:latin typeface="Arial" charset="0"/>
                <a:cs typeface="Arial" charset="0"/>
              </a:rPr>
              <a:t>	</a:t>
            </a:r>
          </a:p>
          <a:p>
            <a:pPr marL="0" indent="0">
              <a:lnSpc>
                <a:spcPct val="80000"/>
              </a:lnSpc>
              <a:buFontTx/>
              <a:buNone/>
            </a:pPr>
            <a:r>
              <a:rPr lang="en-GB" sz="2200" dirty="0">
                <a:latin typeface="Arial" charset="0"/>
                <a:cs typeface="Arial" charset="0"/>
              </a:rPr>
              <a:t>Rental of new photocopier</a:t>
            </a:r>
          </a:p>
          <a:p>
            <a:pPr marL="0" indent="0">
              <a:lnSpc>
                <a:spcPct val="80000"/>
              </a:lnSpc>
              <a:buFontTx/>
              <a:buNone/>
            </a:pPr>
            <a:r>
              <a:rPr lang="en-GB" sz="2200" dirty="0">
                <a:latin typeface="Arial" charset="0"/>
                <a:cs typeface="Arial" charset="0"/>
              </a:rPr>
              <a:t>Rental of old photocopier</a:t>
            </a:r>
          </a:p>
          <a:p>
            <a:pPr marL="0" indent="0">
              <a:lnSpc>
                <a:spcPct val="80000"/>
              </a:lnSpc>
              <a:buFontTx/>
              <a:buNone/>
            </a:pPr>
            <a:r>
              <a:rPr lang="en-GB" sz="2200" dirty="0">
                <a:latin typeface="Arial" charset="0"/>
                <a:cs typeface="Arial" charset="0"/>
              </a:rPr>
              <a:t>Electricity saving</a:t>
            </a:r>
          </a:p>
          <a:p>
            <a:pPr marL="0" indent="0">
              <a:lnSpc>
                <a:spcPct val="80000"/>
              </a:lnSpc>
              <a:buFontTx/>
              <a:buNone/>
            </a:pPr>
            <a:r>
              <a:rPr lang="en-GB" sz="2200" dirty="0">
                <a:latin typeface="Arial" charset="0"/>
                <a:cs typeface="Arial" charset="0"/>
              </a:rPr>
              <a:t>Increased photocopying capacity</a:t>
            </a:r>
          </a:p>
          <a:p>
            <a:pPr marL="0" indent="0">
              <a:lnSpc>
                <a:spcPct val="80000"/>
              </a:lnSpc>
              <a:buFontTx/>
              <a:buNone/>
            </a:pPr>
            <a:r>
              <a:rPr lang="en-GB" sz="2200" dirty="0">
                <a:latin typeface="Arial" charset="0"/>
                <a:cs typeface="Arial" charset="0"/>
              </a:rPr>
              <a:t>Savings in staff time</a:t>
            </a:r>
          </a:p>
          <a:p>
            <a:pPr marL="0" indent="0">
              <a:lnSpc>
                <a:spcPct val="80000"/>
              </a:lnSpc>
              <a:buFontTx/>
              <a:buNone/>
            </a:pPr>
            <a:r>
              <a:rPr lang="en-GB" sz="2200" dirty="0">
                <a:latin typeface="Arial" charset="0"/>
                <a:cs typeface="Arial" charset="0"/>
              </a:rPr>
              <a:t>Same floor space</a:t>
            </a:r>
          </a:p>
          <a:p>
            <a:pPr marL="0" indent="0">
              <a:lnSpc>
                <a:spcPct val="80000"/>
              </a:lnSpc>
              <a:buFontTx/>
              <a:buNone/>
            </a:pPr>
            <a:r>
              <a:rPr lang="en-GB" sz="2200" u="sng" dirty="0">
                <a:latin typeface="Arial" charset="0"/>
                <a:cs typeface="Arial" charset="0"/>
              </a:rPr>
              <a:t>Reduced reject rate</a:t>
            </a:r>
            <a:endParaRPr lang="en-GB" sz="2200" dirty="0">
              <a:latin typeface="Arial" charset="0"/>
              <a:cs typeface="Arial" charset="0"/>
            </a:endParaRPr>
          </a:p>
          <a:p>
            <a:pPr marL="0" indent="0">
              <a:lnSpc>
                <a:spcPct val="80000"/>
              </a:lnSpc>
              <a:buFontTx/>
              <a:buNone/>
            </a:pPr>
            <a:endParaRPr lang="en-GB" sz="2400" dirty="0">
              <a:latin typeface="Arial" charset="0"/>
              <a:cs typeface="Arial" charset="0"/>
            </a:endParaRPr>
          </a:p>
        </p:txBody>
      </p:sp>
      <p:pic>
        <p:nvPicPr>
          <p:cNvPr id="9" name="Picture 8">
            <a:extLst>
              <a:ext uri="{FF2B5EF4-FFF2-40B4-BE49-F238E27FC236}">
                <a16:creationId xmlns:a16="http://schemas.microsoft.com/office/drawing/2014/main" id="{3F559EDE-BC3C-0E4A-8EB5-5348B00C4F5F}"/>
              </a:ext>
            </a:extLst>
          </p:cNvPr>
          <p:cNvPicPr>
            <a:picLocks noChangeAspect="1"/>
          </p:cNvPicPr>
          <p:nvPr/>
        </p:nvPicPr>
        <p:blipFill>
          <a:blip r:embed="rId2"/>
          <a:stretch>
            <a:fillRect/>
          </a:stretch>
        </p:blipFill>
        <p:spPr>
          <a:xfrm>
            <a:off x="8752382" y="1281813"/>
            <a:ext cx="3280228" cy="3280228"/>
          </a:xfrm>
          <a:prstGeom prst="rect">
            <a:avLst/>
          </a:prstGeom>
        </p:spPr>
      </p:pic>
    </p:spTree>
    <p:extLst>
      <p:ext uri="{BB962C8B-B14F-4D97-AF65-F5344CB8AC3E}">
        <p14:creationId xmlns:p14="http://schemas.microsoft.com/office/powerpoint/2010/main" val="1926072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2FA4-74E7-D64E-9445-C0620CE54162}"/>
              </a:ext>
            </a:extLst>
          </p:cNvPr>
          <p:cNvSpPr>
            <a:spLocks noGrp="1"/>
          </p:cNvSpPr>
          <p:nvPr>
            <p:ph type="title"/>
          </p:nvPr>
        </p:nvSpPr>
        <p:spPr/>
        <p:txBody>
          <a:bodyPr/>
          <a:lstStyle/>
          <a:p>
            <a:r>
              <a:rPr lang="en-US" dirty="0"/>
              <a:t>Stakeholders</a:t>
            </a:r>
          </a:p>
        </p:txBody>
      </p:sp>
      <p:sp>
        <p:nvSpPr>
          <p:cNvPr id="3" name="Content Placeholder 2">
            <a:extLst>
              <a:ext uri="{FF2B5EF4-FFF2-40B4-BE49-F238E27FC236}">
                <a16:creationId xmlns:a16="http://schemas.microsoft.com/office/drawing/2014/main" id="{C896C273-EBD3-7A45-BA7E-2561A1B988C2}"/>
              </a:ext>
            </a:extLst>
          </p:cNvPr>
          <p:cNvSpPr>
            <a:spLocks noGrp="1"/>
          </p:cNvSpPr>
          <p:nvPr>
            <p:ph idx="1"/>
          </p:nvPr>
        </p:nvSpPr>
        <p:spPr>
          <a:xfrm>
            <a:off x="609600" y="1600200"/>
            <a:ext cx="10972800" cy="4103175"/>
          </a:xfrm>
        </p:spPr>
        <p:txBody>
          <a:bodyPr>
            <a:normAutofit fontScale="70000" lnSpcReduction="20000"/>
          </a:bodyPr>
          <a:lstStyle/>
          <a:p>
            <a:pPr algn="just">
              <a:buNone/>
            </a:pPr>
            <a:r>
              <a:rPr lang="en-GB" altLang="en-US" sz="2600" i="1" dirty="0">
                <a:latin typeface="Arial" panose="020B0604020202020204" pitchFamily="34" charset="0"/>
                <a:cs typeface="Arial" panose="020B0604020202020204" pitchFamily="34" charset="0"/>
              </a:rPr>
              <a:t> “Parties with an interest in the execution and outcome of a project. They would include business streams affected by or dependent on the outcome”</a:t>
            </a:r>
          </a:p>
          <a:p>
            <a:pPr marL="0" indent="0" algn="r">
              <a:buNone/>
            </a:pPr>
            <a:br>
              <a:rPr lang="en-GB" sz="2000" dirty="0"/>
            </a:br>
            <a:r>
              <a:rPr lang="en-GB" sz="2000" dirty="0"/>
              <a:t>(How to organise, plan and control projects, 2010)</a:t>
            </a:r>
            <a:endParaRPr lang="en-US" sz="2000" dirty="0"/>
          </a:p>
          <a:p>
            <a:pPr algn="r">
              <a:buNone/>
            </a:pPr>
            <a:endParaRPr lang="en-US"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a:buNone/>
            </a:pPr>
            <a:endParaRPr lang="en-GB"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They may also exert influence over the project and its deliverables”</a:t>
            </a:r>
          </a:p>
          <a:p>
            <a:pPr algn="r">
              <a:buNone/>
            </a:pPr>
            <a:br>
              <a:rPr lang="en-US" altLang="en-US" sz="2000" i="1" dirty="0">
                <a:latin typeface="Arial" panose="020B0604020202020204" pitchFamily="34" charset="0"/>
                <a:cs typeface="Arial" panose="020B0604020202020204" pitchFamily="34" charset="0"/>
              </a:rPr>
            </a:br>
            <a:r>
              <a:rPr lang="en-US" altLang="en-US" sz="2000" i="1" dirty="0">
                <a:latin typeface="Arial" panose="020B0604020202020204" pitchFamily="34" charset="0"/>
                <a:cs typeface="Arial" panose="020B0604020202020204" pitchFamily="34" charset="0"/>
              </a:rPr>
              <a:t>(Smith, 2000)</a:t>
            </a:r>
          </a:p>
          <a:p>
            <a:pPr>
              <a:buNone/>
            </a:pPr>
            <a:endParaRPr lang="en-US" altLang="en-US" sz="2000" i="1" dirty="0">
              <a:latin typeface="Arial" panose="020B0604020202020204" pitchFamily="34" charset="0"/>
              <a:cs typeface="Arial" panose="020B0604020202020204" pitchFamily="34" charset="0"/>
            </a:endParaRPr>
          </a:p>
          <a:p>
            <a:pPr algn="r">
              <a:buNone/>
            </a:pPr>
            <a:endParaRPr lang="en-GB" altLang="en-US" i="1" dirty="0">
              <a:latin typeface="Arial" panose="020B0604020202020204" pitchFamily="34" charset="0"/>
              <a:cs typeface="Arial" panose="020B0604020202020204" pitchFamily="34" charset="0"/>
            </a:endParaRPr>
          </a:p>
          <a:p>
            <a:pPr>
              <a:buNone/>
            </a:pPr>
            <a:r>
              <a:rPr lang="en-GB" altLang="en-US" i="1" dirty="0">
                <a:latin typeface="Arial" panose="020B0604020202020204" pitchFamily="34" charset="0"/>
                <a:cs typeface="Arial" panose="020B0604020202020204" pitchFamily="34" charset="0"/>
              </a:rPr>
              <a:t>    </a:t>
            </a:r>
            <a:endParaRPr lang="en-US" dirty="0"/>
          </a:p>
        </p:txBody>
      </p:sp>
    </p:spTree>
    <p:extLst>
      <p:ext uri="{BB962C8B-B14F-4D97-AF65-F5344CB8AC3E}">
        <p14:creationId xmlns:p14="http://schemas.microsoft.com/office/powerpoint/2010/main" val="3232962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A9E4-E72A-654B-BF96-BEBC5ABDFEB2}"/>
              </a:ext>
            </a:extLst>
          </p:cNvPr>
          <p:cNvSpPr>
            <a:spLocks noGrp="1"/>
          </p:cNvSpPr>
          <p:nvPr>
            <p:ph type="title"/>
          </p:nvPr>
        </p:nvSpPr>
        <p:spPr/>
        <p:txBody>
          <a:bodyPr/>
          <a:lstStyle/>
          <a:p>
            <a:r>
              <a:rPr lang="en-US" dirty="0"/>
              <a:t>Stakeholder Analysis</a:t>
            </a:r>
          </a:p>
        </p:txBody>
      </p:sp>
      <p:sp>
        <p:nvSpPr>
          <p:cNvPr id="5" name="Text Box 3">
            <a:extLst>
              <a:ext uri="{FF2B5EF4-FFF2-40B4-BE49-F238E27FC236}">
                <a16:creationId xmlns:a16="http://schemas.microsoft.com/office/drawing/2014/main" id="{F4D66F1D-EDCA-E142-B4F5-32FAAD2CA97A}"/>
              </a:ext>
            </a:extLst>
          </p:cNvPr>
          <p:cNvSpPr txBox="1">
            <a:spLocks noChangeArrowheads="1"/>
          </p:cNvSpPr>
          <p:nvPr/>
        </p:nvSpPr>
        <p:spPr bwMode="auto">
          <a:xfrm>
            <a:off x="2108981" y="10662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6" name="Text Box 4">
            <a:extLst>
              <a:ext uri="{FF2B5EF4-FFF2-40B4-BE49-F238E27FC236}">
                <a16:creationId xmlns:a16="http://schemas.microsoft.com/office/drawing/2014/main" id="{175863F1-9EF1-5141-8525-776E1DE00871}"/>
              </a:ext>
            </a:extLst>
          </p:cNvPr>
          <p:cNvSpPr txBox="1">
            <a:spLocks noChangeArrowheads="1"/>
          </p:cNvSpPr>
          <p:nvPr/>
        </p:nvSpPr>
        <p:spPr bwMode="auto">
          <a:xfrm>
            <a:off x="2324881" y="12821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7" name="Text Box 5">
            <a:extLst>
              <a:ext uri="{FF2B5EF4-FFF2-40B4-BE49-F238E27FC236}">
                <a16:creationId xmlns:a16="http://schemas.microsoft.com/office/drawing/2014/main" id="{11D1619F-7A9A-FA4F-822C-8D239FEC27C2}"/>
              </a:ext>
            </a:extLst>
          </p:cNvPr>
          <p:cNvSpPr txBox="1">
            <a:spLocks noChangeArrowheads="1"/>
          </p:cNvSpPr>
          <p:nvPr/>
        </p:nvSpPr>
        <p:spPr bwMode="auto">
          <a:xfrm>
            <a:off x="2540781" y="1498057"/>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8" name="Text Box 6">
            <a:extLst>
              <a:ext uri="{FF2B5EF4-FFF2-40B4-BE49-F238E27FC236}">
                <a16:creationId xmlns:a16="http://schemas.microsoft.com/office/drawing/2014/main" id="{108B8FFD-8166-1241-82AD-B4A8A15307F0}"/>
              </a:ext>
            </a:extLst>
          </p:cNvPr>
          <p:cNvSpPr txBox="1">
            <a:spLocks noChangeArrowheads="1"/>
          </p:cNvSpPr>
          <p:nvPr/>
        </p:nvSpPr>
        <p:spPr bwMode="auto">
          <a:xfrm>
            <a:off x="4701368" y="2722020"/>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9" name="Text Box 7">
            <a:extLst>
              <a:ext uri="{FF2B5EF4-FFF2-40B4-BE49-F238E27FC236}">
                <a16:creationId xmlns:a16="http://schemas.microsoft.com/office/drawing/2014/main" id="{048110B5-CDDD-9D4D-8E31-3F2E4395BA28}"/>
              </a:ext>
            </a:extLst>
          </p:cNvPr>
          <p:cNvSpPr txBox="1">
            <a:spLocks noChangeArrowheads="1"/>
          </p:cNvSpPr>
          <p:nvPr/>
        </p:nvSpPr>
        <p:spPr bwMode="auto">
          <a:xfrm>
            <a:off x="6717493" y="4019007"/>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10" name="AutoShape 8">
            <a:extLst>
              <a:ext uri="{FF2B5EF4-FFF2-40B4-BE49-F238E27FC236}">
                <a16:creationId xmlns:a16="http://schemas.microsoft.com/office/drawing/2014/main" id="{0698AB9D-3F67-9F4A-BA10-C55E1DA52822}"/>
              </a:ext>
            </a:extLst>
          </p:cNvPr>
          <p:cNvSpPr>
            <a:spLocks noChangeArrowheads="1"/>
          </p:cNvSpPr>
          <p:nvPr/>
        </p:nvSpPr>
        <p:spPr bwMode="auto">
          <a:xfrm rot="5400000">
            <a:off x="5230800" y="1687763"/>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11" name="AutoShape 9">
            <a:extLst>
              <a:ext uri="{FF2B5EF4-FFF2-40B4-BE49-F238E27FC236}">
                <a16:creationId xmlns:a16="http://schemas.microsoft.com/office/drawing/2014/main" id="{1C4F930D-CF13-584E-A089-BA40107A5C1F}"/>
              </a:ext>
            </a:extLst>
          </p:cNvPr>
          <p:cNvSpPr>
            <a:spLocks noChangeArrowheads="1"/>
          </p:cNvSpPr>
          <p:nvPr/>
        </p:nvSpPr>
        <p:spPr bwMode="auto">
          <a:xfrm rot="5400000">
            <a:off x="7535850" y="2984751"/>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extLst>
      <p:ext uri="{BB962C8B-B14F-4D97-AF65-F5344CB8AC3E}">
        <p14:creationId xmlns:p14="http://schemas.microsoft.com/office/powerpoint/2010/main" val="346500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F55D-0FC3-014F-9518-FA20A6BF7889}"/>
              </a:ext>
            </a:extLst>
          </p:cNvPr>
          <p:cNvSpPr>
            <a:spLocks noGrp="1"/>
          </p:cNvSpPr>
          <p:nvPr>
            <p:ph type="title"/>
          </p:nvPr>
        </p:nvSpPr>
        <p:spPr/>
        <p:txBody>
          <a:bodyPr/>
          <a:lstStyle/>
          <a:p>
            <a:r>
              <a:rPr lang="en-US" dirty="0"/>
              <a:t>Project Management Environment</a:t>
            </a:r>
          </a:p>
        </p:txBody>
      </p:sp>
      <p:sp>
        <p:nvSpPr>
          <p:cNvPr id="3" name="Content Placeholder 2">
            <a:extLst>
              <a:ext uri="{FF2B5EF4-FFF2-40B4-BE49-F238E27FC236}">
                <a16:creationId xmlns:a16="http://schemas.microsoft.com/office/drawing/2014/main" id="{2F7B2FA4-F0A7-DB49-8868-89E08EFC7417}"/>
              </a:ext>
            </a:extLst>
          </p:cNvPr>
          <p:cNvSpPr>
            <a:spLocks noGrp="1"/>
          </p:cNvSpPr>
          <p:nvPr>
            <p:ph idx="1"/>
          </p:nvPr>
        </p:nvSpPr>
        <p:spPr/>
        <p:txBody>
          <a:bodyPr/>
          <a:lstStyle/>
          <a:p>
            <a:pPr>
              <a:lnSpc>
                <a:spcPct val="130000"/>
              </a:lnSpc>
            </a:pPr>
            <a:r>
              <a:rPr lang="en-GB" dirty="0">
                <a:latin typeface="Arial" charset="0"/>
                <a:cs typeface="Arial" charset="0"/>
              </a:rPr>
              <a:t>Stakeholders</a:t>
            </a:r>
          </a:p>
          <a:p>
            <a:pPr>
              <a:lnSpc>
                <a:spcPct val="130000"/>
              </a:lnSpc>
            </a:pPr>
            <a:r>
              <a:rPr lang="en-GB" dirty="0">
                <a:latin typeface="Arial" charset="0"/>
                <a:cs typeface="Arial" charset="0"/>
              </a:rPr>
              <a:t>The outside environment</a:t>
            </a:r>
          </a:p>
          <a:p>
            <a:pPr>
              <a:lnSpc>
                <a:spcPct val="130000"/>
              </a:lnSpc>
            </a:pPr>
            <a:r>
              <a:rPr lang="en-GB" dirty="0">
                <a:latin typeface="Arial" charset="0"/>
                <a:cs typeface="Arial" charset="0"/>
              </a:rPr>
              <a:t>The organisational framework</a:t>
            </a:r>
          </a:p>
          <a:p>
            <a:pPr>
              <a:lnSpc>
                <a:spcPct val="130000"/>
              </a:lnSpc>
            </a:pPr>
            <a:r>
              <a:rPr lang="en-GB" dirty="0">
                <a:latin typeface="Arial" charset="0"/>
                <a:cs typeface="Arial" charset="0"/>
              </a:rPr>
              <a:t>Alignment with organisation strategy</a:t>
            </a:r>
          </a:p>
          <a:p>
            <a:pPr>
              <a:lnSpc>
                <a:spcPct val="130000"/>
              </a:lnSpc>
            </a:pPr>
            <a:r>
              <a:rPr lang="en-GB" dirty="0">
                <a:latin typeface="Arial" charset="0"/>
                <a:cs typeface="Arial" charset="0"/>
              </a:rPr>
              <a:t>The impact of change</a:t>
            </a:r>
          </a:p>
          <a:p>
            <a:pPr marL="0" indent="0">
              <a:buNone/>
            </a:pPr>
            <a:endParaRPr lang="en-US" dirty="0"/>
          </a:p>
        </p:txBody>
      </p:sp>
    </p:spTree>
    <p:extLst>
      <p:ext uri="{BB962C8B-B14F-4D97-AF65-F5344CB8AC3E}">
        <p14:creationId xmlns:p14="http://schemas.microsoft.com/office/powerpoint/2010/main" val="366823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External Stakeholders</a:t>
            </a:r>
          </a:p>
        </p:txBody>
      </p:sp>
      <p:sp>
        <p:nvSpPr>
          <p:cNvPr id="5" name="Rectangle 3">
            <a:extLst>
              <a:ext uri="{FF2B5EF4-FFF2-40B4-BE49-F238E27FC236}">
                <a16:creationId xmlns:a16="http://schemas.microsoft.com/office/drawing/2014/main" id="{BA2295E5-8A03-1A4A-9BC6-66B3EB38BA01}"/>
              </a:ext>
            </a:extLst>
          </p:cNvPr>
          <p:cNvSpPr txBox="1">
            <a:spLocks noChangeArrowheads="1"/>
          </p:cNvSpPr>
          <p:nvPr/>
        </p:nvSpPr>
        <p:spPr>
          <a:xfrm>
            <a:off x="6231851" y="1091050"/>
            <a:ext cx="5469612" cy="42576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Suppliers</a:t>
            </a:r>
          </a:p>
          <a:p>
            <a:r>
              <a:rPr lang="en-GB" dirty="0">
                <a:latin typeface="Arial" charset="0"/>
                <a:cs typeface="Arial" charset="0"/>
              </a:rPr>
              <a:t>The general public</a:t>
            </a:r>
          </a:p>
          <a:p>
            <a:r>
              <a:rPr lang="en-GB" dirty="0">
                <a:latin typeface="Arial" charset="0"/>
                <a:cs typeface="Arial" charset="0"/>
              </a:rPr>
              <a:t>The media</a:t>
            </a:r>
          </a:p>
          <a:p>
            <a:r>
              <a:rPr lang="en-GB" dirty="0">
                <a:latin typeface="Arial" charset="0"/>
                <a:cs typeface="Arial" charset="0"/>
              </a:rPr>
              <a:t>Shareholders or trustees</a:t>
            </a:r>
          </a:p>
          <a:p>
            <a:r>
              <a:rPr lang="en-GB" dirty="0">
                <a:latin typeface="Arial" charset="0"/>
                <a:cs typeface="Arial" charset="0"/>
              </a:rPr>
              <a:t>End users of the product or service</a:t>
            </a:r>
          </a:p>
          <a:p>
            <a:r>
              <a:rPr lang="en-GB" dirty="0">
                <a:latin typeface="Arial" charset="0"/>
                <a:cs typeface="Arial" charset="0"/>
              </a:rPr>
              <a:t>Insurance companies</a:t>
            </a:r>
          </a:p>
          <a:p>
            <a:r>
              <a:rPr lang="en-GB" dirty="0">
                <a:latin typeface="Arial" charset="0"/>
                <a:cs typeface="Arial" charset="0"/>
              </a:rPr>
              <a:t>Government</a:t>
            </a:r>
          </a:p>
        </p:txBody>
      </p:sp>
      <p:pic>
        <p:nvPicPr>
          <p:cNvPr id="6" name="Picture 5">
            <a:extLst>
              <a:ext uri="{FF2B5EF4-FFF2-40B4-BE49-F238E27FC236}">
                <a16:creationId xmlns:a16="http://schemas.microsoft.com/office/drawing/2014/main" id="{B9508DFD-9884-F948-A5D8-2C29D865C645}"/>
              </a:ext>
            </a:extLst>
          </p:cNvPr>
          <p:cNvPicPr>
            <a:picLocks noChangeAspect="1" noChangeArrowheads="1"/>
          </p:cNvPicPr>
          <p:nvPr/>
        </p:nvPicPr>
        <p:blipFill>
          <a:blip r:embed="rId3" cstate="print"/>
          <a:srcRect/>
          <a:stretch>
            <a:fillRect/>
          </a:stretch>
        </p:blipFill>
        <p:spPr bwMode="auto">
          <a:xfrm>
            <a:off x="1026884" y="956907"/>
            <a:ext cx="3624262" cy="4525962"/>
          </a:xfrm>
          <a:prstGeom prst="rect">
            <a:avLst/>
          </a:prstGeom>
          <a:noFill/>
          <a:ln w="9525">
            <a:noFill/>
            <a:miter lim="800000"/>
            <a:headEnd/>
            <a:tailEnd/>
          </a:ln>
        </p:spPr>
      </p:pic>
    </p:spTree>
    <p:extLst>
      <p:ext uri="{BB962C8B-B14F-4D97-AF65-F5344CB8AC3E}">
        <p14:creationId xmlns:p14="http://schemas.microsoft.com/office/powerpoint/2010/main" val="3998009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Internal Stakeholders</a:t>
            </a:r>
          </a:p>
        </p:txBody>
      </p:sp>
      <p:sp>
        <p:nvSpPr>
          <p:cNvPr id="7" name="Rectangle 3">
            <a:extLst>
              <a:ext uri="{FF2B5EF4-FFF2-40B4-BE49-F238E27FC236}">
                <a16:creationId xmlns:a16="http://schemas.microsoft.com/office/drawing/2014/main" id="{FF16A496-5186-3141-BAF5-C1BEEBE05B02}"/>
              </a:ext>
            </a:extLst>
          </p:cNvPr>
          <p:cNvSpPr txBox="1">
            <a:spLocks noChangeArrowheads="1"/>
          </p:cNvSpPr>
          <p:nvPr/>
        </p:nvSpPr>
        <p:spPr>
          <a:xfrm>
            <a:off x="251460" y="2159172"/>
            <a:ext cx="11353800" cy="30535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Project sponsor</a:t>
            </a:r>
          </a:p>
          <a:p>
            <a:r>
              <a:rPr lang="en-GB" dirty="0">
                <a:latin typeface="Arial" charset="0"/>
                <a:cs typeface="Arial" charset="0"/>
              </a:rPr>
              <a:t>Project team</a:t>
            </a:r>
          </a:p>
          <a:p>
            <a:r>
              <a:rPr lang="en-GB" dirty="0">
                <a:latin typeface="Arial" charset="0"/>
                <a:cs typeface="Arial" charset="0"/>
              </a:rPr>
              <a:t>Other managers</a:t>
            </a:r>
          </a:p>
          <a:p>
            <a:r>
              <a:rPr lang="en-GB" dirty="0">
                <a:latin typeface="Arial" charset="0"/>
                <a:cs typeface="Arial" charset="0"/>
              </a:rPr>
              <a:t>Trade unions</a:t>
            </a:r>
          </a:p>
          <a:p>
            <a:r>
              <a:rPr lang="en-GB" dirty="0">
                <a:latin typeface="Arial" charset="0"/>
                <a:cs typeface="Arial" charset="0"/>
              </a:rPr>
              <a:t>Change champion/agent</a:t>
            </a:r>
          </a:p>
          <a:p>
            <a:r>
              <a:rPr lang="en-GB" dirty="0">
                <a:latin typeface="Arial" charset="0"/>
                <a:cs typeface="Arial" charset="0"/>
              </a:rPr>
              <a:t>Staff affected by (or who can influence) the outcome of the project</a:t>
            </a:r>
          </a:p>
        </p:txBody>
      </p:sp>
      <p:pic>
        <p:nvPicPr>
          <p:cNvPr id="8" name="Picture 8">
            <a:extLst>
              <a:ext uri="{FF2B5EF4-FFF2-40B4-BE49-F238E27FC236}">
                <a16:creationId xmlns:a16="http://schemas.microsoft.com/office/drawing/2014/main" id="{F6B91371-225F-6146-A4A4-D94DBB4C7454}"/>
              </a:ext>
            </a:extLst>
          </p:cNvPr>
          <p:cNvPicPr>
            <a:picLocks noChangeAspect="1" noChangeArrowheads="1"/>
          </p:cNvPicPr>
          <p:nvPr/>
        </p:nvPicPr>
        <p:blipFill>
          <a:blip r:embed="rId3" cstate="print"/>
          <a:srcRect/>
          <a:stretch>
            <a:fillRect/>
          </a:stretch>
        </p:blipFill>
        <p:spPr bwMode="auto">
          <a:xfrm>
            <a:off x="7518830" y="1453713"/>
            <a:ext cx="4549775" cy="3032125"/>
          </a:xfrm>
          <a:prstGeom prst="rect">
            <a:avLst/>
          </a:prstGeom>
          <a:noFill/>
          <a:ln w="9525">
            <a:noFill/>
            <a:miter lim="800000"/>
            <a:headEnd/>
            <a:tailEnd/>
          </a:ln>
        </p:spPr>
      </p:pic>
    </p:spTree>
    <p:extLst>
      <p:ext uri="{BB962C8B-B14F-4D97-AF65-F5344CB8AC3E}">
        <p14:creationId xmlns:p14="http://schemas.microsoft.com/office/powerpoint/2010/main" val="3810159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Power and Interest</a:t>
            </a:r>
          </a:p>
        </p:txBody>
      </p:sp>
      <p:sp>
        <p:nvSpPr>
          <p:cNvPr id="24" name="Content Placeholder 2">
            <a:extLst>
              <a:ext uri="{FF2B5EF4-FFF2-40B4-BE49-F238E27FC236}">
                <a16:creationId xmlns:a16="http://schemas.microsoft.com/office/drawing/2014/main" id="{96874422-E618-F74F-85DB-25649D3BB426}"/>
              </a:ext>
            </a:extLst>
          </p:cNvPr>
          <p:cNvSpPr>
            <a:spLocks noGrp="1"/>
          </p:cNvSpPr>
          <p:nvPr>
            <p:ph idx="1"/>
          </p:nvPr>
        </p:nvSpPr>
        <p:spPr>
          <a:xfrm>
            <a:off x="457200" y="1600201"/>
            <a:ext cx="5795010" cy="2367366"/>
          </a:xfrm>
        </p:spPr>
        <p:txBody>
          <a:bodyPr/>
          <a:lstStyle/>
          <a:p>
            <a:pPr marL="0" indent="0" eaLnBrk="1" hangingPunct="1">
              <a:buNone/>
            </a:pPr>
            <a:r>
              <a:rPr lang="en-GB" altLang="en-US" sz="2800" b="1" dirty="0">
                <a:latin typeface="Arial" panose="020B0604020202020204" pitchFamily="34" charset="0"/>
                <a:cs typeface="Arial" panose="020B0604020202020204" pitchFamily="34" charset="0"/>
              </a:rPr>
              <a:t>How much </a:t>
            </a:r>
            <a:r>
              <a:rPr lang="en-GB" altLang="en-US" sz="2800" dirty="0">
                <a:latin typeface="Arial" panose="020B0604020202020204" pitchFamily="34" charset="0"/>
                <a:cs typeface="Arial" panose="020B0604020202020204" pitchFamily="34" charset="0"/>
              </a:rPr>
              <a:t>…</a:t>
            </a:r>
          </a:p>
          <a:p>
            <a:pPr marL="0" indent="0" eaLnBrk="1" hangingPunct="1">
              <a:buNone/>
            </a:pPr>
            <a:endParaRPr lang="en-GB" altLang="en-US" sz="800" dirty="0">
              <a:latin typeface="Arial" panose="020B0604020202020204" pitchFamily="34" charset="0"/>
              <a:cs typeface="Arial" panose="020B0604020202020204" pitchFamily="34" charset="0"/>
            </a:endParaRPr>
          </a:p>
          <a:p>
            <a:pPr marL="457200" lvl="1" indent="0" eaLnBrk="1" hangingPunct="1">
              <a:buNone/>
            </a:pPr>
            <a:r>
              <a:rPr lang="en-GB" altLang="en-US" sz="2000" dirty="0">
                <a:latin typeface="Arial" panose="020B0604020202020204" pitchFamily="34" charset="0"/>
                <a:cs typeface="Arial" panose="020B0604020202020204" pitchFamily="34" charset="0"/>
              </a:rPr>
              <a:t>Power to affect the project outcome</a:t>
            </a:r>
          </a:p>
          <a:p>
            <a:pPr marL="457200" lvl="1" indent="0" eaLnBrk="1" hangingPunct="1">
              <a:buNone/>
            </a:pPr>
            <a:r>
              <a:rPr lang="en-GB" altLang="en-US" sz="2000" dirty="0">
                <a:latin typeface="Arial" panose="020B0604020202020204" pitchFamily="34" charset="0"/>
                <a:cs typeface="Arial" panose="020B0604020202020204" pitchFamily="34" charset="0"/>
              </a:rPr>
              <a:t>Interest in the project outcome</a:t>
            </a:r>
          </a:p>
          <a:p>
            <a:pPr marL="0" indent="0">
              <a:buNone/>
            </a:pPr>
            <a:r>
              <a:rPr lang="en-GB" altLang="en-US" sz="2400" dirty="0">
                <a:latin typeface="Arial" panose="020B0604020202020204" pitchFamily="34" charset="0"/>
                <a:cs typeface="Arial" panose="020B0604020202020204" pitchFamily="34" charset="0"/>
              </a:rPr>
              <a:t>	 … does each stakeholder have?</a:t>
            </a:r>
            <a:endParaRPr lang="en-US" altLang="en-US" sz="24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51D1A098-78B3-664B-A57C-8135957F6EDB}"/>
              </a:ext>
            </a:extLst>
          </p:cNvPr>
          <p:cNvGrpSpPr/>
          <p:nvPr/>
        </p:nvGrpSpPr>
        <p:grpSpPr>
          <a:xfrm>
            <a:off x="6096000" y="1426097"/>
            <a:ext cx="6029810" cy="4005805"/>
            <a:chOff x="3486150" y="1604583"/>
            <a:chExt cx="6029810" cy="4005805"/>
          </a:xfrm>
        </p:grpSpPr>
        <p:grpSp>
          <p:nvGrpSpPr>
            <p:cNvPr id="12" name="Group 3">
              <a:extLst>
                <a:ext uri="{FF2B5EF4-FFF2-40B4-BE49-F238E27FC236}">
                  <a16:creationId xmlns:a16="http://schemas.microsoft.com/office/drawing/2014/main" id="{479F08AF-F458-D747-9DEE-6D0B65CF6473}"/>
                </a:ext>
              </a:extLst>
            </p:cNvPr>
            <p:cNvGrpSpPr>
              <a:grpSpLocks/>
            </p:cNvGrpSpPr>
            <p:nvPr/>
          </p:nvGrpSpPr>
          <p:grpSpPr bwMode="auto">
            <a:xfrm>
              <a:off x="3486150" y="1604583"/>
              <a:ext cx="6029810" cy="4005805"/>
              <a:chOff x="431" y="845"/>
              <a:chExt cx="4808" cy="3299"/>
            </a:xfrm>
          </p:grpSpPr>
          <p:grpSp>
            <p:nvGrpSpPr>
              <p:cNvPr id="17" name="Group 4">
                <a:extLst>
                  <a:ext uri="{FF2B5EF4-FFF2-40B4-BE49-F238E27FC236}">
                    <a16:creationId xmlns:a16="http://schemas.microsoft.com/office/drawing/2014/main" id="{5C7938F5-E427-A843-96DB-01FA88288956}"/>
                  </a:ext>
                </a:extLst>
              </p:cNvPr>
              <p:cNvGrpSpPr>
                <a:grpSpLocks/>
              </p:cNvGrpSpPr>
              <p:nvPr/>
            </p:nvGrpSpPr>
            <p:grpSpPr bwMode="auto">
              <a:xfrm>
                <a:off x="1166" y="1000"/>
                <a:ext cx="3435" cy="2472"/>
                <a:chOff x="1292" y="1253"/>
                <a:chExt cx="3176" cy="2176"/>
              </a:xfrm>
            </p:grpSpPr>
            <p:sp>
              <p:nvSpPr>
                <p:cNvPr id="34" name="Rectangle 5">
                  <a:extLst>
                    <a:ext uri="{FF2B5EF4-FFF2-40B4-BE49-F238E27FC236}">
                      <a16:creationId xmlns:a16="http://schemas.microsoft.com/office/drawing/2014/main" id="{81FDA56D-4DAB-3F4C-B6E7-16CA9C654441}"/>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5" name="Rectangle 6">
                  <a:extLst>
                    <a:ext uri="{FF2B5EF4-FFF2-40B4-BE49-F238E27FC236}">
                      <a16:creationId xmlns:a16="http://schemas.microsoft.com/office/drawing/2014/main" id="{EC6AD9BF-0ECE-CC4B-83C1-FE18313628F8}"/>
                    </a:ext>
                  </a:extLst>
                </p:cNvPr>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6" name="Rectangle 7">
                  <a:extLst>
                    <a:ext uri="{FF2B5EF4-FFF2-40B4-BE49-F238E27FC236}">
                      <a16:creationId xmlns:a16="http://schemas.microsoft.com/office/drawing/2014/main" id="{E1CD1141-4BC6-0A43-89C8-42EFC9074A9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37" name="Rectangle 8">
                  <a:extLst>
                    <a:ext uri="{FF2B5EF4-FFF2-40B4-BE49-F238E27FC236}">
                      <a16:creationId xmlns:a16="http://schemas.microsoft.com/office/drawing/2014/main" id="{82073F9E-D325-4F47-A947-B4F0C8F57486}"/>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18" name="Group 9">
                <a:extLst>
                  <a:ext uri="{FF2B5EF4-FFF2-40B4-BE49-F238E27FC236}">
                    <a16:creationId xmlns:a16="http://schemas.microsoft.com/office/drawing/2014/main" id="{450E28C3-8F10-F849-8345-FA4B9911C015}"/>
                  </a:ext>
                </a:extLst>
              </p:cNvPr>
              <p:cNvGrpSpPr>
                <a:grpSpLocks/>
              </p:cNvGrpSpPr>
              <p:nvPr/>
            </p:nvGrpSpPr>
            <p:grpSpPr bwMode="auto">
              <a:xfrm>
                <a:off x="2050" y="3577"/>
                <a:ext cx="1815" cy="567"/>
                <a:chOff x="2064" y="3657"/>
                <a:chExt cx="1678" cy="499"/>
              </a:xfrm>
            </p:grpSpPr>
            <p:sp>
              <p:nvSpPr>
                <p:cNvPr id="32" name="AutoShape 10">
                  <a:extLst>
                    <a:ext uri="{FF2B5EF4-FFF2-40B4-BE49-F238E27FC236}">
                      <a16:creationId xmlns:a16="http://schemas.microsoft.com/office/drawing/2014/main" id="{7755C86D-4586-004B-B940-28B36FC14558}"/>
                    </a:ext>
                  </a:extLst>
                </p:cNvPr>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33" name="Text Box 11">
                  <a:extLst>
                    <a:ext uri="{FF2B5EF4-FFF2-40B4-BE49-F238E27FC236}">
                      <a16:creationId xmlns:a16="http://schemas.microsoft.com/office/drawing/2014/main" id="{5766787A-C2D7-4C47-821D-5509746B02E8}"/>
                    </a:ext>
                  </a:extLst>
                </p:cNvPr>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19" name="Group 12">
                <a:extLst>
                  <a:ext uri="{FF2B5EF4-FFF2-40B4-BE49-F238E27FC236}">
                    <a16:creationId xmlns:a16="http://schemas.microsoft.com/office/drawing/2014/main" id="{69B826E6-0632-EA4E-9E0D-F478AA5B884E}"/>
                  </a:ext>
                </a:extLst>
              </p:cNvPr>
              <p:cNvGrpSpPr>
                <a:grpSpLocks/>
              </p:cNvGrpSpPr>
              <p:nvPr/>
            </p:nvGrpSpPr>
            <p:grpSpPr bwMode="auto">
              <a:xfrm>
                <a:off x="431" y="1567"/>
                <a:ext cx="625" cy="1575"/>
                <a:chOff x="340" y="1706"/>
                <a:chExt cx="578" cy="1386"/>
              </a:xfrm>
            </p:grpSpPr>
            <p:sp>
              <p:nvSpPr>
                <p:cNvPr id="23" name="AutoShape 13">
                  <a:extLst>
                    <a:ext uri="{FF2B5EF4-FFF2-40B4-BE49-F238E27FC236}">
                      <a16:creationId xmlns:a16="http://schemas.microsoft.com/office/drawing/2014/main" id="{AA78A39C-52F8-B843-B958-5B3C8A51DA81}"/>
                    </a:ext>
                  </a:extLst>
                </p:cNvPr>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31" name="Text Box 14">
                  <a:extLst>
                    <a:ext uri="{FF2B5EF4-FFF2-40B4-BE49-F238E27FC236}">
                      <a16:creationId xmlns:a16="http://schemas.microsoft.com/office/drawing/2014/main" id="{C085514C-BB51-E547-A69F-DE62257F6607}"/>
                    </a:ext>
                  </a:extLst>
                </p:cNvPr>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20" name="Text Box 15">
                <a:extLst>
                  <a:ext uri="{FF2B5EF4-FFF2-40B4-BE49-F238E27FC236}">
                    <a16:creationId xmlns:a16="http://schemas.microsoft.com/office/drawing/2014/main" id="{1CDFF845-FEF7-DE46-B92F-9AD02AC5D0DF}"/>
                  </a:ext>
                </a:extLst>
              </p:cNvPr>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21" name="Text Box 16">
                <a:extLst>
                  <a:ext uri="{FF2B5EF4-FFF2-40B4-BE49-F238E27FC236}">
                    <a16:creationId xmlns:a16="http://schemas.microsoft.com/office/drawing/2014/main" id="{3FFE89FB-BDCE-824F-8F90-E78A0AB4E174}"/>
                  </a:ext>
                </a:extLst>
              </p:cNvPr>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22" name="Text Box 17">
                <a:extLst>
                  <a:ext uri="{FF2B5EF4-FFF2-40B4-BE49-F238E27FC236}">
                    <a16:creationId xmlns:a16="http://schemas.microsoft.com/office/drawing/2014/main" id="{FB373C77-FB5F-2445-A0C4-4B9EAA1E1DBB}"/>
                  </a:ext>
                </a:extLst>
              </p:cNvPr>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13" name="Text Box 18">
              <a:extLst>
                <a:ext uri="{FF2B5EF4-FFF2-40B4-BE49-F238E27FC236}">
                  <a16:creationId xmlns:a16="http://schemas.microsoft.com/office/drawing/2014/main" id="{4BB16239-08B9-D14B-9B3A-28F18790618F}"/>
                </a:ext>
              </a:extLst>
            </p:cNvPr>
            <p:cNvSpPr txBox="1">
              <a:spLocks noChangeArrowheads="1"/>
            </p:cNvSpPr>
            <p:nvPr/>
          </p:nvSpPr>
          <p:spPr bwMode="auto">
            <a:xfrm>
              <a:off x="4871688" y="2120806"/>
              <a:ext cx="1419773"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Keep Satisfied</a:t>
              </a:r>
            </a:p>
          </p:txBody>
        </p:sp>
        <p:sp>
          <p:nvSpPr>
            <p:cNvPr id="14" name="Text Box 19">
              <a:extLst>
                <a:ext uri="{FF2B5EF4-FFF2-40B4-BE49-F238E27FC236}">
                  <a16:creationId xmlns:a16="http://schemas.microsoft.com/office/drawing/2014/main" id="{0B52429C-381F-5E43-AEC4-0296D2BB0840}"/>
                </a:ext>
              </a:extLst>
            </p:cNvPr>
            <p:cNvSpPr txBox="1">
              <a:spLocks noChangeArrowheads="1"/>
            </p:cNvSpPr>
            <p:nvPr/>
          </p:nvSpPr>
          <p:spPr bwMode="auto">
            <a:xfrm>
              <a:off x="6957520" y="2107312"/>
              <a:ext cx="1758312"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Manage closely</a:t>
              </a:r>
            </a:p>
          </p:txBody>
        </p:sp>
        <p:sp>
          <p:nvSpPr>
            <p:cNvPr id="15" name="Text Box 20">
              <a:extLst>
                <a:ext uri="{FF2B5EF4-FFF2-40B4-BE49-F238E27FC236}">
                  <a16:creationId xmlns:a16="http://schemas.microsoft.com/office/drawing/2014/main" id="{A5857D00-17B0-A547-9290-9293B10442A4}"/>
                </a:ext>
              </a:extLst>
            </p:cNvPr>
            <p:cNvSpPr txBox="1">
              <a:spLocks noChangeArrowheads="1"/>
            </p:cNvSpPr>
            <p:nvPr/>
          </p:nvSpPr>
          <p:spPr bwMode="auto">
            <a:xfrm>
              <a:off x="4792846" y="3369568"/>
              <a:ext cx="1577455" cy="1015663"/>
            </a:xfrm>
            <a:prstGeom prst="rect">
              <a:avLst/>
            </a:prstGeom>
            <a:noFill/>
            <a:ln w="9525">
              <a:noFill/>
              <a:miter lim="800000"/>
              <a:headEnd/>
              <a:tailEnd/>
            </a:ln>
          </p:spPr>
          <p:txBody>
            <a:bodyPr wrap="square">
              <a:spAutoFit/>
            </a:bodyPr>
            <a:lstStyle/>
            <a:p>
              <a:pPr eaLnBrk="0" hangingPunct="0"/>
              <a:r>
                <a:rPr lang="en-GB" sz="2000" dirty="0">
                  <a:latin typeface="Arial" charset="0"/>
                  <a:cs typeface="Arial" charset="0"/>
                </a:rPr>
                <a:t>Monitor (minimum effort)</a:t>
              </a:r>
            </a:p>
          </p:txBody>
        </p:sp>
        <p:sp>
          <p:nvSpPr>
            <p:cNvPr id="16" name="Text Box 21">
              <a:extLst>
                <a:ext uri="{FF2B5EF4-FFF2-40B4-BE49-F238E27FC236}">
                  <a16:creationId xmlns:a16="http://schemas.microsoft.com/office/drawing/2014/main" id="{1B936A66-8E73-0B4D-BC2C-3B70C6BC743B}"/>
                </a:ext>
              </a:extLst>
            </p:cNvPr>
            <p:cNvSpPr txBox="1">
              <a:spLocks noChangeArrowheads="1"/>
            </p:cNvSpPr>
            <p:nvPr/>
          </p:nvSpPr>
          <p:spPr bwMode="auto">
            <a:xfrm>
              <a:off x="6944243" y="3531430"/>
              <a:ext cx="1624089" cy="707886"/>
            </a:xfrm>
            <a:prstGeom prst="rect">
              <a:avLst/>
            </a:prstGeom>
            <a:noFill/>
            <a:ln w="9525">
              <a:noFill/>
              <a:miter lim="800000"/>
              <a:headEnd/>
              <a:tailEnd/>
            </a:ln>
          </p:spPr>
          <p:txBody>
            <a:bodyPr wrap="square">
              <a:spAutoFit/>
            </a:bodyPr>
            <a:lstStyle/>
            <a:p>
              <a:pPr eaLnBrk="0" hangingPunct="0">
                <a:spcBef>
                  <a:spcPct val="50000"/>
                </a:spcBef>
              </a:pPr>
              <a:r>
                <a:rPr lang="en-GB" sz="2000" dirty="0">
                  <a:latin typeface="Arial" charset="0"/>
                  <a:cs typeface="Arial" charset="0"/>
                </a:rPr>
                <a:t>Keep informed</a:t>
              </a:r>
            </a:p>
          </p:txBody>
        </p:sp>
      </p:grpSp>
    </p:spTree>
    <p:extLst>
      <p:ext uri="{BB962C8B-B14F-4D97-AF65-F5344CB8AC3E}">
        <p14:creationId xmlns:p14="http://schemas.microsoft.com/office/powerpoint/2010/main" val="2917586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7131B-3D61-8947-B055-60867039D987}"/>
              </a:ext>
            </a:extLst>
          </p:cNvPr>
          <p:cNvSpPr>
            <a:spLocks noGrp="1"/>
          </p:cNvSpPr>
          <p:nvPr>
            <p:ph type="title"/>
          </p:nvPr>
        </p:nvSpPr>
        <p:spPr/>
        <p:txBody>
          <a:bodyPr/>
          <a:lstStyle/>
          <a:p>
            <a:r>
              <a:rPr lang="en-US" dirty="0"/>
              <a:t>Further Tools &amp; Techniques</a:t>
            </a:r>
          </a:p>
        </p:txBody>
      </p:sp>
      <p:sp>
        <p:nvSpPr>
          <p:cNvPr id="3" name="Content Placeholder 2">
            <a:extLst>
              <a:ext uri="{FF2B5EF4-FFF2-40B4-BE49-F238E27FC236}">
                <a16:creationId xmlns:a16="http://schemas.microsoft.com/office/drawing/2014/main" id="{0D0DF1B9-064A-4B4C-9401-FCB8610EC262}"/>
              </a:ext>
            </a:extLst>
          </p:cNvPr>
          <p:cNvSpPr>
            <a:spLocks noGrp="1"/>
          </p:cNvSpPr>
          <p:nvPr>
            <p:ph idx="1"/>
          </p:nvPr>
        </p:nvSpPr>
        <p:spPr>
          <a:xfrm>
            <a:off x="609600" y="1600201"/>
            <a:ext cx="5403742" cy="2816816"/>
          </a:xfrm>
        </p:spPr>
        <p:txBody>
          <a:bodyPr>
            <a:normAutofit/>
          </a:bodyPr>
          <a:lstStyle/>
          <a:p>
            <a:pPr marL="0" indent="0">
              <a:buNone/>
            </a:pPr>
            <a:r>
              <a:rPr lang="en-GB" altLang="en-US" sz="1700" dirty="0"/>
              <a:t>Other stakeholder analysis/management tools include:</a:t>
            </a:r>
            <a:br>
              <a:rPr lang="en-GB" altLang="en-US" sz="1700" dirty="0"/>
            </a:br>
            <a:br>
              <a:rPr lang="en-GB" altLang="en-US" sz="1700" dirty="0"/>
            </a:br>
            <a:r>
              <a:rPr lang="en-GB" altLang="en-US" sz="1700" b="1" dirty="0"/>
              <a:t>Stakeholder ‘Salience’ model </a:t>
            </a:r>
            <a:br>
              <a:rPr lang="en-GB" altLang="en-US" sz="1700" b="1" dirty="0"/>
            </a:br>
            <a:r>
              <a:rPr lang="en-GB" altLang="en-US" sz="1700" dirty="0"/>
              <a:t>(Mitchel, </a:t>
            </a:r>
            <a:r>
              <a:rPr lang="en-GB" altLang="en-US" sz="1700" dirty="0" err="1"/>
              <a:t>Agle</a:t>
            </a:r>
            <a:r>
              <a:rPr lang="en-GB" altLang="en-US" sz="1700" dirty="0"/>
              <a:t>, Wood, 1997)</a:t>
            </a:r>
            <a:br>
              <a:rPr lang="en-GB" altLang="en-US" sz="1700" dirty="0"/>
            </a:br>
            <a:br>
              <a:rPr lang="en-GB" altLang="en-US" sz="1700" dirty="0"/>
            </a:br>
            <a:r>
              <a:rPr lang="en-GB" altLang="en-US" sz="1700" dirty="0"/>
              <a:t>The degree to which the managers give priority to competing stakeholders claims in their decision making process”.</a:t>
            </a:r>
            <a:br>
              <a:rPr lang="en-GB" altLang="en-US" sz="1700" dirty="0"/>
            </a:br>
            <a:br>
              <a:rPr lang="en-GB" altLang="en-US" sz="1700" dirty="0"/>
            </a:br>
            <a:r>
              <a:rPr lang="en-GB" altLang="en-US" sz="1700" b="1" dirty="0"/>
              <a:t>The Stakeholder Circle </a:t>
            </a:r>
            <a:r>
              <a:rPr lang="en-GB" altLang="en-US" sz="1700" dirty="0"/>
              <a:t>(Bourne, 2006)</a:t>
            </a:r>
          </a:p>
          <a:p>
            <a:pPr marL="0" indent="0">
              <a:buNone/>
            </a:pPr>
            <a:endParaRPr lang="en-US" dirty="0"/>
          </a:p>
        </p:txBody>
      </p:sp>
      <p:sp>
        <p:nvSpPr>
          <p:cNvPr id="4" name="Slide Number Placeholder 3">
            <a:extLst>
              <a:ext uri="{FF2B5EF4-FFF2-40B4-BE49-F238E27FC236}">
                <a16:creationId xmlns:a16="http://schemas.microsoft.com/office/drawing/2014/main" id="{6899C719-7591-A44B-94D7-ED58F0F3376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pic>
        <p:nvPicPr>
          <p:cNvPr id="7" name="Picture 6" descr="A close up of a sign&#10;&#10;Description automatically generated">
            <a:extLst>
              <a:ext uri="{FF2B5EF4-FFF2-40B4-BE49-F238E27FC236}">
                <a16:creationId xmlns:a16="http://schemas.microsoft.com/office/drawing/2014/main" id="{32E4E293-6BD4-7141-BDA2-D7BBEF9F46FB}"/>
              </a:ext>
            </a:extLst>
          </p:cNvPr>
          <p:cNvPicPr>
            <a:picLocks noChangeAspect="1"/>
          </p:cNvPicPr>
          <p:nvPr/>
        </p:nvPicPr>
        <p:blipFill>
          <a:blip r:embed="rId3"/>
          <a:stretch>
            <a:fillRect/>
          </a:stretch>
        </p:blipFill>
        <p:spPr>
          <a:xfrm>
            <a:off x="6828310" y="1388689"/>
            <a:ext cx="4845315" cy="4080622"/>
          </a:xfrm>
          <a:prstGeom prst="rect">
            <a:avLst/>
          </a:prstGeom>
        </p:spPr>
      </p:pic>
    </p:spTree>
    <p:extLst>
      <p:ext uri="{BB962C8B-B14F-4D97-AF65-F5344CB8AC3E}">
        <p14:creationId xmlns:p14="http://schemas.microsoft.com/office/powerpoint/2010/main" val="1995794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9F4A-50D5-AD44-9459-44B8C5B01D87}"/>
              </a:ext>
            </a:extLst>
          </p:cNvPr>
          <p:cNvSpPr>
            <a:spLocks noGrp="1"/>
          </p:cNvSpPr>
          <p:nvPr>
            <p:ph type="title"/>
          </p:nvPr>
        </p:nvSpPr>
        <p:spPr>
          <a:xfrm>
            <a:off x="838200" y="136524"/>
            <a:ext cx="10515600" cy="905324"/>
          </a:xfrm>
        </p:spPr>
        <p:txBody>
          <a:bodyPr/>
          <a:lstStyle/>
          <a:p>
            <a:r>
              <a:rPr lang="en-US" dirty="0"/>
              <a:t>Stakeholder ‘Salience’ Model</a:t>
            </a:r>
          </a:p>
        </p:txBody>
      </p:sp>
      <p:sp>
        <p:nvSpPr>
          <p:cNvPr id="4" name="Slide Number Placeholder 3">
            <a:extLst>
              <a:ext uri="{FF2B5EF4-FFF2-40B4-BE49-F238E27FC236}">
                <a16:creationId xmlns:a16="http://schemas.microsoft.com/office/drawing/2014/main" id="{FDF81540-6646-C24B-A261-3AD2E54AF33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6" name="TextBox 5">
            <a:extLst>
              <a:ext uri="{FF2B5EF4-FFF2-40B4-BE49-F238E27FC236}">
                <a16:creationId xmlns:a16="http://schemas.microsoft.com/office/drawing/2014/main" id="{B4449555-764B-244A-B785-C5528F242406}"/>
              </a:ext>
            </a:extLst>
          </p:cNvPr>
          <p:cNvSpPr txBox="1"/>
          <p:nvPr/>
        </p:nvSpPr>
        <p:spPr>
          <a:xfrm>
            <a:off x="6501703" y="1174746"/>
            <a:ext cx="4607835" cy="3225755"/>
          </a:xfrm>
          <a:prstGeom prst="rect">
            <a:avLst/>
          </a:prstGeom>
          <a:solidFill>
            <a:srgbClr val="FF0000"/>
          </a:solidFill>
        </p:spPr>
        <p:txBody>
          <a:bodyPr wrap="square" rtlCol="0">
            <a:spAutoFit/>
          </a:bodyPr>
          <a:lstStyle/>
          <a:p>
            <a:r>
              <a:rPr lang="en-GB" sz="2400" b="1" dirty="0">
                <a:solidFill>
                  <a:prstClr val="black"/>
                </a:solidFill>
                <a:latin typeface="Arial"/>
              </a:rPr>
              <a:t>Red</a:t>
            </a:r>
            <a:r>
              <a:rPr lang="en-GB" sz="2400" dirty="0">
                <a:solidFill>
                  <a:prstClr val="black"/>
                </a:solidFill>
                <a:latin typeface="Arial"/>
              </a:rPr>
              <a:t>:</a:t>
            </a:r>
          </a:p>
          <a:p>
            <a:endParaRPr lang="en-GB" sz="2400" dirty="0">
              <a:solidFill>
                <a:prstClr val="black"/>
              </a:solidFill>
              <a:latin typeface="Arial"/>
            </a:endParaRPr>
          </a:p>
          <a:p>
            <a:pPr>
              <a:lnSpc>
                <a:spcPct val="115000"/>
              </a:lnSpc>
            </a:pPr>
            <a:r>
              <a:rPr lang="en-GB" sz="2400" dirty="0">
                <a:solidFill>
                  <a:prstClr val="black"/>
                </a:solidFill>
                <a:latin typeface="Arial"/>
              </a:rPr>
              <a:t>Definitive stakeholders: </a:t>
            </a:r>
          </a:p>
          <a:p>
            <a:pPr>
              <a:lnSpc>
                <a:spcPct val="115000"/>
              </a:lnSpc>
            </a:pPr>
            <a:endParaRPr lang="en-GB" sz="800" dirty="0">
              <a:solidFill>
                <a:prstClr val="black"/>
              </a:solidFill>
              <a:latin typeface="Arial"/>
            </a:endParaRPr>
          </a:p>
          <a:p>
            <a:pPr>
              <a:lnSpc>
                <a:spcPct val="115000"/>
              </a:lnSpc>
            </a:pPr>
            <a:r>
              <a:rPr lang="en-GB" sz="2400" dirty="0">
                <a:solidFill>
                  <a:prstClr val="black"/>
                </a:solidFill>
                <a:latin typeface="Arial"/>
              </a:rPr>
              <a:t>All three attributes, high salience </a:t>
            </a:r>
          </a:p>
          <a:p>
            <a:pPr>
              <a:lnSpc>
                <a:spcPct val="115000"/>
              </a:lnSpc>
            </a:pPr>
            <a:endParaRPr lang="en-GB" sz="2400" dirty="0">
              <a:solidFill>
                <a:prstClr val="black"/>
              </a:solidFill>
              <a:latin typeface="Arial"/>
            </a:endParaRPr>
          </a:p>
          <a:p>
            <a:pPr>
              <a:lnSpc>
                <a:spcPct val="115000"/>
              </a:lnSpc>
            </a:pPr>
            <a:r>
              <a:rPr lang="en-GB" sz="2400" dirty="0">
                <a:solidFill>
                  <a:prstClr val="black"/>
                </a:solidFill>
                <a:latin typeface="Arial"/>
              </a:rPr>
              <a:t>Managers give immediate priority to these stakeholders.</a:t>
            </a:r>
          </a:p>
          <a:p>
            <a:pPr>
              <a:lnSpc>
                <a:spcPct val="115000"/>
              </a:lnSpc>
            </a:pPr>
            <a:endParaRPr lang="en-GB" sz="800" dirty="0">
              <a:solidFill>
                <a:prstClr val="black"/>
              </a:solidFill>
              <a:latin typeface="Arial"/>
            </a:endParaRPr>
          </a:p>
        </p:txBody>
      </p:sp>
      <p:pic>
        <p:nvPicPr>
          <p:cNvPr id="7" name="Picture 6" descr="A close up of a logo&#10;&#10;Description automatically generated">
            <a:extLst>
              <a:ext uri="{FF2B5EF4-FFF2-40B4-BE49-F238E27FC236}">
                <a16:creationId xmlns:a16="http://schemas.microsoft.com/office/drawing/2014/main" id="{71AD992A-ACD0-2C44-AF36-1A5BBC00947E}"/>
              </a:ext>
            </a:extLst>
          </p:cNvPr>
          <p:cNvPicPr>
            <a:picLocks noChangeAspect="1"/>
          </p:cNvPicPr>
          <p:nvPr/>
        </p:nvPicPr>
        <p:blipFill>
          <a:blip r:embed="rId3"/>
          <a:stretch>
            <a:fillRect/>
          </a:stretch>
        </p:blipFill>
        <p:spPr>
          <a:xfrm>
            <a:off x="749314" y="1041848"/>
            <a:ext cx="4310152" cy="4291693"/>
          </a:xfrm>
          <a:prstGeom prst="rect">
            <a:avLst/>
          </a:prstGeom>
        </p:spPr>
      </p:pic>
    </p:spTree>
    <p:extLst>
      <p:ext uri="{BB962C8B-B14F-4D97-AF65-F5344CB8AC3E}">
        <p14:creationId xmlns:p14="http://schemas.microsoft.com/office/powerpoint/2010/main" val="246972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10644736" cy="4480023"/>
          </a:xfrm>
        </p:spPr>
        <p:txBody>
          <a:bodyPr rtlCol="0">
            <a:noAutofit/>
          </a:bodyPr>
          <a:lstStyle/>
          <a:p>
            <a:pPr marL="457200" lvl="1" indent="0" eaLnBrk="1" fontAlgn="auto" hangingPunct="1">
              <a:spcAft>
                <a:spcPts val="0"/>
              </a:spcAft>
              <a:buNone/>
              <a:defRPr/>
            </a:pPr>
            <a:r>
              <a:rPr lang="en-GB" dirty="0">
                <a:latin typeface="Arial" panose="020B0604020202020204" pitchFamily="34" charset="0"/>
                <a:cs typeface="Arial" panose="020B0604020202020204" pitchFamily="34" charset="0"/>
              </a:rPr>
              <a:t>Rationale:</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Inform those who need to be informed to the extent to which they need to be informed at the time they need to be informed in a way they can receive the information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facilitate decision making accurate information is key</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gain/retain stakeholder interest (buy-in)</a:t>
            </a:r>
          </a:p>
          <a:p>
            <a:pPr marL="457200" lvl="1" indent="0">
              <a:buNone/>
              <a:defRPr/>
            </a:pPr>
            <a:endParaRPr lang="en-GB" dirty="0">
              <a:latin typeface="Arial" panose="020B0604020202020204" pitchFamily="34" charset="0"/>
              <a:cs typeface="Arial" panose="020B0604020202020204" pitchFamily="34" charset="0"/>
            </a:endParaRPr>
          </a:p>
          <a:p>
            <a:pPr marL="457200" lvl="1" indent="0">
              <a:buNone/>
              <a:defRPr/>
            </a:pPr>
            <a:r>
              <a:rPr lang="en-GB" dirty="0">
                <a:latin typeface="Arial" panose="020B0604020202020204" pitchFamily="34" charset="0"/>
                <a:cs typeface="Arial" panose="020B0604020202020204" pitchFamily="34" charset="0"/>
              </a:rPr>
              <a:t>To reduce negative communications, rumour, gossip</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Tree>
    <p:extLst>
      <p:ext uri="{BB962C8B-B14F-4D97-AF65-F5344CB8AC3E}">
        <p14:creationId xmlns:p14="http://schemas.microsoft.com/office/powerpoint/2010/main" val="345479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a:t>
            </a:r>
          </a:p>
        </p:txBody>
      </p:sp>
      <p:sp>
        <p:nvSpPr>
          <p:cNvPr id="3" name="Content Placeholder 2">
            <a:extLst>
              <a:ext uri="{FF2B5EF4-FFF2-40B4-BE49-F238E27FC236}">
                <a16:creationId xmlns:a16="http://schemas.microsoft.com/office/drawing/2014/main" id="{EF7480BF-CFDD-6648-B9D4-B718B162CE91}"/>
              </a:ext>
            </a:extLst>
          </p:cNvPr>
          <p:cNvSpPr>
            <a:spLocks noGrp="1"/>
          </p:cNvSpPr>
          <p:nvPr>
            <p:ph idx="1"/>
          </p:nvPr>
        </p:nvSpPr>
        <p:spPr>
          <a:xfrm>
            <a:off x="609600" y="1059017"/>
            <a:ext cx="11063844" cy="3917032"/>
          </a:xfrm>
        </p:spPr>
        <p:txBody>
          <a:bodyPr>
            <a:normAutofit/>
          </a:bodyPr>
          <a:lstStyle/>
          <a:p>
            <a:pPr marL="457200" lvl="1" indent="0">
              <a:lnSpc>
                <a:spcPct val="150000"/>
              </a:lnSpc>
              <a:spcBef>
                <a:spcPts val="0"/>
              </a:spcBef>
              <a:buNone/>
            </a:pPr>
            <a:r>
              <a:rPr lang="en-US" altLang="en-US" sz="2800" dirty="0">
                <a:latin typeface="Arial" panose="020B0604020202020204" pitchFamily="34" charset="0"/>
                <a:cs typeface="Arial" panose="020B0604020202020204" pitchFamily="34" charset="0"/>
              </a:rPr>
              <a:t>This captures:</a:t>
            </a:r>
          </a:p>
          <a:p>
            <a:pPr lvl="1">
              <a:lnSpc>
                <a:spcPct val="150000"/>
              </a:lnSpc>
              <a:spcBef>
                <a:spcPts val="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information requirements of project stakeholders</a:t>
            </a:r>
          </a:p>
          <a:p>
            <a:pPr lvl="1">
              <a:lnSpc>
                <a:spcPct val="150000"/>
              </a:lnSpc>
              <a:spcBef>
                <a:spcPts val="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type and format of the information to be communicated</a:t>
            </a:r>
          </a:p>
          <a:p>
            <a:pPr lvl="1">
              <a:lnSpc>
                <a:spcPct val="150000"/>
              </a:lnSpc>
              <a:spcBef>
                <a:spcPts val="0"/>
              </a:spcBef>
              <a:buFont typeface="Arial" panose="020B0604020202020204" pitchFamily="34" charset="0"/>
              <a:buChar char="•"/>
            </a:pPr>
            <a:r>
              <a:rPr lang="en-US" altLang="en-US" sz="2800" dirty="0">
                <a:latin typeface="Arial" panose="020B0604020202020204" pitchFamily="34" charset="0"/>
                <a:cs typeface="Arial" panose="020B0604020202020204" pitchFamily="34" charset="0"/>
              </a:rPr>
              <a:t>The delivery mechanism or communications media to be used</a:t>
            </a:r>
            <a:r>
              <a:rPr lang="en-US" altLang="en-US" sz="2000" dirty="0">
                <a:latin typeface="Arial" panose="020B0604020202020204" pitchFamily="34" charset="0"/>
                <a:cs typeface="Arial" panose="020B0604020202020204" pitchFamily="34" charset="0"/>
              </a:rPr>
              <a:t>.</a:t>
            </a:r>
          </a:p>
          <a:p>
            <a:pPr marL="0" indent="0">
              <a:buNone/>
            </a:pPr>
            <a:endParaRPr lang="en-US" dirty="0"/>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spTree>
    <p:extLst>
      <p:ext uri="{BB962C8B-B14F-4D97-AF65-F5344CB8AC3E}">
        <p14:creationId xmlns:p14="http://schemas.microsoft.com/office/powerpoint/2010/main" val="331407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E5FB8-BE4F-E34A-91AE-E783E222338C}"/>
              </a:ext>
            </a:extLst>
          </p:cNvPr>
          <p:cNvSpPr>
            <a:spLocks noGrp="1"/>
          </p:cNvSpPr>
          <p:nvPr>
            <p:ph type="title"/>
          </p:nvPr>
        </p:nvSpPr>
        <p:spPr/>
        <p:txBody>
          <a:bodyPr/>
          <a:lstStyle/>
          <a:p>
            <a:r>
              <a:rPr lang="en-US" dirty="0"/>
              <a:t>Communication Planning</a:t>
            </a:r>
          </a:p>
        </p:txBody>
      </p:sp>
      <p:sp>
        <p:nvSpPr>
          <p:cNvPr id="9" name="Content Placeholder 2">
            <a:extLst>
              <a:ext uri="{FF2B5EF4-FFF2-40B4-BE49-F238E27FC236}">
                <a16:creationId xmlns:a16="http://schemas.microsoft.com/office/drawing/2014/main" id="{49315107-3003-554C-9695-EB8EABCF12EC}"/>
              </a:ext>
            </a:extLst>
          </p:cNvPr>
          <p:cNvSpPr>
            <a:spLocks noGrp="1"/>
          </p:cNvSpPr>
          <p:nvPr>
            <p:ph idx="1"/>
          </p:nvPr>
        </p:nvSpPr>
        <p:spPr>
          <a:xfrm>
            <a:off x="494319" y="962834"/>
            <a:ext cx="9765962" cy="4480023"/>
          </a:xfrm>
        </p:spPr>
        <p:txBody>
          <a:bodyPr rtlCol="0">
            <a:noAutofit/>
          </a:bodyPr>
          <a:lstStyle/>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Who are the stakeholders</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457200" lvl="1" indent="0" eaLnBrk="1" fontAlgn="auto" hangingPunct="1">
              <a:spcAft>
                <a:spcPts val="0"/>
              </a:spcAft>
              <a:buNone/>
              <a:defRPr/>
            </a:pPr>
            <a:endPar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What are the information requirements of the stakeholders</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dirty="0">
                <a:latin typeface="Arial" panose="020B0604020202020204" pitchFamily="34" charset="0"/>
                <a:cs typeface="Arial" panose="020B0604020202020204" pitchFamily="34" charset="0"/>
              </a:rPr>
              <a:t>What level of detail or precision</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dirty="0">
                <a:latin typeface="Arial" panose="020B0604020202020204" pitchFamily="34" charset="0"/>
                <a:cs typeface="Arial" panose="020B0604020202020204" pitchFamily="34" charset="0"/>
              </a:rPr>
              <a:t>In what format</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1053846" lvl="2" indent="-285750">
              <a:buClr>
                <a:schemeClr val="accent3"/>
              </a:buClr>
              <a:defRPr/>
            </a:pPr>
            <a:r>
              <a:rPr lang="en-GB" dirty="0">
                <a:latin typeface="Arial" panose="020B0604020202020204" pitchFamily="34" charset="0"/>
                <a:cs typeface="Arial" panose="020B0604020202020204" pitchFamily="34" charset="0"/>
              </a:rPr>
              <a:t>Are there any group or shared requirements?</a:t>
            </a:r>
          </a:p>
          <a:p>
            <a:pPr marL="768096" lvl="2" indent="0" eaLnBrk="1" fontAlgn="auto" hangingPunct="1">
              <a:spcAft>
                <a:spcPts val="0"/>
              </a:spcAft>
              <a:buClr>
                <a:schemeClr val="accent3"/>
              </a:buClr>
              <a:buNone/>
              <a:defRPr/>
            </a:pPr>
            <a:endParaRPr lang="en-GB" dirty="0">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How will the information be used</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457200" lvl="1" indent="0" eaLnBrk="1" fontAlgn="auto" hangingPunct="1">
              <a:spcAft>
                <a:spcPts val="0"/>
              </a:spcAft>
              <a:buNone/>
              <a:defRPr/>
            </a:pPr>
            <a:endPar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457200" lvl="1" indent="0" eaLnBrk="1" fontAlgn="auto" hangingPunct="1">
              <a:spcAft>
                <a:spcPts val="0"/>
              </a:spcAft>
              <a:buNone/>
              <a:defRPr/>
            </a:pPr>
            <a:r>
              <a:rPr lang="en-GB" sz="2000" dirty="0">
                <a:latin typeface="Arial" panose="020B0604020202020204" pitchFamily="34" charset="0"/>
                <a:cs typeface="Arial" panose="020B0604020202020204" pitchFamily="34" charset="0"/>
              </a:rPr>
              <a:t>What are the overheads to the project of gathering, recording, formatting and communicating the information</a:t>
            </a: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4" name="Slide Number Placeholder 3">
            <a:extLst>
              <a:ext uri="{FF2B5EF4-FFF2-40B4-BE49-F238E27FC236}">
                <a16:creationId xmlns:a16="http://schemas.microsoft.com/office/drawing/2014/main" id="{D3797A73-FA22-CA47-A14F-B41854F41FD5}"/>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r"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Tree>
    <p:extLst>
      <p:ext uri="{BB962C8B-B14F-4D97-AF65-F5344CB8AC3E}">
        <p14:creationId xmlns:p14="http://schemas.microsoft.com/office/powerpoint/2010/main" val="2389579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0" end="0"/>
                                            </p:txEl>
                                          </p:spTgt>
                                        </p:tgtEl>
                                        <p:attrNameLst>
                                          <p:attrName>ppt_c</p:attrName>
                                        </p:attrNameLst>
                                      </p:cBhvr>
                                      <p:to>
                                        <a:schemeClr val="tx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2" end="2"/>
                                            </p:txEl>
                                          </p:spTgt>
                                        </p:tgtEl>
                                        <p:attrNameLst>
                                          <p:attrName>ppt_c</p:attrName>
                                        </p:attrNameLst>
                                      </p:cBhvr>
                                      <p:to>
                                        <a:schemeClr val="tx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3" end="3"/>
                                            </p:txEl>
                                          </p:spTgt>
                                        </p:tgtEl>
                                        <p:attrNameLst>
                                          <p:attrName>ppt_c</p:attrName>
                                        </p:attrNameLst>
                                      </p:cBhvr>
                                      <p:to>
                                        <a:schemeClr val="tx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4" end="4"/>
                                            </p:txEl>
                                          </p:spTgt>
                                        </p:tgtEl>
                                        <p:attrNameLst>
                                          <p:attrName>ppt_c</p:attrName>
                                        </p:attrNameLst>
                                      </p:cBhvr>
                                      <p:to>
                                        <a:schemeClr val="tx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5" end="5"/>
                                            </p:txEl>
                                          </p:spTgt>
                                        </p:tgtEl>
                                        <p:attrNameLst>
                                          <p:attrName>ppt_c</p:attrName>
                                        </p:attrNameLst>
                                      </p:cBhvr>
                                      <p:to>
                                        <a:schemeClr val="tx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7" end="7"/>
                                            </p:txEl>
                                          </p:spTgt>
                                        </p:tgtEl>
                                        <p:attrNameLst>
                                          <p:attrName>ppt_c</p:attrName>
                                        </p:attrNameLst>
                                      </p:cBhvr>
                                      <p:to>
                                        <a:schemeClr val="tx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9">
                                            <p:txEl>
                                              <p:pRg st="9" end="9"/>
                                            </p:txEl>
                                          </p:spTgt>
                                        </p:tgtEl>
                                        <p:attrNameLst>
                                          <p:attrName>ppt_c</p:attrName>
                                        </p:attrNameLst>
                                      </p:cBhvr>
                                      <p:to>
                                        <a:schemeClr val="tx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bldLvl="3"/>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6117EE3-4D44-417D-B7BC-AEA38BB73A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690BB0-1ADF-486D-8941-AA3A8E07E9AA}">
  <ds:schemaRefs>
    <ds:schemaRef ds:uri="http://schemas.microsoft.com/sharepoint/v3/contenttype/forms"/>
  </ds:schemaRefs>
</ds:datastoreItem>
</file>

<file path=customXml/itemProps3.xml><?xml version="1.0" encoding="utf-8"?>
<ds:datastoreItem xmlns:ds="http://schemas.openxmlformats.org/officeDocument/2006/customXml" ds:itemID="{2226BE73-6990-4CF6-8988-C9690717F504}">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21993</TotalTime>
  <Words>4166</Words>
  <Application>Microsoft Macintosh PowerPoint</Application>
  <PresentationFormat>Widescreen</PresentationFormat>
  <Paragraphs>474</Paragraphs>
  <Slides>22</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Gill Sans MT</vt:lpstr>
      <vt:lpstr>Custom Design</vt:lpstr>
      <vt:lpstr>BA Management Skills for the Workplace BMSK5004</vt:lpstr>
      <vt:lpstr>Session 3</vt:lpstr>
      <vt:lpstr>BMSK5004 – Managing Projects in the Organisation</vt:lpstr>
      <vt:lpstr>Initiating a Project</vt:lpstr>
      <vt:lpstr>Business Case</vt:lpstr>
      <vt:lpstr>Business Case</vt:lpstr>
      <vt:lpstr>SWOT - revision</vt:lpstr>
      <vt:lpstr>PEST</vt:lpstr>
      <vt:lpstr>PEST</vt:lpstr>
      <vt:lpstr>Cost Benefit Analysis  (simple example)</vt:lpstr>
      <vt:lpstr>Stakeholders</vt:lpstr>
      <vt:lpstr>Stakeholder Analysis</vt:lpstr>
      <vt:lpstr>Project Management Environment</vt:lpstr>
      <vt:lpstr>External Stakeholders</vt:lpstr>
      <vt:lpstr>Internal Stakeholders</vt:lpstr>
      <vt:lpstr>Power and Interest</vt:lpstr>
      <vt:lpstr>Further Tools &amp; Techniques</vt:lpstr>
      <vt:lpstr>Stakeholder ‘Salience’ Model</vt:lpstr>
      <vt:lpstr>Communication Planning</vt:lpstr>
      <vt:lpstr>Communication Plan</vt:lpstr>
      <vt:lpstr>Communication Planning</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133</cp:revision>
  <dcterms:created xsi:type="dcterms:W3CDTF">2020-06-08T16:11:31Z</dcterms:created>
  <dcterms:modified xsi:type="dcterms:W3CDTF">2021-07-30T10:15:43Z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