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54"/>
  </p:notesMasterIdLst>
  <p:handoutMasterIdLst>
    <p:handoutMasterId r:id="rId55"/>
  </p:handoutMasterIdLst>
  <p:sldIdLst>
    <p:sldId id="256" r:id="rId2"/>
    <p:sldId id="257" r:id="rId3"/>
    <p:sldId id="258" r:id="rId4"/>
    <p:sldId id="260" r:id="rId5"/>
    <p:sldId id="262" r:id="rId6"/>
    <p:sldId id="263" r:id="rId7"/>
    <p:sldId id="264" r:id="rId8"/>
    <p:sldId id="266" r:id="rId9"/>
    <p:sldId id="267" r:id="rId10"/>
    <p:sldId id="268" r:id="rId11"/>
    <p:sldId id="269" r:id="rId12"/>
    <p:sldId id="270" r:id="rId13"/>
    <p:sldId id="308" r:id="rId14"/>
    <p:sldId id="307" r:id="rId15"/>
    <p:sldId id="304" r:id="rId16"/>
    <p:sldId id="305" r:id="rId17"/>
    <p:sldId id="306" r:id="rId18"/>
    <p:sldId id="272" r:id="rId19"/>
    <p:sldId id="273" r:id="rId20"/>
    <p:sldId id="309" r:id="rId21"/>
    <p:sldId id="274" r:id="rId22"/>
    <p:sldId id="275" r:id="rId23"/>
    <p:sldId id="271" r:id="rId24"/>
    <p:sldId id="276" r:id="rId25"/>
    <p:sldId id="310" r:id="rId26"/>
    <p:sldId id="261" r:id="rId27"/>
    <p:sldId id="299" r:id="rId28"/>
    <p:sldId id="300" r:id="rId29"/>
    <p:sldId id="277" r:id="rId30"/>
    <p:sldId id="302" r:id="rId31"/>
    <p:sldId id="278" r:id="rId32"/>
    <p:sldId id="279" r:id="rId33"/>
    <p:sldId id="280" r:id="rId34"/>
    <p:sldId id="281" r:id="rId35"/>
    <p:sldId id="282" r:id="rId36"/>
    <p:sldId id="283"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311" r:id="rId50"/>
    <p:sldId id="297" r:id="rId51"/>
    <p:sldId id="298" r:id="rId52"/>
    <p:sldId id="301" r:id="rId53"/>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MS PGothic"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MS PGothic"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MS PGothic"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MS PGothic"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MS PGothic" pitchFamily="34" charset="-128"/>
        <a:cs typeface="+mn-cs"/>
      </a:defRPr>
    </a:lvl5pPr>
    <a:lvl6pPr marL="2286000" algn="l" defTabSz="914400" rtl="0" eaLnBrk="1" latinLnBrk="0" hangingPunct="1">
      <a:defRPr sz="2400" kern="1200">
        <a:solidFill>
          <a:schemeClr val="tx1"/>
        </a:solidFill>
        <a:latin typeface="Times" charset="0"/>
        <a:ea typeface="MS PGothic" pitchFamily="34" charset="-128"/>
        <a:cs typeface="+mn-cs"/>
      </a:defRPr>
    </a:lvl6pPr>
    <a:lvl7pPr marL="2743200" algn="l" defTabSz="914400" rtl="0" eaLnBrk="1" latinLnBrk="0" hangingPunct="1">
      <a:defRPr sz="2400" kern="1200">
        <a:solidFill>
          <a:schemeClr val="tx1"/>
        </a:solidFill>
        <a:latin typeface="Times" charset="0"/>
        <a:ea typeface="MS PGothic" pitchFamily="34" charset="-128"/>
        <a:cs typeface="+mn-cs"/>
      </a:defRPr>
    </a:lvl7pPr>
    <a:lvl8pPr marL="3200400" algn="l" defTabSz="914400" rtl="0" eaLnBrk="1" latinLnBrk="0" hangingPunct="1">
      <a:defRPr sz="2400" kern="1200">
        <a:solidFill>
          <a:schemeClr val="tx1"/>
        </a:solidFill>
        <a:latin typeface="Times" charset="0"/>
        <a:ea typeface="MS PGothic" pitchFamily="34" charset="-128"/>
        <a:cs typeface="+mn-cs"/>
      </a:defRPr>
    </a:lvl8pPr>
    <a:lvl9pPr marL="3657600" algn="l" defTabSz="914400" rtl="0" eaLnBrk="1" latinLnBrk="0" hangingPunct="1">
      <a:defRPr sz="2400" kern="1200">
        <a:solidFill>
          <a:schemeClr val="tx1"/>
        </a:solidFill>
        <a:latin typeface="Times" charset="0"/>
        <a:ea typeface="MS PGothic" pitchFamily="34" charset="-128"/>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66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10" d="100"/>
        <a:sy n="110" d="100"/>
      </p:scale>
      <p:origin x="0" y="6036"/>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6F285162-AB9B-416A-AA6A-725F09D658D8}" type="slidenum">
              <a:rPr lang="cy-GB" altLang="en-US"/>
              <a:pPr>
                <a:defRPr/>
              </a:pPr>
              <a:t>‹#›</a:t>
            </a:fld>
            <a:endParaRPr lang="cy-GB" altLang="en-US"/>
          </a:p>
        </p:txBody>
      </p:sp>
    </p:spTree>
    <p:extLst>
      <p:ext uri="{BB962C8B-B14F-4D97-AF65-F5344CB8AC3E}">
        <p14:creationId xmlns:p14="http://schemas.microsoft.com/office/powerpoint/2010/main" val="1487101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4100"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B5558541-AB78-4A89-8AAF-902939CD1B16}" type="slidenum">
              <a:rPr lang="cy-GB" altLang="en-US"/>
              <a:pPr>
                <a:defRPr/>
              </a:pPr>
              <a:t>‹#›</a:t>
            </a:fld>
            <a:endParaRPr lang="cy-GB" altLang="en-US"/>
          </a:p>
        </p:txBody>
      </p:sp>
    </p:spTree>
    <p:extLst>
      <p:ext uri="{BB962C8B-B14F-4D97-AF65-F5344CB8AC3E}">
        <p14:creationId xmlns:p14="http://schemas.microsoft.com/office/powerpoint/2010/main" val="12537928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en-US" smtClean="0"/>
              <a:t>Click to edit Master title style</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FF39E6F-5D7B-4193-B7FF-1F600B46D390}" type="slidenum">
              <a:rPr lang="en-US" altLang="en-US"/>
              <a:pPr>
                <a:defRPr/>
              </a:pPr>
              <a:t>‹#›</a:t>
            </a:fld>
            <a:endParaRPr lang="en-US" altLang="en-US"/>
          </a:p>
        </p:txBody>
      </p:sp>
    </p:spTree>
    <p:extLst>
      <p:ext uri="{BB962C8B-B14F-4D97-AF65-F5344CB8AC3E}">
        <p14:creationId xmlns:p14="http://schemas.microsoft.com/office/powerpoint/2010/main" val="4240879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Cynnwys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DB8765D-249A-4FEE-B8DD-A1B96F3D0F1E}" type="slidenum">
              <a:rPr lang="en-US" altLang="en-US"/>
              <a:pPr>
                <a:defRPr/>
              </a:pPr>
              <a:t>‹#›</a:t>
            </a:fld>
            <a:endParaRPr lang="en-US" altLang="en-US"/>
          </a:p>
        </p:txBody>
      </p:sp>
    </p:spTree>
    <p:extLst>
      <p:ext uri="{BB962C8B-B14F-4D97-AF65-F5344CB8AC3E}">
        <p14:creationId xmlns:p14="http://schemas.microsoft.com/office/powerpoint/2010/main" val="2728081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58E34AC-A904-4DEC-B74E-C2B8C7AF7ADF}" type="slidenum">
              <a:rPr lang="en-US" altLang="en-US"/>
              <a:pPr>
                <a:defRPr/>
              </a:pPr>
              <a:t>‹#›</a:t>
            </a:fld>
            <a:endParaRPr lang="en-US" altLang="en-US"/>
          </a:p>
        </p:txBody>
      </p:sp>
    </p:spTree>
    <p:extLst>
      <p:ext uri="{BB962C8B-B14F-4D97-AF65-F5344CB8AC3E}">
        <p14:creationId xmlns:p14="http://schemas.microsoft.com/office/powerpoint/2010/main" val="102452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E6BBD35-AAF2-42A6-825A-7142EC63F0DF}" type="slidenum">
              <a:rPr lang="en-US" altLang="en-US"/>
              <a:pPr>
                <a:defRPr/>
              </a:pPr>
              <a:t>‹#›</a:t>
            </a:fld>
            <a:endParaRPr lang="en-US" altLang="en-US"/>
          </a:p>
        </p:txBody>
      </p:sp>
    </p:spTree>
    <p:extLst>
      <p:ext uri="{BB962C8B-B14F-4D97-AF65-F5344CB8AC3E}">
        <p14:creationId xmlns:p14="http://schemas.microsoft.com/office/powerpoint/2010/main" val="2660695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049D3664-6B03-4644-BF0F-1263117CF5F9}" type="slidenum">
              <a:rPr lang="en-US" altLang="en-US"/>
              <a:pPr>
                <a:defRPr/>
              </a:pPr>
              <a:t>‹#›</a:t>
            </a:fld>
            <a:endParaRPr lang="en-US" altLang="en-US"/>
          </a:p>
        </p:txBody>
      </p:sp>
    </p:spTree>
    <p:extLst>
      <p:ext uri="{BB962C8B-B14F-4D97-AF65-F5344CB8AC3E}">
        <p14:creationId xmlns:p14="http://schemas.microsoft.com/office/powerpoint/2010/main" val="4149619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0B8B07BA-FAB3-46E4-9DB5-D2D7B52E8EC7}" type="slidenum">
              <a:rPr lang="en-US" altLang="en-US"/>
              <a:pPr>
                <a:defRPr/>
              </a:pPr>
              <a:t>‹#›</a:t>
            </a:fld>
            <a:endParaRPr lang="en-US" altLang="en-US"/>
          </a:p>
        </p:txBody>
      </p:sp>
    </p:spTree>
    <p:extLst>
      <p:ext uri="{BB962C8B-B14F-4D97-AF65-F5344CB8AC3E}">
        <p14:creationId xmlns:p14="http://schemas.microsoft.com/office/powerpoint/2010/main" val="1225620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0EE244E-DCB9-4C7F-B4BD-9109191198DA}" type="slidenum">
              <a:rPr lang="en-US" altLang="en-US"/>
              <a:pPr>
                <a:defRPr/>
              </a:pPr>
              <a:t>‹#›</a:t>
            </a:fld>
            <a:endParaRPr lang="en-US" altLang="en-US"/>
          </a:p>
        </p:txBody>
      </p:sp>
    </p:spTree>
    <p:extLst>
      <p:ext uri="{BB962C8B-B14F-4D97-AF65-F5344CB8AC3E}">
        <p14:creationId xmlns:p14="http://schemas.microsoft.com/office/powerpoint/2010/main" val="3425464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13E86DF-13B5-415B-A150-E518624A89D8}" type="slidenum">
              <a:rPr lang="en-US" altLang="en-US"/>
              <a:pPr>
                <a:defRPr/>
              </a:pPr>
              <a:t>‹#›</a:t>
            </a:fld>
            <a:endParaRPr lang="en-US" altLang="en-US"/>
          </a:p>
        </p:txBody>
      </p:sp>
    </p:spTree>
    <p:extLst>
      <p:ext uri="{BB962C8B-B14F-4D97-AF65-F5344CB8AC3E}">
        <p14:creationId xmlns:p14="http://schemas.microsoft.com/office/powerpoint/2010/main" val="874195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1C95665-00E2-4DFD-9B60-C0FE45E7D0B5}" type="slidenum">
              <a:rPr lang="en-US" altLang="en-US"/>
              <a:pPr>
                <a:defRPr/>
              </a:pPr>
              <a:t>‹#›</a:t>
            </a:fld>
            <a:endParaRPr lang="en-US" altLang="en-US"/>
          </a:p>
        </p:txBody>
      </p:sp>
    </p:spTree>
    <p:extLst>
      <p:ext uri="{BB962C8B-B14F-4D97-AF65-F5344CB8AC3E}">
        <p14:creationId xmlns:p14="http://schemas.microsoft.com/office/powerpoint/2010/main" val="3476367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Testun ar i fyny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90654A3-BBFF-4061-A9F9-A43A8B52BC59}" type="slidenum">
              <a:rPr lang="en-US" altLang="en-US"/>
              <a:pPr>
                <a:defRPr/>
              </a:pPr>
              <a:t>‹#›</a:t>
            </a:fld>
            <a:endParaRPr lang="en-US" altLang="en-US"/>
          </a:p>
        </p:txBody>
      </p:sp>
    </p:spTree>
    <p:extLst>
      <p:ext uri="{BB962C8B-B14F-4D97-AF65-F5344CB8AC3E}">
        <p14:creationId xmlns:p14="http://schemas.microsoft.com/office/powerpoint/2010/main" val="4014009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en-US" smtClean="0"/>
              <a:t>Click to edit Master title style</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38BE1ED-323D-4700-97FA-BA86CA3D1693}" type="slidenum">
              <a:rPr lang="en-US" altLang="en-US"/>
              <a:pPr>
                <a:defRPr/>
              </a:pPr>
              <a:t>‹#›</a:t>
            </a:fld>
            <a:endParaRPr lang="en-US" altLang="en-US"/>
          </a:p>
        </p:txBody>
      </p:sp>
    </p:spTree>
    <p:extLst>
      <p:ext uri="{BB962C8B-B14F-4D97-AF65-F5344CB8AC3E}">
        <p14:creationId xmlns:p14="http://schemas.microsoft.com/office/powerpoint/2010/main" val="2235810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itchFamily="34" charset="0"/>
              </a:defRPr>
            </a:lvl1pPr>
          </a:lstStyle>
          <a:p>
            <a:pPr>
              <a:defRPr/>
            </a:pPr>
            <a:fld id="{0141A0DF-A3F3-40F9-BB7D-6CC8AFC33EBE}" type="slidenum">
              <a:rPr lang="en-US" altLang="en-US"/>
              <a:pPr>
                <a:defRPr/>
              </a:pPr>
              <a:t>‹#›</a:t>
            </a:fld>
            <a:endParaRPr lang="en-US" altLang="en-US"/>
          </a:p>
        </p:txBody>
      </p:sp>
      <p:pic>
        <p:nvPicPr>
          <p:cNvPr id="1031" name="Picture 2" descr="Slide-master-white2013.jp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860032" y="5445704"/>
            <a:ext cx="3240087" cy="109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4400">
          <a:solidFill>
            <a:schemeClr val="tx2"/>
          </a:solidFill>
          <a:latin typeface="+mj-lt"/>
          <a:ea typeface="MS PGothic" pitchFamily="34" charset="-128"/>
          <a:cs typeface="ＭＳ Ｐゴシック" charset="0"/>
        </a:defRPr>
      </a:lvl1pPr>
      <a:lvl2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1" fontAlgn="base" hangingPunct="1">
        <a:spcBef>
          <a:spcPct val="0"/>
        </a:spcBef>
        <a:spcAft>
          <a:spcPct val="0"/>
        </a:spcAft>
        <a:defRPr sz="4400">
          <a:solidFill>
            <a:schemeClr val="tx2"/>
          </a:solidFill>
          <a:latin typeface="Arial" charset="0"/>
        </a:defRPr>
      </a:lvl6pPr>
      <a:lvl7pPr marL="914400" algn="ctr" rtl="0" eaLnBrk="1" fontAlgn="base" hangingPunct="1">
        <a:spcBef>
          <a:spcPct val="0"/>
        </a:spcBef>
        <a:spcAft>
          <a:spcPct val="0"/>
        </a:spcAft>
        <a:defRPr sz="4400">
          <a:solidFill>
            <a:schemeClr val="tx2"/>
          </a:solidFill>
          <a:latin typeface="Arial" charset="0"/>
        </a:defRPr>
      </a:lvl7pPr>
      <a:lvl8pPr marL="1371600" algn="ctr" rtl="0" eaLnBrk="1" fontAlgn="base" hangingPunct="1">
        <a:spcBef>
          <a:spcPct val="0"/>
        </a:spcBef>
        <a:spcAft>
          <a:spcPct val="0"/>
        </a:spcAft>
        <a:defRPr sz="4400">
          <a:solidFill>
            <a:schemeClr val="tx2"/>
          </a:solidFill>
          <a:latin typeface="Arial" charset="0"/>
        </a:defRPr>
      </a:lvl8pPr>
      <a:lvl9pPr marL="1828800" algn="ctr" rtl="0" eaLnBrk="1" fontAlgn="base" hangingPunct="1">
        <a:spcBef>
          <a:spcPct val="0"/>
        </a:spcBef>
        <a:spcAft>
          <a:spcPct val="0"/>
        </a:spcAft>
        <a:defRPr sz="4400">
          <a:solidFill>
            <a:schemeClr val="tx2"/>
          </a:solidFill>
          <a:latin typeface="Arial"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1" fontAlgn="base" hangingPunct="1">
        <a:spcBef>
          <a:spcPct val="20000"/>
        </a:spcBef>
        <a:spcAft>
          <a:spcPct val="0"/>
        </a:spcAft>
        <a:buChar char="–"/>
        <a:defRPr sz="2800">
          <a:solidFill>
            <a:schemeClr val="tx1"/>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chemeClr val="tx1"/>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chemeClr val="tx1"/>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chemeClr val="tx1"/>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p:txBody>
          <a:bodyPr/>
          <a:lstStyle/>
          <a:p>
            <a:r>
              <a:rPr lang="en-US" altLang="en-US" sz="3600" dirty="0" smtClean="0"/>
              <a:t>Research Methods in Education</a:t>
            </a:r>
            <a:br>
              <a:rPr lang="en-US" altLang="en-US" sz="3600" dirty="0" smtClean="0"/>
            </a:br>
            <a:r>
              <a:rPr lang="en-US" altLang="en-US" sz="3600" dirty="0" smtClean="0"/>
              <a:t/>
            </a:r>
            <a:br>
              <a:rPr lang="en-US" altLang="en-US" sz="3600" dirty="0" smtClean="0"/>
            </a:br>
            <a:r>
              <a:rPr lang="en-US" altLang="en-US" dirty="0" smtClean="0"/>
              <a:t>Data collection</a:t>
            </a:r>
            <a:br>
              <a:rPr lang="en-US" altLang="en-US" dirty="0" smtClean="0"/>
            </a:br>
            <a:r>
              <a:rPr lang="en-US" altLang="en-US" dirty="0"/>
              <a:t/>
            </a:r>
            <a:br>
              <a:rPr lang="en-US" altLang="en-US" dirty="0"/>
            </a:br>
            <a:endParaRPr lang="en-US" altLang="en-US" sz="3200" dirty="0" smtClean="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GB" sz="4800" dirty="0" smtClean="0"/>
              <a:t>How do we collect data?</a:t>
            </a:r>
            <a:endParaRPr lang="en-GB" sz="4800" dirty="0"/>
          </a:p>
        </p:txBody>
      </p:sp>
    </p:spTree>
    <p:extLst>
      <p:ext uri="{BB962C8B-B14F-4D97-AF65-F5344CB8AC3E}">
        <p14:creationId xmlns:p14="http://schemas.microsoft.com/office/powerpoint/2010/main" val="12735932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4400" dirty="0" smtClean="0"/>
              <a:t>Questionnaires / Surveys</a:t>
            </a:r>
          </a:p>
          <a:p>
            <a:r>
              <a:rPr lang="en-GB" sz="4400" dirty="0" smtClean="0"/>
              <a:t>Interviews</a:t>
            </a:r>
          </a:p>
          <a:p>
            <a:r>
              <a:rPr lang="en-GB" sz="4400" dirty="0" smtClean="0"/>
              <a:t>Observations</a:t>
            </a:r>
          </a:p>
          <a:p>
            <a:endParaRPr lang="en-GB" dirty="0"/>
          </a:p>
        </p:txBody>
      </p:sp>
    </p:spTree>
    <p:extLst>
      <p:ext uri="{BB962C8B-B14F-4D97-AF65-F5344CB8AC3E}">
        <p14:creationId xmlns:p14="http://schemas.microsoft.com/office/powerpoint/2010/main" val="9802867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Questionnaire Design</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a:p>
          <a:p>
            <a:pPr marL="0" indent="0">
              <a:buNone/>
            </a:pPr>
            <a:r>
              <a:rPr lang="en-GB" dirty="0"/>
              <a:t>A questionnaire is a scientific instrument for the collection of data.</a:t>
            </a:r>
          </a:p>
          <a:p>
            <a:endParaRPr lang="en-GB" dirty="0"/>
          </a:p>
        </p:txBody>
      </p:sp>
    </p:spTree>
    <p:extLst>
      <p:ext uri="{BB962C8B-B14F-4D97-AF65-F5344CB8AC3E}">
        <p14:creationId xmlns:p14="http://schemas.microsoft.com/office/powerpoint/2010/main" val="811486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Ethics:</a:t>
            </a:r>
            <a:br>
              <a:rPr lang="en-GB" b="1" dirty="0"/>
            </a:br>
            <a:endParaRPr lang="en-GB" dirty="0"/>
          </a:p>
        </p:txBody>
      </p:sp>
      <p:sp>
        <p:nvSpPr>
          <p:cNvPr id="3" name="Content Placeholder 2"/>
          <p:cNvSpPr>
            <a:spLocks noGrp="1"/>
          </p:cNvSpPr>
          <p:nvPr>
            <p:ph idx="1"/>
          </p:nvPr>
        </p:nvSpPr>
        <p:spPr/>
        <p:txBody>
          <a:bodyPr/>
          <a:lstStyle/>
          <a:p>
            <a:endParaRPr lang="en-GB" dirty="0"/>
          </a:p>
          <a:p>
            <a:pPr marL="0" indent="0">
              <a:buNone/>
            </a:pPr>
            <a:r>
              <a:rPr lang="en-GB" dirty="0"/>
              <a:t>Make a list of any ethical issues that might arise when designing or using a questionnaire</a:t>
            </a:r>
          </a:p>
          <a:p>
            <a:endParaRPr lang="en-GB" dirty="0"/>
          </a:p>
          <a:p>
            <a:endParaRPr lang="en-GB" dirty="0"/>
          </a:p>
          <a:p>
            <a:endParaRPr lang="en-GB" dirty="0"/>
          </a:p>
        </p:txBody>
      </p:sp>
    </p:spTree>
    <p:extLst>
      <p:ext uri="{BB962C8B-B14F-4D97-AF65-F5344CB8AC3E}">
        <p14:creationId xmlns:p14="http://schemas.microsoft.com/office/powerpoint/2010/main" val="23619702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92696"/>
            <a:ext cx="7772400" cy="1143000"/>
          </a:xfrm>
        </p:spPr>
        <p:txBody>
          <a:bodyPr/>
          <a:lstStyle/>
          <a:p>
            <a:r>
              <a:rPr lang="en-GB" dirty="0" smtClean="0"/>
              <a:t>    </a:t>
            </a:r>
            <a:endParaRPr lang="en-GB" dirty="0"/>
          </a:p>
        </p:txBody>
      </p:sp>
      <p:sp>
        <p:nvSpPr>
          <p:cNvPr id="3" name="Content Placeholder 2"/>
          <p:cNvSpPr>
            <a:spLocks noGrp="1"/>
          </p:cNvSpPr>
          <p:nvPr>
            <p:ph idx="1"/>
          </p:nvPr>
        </p:nvSpPr>
        <p:spPr>
          <a:xfrm>
            <a:off x="1403648" y="692696"/>
            <a:ext cx="7414592" cy="5403304"/>
          </a:xfrm>
        </p:spPr>
        <p:txBody>
          <a:bodyPr/>
          <a:lstStyle/>
          <a:p>
            <a:r>
              <a:rPr lang="en-GB" dirty="0" smtClean="0"/>
              <a:t> Informed </a:t>
            </a:r>
            <a:r>
              <a:rPr lang="en-GB" dirty="0"/>
              <a:t>consent</a:t>
            </a:r>
          </a:p>
          <a:p>
            <a:r>
              <a:rPr lang="en-GB" dirty="0"/>
              <a:t> Right to withdraw</a:t>
            </a:r>
          </a:p>
          <a:p>
            <a:r>
              <a:rPr lang="en-GB" dirty="0"/>
              <a:t> Protection from harm</a:t>
            </a:r>
          </a:p>
          <a:p>
            <a:r>
              <a:rPr lang="en-GB" dirty="0"/>
              <a:t> Sensitivity of questions</a:t>
            </a:r>
          </a:p>
          <a:p>
            <a:r>
              <a:rPr lang="en-GB" dirty="0"/>
              <a:t> Confidentiality</a:t>
            </a:r>
          </a:p>
          <a:p>
            <a:r>
              <a:rPr lang="en-GB" dirty="0"/>
              <a:t> Bias in questionnaire</a:t>
            </a:r>
          </a:p>
          <a:p>
            <a:r>
              <a:rPr lang="en-GB" dirty="0"/>
              <a:t> Reactions of respondent</a:t>
            </a:r>
          </a:p>
          <a:p>
            <a:endParaRPr lang="en-GB" dirty="0"/>
          </a:p>
        </p:txBody>
      </p:sp>
    </p:spTree>
    <p:extLst>
      <p:ext uri="{BB962C8B-B14F-4D97-AF65-F5344CB8AC3E}">
        <p14:creationId xmlns:p14="http://schemas.microsoft.com/office/powerpoint/2010/main" val="14744580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Whose permission might you need to administer a questionnaire?</a:t>
            </a:r>
          </a:p>
          <a:p>
            <a:endParaRPr lang="en-GB" dirty="0"/>
          </a:p>
          <a:p>
            <a:endParaRPr lang="en-GB" dirty="0"/>
          </a:p>
        </p:txBody>
      </p:sp>
    </p:spTree>
    <p:extLst>
      <p:ext uri="{BB962C8B-B14F-4D97-AF65-F5344CB8AC3E}">
        <p14:creationId xmlns:p14="http://schemas.microsoft.com/office/powerpoint/2010/main" val="15149429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questionnaire should not be designed until:</a:t>
            </a:r>
            <a:br>
              <a:rPr lang="en-GB" b="1" dirty="0"/>
            </a:br>
            <a:endParaRPr lang="en-GB" dirty="0"/>
          </a:p>
        </p:txBody>
      </p:sp>
      <p:sp>
        <p:nvSpPr>
          <p:cNvPr id="3" name="Content Placeholder 2"/>
          <p:cNvSpPr>
            <a:spLocks noGrp="1"/>
          </p:cNvSpPr>
          <p:nvPr>
            <p:ph idx="1"/>
          </p:nvPr>
        </p:nvSpPr>
        <p:spPr>
          <a:xfrm>
            <a:off x="611560" y="1628800"/>
            <a:ext cx="7772400" cy="4114800"/>
          </a:xfrm>
        </p:spPr>
        <p:txBody>
          <a:bodyPr/>
          <a:lstStyle/>
          <a:p>
            <a:pPr marL="514350" indent="-514350">
              <a:buAutoNum type="arabicPeriod"/>
            </a:pPr>
            <a:r>
              <a:rPr lang="en-GB" dirty="0" smtClean="0"/>
              <a:t>The </a:t>
            </a:r>
            <a:r>
              <a:rPr lang="en-GB" dirty="0"/>
              <a:t>aims of the study have been clarified.  </a:t>
            </a:r>
            <a:endParaRPr lang="en-GB" dirty="0" smtClean="0"/>
          </a:p>
          <a:p>
            <a:pPr marL="0" indent="0">
              <a:buNone/>
            </a:pPr>
            <a:endParaRPr lang="en-GB" dirty="0" smtClean="0"/>
          </a:p>
          <a:p>
            <a:pPr marL="0" indent="0">
              <a:buNone/>
            </a:pPr>
            <a:r>
              <a:rPr lang="en-GB" dirty="0" smtClean="0"/>
              <a:t>2.  Relevant </a:t>
            </a:r>
            <a:r>
              <a:rPr lang="en-GB" dirty="0"/>
              <a:t>literature has been reviewed</a:t>
            </a:r>
            <a:r>
              <a:rPr lang="en-GB" dirty="0" smtClean="0"/>
              <a:t>.</a:t>
            </a:r>
          </a:p>
          <a:p>
            <a:pPr marL="0" indent="0">
              <a:buNone/>
            </a:pPr>
            <a:endParaRPr lang="en-GB" dirty="0" smtClean="0"/>
          </a:p>
          <a:p>
            <a:pPr marL="0" indent="0">
              <a:buNone/>
            </a:pPr>
            <a:r>
              <a:rPr lang="en-GB" dirty="0" smtClean="0"/>
              <a:t>3</a:t>
            </a:r>
            <a:r>
              <a:rPr lang="en-GB" i="1" dirty="0"/>
              <a:t>. </a:t>
            </a:r>
            <a:r>
              <a:rPr lang="en-GB" dirty="0"/>
              <a:t>The plan for piloting and sampling has  </a:t>
            </a:r>
            <a:r>
              <a:rPr lang="en-GB" dirty="0" smtClean="0"/>
              <a:t>        been </a:t>
            </a:r>
            <a:r>
              <a:rPr lang="en-GB" dirty="0"/>
              <a:t>decided</a:t>
            </a:r>
          </a:p>
          <a:p>
            <a:endParaRPr lang="en-GB" dirty="0"/>
          </a:p>
        </p:txBody>
      </p:sp>
    </p:spTree>
    <p:extLst>
      <p:ext uri="{BB962C8B-B14F-4D97-AF65-F5344CB8AC3E}">
        <p14:creationId xmlns:p14="http://schemas.microsoft.com/office/powerpoint/2010/main" val="25120030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196752"/>
            <a:ext cx="7772400" cy="4906888"/>
          </a:xfrm>
        </p:spPr>
        <p:txBody>
          <a:bodyPr/>
          <a:lstStyle/>
          <a:p>
            <a:pPr marL="0" indent="0">
              <a:buNone/>
            </a:pPr>
            <a:r>
              <a:rPr lang="en-GB" dirty="0" smtClean="0"/>
              <a:t>4. An </a:t>
            </a:r>
            <a:r>
              <a:rPr lang="en-GB" dirty="0"/>
              <a:t>outline plan for the processing of the </a:t>
            </a:r>
            <a:r>
              <a:rPr lang="en-GB" dirty="0" smtClean="0"/>
              <a:t>data </a:t>
            </a:r>
            <a:r>
              <a:rPr lang="en-GB" dirty="0"/>
              <a:t>has been devised</a:t>
            </a:r>
            <a:r>
              <a:rPr lang="en-GB" dirty="0" smtClean="0"/>
              <a:t>.</a:t>
            </a:r>
          </a:p>
          <a:p>
            <a:pPr marL="0" indent="0">
              <a:buNone/>
            </a:pPr>
            <a:endParaRPr lang="en-GB" dirty="0" smtClean="0"/>
          </a:p>
          <a:p>
            <a:pPr marL="0" indent="0">
              <a:buNone/>
            </a:pPr>
            <a:r>
              <a:rPr lang="en-GB" dirty="0"/>
              <a:t>5. The form of any statistical analysis has been planned</a:t>
            </a:r>
            <a:r>
              <a:rPr lang="en-GB" dirty="0" smtClean="0"/>
              <a:t>.</a:t>
            </a:r>
          </a:p>
          <a:p>
            <a:pPr marL="0" indent="0">
              <a:buNone/>
            </a:pPr>
            <a:endParaRPr lang="en-GB" dirty="0" smtClean="0"/>
          </a:p>
          <a:p>
            <a:pPr marL="0" indent="0">
              <a:buNone/>
            </a:pPr>
            <a:r>
              <a:rPr lang="en-GB" dirty="0"/>
              <a:t>6. You should know what conclusions you hope to be able to draw.</a:t>
            </a:r>
          </a:p>
          <a:p>
            <a:pPr marL="0" indent="0">
              <a:buNone/>
            </a:pPr>
            <a:endParaRPr lang="en-GB" dirty="0" smtClean="0"/>
          </a:p>
          <a:p>
            <a:pPr marL="0" indent="0">
              <a:buNone/>
            </a:pPr>
            <a:endParaRPr lang="en-GB" dirty="0"/>
          </a:p>
          <a:p>
            <a:pPr marL="514350" indent="-514350">
              <a:buAutoNum type="arabicPeriod" startAt="5"/>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8827364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79712" y="1556792"/>
            <a:ext cx="6048672" cy="4114800"/>
          </a:xfrm>
        </p:spPr>
        <p:txBody>
          <a:bodyPr/>
          <a:lstStyle/>
          <a:p>
            <a:pPr marL="0" indent="0">
              <a:buNone/>
            </a:pPr>
            <a:r>
              <a:rPr lang="en-GB" sz="4800" b="1" dirty="0"/>
              <a:t>Open or closed?</a:t>
            </a:r>
            <a:endParaRPr lang="en-GB" sz="4800" dirty="0"/>
          </a:p>
          <a:p>
            <a:endParaRPr lang="en-GB" dirty="0"/>
          </a:p>
        </p:txBody>
      </p:sp>
    </p:spTree>
    <p:extLst>
      <p:ext uri="{BB962C8B-B14F-4D97-AF65-F5344CB8AC3E}">
        <p14:creationId xmlns:p14="http://schemas.microsoft.com/office/powerpoint/2010/main" val="28932928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Open or closed?</a:t>
            </a:r>
            <a:r>
              <a:rPr lang="en-GB" dirty="0"/>
              <a:t/>
            </a:r>
            <a:br>
              <a:rPr lang="en-GB" dirty="0"/>
            </a:br>
            <a:endParaRPr lang="en-GB" dirty="0"/>
          </a:p>
        </p:txBody>
      </p:sp>
      <p:sp>
        <p:nvSpPr>
          <p:cNvPr id="3" name="Content Placeholder 2"/>
          <p:cNvSpPr>
            <a:spLocks noGrp="1"/>
          </p:cNvSpPr>
          <p:nvPr>
            <p:ph idx="1"/>
          </p:nvPr>
        </p:nvSpPr>
        <p:spPr>
          <a:xfrm>
            <a:off x="683568" y="1556792"/>
            <a:ext cx="7772400" cy="4114800"/>
          </a:xfrm>
        </p:spPr>
        <p:txBody>
          <a:bodyPr/>
          <a:lstStyle/>
          <a:p>
            <a:r>
              <a:rPr lang="en-GB" dirty="0"/>
              <a:t>Large scale postal questionnaires tend to be based on highly structured closed responses</a:t>
            </a:r>
            <a:r>
              <a:rPr lang="en-GB" dirty="0" smtClean="0"/>
              <a:t>.</a:t>
            </a:r>
            <a:endParaRPr lang="en-GB" dirty="0"/>
          </a:p>
          <a:p>
            <a:r>
              <a:rPr lang="en-GB" dirty="0"/>
              <a:t>Site specific, case study questionnaires are often able to make more use of less structured, open ended, qualitative </a:t>
            </a:r>
            <a:r>
              <a:rPr lang="en-GB" dirty="0" smtClean="0"/>
              <a:t>responses.</a:t>
            </a:r>
            <a:endParaRPr lang="en-GB" dirty="0"/>
          </a:p>
        </p:txBody>
      </p:sp>
    </p:spTree>
    <p:extLst>
      <p:ext uri="{BB962C8B-B14F-4D97-AF65-F5344CB8AC3E}">
        <p14:creationId xmlns:p14="http://schemas.microsoft.com/office/powerpoint/2010/main" val="13975122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Open or closed?</a:t>
            </a:r>
            <a:r>
              <a:rPr lang="en-GB" dirty="0"/>
              <a:t/>
            </a:r>
            <a:br>
              <a:rPr lang="en-GB" dirty="0"/>
            </a:br>
            <a:endParaRPr lang="en-GB" dirty="0"/>
          </a:p>
        </p:txBody>
      </p:sp>
      <p:sp>
        <p:nvSpPr>
          <p:cNvPr id="3" name="Content Placeholder 2"/>
          <p:cNvSpPr>
            <a:spLocks noGrp="1"/>
          </p:cNvSpPr>
          <p:nvPr>
            <p:ph idx="1"/>
          </p:nvPr>
        </p:nvSpPr>
        <p:spPr>
          <a:xfrm>
            <a:off x="611560" y="1268760"/>
            <a:ext cx="7846640" cy="4827240"/>
          </a:xfrm>
        </p:spPr>
        <p:txBody>
          <a:bodyPr/>
          <a:lstStyle/>
          <a:p>
            <a:r>
              <a:rPr lang="en-GB" dirty="0"/>
              <a:t>Open questions are longer and harder to </a:t>
            </a:r>
            <a:r>
              <a:rPr lang="en-GB" dirty="0" smtClean="0"/>
              <a:t>answer and </a:t>
            </a:r>
            <a:r>
              <a:rPr lang="en-GB" dirty="0"/>
              <a:t>have a lower response rate</a:t>
            </a:r>
            <a:r>
              <a:rPr lang="en-GB" dirty="0" smtClean="0"/>
              <a:t>.</a:t>
            </a:r>
          </a:p>
          <a:p>
            <a:pPr marL="0" indent="0">
              <a:buNone/>
            </a:pPr>
            <a:endParaRPr lang="en-GB" dirty="0"/>
          </a:p>
          <a:p>
            <a:r>
              <a:rPr lang="en-GB" dirty="0"/>
              <a:t>Closed questions must have been trialled </a:t>
            </a:r>
            <a:r>
              <a:rPr lang="en-GB" dirty="0" smtClean="0"/>
              <a:t>efficiently -multiple </a:t>
            </a:r>
            <a:r>
              <a:rPr lang="en-GB" dirty="0"/>
              <a:t>choice answers need trialling to ensure that all possibilities are covered.</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291380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a:t>
            </a:r>
            <a:endParaRPr lang="en-GB" dirty="0"/>
          </a:p>
        </p:txBody>
      </p:sp>
    </p:spTree>
    <p:extLst>
      <p:ext uri="{BB962C8B-B14F-4D97-AF65-F5344CB8AC3E}">
        <p14:creationId xmlns:p14="http://schemas.microsoft.com/office/powerpoint/2010/main" val="211122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620688"/>
            <a:ext cx="7772400" cy="4114800"/>
          </a:xfrm>
        </p:spPr>
        <p:txBody>
          <a:bodyPr/>
          <a:lstStyle/>
          <a:p>
            <a:pPr marL="0" indent="0">
              <a:buNone/>
            </a:pPr>
            <a:r>
              <a:rPr lang="en-GB" sz="2400" b="1" dirty="0"/>
              <a:t>Leading question</a:t>
            </a:r>
            <a:r>
              <a:rPr lang="en-GB" sz="2400" dirty="0"/>
              <a:t>. </a:t>
            </a:r>
            <a:endParaRPr lang="en-GB" sz="2400" dirty="0" smtClean="0"/>
          </a:p>
          <a:p>
            <a:pPr marL="0" indent="0">
              <a:buNone/>
            </a:pPr>
            <a:endParaRPr lang="en-GB" sz="2400" dirty="0"/>
          </a:p>
          <a:p>
            <a:pPr marL="0" indent="0">
              <a:buNone/>
            </a:pPr>
            <a:r>
              <a:rPr lang="en-GB" sz="2800" dirty="0" smtClean="0"/>
              <a:t>Example </a:t>
            </a:r>
            <a:r>
              <a:rPr lang="en-GB" sz="2800" dirty="0"/>
              <a:t>1: </a:t>
            </a:r>
            <a:r>
              <a:rPr lang="en-GB" sz="2800" i="1" dirty="0"/>
              <a:t>Do you </a:t>
            </a:r>
            <a:r>
              <a:rPr lang="en-GB" sz="2800" i="1" dirty="0" smtClean="0"/>
              <a:t>do physical exercise, </a:t>
            </a:r>
            <a:r>
              <a:rPr lang="en-GB" sz="2800" i="1" dirty="0"/>
              <a:t>such as </a:t>
            </a:r>
            <a:r>
              <a:rPr lang="en-GB" sz="2800" i="1" dirty="0" smtClean="0"/>
              <a:t>cycling?</a:t>
            </a:r>
            <a:r>
              <a:rPr lang="en-GB" sz="2800" dirty="0" smtClean="0"/>
              <a:t> </a:t>
            </a:r>
            <a:endParaRPr lang="en-GB" sz="2800" dirty="0"/>
          </a:p>
          <a:p>
            <a:pPr marL="0" indent="0">
              <a:buNone/>
            </a:pPr>
            <a:endParaRPr lang="en-GB" sz="2800" dirty="0" smtClean="0"/>
          </a:p>
          <a:p>
            <a:pPr marL="0" indent="0">
              <a:buNone/>
            </a:pPr>
            <a:r>
              <a:rPr lang="en-GB" sz="2800" dirty="0" smtClean="0"/>
              <a:t>Example </a:t>
            </a:r>
            <a:r>
              <a:rPr lang="en-GB" sz="2800" dirty="0"/>
              <a:t>2: </a:t>
            </a:r>
            <a:r>
              <a:rPr lang="en-GB" sz="2800" i="1" dirty="0"/>
              <a:t>Don't you agree that . . . ?</a:t>
            </a:r>
            <a:r>
              <a:rPr lang="en-GB" sz="2800" dirty="0"/>
              <a:t> </a:t>
            </a:r>
          </a:p>
          <a:p>
            <a:r>
              <a:rPr lang="en-GB" sz="2800" dirty="0"/>
              <a:t>This negatively worded question leads respondents to answer </a:t>
            </a:r>
            <a:r>
              <a:rPr lang="en-GB" sz="2800" dirty="0" smtClean="0"/>
              <a:t>no.</a:t>
            </a:r>
            <a:endParaRPr lang="en-GB" sz="2800" dirty="0"/>
          </a:p>
          <a:p>
            <a:pPr marL="0" indent="0">
              <a:buNone/>
            </a:pPr>
            <a:endParaRPr lang="en-GB" sz="2400" dirty="0"/>
          </a:p>
        </p:txBody>
      </p:sp>
    </p:spTree>
    <p:extLst>
      <p:ext uri="{BB962C8B-B14F-4D97-AF65-F5344CB8AC3E}">
        <p14:creationId xmlns:p14="http://schemas.microsoft.com/office/powerpoint/2010/main" val="1974474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Ambiguous question</a:t>
            </a:r>
            <a:r>
              <a:rPr lang="en-GB" dirty="0"/>
              <a:t>.</a:t>
            </a:r>
          </a:p>
        </p:txBody>
      </p:sp>
      <p:sp>
        <p:nvSpPr>
          <p:cNvPr id="3" name="Content Placeholder 2"/>
          <p:cNvSpPr>
            <a:spLocks noGrp="1"/>
          </p:cNvSpPr>
          <p:nvPr>
            <p:ph idx="1"/>
          </p:nvPr>
        </p:nvSpPr>
        <p:spPr/>
        <p:txBody>
          <a:bodyPr/>
          <a:lstStyle/>
          <a:p>
            <a:r>
              <a:rPr lang="en-GB" i="1" dirty="0"/>
              <a:t>Is your work made more difficult because you are expecting a baby</a:t>
            </a:r>
            <a:r>
              <a:rPr lang="en-GB" i="1" dirty="0" smtClean="0"/>
              <a:t>?</a:t>
            </a:r>
          </a:p>
          <a:p>
            <a:endParaRPr lang="en-GB" i="1" dirty="0"/>
          </a:p>
          <a:p>
            <a:pPr marL="0" indent="0">
              <a:buNone/>
            </a:pPr>
            <a:r>
              <a:rPr lang="en-GB" i="1" dirty="0" smtClean="0"/>
              <a:t>Answer : No</a:t>
            </a:r>
            <a:endParaRPr lang="en-GB" dirty="0"/>
          </a:p>
        </p:txBody>
      </p:sp>
    </p:spTree>
    <p:extLst>
      <p:ext uri="{BB962C8B-B14F-4D97-AF65-F5344CB8AC3E}">
        <p14:creationId xmlns:p14="http://schemas.microsoft.com/office/powerpoint/2010/main" val="4090527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Double-barrelled </a:t>
            </a:r>
            <a:r>
              <a:rPr lang="en-GB" sz="3200" b="1" dirty="0" smtClean="0"/>
              <a:t>question</a:t>
            </a:r>
            <a:endParaRPr lang="en-GB" sz="3200" dirty="0"/>
          </a:p>
        </p:txBody>
      </p:sp>
      <p:sp>
        <p:nvSpPr>
          <p:cNvPr id="3" name="Content Placeholder 2"/>
          <p:cNvSpPr>
            <a:spLocks noGrp="1"/>
          </p:cNvSpPr>
          <p:nvPr>
            <p:ph idx="1"/>
          </p:nvPr>
        </p:nvSpPr>
        <p:spPr/>
        <p:txBody>
          <a:bodyPr/>
          <a:lstStyle/>
          <a:p>
            <a:r>
              <a:rPr lang="en-GB" i="1" dirty="0"/>
              <a:t>Do you agree that </a:t>
            </a:r>
            <a:r>
              <a:rPr lang="en-GB" i="1" dirty="0" smtClean="0"/>
              <a:t>knowledge can </a:t>
            </a:r>
            <a:r>
              <a:rPr lang="en-GB" i="1" dirty="0"/>
              <a:t>be transmitted by </a:t>
            </a:r>
            <a:r>
              <a:rPr lang="en-GB" i="1" dirty="0" smtClean="0"/>
              <a:t>teacher talk or </a:t>
            </a:r>
            <a:r>
              <a:rPr lang="en-GB" i="1" dirty="0"/>
              <a:t>through other means of </a:t>
            </a:r>
            <a:r>
              <a:rPr lang="en-GB" i="1" dirty="0" smtClean="0"/>
              <a:t>interaction in the classroom?</a:t>
            </a:r>
          </a:p>
          <a:p>
            <a:endParaRPr lang="en-GB" i="1" dirty="0"/>
          </a:p>
          <a:p>
            <a:pPr marL="0" indent="0">
              <a:buNone/>
            </a:pPr>
            <a:r>
              <a:rPr lang="en-GB" i="1" dirty="0" smtClean="0"/>
              <a:t>Answer: Yes</a:t>
            </a:r>
            <a:endParaRPr lang="en-GB" dirty="0"/>
          </a:p>
        </p:txBody>
      </p:sp>
    </p:spTree>
    <p:extLst>
      <p:ext uri="{BB962C8B-B14F-4D97-AF65-F5344CB8AC3E}">
        <p14:creationId xmlns:p14="http://schemas.microsoft.com/office/powerpoint/2010/main" val="483657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4522" y="2276872"/>
            <a:ext cx="7772400" cy="2671936"/>
          </a:xfrm>
        </p:spPr>
        <p:txBody>
          <a:bodyPr/>
          <a:lstStyle/>
          <a:p>
            <a:r>
              <a:rPr lang="en-GB" dirty="0"/>
              <a:t>Technical </a:t>
            </a:r>
            <a:r>
              <a:rPr lang="en-GB" dirty="0" smtClean="0"/>
              <a:t>jargon</a:t>
            </a:r>
          </a:p>
          <a:p>
            <a:r>
              <a:rPr lang="en-GB" dirty="0" smtClean="0"/>
              <a:t>Uncommon words</a:t>
            </a:r>
          </a:p>
          <a:p>
            <a:endParaRPr lang="en-GB" b="1" dirty="0"/>
          </a:p>
          <a:p>
            <a:endParaRPr lang="en-GB" dirty="0"/>
          </a:p>
        </p:txBody>
      </p:sp>
      <p:sp>
        <p:nvSpPr>
          <p:cNvPr id="4" name="Title 1"/>
          <p:cNvSpPr>
            <a:spLocks noGrp="1"/>
          </p:cNvSpPr>
          <p:nvPr>
            <p:ph type="title"/>
          </p:nvPr>
        </p:nvSpPr>
        <p:spPr>
          <a:xfrm>
            <a:off x="685800" y="609600"/>
            <a:ext cx="7772400" cy="1143000"/>
          </a:xfrm>
        </p:spPr>
        <p:txBody>
          <a:bodyPr/>
          <a:lstStyle/>
          <a:p>
            <a:r>
              <a:rPr lang="en-GB" sz="3200" b="1" dirty="0" smtClean="0"/>
              <a:t>Language used</a:t>
            </a:r>
            <a:endParaRPr lang="en-GB" sz="3200" dirty="0"/>
          </a:p>
        </p:txBody>
      </p:sp>
    </p:spTree>
    <p:extLst>
      <p:ext uri="{BB962C8B-B14F-4D97-AF65-F5344CB8AC3E}">
        <p14:creationId xmlns:p14="http://schemas.microsoft.com/office/powerpoint/2010/main" val="2956902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Establishing rapport with the </a:t>
            </a:r>
            <a:r>
              <a:rPr lang="en-GB" b="1" dirty="0" smtClean="0"/>
              <a:t>respondent</a:t>
            </a:r>
            <a:r>
              <a:rPr lang="en-GB" dirty="0"/>
              <a:t/>
            </a:r>
            <a:br>
              <a:rPr lang="en-GB" dirty="0"/>
            </a:br>
            <a:endParaRPr lang="en-GB" dirty="0"/>
          </a:p>
        </p:txBody>
      </p:sp>
      <p:sp>
        <p:nvSpPr>
          <p:cNvPr id="3" name="Content Placeholder 2"/>
          <p:cNvSpPr>
            <a:spLocks noGrp="1"/>
          </p:cNvSpPr>
          <p:nvPr>
            <p:ph idx="1"/>
          </p:nvPr>
        </p:nvSpPr>
        <p:spPr>
          <a:xfrm>
            <a:off x="683568" y="1412776"/>
            <a:ext cx="7774632" cy="4683224"/>
          </a:xfrm>
        </p:spPr>
        <p:txBody>
          <a:bodyPr/>
          <a:lstStyle/>
          <a:p>
            <a:endParaRPr lang="en-GB" dirty="0" smtClean="0"/>
          </a:p>
          <a:p>
            <a:r>
              <a:rPr lang="en-GB" dirty="0" smtClean="0"/>
              <a:t>Explain </a:t>
            </a:r>
            <a:r>
              <a:rPr lang="en-GB" dirty="0"/>
              <a:t>the </a:t>
            </a:r>
            <a:r>
              <a:rPr lang="en-GB" dirty="0" smtClean="0"/>
              <a:t>purpose</a:t>
            </a:r>
            <a:endParaRPr lang="en-GB" dirty="0"/>
          </a:p>
          <a:p>
            <a:endParaRPr lang="en-GB" dirty="0"/>
          </a:p>
          <a:p>
            <a:r>
              <a:rPr lang="en-GB" dirty="0"/>
              <a:t>Be </a:t>
            </a:r>
            <a:r>
              <a:rPr lang="en-GB" dirty="0" smtClean="0"/>
              <a:t>polite</a:t>
            </a:r>
            <a:endParaRPr lang="en-GB" dirty="0"/>
          </a:p>
          <a:p>
            <a:endParaRPr lang="en-GB" dirty="0"/>
          </a:p>
          <a:p>
            <a:r>
              <a:rPr lang="en-GB" dirty="0"/>
              <a:t>Promise </a:t>
            </a:r>
            <a:r>
              <a:rPr lang="en-GB" dirty="0" smtClean="0"/>
              <a:t>anonymity</a:t>
            </a:r>
            <a:endParaRPr lang="en-GB" dirty="0"/>
          </a:p>
          <a:p>
            <a:endParaRPr lang="en-GB" dirty="0"/>
          </a:p>
        </p:txBody>
      </p:sp>
    </p:spTree>
    <p:extLst>
      <p:ext uri="{BB962C8B-B14F-4D97-AF65-F5344CB8AC3E}">
        <p14:creationId xmlns:p14="http://schemas.microsoft.com/office/powerpoint/2010/main" val="30615837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9392" y="404664"/>
            <a:ext cx="7772400" cy="4516009"/>
          </a:xfrm>
        </p:spPr>
        <p:txBody>
          <a:bodyPr/>
          <a:lstStyle/>
          <a:p>
            <a:r>
              <a:rPr lang="en-GB" dirty="0"/>
              <a:t>Make it look </a:t>
            </a:r>
            <a:r>
              <a:rPr lang="en-GB" dirty="0" smtClean="0"/>
              <a:t>attractive</a:t>
            </a:r>
            <a:endParaRPr lang="en-GB" dirty="0"/>
          </a:p>
          <a:p>
            <a:endParaRPr lang="en-GB" dirty="0"/>
          </a:p>
          <a:p>
            <a:r>
              <a:rPr lang="en-GB" dirty="0"/>
              <a:t>Keep open ended questions to a </a:t>
            </a:r>
            <a:r>
              <a:rPr lang="en-GB" dirty="0" smtClean="0"/>
              <a:t>minimum</a:t>
            </a:r>
          </a:p>
          <a:p>
            <a:endParaRPr lang="en-GB" dirty="0"/>
          </a:p>
          <a:p>
            <a:r>
              <a:rPr lang="en-GB" dirty="0"/>
              <a:t>Don't ask loaded, leading or confusing </a:t>
            </a:r>
            <a:r>
              <a:rPr lang="en-GB" dirty="0" smtClean="0"/>
              <a:t>questions</a:t>
            </a:r>
          </a:p>
          <a:p>
            <a:endParaRPr lang="en-GB" dirty="0" smtClean="0"/>
          </a:p>
          <a:p>
            <a:r>
              <a:rPr lang="en-GB" dirty="0" smtClean="0"/>
              <a:t>KISS </a:t>
            </a:r>
            <a:r>
              <a:rPr lang="en-GB" dirty="0"/>
              <a:t>(Keep it short and simple)</a:t>
            </a:r>
          </a:p>
          <a:p>
            <a:endParaRPr lang="en-GB" dirty="0"/>
          </a:p>
          <a:p>
            <a:endParaRPr lang="en-GB" dirty="0"/>
          </a:p>
          <a:p>
            <a:endParaRPr lang="en-GB" dirty="0"/>
          </a:p>
        </p:txBody>
      </p:sp>
    </p:spTree>
    <p:extLst>
      <p:ext uri="{BB962C8B-B14F-4D97-AF65-F5344CB8AC3E}">
        <p14:creationId xmlns:p14="http://schemas.microsoft.com/office/powerpoint/2010/main" val="29074946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3568" y="2204864"/>
            <a:ext cx="7772400" cy="1143000"/>
          </a:xfrm>
        </p:spPr>
        <p:txBody>
          <a:bodyPr/>
          <a:lstStyle/>
          <a:p>
            <a:r>
              <a:rPr lang="en-GB" b="1" dirty="0" smtClean="0"/>
              <a:t/>
            </a:r>
            <a:br>
              <a:rPr lang="en-GB" b="1" dirty="0" smtClean="0"/>
            </a:br>
            <a:r>
              <a:rPr lang="en-GB" b="1" dirty="0"/>
              <a:t/>
            </a:r>
            <a:br>
              <a:rPr lang="en-GB" b="1" dirty="0"/>
            </a:br>
            <a:r>
              <a:rPr lang="en-GB" b="1" dirty="0" smtClean="0"/>
              <a:t>Types </a:t>
            </a:r>
            <a:r>
              <a:rPr lang="en-GB" b="1" dirty="0"/>
              <a:t>of </a:t>
            </a:r>
            <a:r>
              <a:rPr lang="en-GB" b="1" dirty="0" smtClean="0"/>
              <a:t>questions</a:t>
            </a:r>
            <a:r>
              <a:rPr lang="en-GB" b="1" dirty="0"/>
              <a:t/>
            </a:r>
            <a:br>
              <a:rPr lang="en-GB" b="1" dirty="0"/>
            </a:br>
            <a:r>
              <a:rPr lang="en-GB" b="1" dirty="0"/>
              <a:t/>
            </a:r>
            <a:br>
              <a:rPr lang="en-GB" b="1" dirty="0"/>
            </a:br>
            <a:endParaRPr lang="en-GB" dirty="0"/>
          </a:p>
        </p:txBody>
      </p:sp>
    </p:spTree>
    <p:extLst>
      <p:ext uri="{BB962C8B-B14F-4D97-AF65-F5344CB8AC3E}">
        <p14:creationId xmlns:p14="http://schemas.microsoft.com/office/powerpoint/2010/main" val="1111792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1600" y="1124744"/>
            <a:ext cx="7772400" cy="4114800"/>
          </a:xfrm>
        </p:spPr>
        <p:txBody>
          <a:bodyPr/>
          <a:lstStyle/>
          <a:p>
            <a:pPr marL="0" indent="0">
              <a:buNone/>
            </a:pPr>
            <a:r>
              <a:rPr lang="en-GB" b="1" dirty="0" smtClean="0"/>
              <a:t>Checklists:</a:t>
            </a:r>
            <a:r>
              <a:rPr lang="en-GB" dirty="0" smtClean="0"/>
              <a:t> offer </a:t>
            </a:r>
            <a:r>
              <a:rPr lang="en-GB" dirty="0"/>
              <a:t>a list of characteristics and ask respondents to tick their desirability on a scale</a:t>
            </a:r>
            <a:r>
              <a:rPr lang="en-GB" dirty="0" smtClean="0"/>
              <a:t>.</a:t>
            </a:r>
          </a:p>
          <a:p>
            <a:pPr marL="0" indent="0">
              <a:buNone/>
            </a:pPr>
            <a:endParaRPr lang="en-GB" dirty="0"/>
          </a:p>
          <a:p>
            <a:pPr marL="0" indent="0">
              <a:buNone/>
            </a:pPr>
            <a:r>
              <a:rPr lang="en-GB" dirty="0" smtClean="0"/>
              <a:t>How effective to you think written </a:t>
            </a:r>
            <a:r>
              <a:rPr lang="en-GB" dirty="0"/>
              <a:t>comments on homework	</a:t>
            </a:r>
            <a:r>
              <a:rPr lang="en-GB" dirty="0" smtClean="0"/>
              <a:t>are:</a:t>
            </a:r>
          </a:p>
          <a:p>
            <a:pPr marL="0" indent="0">
              <a:buNone/>
            </a:pPr>
            <a:r>
              <a:rPr lang="en-GB" dirty="0"/>
              <a:t>	1	2	3	4	5</a:t>
            </a:r>
          </a:p>
          <a:p>
            <a:endParaRPr lang="en-GB" dirty="0"/>
          </a:p>
        </p:txBody>
      </p:sp>
    </p:spTree>
    <p:extLst>
      <p:ext uri="{BB962C8B-B14F-4D97-AF65-F5344CB8AC3E}">
        <p14:creationId xmlns:p14="http://schemas.microsoft.com/office/powerpoint/2010/main" val="6726991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548680"/>
            <a:ext cx="7772400" cy="5259288"/>
          </a:xfrm>
        </p:spPr>
        <p:txBody>
          <a:bodyPr/>
          <a:lstStyle/>
          <a:p>
            <a:pPr marL="0" indent="0">
              <a:buNone/>
            </a:pPr>
            <a:r>
              <a:rPr lang="en-GB" b="1" dirty="0" smtClean="0"/>
              <a:t>Ranking:  </a:t>
            </a:r>
            <a:r>
              <a:rPr lang="en-GB" dirty="0" smtClean="0"/>
              <a:t>The </a:t>
            </a:r>
            <a:r>
              <a:rPr lang="en-GB" dirty="0"/>
              <a:t>respondent is asked to rank a list of </a:t>
            </a:r>
            <a:r>
              <a:rPr lang="en-GB" dirty="0" smtClean="0"/>
              <a:t>characteristics (maximum 5).</a:t>
            </a:r>
          </a:p>
          <a:p>
            <a:pPr marL="0" indent="0">
              <a:buNone/>
            </a:pPr>
            <a:endParaRPr lang="en-GB" dirty="0" smtClean="0"/>
          </a:p>
          <a:p>
            <a:pPr marL="0" indent="0">
              <a:buNone/>
            </a:pPr>
            <a:r>
              <a:rPr lang="en-GB" dirty="0" smtClean="0"/>
              <a:t>Place </a:t>
            </a:r>
            <a:r>
              <a:rPr lang="en-GB" dirty="0"/>
              <a:t>these in order of </a:t>
            </a:r>
            <a:r>
              <a:rPr lang="en-GB" dirty="0" smtClean="0"/>
              <a:t>usefulness:</a:t>
            </a:r>
            <a:endParaRPr lang="en-GB" dirty="0"/>
          </a:p>
          <a:p>
            <a:pPr>
              <a:buFont typeface="Wingdings" panose="05000000000000000000" pitchFamily="2" charset="2"/>
              <a:buChar char="§"/>
            </a:pPr>
            <a:r>
              <a:rPr lang="en-GB" dirty="0" smtClean="0"/>
              <a:t>marks </a:t>
            </a:r>
          </a:p>
          <a:p>
            <a:pPr>
              <a:buFont typeface="Wingdings" panose="05000000000000000000" pitchFamily="2" charset="2"/>
              <a:buChar char="§"/>
            </a:pPr>
            <a:r>
              <a:rPr lang="en-GB" dirty="0" smtClean="0"/>
              <a:t>comments </a:t>
            </a:r>
          </a:p>
          <a:p>
            <a:pPr>
              <a:buFont typeface="Wingdings" panose="05000000000000000000" pitchFamily="2" charset="2"/>
              <a:buChar char="§"/>
            </a:pPr>
            <a:r>
              <a:rPr lang="en-GB" dirty="0" smtClean="0"/>
              <a:t>rewards</a:t>
            </a:r>
            <a:endParaRPr lang="en-GB" dirty="0"/>
          </a:p>
          <a:p>
            <a:pPr>
              <a:buFont typeface="Wingdings" panose="05000000000000000000" pitchFamily="2" charset="2"/>
              <a:buChar char="§"/>
            </a:pPr>
            <a:r>
              <a:rPr lang="en-GB" dirty="0"/>
              <a:t>targets</a:t>
            </a:r>
          </a:p>
          <a:p>
            <a:endParaRPr lang="en-GB" dirty="0"/>
          </a:p>
        </p:txBody>
      </p:sp>
    </p:spTree>
    <p:extLst>
      <p:ext uri="{BB962C8B-B14F-4D97-AF65-F5344CB8AC3E}">
        <p14:creationId xmlns:p14="http://schemas.microsoft.com/office/powerpoint/2010/main" val="267168112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5616" y="188640"/>
            <a:ext cx="7772400" cy="5043264"/>
          </a:xfrm>
        </p:spPr>
        <p:txBody>
          <a:bodyPr/>
          <a:lstStyle/>
          <a:p>
            <a:pPr marL="0" indent="0">
              <a:buNone/>
            </a:pPr>
            <a:r>
              <a:rPr lang="en-GB" dirty="0" smtClean="0"/>
              <a:t>  Embarrassing </a:t>
            </a:r>
            <a:r>
              <a:rPr lang="en-GB" dirty="0"/>
              <a:t>questions are often better </a:t>
            </a:r>
            <a:r>
              <a:rPr lang="en-GB" dirty="0" smtClean="0"/>
              <a:t> 	asked </a:t>
            </a:r>
            <a:r>
              <a:rPr lang="en-GB" dirty="0"/>
              <a:t>in multiple choice </a:t>
            </a:r>
            <a:r>
              <a:rPr lang="en-GB" dirty="0" smtClean="0"/>
              <a:t>form. </a:t>
            </a:r>
            <a:endParaRPr lang="en-GB" dirty="0"/>
          </a:p>
          <a:p>
            <a:endParaRPr lang="en-GB" dirty="0"/>
          </a:p>
          <a:p>
            <a:pPr marL="0" indent="0">
              <a:buNone/>
            </a:pPr>
            <a:r>
              <a:rPr lang="en-GB" dirty="0" smtClean="0"/>
              <a:t>I </a:t>
            </a:r>
            <a:r>
              <a:rPr lang="en-GB" dirty="0"/>
              <a:t>work hard at my </a:t>
            </a:r>
            <a:r>
              <a:rPr lang="en-GB" dirty="0" smtClean="0"/>
              <a:t>homework:</a:t>
            </a:r>
            <a:endParaRPr lang="en-GB" dirty="0"/>
          </a:p>
          <a:p>
            <a:pPr marL="0" indent="0">
              <a:buNone/>
            </a:pPr>
            <a:r>
              <a:rPr lang="en-GB" dirty="0"/>
              <a:t>Always	</a:t>
            </a:r>
            <a:r>
              <a:rPr lang="en-GB" dirty="0" smtClean="0"/>
              <a:t> Sometimes</a:t>
            </a:r>
            <a:r>
              <a:rPr lang="en-GB" dirty="0"/>
              <a:t>	</a:t>
            </a:r>
            <a:r>
              <a:rPr lang="en-GB" dirty="0" smtClean="0"/>
              <a:t> Never</a:t>
            </a:r>
            <a:endParaRPr lang="en-GB" dirty="0"/>
          </a:p>
          <a:p>
            <a:pPr marL="0" indent="0">
              <a:buNone/>
            </a:pPr>
            <a:endParaRPr lang="en-GB" dirty="0"/>
          </a:p>
          <a:p>
            <a:r>
              <a:rPr lang="en-GB" sz="2400" i="1" dirty="0"/>
              <a:t>B</a:t>
            </a:r>
            <a:r>
              <a:rPr lang="en-GB" sz="2400" i="1" dirty="0" smtClean="0"/>
              <a:t>e </a:t>
            </a:r>
            <a:r>
              <a:rPr lang="en-GB" sz="2400" i="1" dirty="0"/>
              <a:t>aware of the tendency of respondents to over-report some actions</a:t>
            </a:r>
            <a:r>
              <a:rPr lang="en-GB" sz="2400" i="1" dirty="0" smtClean="0"/>
              <a:t>.</a:t>
            </a:r>
          </a:p>
          <a:p>
            <a:endParaRPr lang="en-GB" sz="2400" i="1" dirty="0"/>
          </a:p>
          <a:p>
            <a:r>
              <a:rPr lang="en-GB" sz="2400" i="1" dirty="0" smtClean="0"/>
              <a:t>Be careful of your intervals / groupings. </a:t>
            </a:r>
            <a:endParaRPr lang="en-GB" sz="2400" i="1" dirty="0"/>
          </a:p>
          <a:p>
            <a:endParaRPr lang="en-GB" dirty="0"/>
          </a:p>
        </p:txBody>
      </p:sp>
    </p:spTree>
    <p:extLst>
      <p:ext uri="{BB962C8B-B14F-4D97-AF65-F5344CB8AC3E}">
        <p14:creationId xmlns:p14="http://schemas.microsoft.com/office/powerpoint/2010/main" val="2770416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1600" y="836712"/>
            <a:ext cx="7772400" cy="4899248"/>
          </a:xfrm>
        </p:spPr>
        <p:txBody>
          <a:bodyPr/>
          <a:lstStyle/>
          <a:p>
            <a:pPr marL="0" indent="0">
              <a:buNone/>
            </a:pPr>
            <a:r>
              <a:rPr lang="en-GB" b="1" dirty="0" smtClean="0"/>
              <a:t>Lists</a:t>
            </a:r>
            <a:endParaRPr lang="en-GB" dirty="0" smtClean="0"/>
          </a:p>
          <a:p>
            <a:pPr marL="0" indent="0">
              <a:buNone/>
            </a:pPr>
            <a:r>
              <a:rPr lang="en-GB" dirty="0" smtClean="0"/>
              <a:t>For example: Which of these have the biggest impact on your learning?</a:t>
            </a:r>
            <a:endParaRPr lang="en-GB" dirty="0"/>
          </a:p>
          <a:p>
            <a:r>
              <a:rPr lang="en-GB" dirty="0"/>
              <a:t>Teachers’ comments</a:t>
            </a:r>
          </a:p>
          <a:p>
            <a:r>
              <a:rPr lang="en-GB" dirty="0"/>
              <a:t>Parents’ comments</a:t>
            </a:r>
          </a:p>
          <a:p>
            <a:r>
              <a:rPr lang="en-GB" dirty="0"/>
              <a:t>Exam marks</a:t>
            </a:r>
          </a:p>
          <a:p>
            <a:r>
              <a:rPr lang="en-GB" dirty="0"/>
              <a:t>Friends’ opinions</a:t>
            </a:r>
          </a:p>
          <a:p>
            <a:r>
              <a:rPr lang="en-GB" dirty="0"/>
              <a:t>Targets</a:t>
            </a:r>
          </a:p>
          <a:p>
            <a:endParaRPr lang="en-GB" dirty="0"/>
          </a:p>
        </p:txBody>
      </p:sp>
    </p:spTree>
    <p:extLst>
      <p:ext uri="{BB962C8B-B14F-4D97-AF65-F5344CB8AC3E}">
        <p14:creationId xmlns:p14="http://schemas.microsoft.com/office/powerpoint/2010/main" val="21848553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143000"/>
          </a:xfrm>
        </p:spPr>
        <p:txBody>
          <a:bodyPr/>
          <a:lstStyle/>
          <a:p>
            <a:r>
              <a:rPr lang="en-GB" dirty="0" smtClean="0"/>
              <a:t>Asking the same question differently….</a:t>
            </a:r>
            <a:endParaRPr lang="en-GB" dirty="0"/>
          </a:p>
        </p:txBody>
      </p:sp>
      <p:sp>
        <p:nvSpPr>
          <p:cNvPr id="3" name="Content Placeholder 2"/>
          <p:cNvSpPr>
            <a:spLocks noGrp="1"/>
          </p:cNvSpPr>
          <p:nvPr>
            <p:ph idx="1"/>
          </p:nvPr>
        </p:nvSpPr>
        <p:spPr>
          <a:xfrm>
            <a:off x="685800" y="1628800"/>
            <a:ext cx="7772400" cy="4114800"/>
          </a:xfrm>
        </p:spPr>
        <p:txBody>
          <a:bodyPr/>
          <a:lstStyle/>
          <a:p>
            <a:pPr marL="0" indent="0">
              <a:buNone/>
            </a:pPr>
            <a:r>
              <a:rPr lang="en-GB" dirty="0" smtClean="0"/>
              <a:t>I enjoy doing Maths homework:</a:t>
            </a:r>
            <a:endParaRPr lang="en-GB" dirty="0"/>
          </a:p>
          <a:p>
            <a:pPr marL="0" indent="0">
              <a:buNone/>
            </a:pPr>
            <a:r>
              <a:rPr lang="en-GB" dirty="0" smtClean="0"/>
              <a:t>1	2	3	4	5</a:t>
            </a:r>
          </a:p>
          <a:p>
            <a:pPr marL="514350" indent="-514350">
              <a:buAutoNum type="arabicPlain"/>
            </a:pPr>
            <a:endParaRPr lang="en-GB" dirty="0"/>
          </a:p>
          <a:p>
            <a:pPr marL="0" indent="0">
              <a:buNone/>
            </a:pPr>
            <a:r>
              <a:rPr lang="en-GB" dirty="0" smtClean="0"/>
              <a:t>I don’t like having to do Mathematics work at home:</a:t>
            </a:r>
          </a:p>
          <a:p>
            <a:pPr marL="0" indent="0">
              <a:buNone/>
            </a:pPr>
            <a:r>
              <a:rPr lang="en-GB" dirty="0" smtClean="0"/>
              <a:t>1	2	3	4	5</a:t>
            </a:r>
            <a:endParaRPr lang="en-GB" dirty="0"/>
          </a:p>
        </p:txBody>
      </p:sp>
    </p:spTree>
    <p:extLst>
      <p:ext uri="{BB962C8B-B14F-4D97-AF65-F5344CB8AC3E}">
        <p14:creationId xmlns:p14="http://schemas.microsoft.com/office/powerpoint/2010/main" val="31298357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Questionnaire Design</a:t>
            </a:r>
            <a:r>
              <a:rPr lang="en-GB" dirty="0"/>
              <a:t/>
            </a:r>
            <a:br>
              <a:rPr lang="en-GB" dirty="0"/>
            </a:br>
            <a:endParaRPr lang="en-GB" dirty="0"/>
          </a:p>
        </p:txBody>
      </p:sp>
      <p:sp>
        <p:nvSpPr>
          <p:cNvPr id="3" name="Content Placeholder 2"/>
          <p:cNvSpPr>
            <a:spLocks noGrp="1"/>
          </p:cNvSpPr>
          <p:nvPr>
            <p:ph idx="1"/>
          </p:nvPr>
        </p:nvSpPr>
        <p:spPr>
          <a:xfrm>
            <a:off x="611560" y="1628800"/>
            <a:ext cx="7846640" cy="4467200"/>
          </a:xfrm>
        </p:spPr>
        <p:txBody>
          <a:bodyPr/>
          <a:lstStyle/>
          <a:p>
            <a:r>
              <a:rPr lang="en-GB" dirty="0"/>
              <a:t>Questionnaires usually need </a:t>
            </a:r>
            <a:r>
              <a:rPr lang="en-GB" dirty="0" smtClean="0"/>
              <a:t>trialling / piloting!</a:t>
            </a:r>
          </a:p>
          <a:p>
            <a:pPr marL="0" indent="0">
              <a:buNone/>
            </a:pPr>
            <a:r>
              <a:rPr lang="en-GB" dirty="0" smtClean="0"/>
              <a:t> </a:t>
            </a:r>
            <a:r>
              <a:rPr lang="en-GB" dirty="0"/>
              <a:t>(Especially if postal </a:t>
            </a:r>
            <a:r>
              <a:rPr lang="en-GB" dirty="0" smtClean="0"/>
              <a:t>and/or  </a:t>
            </a:r>
            <a:r>
              <a:rPr lang="en-GB" dirty="0"/>
              <a:t>large scale)</a:t>
            </a:r>
          </a:p>
          <a:p>
            <a:endParaRPr lang="en-GB" dirty="0"/>
          </a:p>
          <a:p>
            <a:r>
              <a:rPr lang="en-GB" dirty="0"/>
              <a:t>Planning and trialling often takes much longer than actually distributing the final questionnaire and analysing the data!</a:t>
            </a:r>
          </a:p>
          <a:p>
            <a:endParaRPr lang="en-GB" dirty="0"/>
          </a:p>
        </p:txBody>
      </p:sp>
    </p:spTree>
    <p:extLst>
      <p:ext uri="{BB962C8B-B14F-4D97-AF65-F5344CB8AC3E}">
        <p14:creationId xmlns:p14="http://schemas.microsoft.com/office/powerpoint/2010/main" val="22390902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96752"/>
            <a:ext cx="7772400" cy="4899248"/>
          </a:xfrm>
        </p:spPr>
        <p:txBody>
          <a:bodyPr/>
          <a:lstStyle/>
          <a:p>
            <a:r>
              <a:rPr lang="en-GB" altLang="en-US" b="1" dirty="0"/>
              <a:t>Trial</a:t>
            </a:r>
            <a:r>
              <a:rPr lang="en-GB" altLang="en-US" dirty="0"/>
              <a:t> (</a:t>
            </a:r>
            <a:r>
              <a:rPr lang="en-GB" altLang="en-US" i="1" dirty="0"/>
              <a:t>See if the questions work) </a:t>
            </a:r>
          </a:p>
          <a:p>
            <a:pPr lvl="1">
              <a:buNone/>
            </a:pPr>
            <a:r>
              <a:rPr lang="en-GB" altLang="en-US" dirty="0"/>
              <a:t>Can people understand them?</a:t>
            </a:r>
          </a:p>
          <a:p>
            <a:pPr lvl="1">
              <a:buNone/>
            </a:pPr>
            <a:r>
              <a:rPr lang="en-GB" altLang="en-US" dirty="0"/>
              <a:t>Do  they give you the sort of information you are after?</a:t>
            </a:r>
          </a:p>
          <a:p>
            <a:r>
              <a:rPr lang="en-GB" altLang="en-US" b="1" dirty="0"/>
              <a:t>Pilot</a:t>
            </a:r>
            <a:r>
              <a:rPr lang="en-GB" altLang="en-US" dirty="0"/>
              <a:t> </a:t>
            </a:r>
            <a:r>
              <a:rPr lang="en-GB" altLang="en-US" sz="2800" i="1" dirty="0"/>
              <a:t>(</a:t>
            </a:r>
            <a:r>
              <a:rPr lang="en-GB" altLang="en-US" i="1" dirty="0"/>
              <a:t>Try out the whole schedule and the analysis perhaps with a smaller group but of the same type)</a:t>
            </a:r>
          </a:p>
          <a:p>
            <a:endParaRPr lang="en-GB" dirty="0"/>
          </a:p>
          <a:p>
            <a:endParaRPr lang="en-GB" dirty="0"/>
          </a:p>
        </p:txBody>
      </p:sp>
    </p:spTree>
    <p:extLst>
      <p:ext uri="{BB962C8B-B14F-4D97-AF65-F5344CB8AC3E}">
        <p14:creationId xmlns:p14="http://schemas.microsoft.com/office/powerpoint/2010/main" val="28934473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9632" y="404664"/>
            <a:ext cx="7772400" cy="4611216"/>
          </a:xfrm>
        </p:spPr>
        <p:txBody>
          <a:bodyPr/>
          <a:lstStyle/>
          <a:p>
            <a:endParaRPr lang="en-GB" altLang="en-US" dirty="0" smtClean="0"/>
          </a:p>
          <a:p>
            <a:r>
              <a:rPr lang="en-GB" altLang="en-US" dirty="0" smtClean="0"/>
              <a:t>Did you find out what you needed to?</a:t>
            </a:r>
            <a:endParaRPr lang="en-GB" altLang="en-US" dirty="0"/>
          </a:p>
          <a:p>
            <a:r>
              <a:rPr lang="en-GB" altLang="en-US" dirty="0" smtClean="0"/>
              <a:t>Did </a:t>
            </a:r>
            <a:r>
              <a:rPr lang="en-GB" altLang="en-US" dirty="0"/>
              <a:t>any of the questions not </a:t>
            </a:r>
            <a:r>
              <a:rPr lang="en-GB" altLang="en-US" dirty="0" smtClean="0"/>
              <a:t>work at </a:t>
            </a:r>
            <a:r>
              <a:rPr lang="en-GB" altLang="en-US" dirty="0"/>
              <a:t>all?</a:t>
            </a:r>
          </a:p>
          <a:p>
            <a:r>
              <a:rPr lang="en-GB" altLang="en-US" dirty="0"/>
              <a:t>Do you need to  rewrite any of the questions?</a:t>
            </a:r>
          </a:p>
          <a:p>
            <a:r>
              <a:rPr lang="en-GB" altLang="en-US" dirty="0"/>
              <a:t>Do you need to </a:t>
            </a:r>
            <a:r>
              <a:rPr lang="en-GB" altLang="en-US" dirty="0" smtClean="0"/>
              <a:t>add </a:t>
            </a:r>
            <a:r>
              <a:rPr lang="en-GB" altLang="en-US" dirty="0"/>
              <a:t>any extra questions?</a:t>
            </a:r>
          </a:p>
          <a:p>
            <a:endParaRPr lang="en-GB" dirty="0"/>
          </a:p>
        </p:txBody>
      </p:sp>
    </p:spTree>
    <p:extLst>
      <p:ext uri="{BB962C8B-B14F-4D97-AF65-F5344CB8AC3E}">
        <p14:creationId xmlns:p14="http://schemas.microsoft.com/office/powerpoint/2010/main" val="67696944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
            </a:r>
            <a:br>
              <a:rPr lang="en-GB" altLang="en-US" dirty="0" smtClean="0"/>
            </a:br>
            <a:r>
              <a:rPr lang="en-GB" altLang="en-US" dirty="0"/>
              <a:t/>
            </a:r>
            <a:br>
              <a:rPr lang="en-GB" altLang="en-US" dirty="0"/>
            </a:br>
            <a:r>
              <a:rPr lang="en-GB" altLang="en-US" dirty="0" smtClean="0"/>
              <a:t/>
            </a:r>
            <a:br>
              <a:rPr lang="en-GB" altLang="en-US" dirty="0" smtClean="0"/>
            </a:br>
            <a:r>
              <a:rPr lang="en-GB" altLang="en-US" dirty="0"/>
              <a:t/>
            </a:r>
            <a:br>
              <a:rPr lang="en-GB" altLang="en-US" dirty="0"/>
            </a:br>
            <a:r>
              <a:rPr lang="en-GB" altLang="en-US" dirty="0" smtClean="0"/>
              <a:t/>
            </a:r>
            <a:br>
              <a:rPr lang="en-GB" altLang="en-US" dirty="0" smtClean="0"/>
            </a:br>
            <a:r>
              <a:rPr lang="en-GB" altLang="en-US" dirty="0" smtClean="0"/>
              <a:t>Interviewing </a:t>
            </a:r>
            <a:r>
              <a:rPr lang="en-GB" altLang="en-US" dirty="0"/>
              <a:t>in Education Research</a:t>
            </a:r>
            <a:endParaRPr lang="en-GB" dirty="0"/>
          </a:p>
        </p:txBody>
      </p:sp>
    </p:spTree>
    <p:extLst>
      <p:ext uri="{BB962C8B-B14F-4D97-AF65-F5344CB8AC3E}">
        <p14:creationId xmlns:p14="http://schemas.microsoft.com/office/powerpoint/2010/main" val="219621449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Ethics:</a:t>
            </a:r>
            <a:br>
              <a:rPr lang="en-GB" b="1" dirty="0"/>
            </a:br>
            <a:endParaRPr lang="en-GB" dirty="0"/>
          </a:p>
        </p:txBody>
      </p:sp>
      <p:sp>
        <p:nvSpPr>
          <p:cNvPr id="3" name="Content Placeholder 2"/>
          <p:cNvSpPr>
            <a:spLocks noGrp="1"/>
          </p:cNvSpPr>
          <p:nvPr>
            <p:ph idx="1"/>
          </p:nvPr>
        </p:nvSpPr>
        <p:spPr/>
        <p:txBody>
          <a:bodyPr/>
          <a:lstStyle/>
          <a:p>
            <a:endParaRPr lang="en-GB" dirty="0"/>
          </a:p>
          <a:p>
            <a:pPr marL="0" indent="0">
              <a:buNone/>
            </a:pPr>
            <a:r>
              <a:rPr lang="en-GB" dirty="0"/>
              <a:t>Make a list of any ethical issues that might arise when </a:t>
            </a:r>
            <a:r>
              <a:rPr lang="en-GB" dirty="0" smtClean="0"/>
              <a:t>interviewing.</a:t>
            </a:r>
            <a:endParaRPr lang="en-GB" dirty="0"/>
          </a:p>
          <a:p>
            <a:endParaRPr lang="en-GB" dirty="0"/>
          </a:p>
          <a:p>
            <a:endParaRPr lang="en-GB" dirty="0"/>
          </a:p>
        </p:txBody>
      </p:sp>
    </p:spTree>
    <p:extLst>
      <p:ext uri="{BB962C8B-B14F-4D97-AF65-F5344CB8AC3E}">
        <p14:creationId xmlns:p14="http://schemas.microsoft.com/office/powerpoint/2010/main" val="16360433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268760"/>
            <a:ext cx="7772400" cy="4114800"/>
          </a:xfrm>
        </p:spPr>
        <p:txBody>
          <a:bodyPr/>
          <a:lstStyle/>
          <a:p>
            <a:r>
              <a:rPr lang="en-GB" altLang="en-US" dirty="0"/>
              <a:t>What is an interview</a:t>
            </a:r>
            <a:r>
              <a:rPr lang="en-GB" altLang="en-US" dirty="0" smtClean="0"/>
              <a:t>?</a:t>
            </a:r>
          </a:p>
          <a:p>
            <a:endParaRPr lang="en-GB" altLang="en-US" dirty="0"/>
          </a:p>
          <a:p>
            <a:r>
              <a:rPr lang="en-GB" altLang="en-US" dirty="0"/>
              <a:t>Why interview</a:t>
            </a:r>
            <a:r>
              <a:rPr lang="en-GB" altLang="en-US" dirty="0" smtClean="0"/>
              <a:t>?</a:t>
            </a:r>
          </a:p>
          <a:p>
            <a:endParaRPr lang="en-GB" altLang="en-US" dirty="0"/>
          </a:p>
          <a:p>
            <a:r>
              <a:rPr lang="en-GB" altLang="en-US" dirty="0"/>
              <a:t>Who</a:t>
            </a:r>
            <a:r>
              <a:rPr lang="en-GB" altLang="en-US" dirty="0" smtClean="0"/>
              <a:t>?</a:t>
            </a:r>
          </a:p>
          <a:p>
            <a:endParaRPr lang="en-GB" altLang="en-US" dirty="0"/>
          </a:p>
          <a:p>
            <a:r>
              <a:rPr lang="en-GB" altLang="en-US" dirty="0"/>
              <a:t>How?</a:t>
            </a:r>
          </a:p>
          <a:p>
            <a:endParaRPr lang="en-GB" dirty="0"/>
          </a:p>
        </p:txBody>
      </p:sp>
    </p:spTree>
    <p:extLst>
      <p:ext uri="{BB962C8B-B14F-4D97-AF65-F5344CB8AC3E}">
        <p14:creationId xmlns:p14="http://schemas.microsoft.com/office/powerpoint/2010/main" val="21510088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4225"/>
            <a:ext cx="7702624" cy="1152128"/>
          </a:xfrm>
        </p:spPr>
        <p:txBody>
          <a:bodyPr/>
          <a:lstStyle/>
          <a:p>
            <a:r>
              <a:rPr lang="en-GB" altLang="en-US" dirty="0"/>
              <a:t>What is an interview?</a:t>
            </a:r>
            <a:endParaRPr lang="en-GB" dirty="0"/>
          </a:p>
        </p:txBody>
      </p:sp>
      <p:sp>
        <p:nvSpPr>
          <p:cNvPr id="3" name="Content Placeholder 2"/>
          <p:cNvSpPr>
            <a:spLocks noGrp="1"/>
          </p:cNvSpPr>
          <p:nvPr>
            <p:ph idx="1"/>
          </p:nvPr>
        </p:nvSpPr>
        <p:spPr>
          <a:xfrm>
            <a:off x="613792" y="980728"/>
            <a:ext cx="7846640" cy="4899248"/>
          </a:xfrm>
        </p:spPr>
        <p:txBody>
          <a:bodyPr/>
          <a:lstStyle/>
          <a:p>
            <a:pPr algn="just">
              <a:buNone/>
            </a:pPr>
            <a:r>
              <a:rPr lang="en-GB" altLang="en-US" sz="2400" dirty="0">
                <a:cs typeface="Times New Roman" pitchFamily="18" charset="0"/>
              </a:rPr>
              <a:t>Hitchcock and Hughes (1989:79) describe the interview as "talk to some purpose" </a:t>
            </a:r>
          </a:p>
          <a:p>
            <a:pPr algn="just"/>
            <a:endParaRPr lang="en-US" altLang="en-US" sz="2400" dirty="0">
              <a:cs typeface="Times New Roman" pitchFamily="18" charset="0"/>
            </a:endParaRPr>
          </a:p>
          <a:p>
            <a:pPr algn="just">
              <a:buNone/>
            </a:pPr>
            <a:r>
              <a:rPr lang="en-GB" altLang="en-US" sz="2400" dirty="0">
                <a:cs typeface="Times New Roman" pitchFamily="18" charset="0"/>
              </a:rPr>
              <a:t> Tuckman (1972:196)  suggests </a:t>
            </a:r>
            <a:r>
              <a:rPr lang="en-GB" altLang="en-US" sz="2400" dirty="0" smtClean="0">
                <a:cs typeface="Times New Roman" pitchFamily="18" charset="0"/>
              </a:rPr>
              <a:t>the following regarding interviewing:</a:t>
            </a:r>
            <a:endParaRPr lang="en-US" altLang="en-US" sz="2400" dirty="0">
              <a:cs typeface="Times New Roman" pitchFamily="18" charset="0"/>
            </a:endParaRPr>
          </a:p>
          <a:p>
            <a:pPr algn="just">
              <a:buNone/>
            </a:pPr>
            <a:r>
              <a:rPr lang="en-GB" altLang="en-US" sz="2400" dirty="0">
                <a:cs typeface="Times New Roman" pitchFamily="18" charset="0"/>
              </a:rPr>
              <a:t>“by providing access to what is "inside a person's head" these approaches  makes it possible to measure what a person.... thinks.”</a:t>
            </a:r>
          </a:p>
          <a:p>
            <a:pPr algn="just">
              <a:buNone/>
            </a:pPr>
            <a:endParaRPr lang="en-US" altLang="en-US" sz="2400" dirty="0">
              <a:cs typeface="Times New Roman" pitchFamily="18" charset="0"/>
            </a:endParaRPr>
          </a:p>
          <a:p>
            <a:pPr algn="just">
              <a:buNone/>
            </a:pPr>
            <a:r>
              <a:rPr lang="en-US" altLang="en-US" sz="2400" i="1" dirty="0">
                <a:cs typeface="Times New Roman" pitchFamily="18" charset="0"/>
              </a:rPr>
              <a:t>Or what they want you to think… or what they have come to ‘construct’ during talking with you</a:t>
            </a:r>
            <a:endParaRPr lang="en-GB" sz="2400" dirty="0"/>
          </a:p>
        </p:txBody>
      </p:sp>
    </p:spTree>
    <p:extLst>
      <p:ext uri="{BB962C8B-B14F-4D97-AF65-F5344CB8AC3E}">
        <p14:creationId xmlns:p14="http://schemas.microsoft.com/office/powerpoint/2010/main" val="157206195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Why would we use interviewing?</a:t>
            </a:r>
            <a:endParaRPr lang="en-GB" dirty="0"/>
          </a:p>
        </p:txBody>
      </p:sp>
      <p:sp>
        <p:nvSpPr>
          <p:cNvPr id="3" name="Content Placeholder 2"/>
          <p:cNvSpPr>
            <a:spLocks noGrp="1"/>
          </p:cNvSpPr>
          <p:nvPr>
            <p:ph idx="1"/>
          </p:nvPr>
        </p:nvSpPr>
        <p:spPr/>
        <p:txBody>
          <a:bodyPr/>
          <a:lstStyle/>
          <a:p>
            <a:r>
              <a:rPr lang="en-GB" altLang="en-US" dirty="0"/>
              <a:t>To get ‘direct access’ to people’s knowledge, views, attitudes…</a:t>
            </a:r>
          </a:p>
          <a:p>
            <a:r>
              <a:rPr lang="en-GB" altLang="en-US" dirty="0"/>
              <a:t>It allows for greater depth in responses</a:t>
            </a:r>
          </a:p>
          <a:p>
            <a:r>
              <a:rPr lang="en-GB" altLang="en-US" dirty="0"/>
              <a:t>Allows for probing of responses</a:t>
            </a:r>
          </a:p>
          <a:p>
            <a:r>
              <a:rPr lang="en-GB" altLang="en-US" dirty="0"/>
              <a:t>To develop a hypothesis</a:t>
            </a:r>
          </a:p>
          <a:p>
            <a:r>
              <a:rPr lang="en-GB" altLang="en-US" dirty="0"/>
              <a:t>To test a hypothesis</a:t>
            </a:r>
          </a:p>
        </p:txBody>
      </p:sp>
    </p:spTree>
    <p:extLst>
      <p:ext uri="{BB962C8B-B14F-4D97-AF65-F5344CB8AC3E}">
        <p14:creationId xmlns:p14="http://schemas.microsoft.com/office/powerpoint/2010/main" val="221952016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dirty="0"/>
              <a:t>Who might we interview for research into mathematics education?</a:t>
            </a:r>
            <a:endParaRPr lang="en-GB" sz="3600" dirty="0"/>
          </a:p>
        </p:txBody>
      </p:sp>
      <p:sp>
        <p:nvSpPr>
          <p:cNvPr id="3" name="Content Placeholder 2"/>
          <p:cNvSpPr>
            <a:spLocks noGrp="1"/>
          </p:cNvSpPr>
          <p:nvPr>
            <p:ph idx="1"/>
          </p:nvPr>
        </p:nvSpPr>
        <p:spPr/>
        <p:txBody>
          <a:bodyPr/>
          <a:lstStyle/>
          <a:p>
            <a:r>
              <a:rPr lang="en-GB" altLang="en-US" dirty="0" smtClean="0"/>
              <a:t>Children</a:t>
            </a:r>
          </a:p>
          <a:p>
            <a:endParaRPr lang="en-GB" altLang="en-US" dirty="0"/>
          </a:p>
          <a:p>
            <a:r>
              <a:rPr lang="en-GB" altLang="en-US" dirty="0" smtClean="0"/>
              <a:t>Parents</a:t>
            </a:r>
          </a:p>
          <a:p>
            <a:endParaRPr lang="en-GB" altLang="en-US" dirty="0" smtClean="0"/>
          </a:p>
          <a:p>
            <a:r>
              <a:rPr lang="en-GB" altLang="en-US" dirty="0" smtClean="0"/>
              <a:t>Professionals</a:t>
            </a:r>
            <a:endParaRPr lang="en-GB" altLang="en-US" dirty="0"/>
          </a:p>
        </p:txBody>
      </p:sp>
    </p:spTree>
    <p:extLst>
      <p:ext uri="{BB962C8B-B14F-4D97-AF65-F5344CB8AC3E}">
        <p14:creationId xmlns:p14="http://schemas.microsoft.com/office/powerpoint/2010/main" val="76035296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547664"/>
          </a:xfrm>
        </p:spPr>
        <p:txBody>
          <a:bodyPr/>
          <a:lstStyle/>
          <a:p>
            <a:r>
              <a:rPr lang="en-GB" altLang="en-US" dirty="0"/>
              <a:t>How do </a:t>
            </a:r>
            <a:r>
              <a:rPr lang="en-GB" altLang="en-US" dirty="0" smtClean="0"/>
              <a:t>we interview</a:t>
            </a:r>
            <a:r>
              <a:rPr lang="en-GB" altLang="en-US" dirty="0"/>
              <a:t>?</a:t>
            </a:r>
            <a:endParaRPr lang="en-GB" dirty="0"/>
          </a:p>
        </p:txBody>
      </p:sp>
      <p:sp>
        <p:nvSpPr>
          <p:cNvPr id="3" name="Content Placeholder 2"/>
          <p:cNvSpPr>
            <a:spLocks noGrp="1"/>
          </p:cNvSpPr>
          <p:nvPr>
            <p:ph idx="1"/>
          </p:nvPr>
        </p:nvSpPr>
        <p:spPr>
          <a:xfrm>
            <a:off x="685800" y="1268760"/>
            <a:ext cx="7772400" cy="4827240"/>
          </a:xfrm>
        </p:spPr>
        <p:txBody>
          <a:bodyPr/>
          <a:lstStyle/>
          <a:p>
            <a:r>
              <a:rPr lang="en-GB" altLang="en-US" dirty="0" smtClean="0"/>
              <a:t>Closed </a:t>
            </a:r>
            <a:r>
              <a:rPr lang="en-GB" altLang="en-US" dirty="0"/>
              <a:t>questions </a:t>
            </a:r>
            <a:r>
              <a:rPr lang="en-GB" altLang="en-US" dirty="0" smtClean="0"/>
              <a:t>e.g. </a:t>
            </a:r>
            <a:r>
              <a:rPr lang="en-GB" altLang="en-US" dirty="0"/>
              <a:t>What is your job?</a:t>
            </a:r>
          </a:p>
          <a:p>
            <a:pPr>
              <a:lnSpc>
                <a:spcPct val="90000"/>
              </a:lnSpc>
            </a:pPr>
            <a:r>
              <a:rPr lang="en-GB" altLang="en-US" dirty="0"/>
              <a:t>Open  questions e.g</a:t>
            </a:r>
            <a:r>
              <a:rPr lang="en-GB" altLang="en-US" dirty="0" smtClean="0"/>
              <a:t>. Why </a:t>
            </a:r>
            <a:r>
              <a:rPr lang="en-GB" altLang="en-US" dirty="0"/>
              <a:t>did you choose to be  a teacher ?</a:t>
            </a:r>
          </a:p>
          <a:p>
            <a:pPr>
              <a:lnSpc>
                <a:spcPct val="90000"/>
              </a:lnSpc>
            </a:pPr>
            <a:r>
              <a:rPr lang="en-GB" altLang="en-US" b="1" dirty="0"/>
              <a:t>F</a:t>
            </a:r>
            <a:r>
              <a:rPr lang="en-GB" altLang="en-US" b="1" dirty="0" smtClean="0"/>
              <a:t>ollow </a:t>
            </a:r>
            <a:r>
              <a:rPr lang="en-GB" altLang="en-US" b="1" dirty="0"/>
              <a:t>up  </a:t>
            </a:r>
            <a:r>
              <a:rPr lang="en-GB" altLang="en-US" dirty="0"/>
              <a:t>questions e.g. In what ways did you think  you would help children?</a:t>
            </a:r>
          </a:p>
          <a:p>
            <a:pPr>
              <a:lnSpc>
                <a:spcPct val="90000"/>
              </a:lnSpc>
            </a:pPr>
            <a:r>
              <a:rPr lang="en-GB" altLang="en-US" dirty="0"/>
              <a:t>The use of prompts/vignettes can be a useful technique</a:t>
            </a:r>
          </a:p>
          <a:p>
            <a:pPr marL="0" indent="0">
              <a:buNone/>
            </a:pPr>
            <a:endParaRPr lang="en-GB" dirty="0"/>
          </a:p>
        </p:txBody>
      </p:sp>
    </p:spTree>
    <p:extLst>
      <p:ext uri="{BB962C8B-B14F-4D97-AF65-F5344CB8AC3E}">
        <p14:creationId xmlns:p14="http://schemas.microsoft.com/office/powerpoint/2010/main" val="264361443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909" y="332656"/>
            <a:ext cx="7772400" cy="1143000"/>
          </a:xfrm>
        </p:spPr>
        <p:txBody>
          <a:bodyPr/>
          <a:lstStyle/>
          <a:p>
            <a:r>
              <a:rPr lang="en-GB" altLang="en-US" dirty="0"/>
              <a:t>What different types of interviews are there?</a:t>
            </a:r>
            <a:endParaRPr lang="en-GB" dirty="0"/>
          </a:p>
        </p:txBody>
      </p:sp>
      <p:sp>
        <p:nvSpPr>
          <p:cNvPr id="3" name="Content Placeholder 2"/>
          <p:cNvSpPr>
            <a:spLocks noGrp="1"/>
          </p:cNvSpPr>
          <p:nvPr>
            <p:ph idx="1"/>
          </p:nvPr>
        </p:nvSpPr>
        <p:spPr>
          <a:xfrm>
            <a:off x="899592" y="1844824"/>
            <a:ext cx="7772400" cy="4114800"/>
          </a:xfrm>
        </p:spPr>
        <p:txBody>
          <a:bodyPr/>
          <a:lstStyle/>
          <a:p>
            <a:r>
              <a:rPr lang="en-GB" altLang="en-US" dirty="0" smtClean="0"/>
              <a:t>Structured</a:t>
            </a:r>
            <a:endParaRPr lang="en-GB" altLang="en-US" dirty="0"/>
          </a:p>
          <a:p>
            <a:r>
              <a:rPr lang="en-GB" altLang="en-US" dirty="0" smtClean="0"/>
              <a:t>Open/unstructured</a:t>
            </a:r>
            <a:endParaRPr lang="en-GB" altLang="en-US" dirty="0"/>
          </a:p>
          <a:p>
            <a:pPr algn="just"/>
            <a:r>
              <a:rPr lang="en-GB" altLang="en-US" dirty="0"/>
              <a:t>Semi </a:t>
            </a:r>
            <a:r>
              <a:rPr lang="en-GB" altLang="en-US" dirty="0" smtClean="0"/>
              <a:t>structured</a:t>
            </a:r>
          </a:p>
          <a:p>
            <a:pPr algn="just"/>
            <a:r>
              <a:rPr lang="en-GB" altLang="en-US" dirty="0"/>
              <a:t>Individuals</a:t>
            </a:r>
          </a:p>
          <a:p>
            <a:pPr algn="just"/>
            <a:r>
              <a:rPr lang="en-GB" altLang="en-US" dirty="0"/>
              <a:t>Group interviews</a:t>
            </a:r>
          </a:p>
          <a:p>
            <a:pPr marL="0" indent="0" algn="just">
              <a:buNone/>
            </a:pPr>
            <a:endParaRPr lang="en-GB" altLang="en-US" dirty="0"/>
          </a:p>
          <a:p>
            <a:endParaRPr lang="en-GB" dirty="0"/>
          </a:p>
        </p:txBody>
      </p:sp>
    </p:spTree>
    <p:extLst>
      <p:ext uri="{BB962C8B-B14F-4D97-AF65-F5344CB8AC3E}">
        <p14:creationId xmlns:p14="http://schemas.microsoft.com/office/powerpoint/2010/main" val="194402831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How do  we develop the questions?</a:t>
            </a:r>
            <a:endParaRPr lang="en-GB" dirty="0"/>
          </a:p>
        </p:txBody>
      </p:sp>
      <p:sp>
        <p:nvSpPr>
          <p:cNvPr id="3" name="Content Placeholder 2"/>
          <p:cNvSpPr>
            <a:spLocks noGrp="1"/>
          </p:cNvSpPr>
          <p:nvPr>
            <p:ph idx="1"/>
          </p:nvPr>
        </p:nvSpPr>
        <p:spPr/>
        <p:txBody>
          <a:bodyPr/>
          <a:lstStyle/>
          <a:p>
            <a:pPr marL="0" indent="0" algn="just"/>
            <a:r>
              <a:rPr lang="en-GB" altLang="en-US" dirty="0"/>
              <a:t>Read around the </a:t>
            </a:r>
            <a:r>
              <a:rPr lang="en-GB" altLang="en-US" dirty="0" smtClean="0"/>
              <a:t>topic</a:t>
            </a:r>
          </a:p>
          <a:p>
            <a:pPr marL="0" indent="0" algn="just"/>
            <a:endParaRPr lang="en-GB" altLang="en-US" dirty="0"/>
          </a:p>
          <a:p>
            <a:pPr marL="0" indent="0"/>
            <a:r>
              <a:rPr lang="en-GB" altLang="en-US" dirty="0"/>
              <a:t>Reflect on our </a:t>
            </a:r>
            <a:r>
              <a:rPr lang="en-GB" altLang="en-US" dirty="0" smtClean="0"/>
              <a:t>reading</a:t>
            </a:r>
          </a:p>
          <a:p>
            <a:pPr marL="0" indent="0"/>
            <a:endParaRPr lang="en-GB" altLang="en-US" dirty="0"/>
          </a:p>
          <a:p>
            <a:pPr marL="0" indent="0"/>
            <a:r>
              <a:rPr lang="en-GB" altLang="en-US" dirty="0"/>
              <a:t>Use our professional knowledge</a:t>
            </a:r>
          </a:p>
          <a:p>
            <a:endParaRPr lang="en-GB" dirty="0"/>
          </a:p>
        </p:txBody>
      </p:sp>
    </p:spTree>
    <p:extLst>
      <p:ext uri="{BB962C8B-B14F-4D97-AF65-F5344CB8AC3E}">
        <p14:creationId xmlns:p14="http://schemas.microsoft.com/office/powerpoint/2010/main" val="189156648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Like questionnaires </a:t>
            </a:r>
            <a:r>
              <a:rPr lang="en-GB" altLang="en-US" dirty="0"/>
              <a:t>w</a:t>
            </a:r>
            <a:r>
              <a:rPr lang="en-GB" altLang="en-US" dirty="0" smtClean="0"/>
              <a:t>e should: </a:t>
            </a:r>
            <a:endParaRPr lang="en-GB" dirty="0"/>
          </a:p>
        </p:txBody>
      </p:sp>
      <p:sp>
        <p:nvSpPr>
          <p:cNvPr id="3" name="Content Placeholder 2"/>
          <p:cNvSpPr>
            <a:spLocks noGrp="1"/>
          </p:cNvSpPr>
          <p:nvPr>
            <p:ph idx="1"/>
          </p:nvPr>
        </p:nvSpPr>
        <p:spPr>
          <a:xfrm>
            <a:off x="685800" y="1700808"/>
            <a:ext cx="7772400" cy="4395192"/>
          </a:xfrm>
        </p:spPr>
        <p:txBody>
          <a:bodyPr/>
          <a:lstStyle/>
          <a:p>
            <a:r>
              <a:rPr lang="en-GB" altLang="en-US" b="1" dirty="0"/>
              <a:t>Trial</a:t>
            </a:r>
            <a:r>
              <a:rPr lang="en-GB" altLang="en-US" dirty="0"/>
              <a:t> (</a:t>
            </a:r>
            <a:r>
              <a:rPr lang="en-GB" altLang="en-US" i="1" dirty="0"/>
              <a:t>See if the questions work) </a:t>
            </a:r>
          </a:p>
          <a:p>
            <a:pPr lvl="1">
              <a:buNone/>
            </a:pPr>
            <a:r>
              <a:rPr lang="en-GB" altLang="en-US" dirty="0"/>
              <a:t>Can people understand them?</a:t>
            </a:r>
          </a:p>
          <a:p>
            <a:pPr lvl="1">
              <a:buNone/>
            </a:pPr>
            <a:r>
              <a:rPr lang="en-GB" altLang="en-US" dirty="0"/>
              <a:t>Do  they give you the sort of information you are after?</a:t>
            </a:r>
          </a:p>
          <a:p>
            <a:r>
              <a:rPr lang="en-GB" altLang="en-US" b="1" dirty="0"/>
              <a:t>Pilot</a:t>
            </a:r>
            <a:r>
              <a:rPr lang="en-GB" altLang="en-US" dirty="0"/>
              <a:t> </a:t>
            </a:r>
            <a:r>
              <a:rPr lang="en-GB" altLang="en-US" sz="2800" i="1" dirty="0"/>
              <a:t>(</a:t>
            </a:r>
            <a:r>
              <a:rPr lang="en-GB" altLang="en-US" i="1" dirty="0"/>
              <a:t>Try out the whole schedule and the analysis perhaps with a smaller group but of the same type)</a:t>
            </a:r>
          </a:p>
          <a:p>
            <a:endParaRPr lang="en-GB" dirty="0"/>
          </a:p>
        </p:txBody>
      </p:sp>
    </p:spTree>
    <p:extLst>
      <p:ext uri="{BB962C8B-B14F-4D97-AF65-F5344CB8AC3E}">
        <p14:creationId xmlns:p14="http://schemas.microsoft.com/office/powerpoint/2010/main" val="31026647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 out:</a:t>
            </a:r>
            <a:endParaRPr lang="en-GB" dirty="0"/>
          </a:p>
        </p:txBody>
      </p:sp>
      <p:sp>
        <p:nvSpPr>
          <p:cNvPr id="3" name="Content Placeholder 2"/>
          <p:cNvSpPr>
            <a:spLocks noGrp="1"/>
          </p:cNvSpPr>
          <p:nvPr>
            <p:ph idx="1"/>
          </p:nvPr>
        </p:nvSpPr>
        <p:spPr/>
        <p:txBody>
          <a:bodyPr/>
          <a:lstStyle/>
          <a:p>
            <a:r>
              <a:rPr lang="en-GB" altLang="en-US" dirty="0"/>
              <a:t>Did your informant understand each  question?</a:t>
            </a:r>
          </a:p>
          <a:p>
            <a:r>
              <a:rPr lang="en-GB" altLang="en-US" dirty="0"/>
              <a:t>Did you get the information you needed?</a:t>
            </a:r>
          </a:p>
          <a:p>
            <a:r>
              <a:rPr lang="en-GB" altLang="en-US" dirty="0"/>
              <a:t>How long did it take?</a:t>
            </a:r>
          </a:p>
          <a:p>
            <a:endParaRPr lang="en-GB" dirty="0"/>
          </a:p>
        </p:txBody>
      </p:sp>
    </p:spTree>
    <p:extLst>
      <p:ext uri="{BB962C8B-B14F-4D97-AF65-F5344CB8AC3E}">
        <p14:creationId xmlns:p14="http://schemas.microsoft.com/office/powerpoint/2010/main" val="255414678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484784"/>
            <a:ext cx="7772400" cy="4611216"/>
          </a:xfrm>
        </p:spPr>
        <p:txBody>
          <a:bodyPr/>
          <a:lstStyle/>
          <a:p>
            <a:r>
              <a:rPr lang="en-GB" altLang="en-US" dirty="0"/>
              <a:t>Did any of the questions not </a:t>
            </a:r>
            <a:r>
              <a:rPr lang="en-GB" altLang="en-US" dirty="0" smtClean="0"/>
              <a:t>work at </a:t>
            </a:r>
            <a:r>
              <a:rPr lang="en-GB" altLang="en-US" dirty="0"/>
              <a:t>all?</a:t>
            </a:r>
          </a:p>
          <a:p>
            <a:r>
              <a:rPr lang="en-GB" altLang="en-US" dirty="0"/>
              <a:t>Do you need to  rewrite any of the questions?</a:t>
            </a:r>
          </a:p>
          <a:p>
            <a:r>
              <a:rPr lang="en-GB" altLang="en-US" dirty="0"/>
              <a:t>Do you need to </a:t>
            </a:r>
            <a:r>
              <a:rPr lang="en-GB" altLang="en-US" dirty="0" smtClean="0"/>
              <a:t>add </a:t>
            </a:r>
            <a:r>
              <a:rPr lang="en-GB" altLang="en-US" dirty="0"/>
              <a:t>any extra questions?</a:t>
            </a:r>
          </a:p>
          <a:p>
            <a:endParaRPr lang="en-GB" dirty="0"/>
          </a:p>
        </p:txBody>
      </p:sp>
    </p:spTree>
    <p:extLst>
      <p:ext uri="{BB962C8B-B14F-4D97-AF65-F5344CB8AC3E}">
        <p14:creationId xmlns:p14="http://schemas.microsoft.com/office/powerpoint/2010/main" val="41007232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How should we ‘record’ the interview data</a:t>
            </a:r>
            <a:r>
              <a:rPr lang="en-GB" altLang="en-US" dirty="0" smtClean="0"/>
              <a:t>?</a:t>
            </a:r>
            <a:endParaRPr lang="en-GB" dirty="0"/>
          </a:p>
        </p:txBody>
      </p:sp>
      <p:sp>
        <p:nvSpPr>
          <p:cNvPr id="3" name="Content Placeholder 2"/>
          <p:cNvSpPr>
            <a:spLocks noGrp="1"/>
          </p:cNvSpPr>
          <p:nvPr>
            <p:ph idx="1"/>
          </p:nvPr>
        </p:nvSpPr>
        <p:spPr/>
        <p:txBody>
          <a:bodyPr/>
          <a:lstStyle/>
          <a:p>
            <a:endParaRPr lang="en-GB" altLang="en-US" dirty="0" smtClean="0"/>
          </a:p>
          <a:p>
            <a:r>
              <a:rPr lang="en-GB" altLang="en-US" dirty="0" smtClean="0"/>
              <a:t>How </a:t>
            </a:r>
            <a:r>
              <a:rPr lang="en-GB" altLang="en-US" dirty="0"/>
              <a:t>easy was it to  take notes</a:t>
            </a:r>
            <a:r>
              <a:rPr lang="en-GB" altLang="en-US" dirty="0" smtClean="0"/>
              <a:t>?</a:t>
            </a:r>
          </a:p>
          <a:p>
            <a:pPr marL="0" indent="0">
              <a:buNone/>
            </a:pPr>
            <a:endParaRPr lang="en-GB" altLang="en-US" dirty="0"/>
          </a:p>
          <a:p>
            <a:r>
              <a:rPr lang="en-GB" altLang="en-US" dirty="0" smtClean="0"/>
              <a:t>What </a:t>
            </a:r>
            <a:r>
              <a:rPr lang="en-GB" altLang="en-US" dirty="0"/>
              <a:t>if you were asking the questions as well</a:t>
            </a:r>
            <a:r>
              <a:rPr lang="en-GB" altLang="en-US" dirty="0" smtClean="0"/>
              <a:t>?</a:t>
            </a:r>
          </a:p>
          <a:p>
            <a:endParaRPr lang="en-GB" altLang="en-US" dirty="0"/>
          </a:p>
          <a:p>
            <a:pPr marL="0" indent="0">
              <a:buNone/>
            </a:pPr>
            <a:endParaRPr lang="en-GB" dirty="0"/>
          </a:p>
        </p:txBody>
      </p:sp>
    </p:spTree>
    <p:extLst>
      <p:ext uri="{BB962C8B-B14F-4D97-AF65-F5344CB8AC3E}">
        <p14:creationId xmlns:p14="http://schemas.microsoft.com/office/powerpoint/2010/main" val="54121665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1368152"/>
          </a:xfrm>
        </p:spPr>
        <p:txBody>
          <a:bodyPr/>
          <a:lstStyle/>
          <a:p>
            <a:r>
              <a:rPr lang="en-GB" altLang="en-US" dirty="0"/>
              <a:t>Transcription or notes</a:t>
            </a:r>
            <a:endParaRPr lang="en-GB" dirty="0"/>
          </a:p>
        </p:txBody>
      </p:sp>
      <p:sp>
        <p:nvSpPr>
          <p:cNvPr id="3" name="Content Placeholder 2"/>
          <p:cNvSpPr>
            <a:spLocks noGrp="1"/>
          </p:cNvSpPr>
          <p:nvPr>
            <p:ph idx="1"/>
          </p:nvPr>
        </p:nvSpPr>
        <p:spPr>
          <a:xfrm>
            <a:off x="685800" y="1556792"/>
            <a:ext cx="7772400" cy="4539208"/>
          </a:xfrm>
        </p:spPr>
        <p:txBody>
          <a:bodyPr/>
          <a:lstStyle/>
          <a:p>
            <a:pPr marL="609600" indent="-609600">
              <a:lnSpc>
                <a:spcPct val="90000"/>
              </a:lnSpc>
            </a:pPr>
            <a:r>
              <a:rPr lang="en-GB" altLang="en-US" dirty="0"/>
              <a:t>Remember to  get the informant’s permission if you are going to </a:t>
            </a:r>
            <a:r>
              <a:rPr lang="en-GB" altLang="en-US" dirty="0" smtClean="0"/>
              <a:t>record their answers. Written permission is advised.</a:t>
            </a:r>
          </a:p>
          <a:p>
            <a:pPr marL="609600" indent="-609600">
              <a:lnSpc>
                <a:spcPct val="90000"/>
              </a:lnSpc>
            </a:pPr>
            <a:endParaRPr lang="en-GB" altLang="en-US" dirty="0" smtClean="0"/>
          </a:p>
          <a:p>
            <a:pPr marL="609600" indent="-609600">
              <a:lnSpc>
                <a:spcPct val="90000"/>
              </a:lnSpc>
            </a:pPr>
            <a:r>
              <a:rPr lang="en-GB" altLang="en-US" dirty="0" smtClean="0"/>
              <a:t>It </a:t>
            </a:r>
            <a:r>
              <a:rPr lang="en-GB" altLang="en-US" dirty="0"/>
              <a:t>is good practice for beginning researchers to  transcribe their own  </a:t>
            </a:r>
            <a:r>
              <a:rPr lang="en-GB" altLang="en-US" dirty="0" smtClean="0"/>
              <a:t>recordings.</a:t>
            </a:r>
          </a:p>
          <a:p>
            <a:endParaRPr lang="en-GB" dirty="0"/>
          </a:p>
        </p:txBody>
      </p:sp>
    </p:spTree>
    <p:extLst>
      <p:ext uri="{BB962C8B-B14F-4D97-AF65-F5344CB8AC3E}">
        <p14:creationId xmlns:p14="http://schemas.microsoft.com/office/powerpoint/2010/main" val="127180349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your informant might ask.</a:t>
            </a:r>
            <a:endParaRPr lang="en-GB" dirty="0"/>
          </a:p>
        </p:txBody>
      </p:sp>
      <p:sp>
        <p:nvSpPr>
          <p:cNvPr id="3" name="Content Placeholder 2"/>
          <p:cNvSpPr>
            <a:spLocks noGrp="1"/>
          </p:cNvSpPr>
          <p:nvPr>
            <p:ph idx="1"/>
          </p:nvPr>
        </p:nvSpPr>
        <p:spPr/>
        <p:txBody>
          <a:bodyPr/>
          <a:lstStyle/>
          <a:p>
            <a:r>
              <a:rPr lang="en-GB" altLang="en-US" dirty="0" smtClean="0"/>
              <a:t>How </a:t>
            </a:r>
            <a:r>
              <a:rPr lang="en-GB" altLang="en-US" dirty="0"/>
              <a:t>long will you keep  the </a:t>
            </a:r>
            <a:r>
              <a:rPr lang="en-GB" altLang="en-US" dirty="0" smtClean="0"/>
              <a:t>recordings?</a:t>
            </a:r>
          </a:p>
          <a:p>
            <a:endParaRPr lang="en-GB" altLang="en-US" dirty="0"/>
          </a:p>
          <a:p>
            <a:r>
              <a:rPr lang="en-GB" altLang="en-US" dirty="0"/>
              <a:t>Will you destroy them or give them  back</a:t>
            </a:r>
            <a:r>
              <a:rPr lang="en-GB" altLang="en-US" dirty="0" smtClean="0"/>
              <a:t>?</a:t>
            </a:r>
          </a:p>
          <a:p>
            <a:endParaRPr lang="en-GB" altLang="en-US" dirty="0"/>
          </a:p>
          <a:p>
            <a:r>
              <a:rPr lang="en-GB" altLang="en-US" dirty="0"/>
              <a:t>Who else might hear them?</a:t>
            </a:r>
          </a:p>
          <a:p>
            <a:endParaRPr lang="en-GB" dirty="0"/>
          </a:p>
        </p:txBody>
      </p:sp>
    </p:spTree>
    <p:extLst>
      <p:ext uri="{BB962C8B-B14F-4D97-AF65-F5344CB8AC3E}">
        <p14:creationId xmlns:p14="http://schemas.microsoft.com/office/powerpoint/2010/main" val="19703699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200" dirty="0"/>
              <a:t>Considerations  when interviewing in your own school/department?</a:t>
            </a:r>
            <a:endParaRPr lang="en-GB" sz="3200" dirty="0"/>
          </a:p>
        </p:txBody>
      </p:sp>
      <p:sp>
        <p:nvSpPr>
          <p:cNvPr id="3" name="Content Placeholder 2"/>
          <p:cNvSpPr>
            <a:spLocks noGrp="1"/>
          </p:cNvSpPr>
          <p:nvPr>
            <p:ph idx="1"/>
          </p:nvPr>
        </p:nvSpPr>
        <p:spPr/>
        <p:txBody>
          <a:bodyPr/>
          <a:lstStyle/>
          <a:p>
            <a:r>
              <a:rPr lang="en-GB" altLang="en-US" dirty="0"/>
              <a:t>Informed </a:t>
            </a:r>
            <a:r>
              <a:rPr lang="en-GB" altLang="en-US" dirty="0" smtClean="0"/>
              <a:t>consent</a:t>
            </a:r>
          </a:p>
          <a:p>
            <a:endParaRPr lang="en-GB" altLang="en-US" dirty="0"/>
          </a:p>
          <a:p>
            <a:r>
              <a:rPr lang="en-GB" altLang="en-US" dirty="0"/>
              <a:t>Power </a:t>
            </a:r>
            <a:r>
              <a:rPr lang="en-GB" altLang="en-US" dirty="0" smtClean="0"/>
              <a:t>relationships</a:t>
            </a:r>
          </a:p>
          <a:p>
            <a:endParaRPr lang="en-GB" altLang="en-US" dirty="0" smtClean="0"/>
          </a:p>
          <a:p>
            <a:r>
              <a:rPr lang="en-GB" altLang="en-US" dirty="0"/>
              <a:t>Impact of policy on responses</a:t>
            </a:r>
          </a:p>
          <a:p>
            <a:endParaRPr lang="en-GB" altLang="en-US" dirty="0"/>
          </a:p>
          <a:p>
            <a:pPr marL="0" indent="0">
              <a:buNone/>
            </a:pPr>
            <a:endParaRPr lang="en-GB" altLang="en-US" dirty="0"/>
          </a:p>
          <a:p>
            <a:endParaRPr lang="en-GB" dirty="0"/>
          </a:p>
        </p:txBody>
      </p:sp>
    </p:spTree>
    <p:extLst>
      <p:ext uri="{BB962C8B-B14F-4D97-AF65-F5344CB8AC3E}">
        <p14:creationId xmlns:p14="http://schemas.microsoft.com/office/powerpoint/2010/main" val="232938916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764704"/>
            <a:ext cx="7772400" cy="1143000"/>
          </a:xfrm>
        </p:spPr>
        <p:txBody>
          <a:bodyPr/>
          <a:lstStyle/>
          <a:p>
            <a:r>
              <a:rPr lang="en-GB" altLang="en-US" dirty="0"/>
              <a:t>Interviewing children</a:t>
            </a:r>
            <a:endParaRPr lang="en-GB" dirty="0"/>
          </a:p>
        </p:txBody>
      </p:sp>
      <p:sp>
        <p:nvSpPr>
          <p:cNvPr id="3" name="Content Placeholder 2"/>
          <p:cNvSpPr>
            <a:spLocks noGrp="1"/>
          </p:cNvSpPr>
          <p:nvPr>
            <p:ph idx="1"/>
          </p:nvPr>
        </p:nvSpPr>
        <p:spPr/>
        <p:txBody>
          <a:bodyPr/>
          <a:lstStyle/>
          <a:p>
            <a:r>
              <a:rPr lang="en-GB" altLang="en-US" dirty="0"/>
              <a:t>Individuals / groups?</a:t>
            </a:r>
          </a:p>
          <a:p>
            <a:r>
              <a:rPr lang="en-GB" altLang="en-US" dirty="0"/>
              <a:t>Quiet / outspoken?</a:t>
            </a:r>
          </a:p>
          <a:p>
            <a:r>
              <a:rPr lang="en-GB" altLang="en-US" dirty="0"/>
              <a:t>Truth or to impress you?</a:t>
            </a:r>
          </a:p>
          <a:p>
            <a:r>
              <a:rPr lang="en-GB" altLang="en-US" dirty="0" smtClean="0"/>
              <a:t>Critical </a:t>
            </a:r>
            <a:r>
              <a:rPr lang="en-GB" altLang="en-US" dirty="0"/>
              <a:t>comments </a:t>
            </a:r>
          </a:p>
          <a:p>
            <a:r>
              <a:rPr lang="en-GB" altLang="en-US" dirty="0"/>
              <a:t>R</a:t>
            </a:r>
            <a:r>
              <a:rPr lang="en-GB" altLang="en-US" dirty="0" smtClean="0"/>
              <a:t>egretted </a:t>
            </a:r>
            <a:r>
              <a:rPr lang="en-GB" altLang="en-US" dirty="0"/>
              <a:t>confidences</a:t>
            </a:r>
            <a:r>
              <a:rPr lang="en-GB" altLang="en-US" dirty="0" smtClean="0"/>
              <a:t>?</a:t>
            </a:r>
          </a:p>
          <a:p>
            <a:r>
              <a:rPr lang="en-GB" altLang="en-US" dirty="0" smtClean="0"/>
              <a:t>Power imbalance</a:t>
            </a:r>
            <a:endParaRPr lang="en-GB" altLang="en-US" dirty="0"/>
          </a:p>
        </p:txBody>
      </p:sp>
    </p:spTree>
    <p:extLst>
      <p:ext uri="{BB962C8B-B14F-4D97-AF65-F5344CB8AC3E}">
        <p14:creationId xmlns:p14="http://schemas.microsoft.com/office/powerpoint/2010/main" val="63244403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32656"/>
            <a:ext cx="7774632" cy="1008112"/>
          </a:xfrm>
        </p:spPr>
        <p:txBody>
          <a:bodyPr/>
          <a:lstStyle/>
          <a:p>
            <a:r>
              <a:rPr lang="en-GB" altLang="en-US" dirty="0"/>
              <a:t>What have we learnt?</a:t>
            </a:r>
            <a:endParaRPr lang="en-GB" dirty="0"/>
          </a:p>
        </p:txBody>
      </p:sp>
      <p:sp>
        <p:nvSpPr>
          <p:cNvPr id="3" name="Content Placeholder 2"/>
          <p:cNvSpPr>
            <a:spLocks noGrp="1"/>
          </p:cNvSpPr>
          <p:nvPr>
            <p:ph idx="1"/>
          </p:nvPr>
        </p:nvSpPr>
        <p:spPr>
          <a:xfrm>
            <a:off x="683568" y="1196752"/>
            <a:ext cx="7774632" cy="4899248"/>
          </a:xfrm>
        </p:spPr>
        <p:txBody>
          <a:bodyPr/>
          <a:lstStyle/>
          <a:p>
            <a:endParaRPr lang="en-GB" altLang="en-US" sz="2800" dirty="0" smtClean="0"/>
          </a:p>
          <a:p>
            <a:r>
              <a:rPr lang="en-GB" altLang="en-US" sz="2800" dirty="0" smtClean="0"/>
              <a:t>Use </a:t>
            </a:r>
            <a:r>
              <a:rPr lang="en-GB" altLang="en-US" sz="2800" dirty="0"/>
              <a:t>reading to inform question  development</a:t>
            </a:r>
          </a:p>
          <a:p>
            <a:r>
              <a:rPr lang="en-GB" altLang="en-US" sz="2800" dirty="0"/>
              <a:t>Always try out your questions</a:t>
            </a:r>
          </a:p>
          <a:p>
            <a:r>
              <a:rPr lang="en-GB" altLang="en-US" sz="2800" dirty="0"/>
              <a:t>Always pilot your schedule </a:t>
            </a:r>
            <a:endParaRPr lang="en-GB" altLang="en-US" sz="2800" dirty="0" smtClean="0"/>
          </a:p>
          <a:p>
            <a:r>
              <a:rPr lang="en-GB" altLang="en-US" sz="2800" dirty="0" smtClean="0"/>
              <a:t>Get </a:t>
            </a:r>
            <a:r>
              <a:rPr lang="en-GB" altLang="en-US" sz="2800" dirty="0"/>
              <a:t>(written) permission if you want to record your interview</a:t>
            </a:r>
          </a:p>
          <a:p>
            <a:r>
              <a:rPr lang="en-GB" altLang="en-US" sz="2800" dirty="0"/>
              <a:t>Don’t forget to put your informant at ease</a:t>
            </a:r>
          </a:p>
          <a:p>
            <a:r>
              <a:rPr lang="en-GB" altLang="en-US" sz="2800" dirty="0"/>
              <a:t>Don’t forget to thank your informant</a:t>
            </a:r>
          </a:p>
          <a:p>
            <a:endParaRPr lang="en-GB" altLang="en-US" dirty="0"/>
          </a:p>
          <a:p>
            <a:endParaRPr lang="en-GB" dirty="0"/>
          </a:p>
        </p:txBody>
      </p:sp>
    </p:spTree>
    <p:extLst>
      <p:ext uri="{BB962C8B-B14F-4D97-AF65-F5344CB8AC3E}">
        <p14:creationId xmlns:p14="http://schemas.microsoft.com/office/powerpoint/2010/main" val="220648087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Observations</a:t>
            </a:r>
            <a:endParaRPr lang="en-GB" dirty="0"/>
          </a:p>
        </p:txBody>
      </p:sp>
      <p:sp>
        <p:nvSpPr>
          <p:cNvPr id="3" name="Content Placeholder 2"/>
          <p:cNvSpPr>
            <a:spLocks noGrp="1"/>
          </p:cNvSpPr>
          <p:nvPr>
            <p:ph idx="1"/>
          </p:nvPr>
        </p:nvSpPr>
        <p:spPr/>
        <p:txBody>
          <a:bodyPr/>
          <a:lstStyle/>
          <a:p>
            <a:pPr marL="0" indent="0">
              <a:buNone/>
            </a:pPr>
            <a:endParaRPr lang="en-GB" altLang="en-US" dirty="0"/>
          </a:p>
          <a:p>
            <a:pPr marL="0" indent="0">
              <a:buNone/>
            </a:pPr>
            <a:r>
              <a:rPr lang="en-GB" altLang="en-US" dirty="0" smtClean="0"/>
              <a:t>Using </a:t>
            </a:r>
            <a:r>
              <a:rPr lang="en-GB" altLang="en-US" dirty="0"/>
              <a:t>O</a:t>
            </a:r>
            <a:r>
              <a:rPr lang="en-GB" altLang="en-US" dirty="0" smtClean="0"/>
              <a:t>bservation </a:t>
            </a:r>
            <a:r>
              <a:rPr lang="en-GB" altLang="en-US" dirty="0"/>
              <a:t>in E</a:t>
            </a:r>
            <a:r>
              <a:rPr lang="en-GB" altLang="en-US" dirty="0" smtClean="0"/>
              <a:t>ducation </a:t>
            </a:r>
            <a:r>
              <a:rPr lang="en-GB" altLang="en-US" dirty="0"/>
              <a:t>R</a:t>
            </a:r>
            <a:r>
              <a:rPr lang="en-GB" altLang="en-US" dirty="0" smtClean="0"/>
              <a:t>esearch</a:t>
            </a:r>
            <a:endParaRPr lang="en-GB" dirty="0"/>
          </a:p>
        </p:txBody>
      </p:sp>
    </p:spTree>
    <p:extLst>
      <p:ext uri="{BB962C8B-B14F-4D97-AF65-F5344CB8AC3E}">
        <p14:creationId xmlns:p14="http://schemas.microsoft.com/office/powerpoint/2010/main" val="199516430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Why use observation?</a:t>
            </a:r>
            <a:endParaRPr lang="en-GB" dirty="0"/>
          </a:p>
        </p:txBody>
      </p:sp>
      <p:sp>
        <p:nvSpPr>
          <p:cNvPr id="3" name="Content Placeholder 2"/>
          <p:cNvSpPr>
            <a:spLocks noGrp="1"/>
          </p:cNvSpPr>
          <p:nvPr>
            <p:ph idx="1"/>
          </p:nvPr>
        </p:nvSpPr>
        <p:spPr/>
        <p:txBody>
          <a:bodyPr/>
          <a:lstStyle/>
          <a:p>
            <a:r>
              <a:rPr lang="en-GB" altLang="en-US" dirty="0"/>
              <a:t>See what is </a:t>
            </a:r>
            <a:r>
              <a:rPr lang="en-GB" altLang="en-US" dirty="0" smtClean="0"/>
              <a:t>happening</a:t>
            </a:r>
          </a:p>
          <a:p>
            <a:r>
              <a:rPr lang="en-GB" altLang="en-US" dirty="0" smtClean="0"/>
              <a:t>Collect data</a:t>
            </a:r>
            <a:endParaRPr lang="en-GB" altLang="en-US" dirty="0"/>
          </a:p>
          <a:p>
            <a:r>
              <a:rPr lang="en-GB" altLang="en-US" dirty="0"/>
              <a:t>Help us form  questions for interviews or questionnaires</a:t>
            </a:r>
          </a:p>
          <a:p>
            <a:r>
              <a:rPr lang="en-GB" altLang="en-US" dirty="0"/>
              <a:t>Evaluate impact of method or policy</a:t>
            </a:r>
          </a:p>
        </p:txBody>
      </p:sp>
    </p:spTree>
    <p:extLst>
      <p:ext uri="{BB962C8B-B14F-4D97-AF65-F5344CB8AC3E}">
        <p14:creationId xmlns:p14="http://schemas.microsoft.com/office/powerpoint/2010/main" val="117752267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143000"/>
          </a:xfrm>
        </p:spPr>
        <p:txBody>
          <a:bodyPr/>
          <a:lstStyle/>
          <a:p>
            <a:r>
              <a:rPr lang="en-GB" dirty="0"/>
              <a:t>Systematic observation </a:t>
            </a:r>
            <a:br>
              <a:rPr lang="en-GB" dirty="0"/>
            </a:br>
            <a:endParaRPr lang="en-GB" dirty="0"/>
          </a:p>
        </p:txBody>
      </p:sp>
      <p:sp>
        <p:nvSpPr>
          <p:cNvPr id="3" name="Content Placeholder 2"/>
          <p:cNvSpPr>
            <a:spLocks noGrp="1"/>
          </p:cNvSpPr>
          <p:nvPr>
            <p:ph idx="1"/>
          </p:nvPr>
        </p:nvSpPr>
        <p:spPr>
          <a:xfrm>
            <a:off x="827584" y="765508"/>
            <a:ext cx="7772400" cy="4114800"/>
          </a:xfrm>
        </p:spPr>
        <p:txBody>
          <a:bodyPr/>
          <a:lstStyle/>
          <a:p>
            <a:r>
              <a:rPr lang="en-GB" sz="2400" dirty="0" smtClean="0"/>
              <a:t>Distinguishing </a:t>
            </a:r>
            <a:r>
              <a:rPr lang="en-GB" sz="2400" dirty="0"/>
              <a:t>between observation and inference moves us toward the process of systematic observation. </a:t>
            </a:r>
            <a:endParaRPr lang="en-GB" sz="2400" dirty="0" smtClean="0"/>
          </a:p>
          <a:p>
            <a:endParaRPr lang="en-GB" sz="2400" dirty="0"/>
          </a:p>
          <a:p>
            <a:r>
              <a:rPr lang="en-GB" sz="2400" dirty="0"/>
              <a:t>S</a:t>
            </a:r>
            <a:r>
              <a:rPr lang="en-GB" sz="2400" dirty="0" smtClean="0"/>
              <a:t>et </a:t>
            </a:r>
            <a:r>
              <a:rPr lang="en-GB" sz="2400" dirty="0"/>
              <a:t>up decision rules ahead of time that reduce inferences. </a:t>
            </a:r>
            <a:endParaRPr lang="en-GB" sz="2400" dirty="0" smtClean="0"/>
          </a:p>
          <a:p>
            <a:pPr marL="0" indent="0">
              <a:buNone/>
            </a:pPr>
            <a:endParaRPr lang="en-GB" sz="2400" i="1" dirty="0" smtClean="0"/>
          </a:p>
          <a:p>
            <a:pPr marL="0" indent="0">
              <a:buNone/>
            </a:pPr>
            <a:r>
              <a:rPr lang="en-GB" sz="2400" i="1" dirty="0" smtClean="0"/>
              <a:t>We </a:t>
            </a:r>
            <a:r>
              <a:rPr lang="en-GB" sz="2400" i="1" dirty="0"/>
              <a:t>construct our observational research in such a way that if someone else did it, under the same or similar circumstances, they would come up with the same result. In order to do this, our procedure and decision rules must be clearly described. </a:t>
            </a:r>
          </a:p>
          <a:p>
            <a:endParaRPr lang="en-GB" dirty="0"/>
          </a:p>
        </p:txBody>
      </p:sp>
    </p:spTree>
    <p:extLst>
      <p:ext uri="{BB962C8B-B14F-4D97-AF65-F5344CB8AC3E}">
        <p14:creationId xmlns:p14="http://schemas.microsoft.com/office/powerpoint/2010/main" val="31758319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2492896"/>
            <a:ext cx="7772400" cy="4114800"/>
          </a:xfrm>
        </p:spPr>
        <p:txBody>
          <a:bodyPr/>
          <a:lstStyle/>
          <a:p>
            <a:r>
              <a:rPr lang="en-GB" altLang="en-US" dirty="0" smtClean="0"/>
              <a:t>Observe </a:t>
            </a:r>
            <a:r>
              <a:rPr lang="en-GB" altLang="en-US" dirty="0"/>
              <a:t>from the point of view of the subject of the study, often </a:t>
            </a:r>
            <a:r>
              <a:rPr lang="en-GB" altLang="en-US" dirty="0" smtClean="0"/>
              <a:t>use </a:t>
            </a:r>
            <a:r>
              <a:rPr lang="en-GB" altLang="en-US" dirty="0"/>
              <a:t>participant observation.</a:t>
            </a:r>
          </a:p>
          <a:p>
            <a:endParaRPr lang="en-GB" altLang="en-US" dirty="0"/>
          </a:p>
          <a:p>
            <a:endParaRPr lang="en-GB" dirty="0"/>
          </a:p>
        </p:txBody>
      </p:sp>
      <p:sp>
        <p:nvSpPr>
          <p:cNvPr id="4" name="Title 3"/>
          <p:cNvSpPr>
            <a:spLocks noGrp="1"/>
          </p:cNvSpPr>
          <p:nvPr>
            <p:ph type="title"/>
          </p:nvPr>
        </p:nvSpPr>
        <p:spPr/>
        <p:txBody>
          <a:bodyPr/>
          <a:lstStyle/>
          <a:p>
            <a:r>
              <a:rPr lang="en-GB" dirty="0" err="1" smtClean="0"/>
              <a:t>Enthnographic</a:t>
            </a:r>
            <a:endParaRPr lang="en-GB" dirty="0"/>
          </a:p>
        </p:txBody>
      </p:sp>
    </p:spTree>
    <p:extLst>
      <p:ext uri="{BB962C8B-B14F-4D97-AF65-F5344CB8AC3E}">
        <p14:creationId xmlns:p14="http://schemas.microsoft.com/office/powerpoint/2010/main" val="179714807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Observing in your own  school or department</a:t>
            </a:r>
            <a:endParaRPr lang="en-GB" dirty="0"/>
          </a:p>
        </p:txBody>
      </p:sp>
      <p:sp>
        <p:nvSpPr>
          <p:cNvPr id="3" name="Content Placeholder 2"/>
          <p:cNvSpPr>
            <a:spLocks noGrp="1"/>
          </p:cNvSpPr>
          <p:nvPr>
            <p:ph idx="1"/>
          </p:nvPr>
        </p:nvSpPr>
        <p:spPr/>
        <p:txBody>
          <a:bodyPr/>
          <a:lstStyle/>
          <a:p>
            <a:r>
              <a:rPr lang="en-GB" altLang="en-US" dirty="0"/>
              <a:t>Access</a:t>
            </a:r>
          </a:p>
          <a:p>
            <a:r>
              <a:rPr lang="en-GB" altLang="en-US" dirty="0"/>
              <a:t>Power-relationships</a:t>
            </a:r>
          </a:p>
          <a:p>
            <a:r>
              <a:rPr lang="en-GB" altLang="en-US" dirty="0"/>
              <a:t>Perceptions</a:t>
            </a:r>
          </a:p>
          <a:p>
            <a:r>
              <a:rPr lang="en-GB" altLang="en-US" dirty="0"/>
              <a:t>Confidentiality</a:t>
            </a:r>
          </a:p>
          <a:p>
            <a:r>
              <a:rPr lang="en-GB" altLang="en-US" dirty="0"/>
              <a:t>Ethical Issues</a:t>
            </a:r>
          </a:p>
          <a:p>
            <a:pPr marL="0" indent="0">
              <a:buNone/>
            </a:pPr>
            <a:endParaRPr lang="en-GB" dirty="0"/>
          </a:p>
        </p:txBody>
      </p:sp>
    </p:spTree>
    <p:extLst>
      <p:ext uri="{BB962C8B-B14F-4D97-AF65-F5344CB8AC3E}">
        <p14:creationId xmlns:p14="http://schemas.microsoft.com/office/powerpoint/2010/main" val="314585019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endParaRPr lang="en-GB" dirty="0"/>
          </a:p>
        </p:txBody>
      </p:sp>
      <p:sp>
        <p:nvSpPr>
          <p:cNvPr id="3" name="Content Placeholder 2"/>
          <p:cNvSpPr>
            <a:spLocks noGrp="1"/>
          </p:cNvSpPr>
          <p:nvPr>
            <p:ph idx="1"/>
          </p:nvPr>
        </p:nvSpPr>
        <p:spPr>
          <a:xfrm>
            <a:off x="1043608" y="908720"/>
            <a:ext cx="7772400" cy="4114800"/>
          </a:xfrm>
        </p:spPr>
        <p:txBody>
          <a:bodyPr/>
          <a:lstStyle/>
          <a:p>
            <a:pPr marL="0" indent="0">
              <a:buNone/>
            </a:pPr>
            <a:endParaRPr lang="en-GB" sz="4400" dirty="0" smtClean="0"/>
          </a:p>
          <a:p>
            <a:pPr marL="0" indent="0">
              <a:buNone/>
            </a:pPr>
            <a:r>
              <a:rPr lang="en-GB" sz="4400" dirty="0" smtClean="0"/>
              <a:t>Think of how you are going to collect data for your research.</a:t>
            </a:r>
            <a:endParaRPr lang="en-GB" sz="4400" dirty="0"/>
          </a:p>
        </p:txBody>
      </p:sp>
    </p:spTree>
    <p:extLst>
      <p:ext uri="{BB962C8B-B14F-4D97-AF65-F5344CB8AC3E}">
        <p14:creationId xmlns:p14="http://schemas.microsoft.com/office/powerpoint/2010/main" val="2667682948"/>
      </p:ext>
    </p:extLst>
  </p:cSld>
  <p:clrMapOvr>
    <a:masterClrMapping/>
  </p:clrMapOvr>
  <p:timing>
    <p:tnLst>
      <p:par>
        <p:cTn id="1" dur="indefinite" restart="never" nodeType="tmRoot"/>
      </p:par>
    </p:tnLst>
  </p:timing>
</p:sld>
</file>

<file path=ppt/theme/theme1.xml><?xml version="1.0" encoding="utf-8"?>
<a:theme xmlns:a="http://schemas.openxmlformats.org/drawingml/2006/main" name="PowerPointTemplate with SWWCTE">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PowerPointTemplate with SWWCTE</Template>
  <TotalTime>210</TotalTime>
  <Words>1215</Words>
  <Application>Microsoft Office PowerPoint</Application>
  <PresentationFormat>On-screen Show (4:3)</PresentationFormat>
  <Paragraphs>247</Paragraphs>
  <Slides>52</Slides>
  <Notes>0</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PowerPointTemplate with SWWCTE</vt:lpstr>
      <vt:lpstr>Research Methods in Education  Data collection  </vt:lpstr>
      <vt:lpstr>PowerPoint Presentation</vt:lpstr>
      <vt:lpstr>PowerPoint Presentation</vt:lpstr>
      <vt:lpstr>Questionnaire Design </vt:lpstr>
      <vt:lpstr>Ethics: </vt:lpstr>
      <vt:lpstr>    </vt:lpstr>
      <vt:lpstr>PowerPoint Presentation</vt:lpstr>
      <vt:lpstr>The questionnaire should not be designed until: </vt:lpstr>
      <vt:lpstr>PowerPoint Presentation</vt:lpstr>
      <vt:lpstr>PowerPoint Presentation</vt:lpstr>
      <vt:lpstr>Open or closed? </vt:lpstr>
      <vt:lpstr>Open or closed? </vt:lpstr>
      <vt:lpstr>Issues…</vt:lpstr>
      <vt:lpstr>PowerPoint Presentation</vt:lpstr>
      <vt:lpstr>Ambiguous question.</vt:lpstr>
      <vt:lpstr>Double-barrelled question</vt:lpstr>
      <vt:lpstr>Language used</vt:lpstr>
      <vt:lpstr>Establishing rapport with the respondent </vt:lpstr>
      <vt:lpstr>PowerPoint Presentation</vt:lpstr>
      <vt:lpstr>  Types of questions  </vt:lpstr>
      <vt:lpstr>PowerPoint Presentation</vt:lpstr>
      <vt:lpstr>PowerPoint Presentation</vt:lpstr>
      <vt:lpstr>PowerPoint Presentation</vt:lpstr>
      <vt:lpstr>PowerPoint Presentation</vt:lpstr>
      <vt:lpstr>Asking the same question differently….</vt:lpstr>
      <vt:lpstr>Questionnaire Design </vt:lpstr>
      <vt:lpstr>PowerPoint Presentation</vt:lpstr>
      <vt:lpstr>PowerPoint Presentation</vt:lpstr>
      <vt:lpstr>     Interviewing in Education Research</vt:lpstr>
      <vt:lpstr>Ethics: </vt:lpstr>
      <vt:lpstr>PowerPoint Presentation</vt:lpstr>
      <vt:lpstr>What is an interview?</vt:lpstr>
      <vt:lpstr>Why would we use interviewing?</vt:lpstr>
      <vt:lpstr>Who might we interview for research into mathematics education?</vt:lpstr>
      <vt:lpstr>How do we interview?</vt:lpstr>
      <vt:lpstr>What different types of interviews are there?</vt:lpstr>
      <vt:lpstr>How do  we develop the questions?</vt:lpstr>
      <vt:lpstr>Like questionnaires we should: </vt:lpstr>
      <vt:lpstr>Find out:</vt:lpstr>
      <vt:lpstr>PowerPoint Presentation</vt:lpstr>
      <vt:lpstr>How should we ‘record’ the interview data?</vt:lpstr>
      <vt:lpstr>Transcription or notes</vt:lpstr>
      <vt:lpstr>Questions your informant might ask.</vt:lpstr>
      <vt:lpstr>Considerations  when interviewing in your own school/department?</vt:lpstr>
      <vt:lpstr>Interviewing children</vt:lpstr>
      <vt:lpstr>What have we learnt?</vt:lpstr>
      <vt:lpstr>Observations</vt:lpstr>
      <vt:lpstr>Why use observation?</vt:lpstr>
      <vt:lpstr>Systematic observation  </vt:lpstr>
      <vt:lpstr>Enthnographic</vt:lpstr>
      <vt:lpstr>Observing in your own  school or department</vt:lpstr>
      <vt:lpstr>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Planning</dc:title>
  <dc:creator>Barnes, Jan</dc:creator>
  <cp:keywords>templed, dempled, thempled, powerpoint, bwrdd, fwrdd, iaith, cymraeg, gymraeg, chymraeg, cyflwyniadau, gyflwyniadau, chyflwyniadau, delwedd, ddelwedd,</cp:keywords>
  <cp:lastModifiedBy>Jim Statts</cp:lastModifiedBy>
  <cp:revision>17</cp:revision>
  <dcterms:created xsi:type="dcterms:W3CDTF">2014-09-24T11:16:10Z</dcterms:created>
  <dcterms:modified xsi:type="dcterms:W3CDTF">2017-10-03T11:20:12Z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