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sldIdLst>
    <p:sldId id="257" r:id="rId2"/>
    <p:sldId id="258" r:id="rId3"/>
    <p:sldId id="291" r:id="rId4"/>
    <p:sldId id="260" r:id="rId5"/>
    <p:sldId id="265" r:id="rId6"/>
    <p:sldId id="290" r:id="rId7"/>
    <p:sldId id="266" r:id="rId8"/>
    <p:sldId id="285" r:id="rId9"/>
    <p:sldId id="261" r:id="rId10"/>
    <p:sldId id="264" r:id="rId11"/>
    <p:sldId id="284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0A973C1-9CE8-4458-9AD1-829557EF70BA}" v="10" dt="2026-07-28T15:50:09.52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987" autoAdjust="0"/>
    <p:restoredTop sz="94726"/>
  </p:normalViewPr>
  <p:slideViewPr>
    <p:cSldViewPr snapToGrid="0">
      <p:cViewPr varScale="1">
        <p:scale>
          <a:sx n="68" d="100"/>
          <a:sy n="68" d="100"/>
        </p:scale>
        <p:origin x="580" y="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1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_rels/data3.xml.rels><?xml version="1.0" encoding="UTF-8" standalone="yes"?>
<Relationships xmlns="http://schemas.openxmlformats.org/package/2006/relationships"><Relationship Id="rId1" Type="http://schemas.openxmlformats.org/officeDocument/2006/relationships/hyperlink" Target="https://www.businessinsider.com/see-how-airplane-food-made-scratch-dc-kitchen-gate-gourmet-2022-3" TargetMode="External"/></Relationships>
</file>

<file path=ppt/diagrams/_rels/drawing3.xml.rels><?xml version="1.0" encoding="UTF-8" standalone="yes"?>
<Relationships xmlns="http://schemas.openxmlformats.org/package/2006/relationships"><Relationship Id="rId1" Type="http://schemas.openxmlformats.org/officeDocument/2006/relationships/hyperlink" Target="https://www.businessinsider.com/see-how-airplane-food-made-scratch-dc-kitchen-gate-gourmet-2022-3" TargetMode="Externa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90D6EC8-9A66-4385-96BE-626D250648E3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816290D2-399D-416D-B6F9-B3DBCE7CDAFE}">
      <dgm:prSet/>
      <dgm:spPr/>
      <dgm:t>
        <a:bodyPr/>
        <a:lstStyle/>
        <a:p>
          <a:r>
            <a:rPr lang="en-GB"/>
            <a:t>ASSIGNMENT 2: Group Presentation</a:t>
          </a:r>
          <a:endParaRPr lang="en-US"/>
        </a:p>
      </dgm:t>
    </dgm:pt>
    <dgm:pt modelId="{1A769EBF-91A5-4065-BF9F-A09541D882AC}" type="parTrans" cxnId="{7ADC7D13-A798-46F5-9F24-B1E2430368FB}">
      <dgm:prSet/>
      <dgm:spPr/>
      <dgm:t>
        <a:bodyPr/>
        <a:lstStyle/>
        <a:p>
          <a:endParaRPr lang="en-US"/>
        </a:p>
      </dgm:t>
    </dgm:pt>
    <dgm:pt modelId="{34009702-7B13-4C3D-A6E6-4647501FB8BC}" type="sibTrans" cxnId="{7ADC7D13-A798-46F5-9F24-B1E2430368FB}">
      <dgm:prSet/>
      <dgm:spPr/>
      <dgm:t>
        <a:bodyPr/>
        <a:lstStyle/>
        <a:p>
          <a:endParaRPr lang="en-US"/>
        </a:p>
      </dgm:t>
    </dgm:pt>
    <dgm:pt modelId="{C9435BB9-84B6-4FC9-B789-F179C7E2FC6E}">
      <dgm:prSet/>
      <dgm:spPr/>
      <dgm:t>
        <a:bodyPr/>
        <a:lstStyle/>
        <a:p>
          <a:r>
            <a:rPr lang="en-GB"/>
            <a:t>Student: Edgar Gomes                                       ID No. 2523969</a:t>
          </a:r>
          <a:endParaRPr lang="en-US"/>
        </a:p>
      </dgm:t>
    </dgm:pt>
    <dgm:pt modelId="{57E0EE38-0575-4176-A7A8-75B67D0BF5D4}" type="parTrans" cxnId="{73FBA9B2-8BA5-44C8-A153-7E11888DEBD1}">
      <dgm:prSet/>
      <dgm:spPr/>
      <dgm:t>
        <a:bodyPr/>
        <a:lstStyle/>
        <a:p>
          <a:endParaRPr lang="en-US"/>
        </a:p>
      </dgm:t>
    </dgm:pt>
    <dgm:pt modelId="{C643B287-70A8-4E1D-87AB-93C59BD6103E}" type="sibTrans" cxnId="{73FBA9B2-8BA5-44C8-A153-7E11888DEBD1}">
      <dgm:prSet/>
      <dgm:spPr/>
      <dgm:t>
        <a:bodyPr/>
        <a:lstStyle/>
        <a:p>
          <a:endParaRPr lang="en-US"/>
        </a:p>
      </dgm:t>
    </dgm:pt>
    <dgm:pt modelId="{8C63F8C3-0555-43AE-954E-1A45DA52E241}">
      <dgm:prSet/>
      <dgm:spPr/>
      <dgm:t>
        <a:bodyPr/>
        <a:lstStyle/>
        <a:p>
          <a:r>
            <a:rPr lang="en-GB" b="0" i="0" baseline="0"/>
            <a:t>Tutor’s Name : Timothy Hopkins</a:t>
          </a:r>
          <a:endParaRPr lang="en-US"/>
        </a:p>
      </dgm:t>
    </dgm:pt>
    <dgm:pt modelId="{DB9FAF66-E2D2-4BF4-8814-2431F798947D}" type="parTrans" cxnId="{0A243548-12EB-43F6-A391-0C6EB939A39D}">
      <dgm:prSet/>
      <dgm:spPr/>
      <dgm:t>
        <a:bodyPr/>
        <a:lstStyle/>
        <a:p>
          <a:endParaRPr lang="en-US"/>
        </a:p>
      </dgm:t>
    </dgm:pt>
    <dgm:pt modelId="{9C761BCD-BCAB-4E7B-97B2-B4DDE3EF04DD}" type="sibTrans" cxnId="{0A243548-12EB-43F6-A391-0C6EB939A39D}">
      <dgm:prSet/>
      <dgm:spPr/>
      <dgm:t>
        <a:bodyPr/>
        <a:lstStyle/>
        <a:p>
          <a:endParaRPr lang="en-US"/>
        </a:p>
      </dgm:t>
    </dgm:pt>
    <dgm:pt modelId="{856A137E-57AC-4F84-836F-8FE5E04C0087}" type="pres">
      <dgm:prSet presAssocID="{B90D6EC8-9A66-4385-96BE-626D250648E3}" presName="linear" presStyleCnt="0">
        <dgm:presLayoutVars>
          <dgm:animLvl val="lvl"/>
          <dgm:resizeHandles val="exact"/>
        </dgm:presLayoutVars>
      </dgm:prSet>
      <dgm:spPr/>
    </dgm:pt>
    <dgm:pt modelId="{EEE4D107-2BDB-41E3-9633-798A20E86947}" type="pres">
      <dgm:prSet presAssocID="{816290D2-399D-416D-B6F9-B3DBCE7CDAFE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00E248AF-ABAE-45C1-B836-F736A2AA340B}" type="pres">
      <dgm:prSet presAssocID="{34009702-7B13-4C3D-A6E6-4647501FB8BC}" presName="spacer" presStyleCnt="0"/>
      <dgm:spPr/>
    </dgm:pt>
    <dgm:pt modelId="{C1A71CCA-CE51-42C1-A948-5E11CBADAC35}" type="pres">
      <dgm:prSet presAssocID="{C9435BB9-84B6-4FC9-B789-F179C7E2FC6E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AB17ADCA-0919-4861-9F18-4A6E835D511F}" type="pres">
      <dgm:prSet presAssocID="{C643B287-70A8-4E1D-87AB-93C59BD6103E}" presName="spacer" presStyleCnt="0"/>
      <dgm:spPr/>
    </dgm:pt>
    <dgm:pt modelId="{503071F5-C2E8-4DF1-A441-85CCB1D86AF8}" type="pres">
      <dgm:prSet presAssocID="{8C63F8C3-0555-43AE-954E-1A45DA52E241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7ADC7D13-A798-46F5-9F24-B1E2430368FB}" srcId="{B90D6EC8-9A66-4385-96BE-626D250648E3}" destId="{816290D2-399D-416D-B6F9-B3DBCE7CDAFE}" srcOrd="0" destOrd="0" parTransId="{1A769EBF-91A5-4065-BF9F-A09541D882AC}" sibTransId="{34009702-7B13-4C3D-A6E6-4647501FB8BC}"/>
    <dgm:cxn modelId="{09F3EF2B-F7D6-423C-9B9D-792663C57C61}" type="presOf" srcId="{C9435BB9-84B6-4FC9-B789-F179C7E2FC6E}" destId="{C1A71CCA-CE51-42C1-A948-5E11CBADAC35}" srcOrd="0" destOrd="0" presId="urn:microsoft.com/office/officeart/2005/8/layout/vList2"/>
    <dgm:cxn modelId="{CA2F4E3C-433E-4B4C-9534-4C95DB3C2DDD}" type="presOf" srcId="{8C63F8C3-0555-43AE-954E-1A45DA52E241}" destId="{503071F5-C2E8-4DF1-A441-85CCB1D86AF8}" srcOrd="0" destOrd="0" presId="urn:microsoft.com/office/officeart/2005/8/layout/vList2"/>
    <dgm:cxn modelId="{0A243548-12EB-43F6-A391-0C6EB939A39D}" srcId="{B90D6EC8-9A66-4385-96BE-626D250648E3}" destId="{8C63F8C3-0555-43AE-954E-1A45DA52E241}" srcOrd="2" destOrd="0" parTransId="{DB9FAF66-E2D2-4BF4-8814-2431F798947D}" sibTransId="{9C761BCD-BCAB-4E7B-97B2-B4DDE3EF04DD}"/>
    <dgm:cxn modelId="{73FBA9B2-8BA5-44C8-A153-7E11888DEBD1}" srcId="{B90D6EC8-9A66-4385-96BE-626D250648E3}" destId="{C9435BB9-84B6-4FC9-B789-F179C7E2FC6E}" srcOrd="1" destOrd="0" parTransId="{57E0EE38-0575-4176-A7A8-75B67D0BF5D4}" sibTransId="{C643B287-70A8-4E1D-87AB-93C59BD6103E}"/>
    <dgm:cxn modelId="{086D39C4-7EC8-4F20-8D56-3135D4DCD5A4}" type="presOf" srcId="{816290D2-399D-416D-B6F9-B3DBCE7CDAFE}" destId="{EEE4D107-2BDB-41E3-9633-798A20E86947}" srcOrd="0" destOrd="0" presId="urn:microsoft.com/office/officeart/2005/8/layout/vList2"/>
    <dgm:cxn modelId="{84D7DAD8-928E-4D8B-BD13-053069654C58}" type="presOf" srcId="{B90D6EC8-9A66-4385-96BE-626D250648E3}" destId="{856A137E-57AC-4F84-836F-8FE5E04C0087}" srcOrd="0" destOrd="0" presId="urn:microsoft.com/office/officeart/2005/8/layout/vList2"/>
    <dgm:cxn modelId="{27646CFC-BE94-4CAB-B728-EE52402655DF}" type="presParOf" srcId="{856A137E-57AC-4F84-836F-8FE5E04C0087}" destId="{EEE4D107-2BDB-41E3-9633-798A20E86947}" srcOrd="0" destOrd="0" presId="urn:microsoft.com/office/officeart/2005/8/layout/vList2"/>
    <dgm:cxn modelId="{6B7D441B-EC9E-439B-B68A-3D501574E3B0}" type="presParOf" srcId="{856A137E-57AC-4F84-836F-8FE5E04C0087}" destId="{00E248AF-ABAE-45C1-B836-F736A2AA340B}" srcOrd="1" destOrd="0" presId="urn:microsoft.com/office/officeart/2005/8/layout/vList2"/>
    <dgm:cxn modelId="{5FC867D9-052E-422F-A6F6-70C4D3431CFE}" type="presParOf" srcId="{856A137E-57AC-4F84-836F-8FE5E04C0087}" destId="{C1A71CCA-CE51-42C1-A948-5E11CBADAC35}" srcOrd="2" destOrd="0" presId="urn:microsoft.com/office/officeart/2005/8/layout/vList2"/>
    <dgm:cxn modelId="{397F396A-2ADC-4DF2-8B1C-CB09849B6E02}" type="presParOf" srcId="{856A137E-57AC-4F84-836F-8FE5E04C0087}" destId="{AB17ADCA-0919-4861-9F18-4A6E835D511F}" srcOrd="3" destOrd="0" presId="urn:microsoft.com/office/officeart/2005/8/layout/vList2"/>
    <dgm:cxn modelId="{46E108AF-297C-481B-87AA-C11F465853F9}" type="presParOf" srcId="{856A137E-57AC-4F84-836F-8FE5E04C0087}" destId="{503071F5-C2E8-4DF1-A441-85CCB1D86AF8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EFE2DB2D-5AF7-4CFE-B320-7649C35D4740}" type="doc">
      <dgm:prSet loTypeId="urn:microsoft.com/office/officeart/2005/8/layout/hierarchy1" loCatId="hierarchy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39469F2B-2B85-44BA-8B18-CB32ADD68885}">
      <dgm:prSet/>
      <dgm:spPr/>
      <dgm:t>
        <a:bodyPr/>
        <a:lstStyle/>
        <a:p>
          <a:r>
            <a:rPr lang="en-GB" dirty="0"/>
            <a:t>The age/generational barrier contributes to misunderstandings because employees have different levels of experience and learn in different ways.</a:t>
          </a:r>
          <a:endParaRPr lang="en-US" dirty="0"/>
        </a:p>
      </dgm:t>
    </dgm:pt>
    <dgm:pt modelId="{AE939DB9-283E-4FAF-911D-AC762DF9D586}" type="parTrans" cxnId="{F47452B8-B1F5-4E56-8B2B-2D6193E56004}">
      <dgm:prSet/>
      <dgm:spPr/>
      <dgm:t>
        <a:bodyPr/>
        <a:lstStyle/>
        <a:p>
          <a:endParaRPr lang="en-US"/>
        </a:p>
      </dgm:t>
    </dgm:pt>
    <dgm:pt modelId="{71B8476B-C776-4166-92E5-7C19E4FBB76B}" type="sibTrans" cxnId="{F47452B8-B1F5-4E56-8B2B-2D6193E56004}">
      <dgm:prSet/>
      <dgm:spPr/>
      <dgm:t>
        <a:bodyPr/>
        <a:lstStyle/>
        <a:p>
          <a:endParaRPr lang="en-US"/>
        </a:p>
      </dgm:t>
    </dgm:pt>
    <dgm:pt modelId="{23F46594-C7EC-4997-B9BE-74A7CBE8D5E8}">
      <dgm:prSet/>
      <dgm:spPr/>
      <dgm:t>
        <a:bodyPr/>
        <a:lstStyle/>
        <a:p>
          <a:r>
            <a:rPr lang="en-GB"/>
            <a:t>Using Berlo's SMCR model demonstrates that communication improves when messages are adapted to the receiver and supported with demonstrations, feedback and training.</a:t>
          </a:r>
          <a:endParaRPr lang="en-US"/>
        </a:p>
      </dgm:t>
    </dgm:pt>
    <dgm:pt modelId="{7255BD05-47ED-4A8B-B979-B87C321CB0B4}" type="parTrans" cxnId="{3A141C59-A3B9-4EF9-9334-370439FF0F69}">
      <dgm:prSet/>
      <dgm:spPr/>
      <dgm:t>
        <a:bodyPr/>
        <a:lstStyle/>
        <a:p>
          <a:endParaRPr lang="en-US"/>
        </a:p>
      </dgm:t>
    </dgm:pt>
    <dgm:pt modelId="{A738AAF7-367D-4BD3-A39E-C4F9AA08E1AE}" type="sibTrans" cxnId="{3A141C59-A3B9-4EF9-9334-370439FF0F69}">
      <dgm:prSet/>
      <dgm:spPr/>
      <dgm:t>
        <a:bodyPr/>
        <a:lstStyle/>
        <a:p>
          <a:endParaRPr lang="en-US"/>
        </a:p>
      </dgm:t>
    </dgm:pt>
    <dgm:pt modelId="{9D779A0B-6009-4307-8C30-38F5D51456CF}">
      <dgm:prSet/>
      <dgm:spPr/>
      <dgm:t>
        <a:bodyPr/>
        <a:lstStyle/>
        <a:p>
          <a:r>
            <a:rPr lang="en-GB"/>
            <a:t>Improving communication would reduce hygiene mistakes, improve teamwork and help Flight Foods rebuild customer confidence.</a:t>
          </a:r>
          <a:endParaRPr lang="en-US"/>
        </a:p>
      </dgm:t>
    </dgm:pt>
    <dgm:pt modelId="{F7EAAC5E-AA5E-4143-937B-1204E19B47DB}" type="parTrans" cxnId="{65144EDB-EB16-4FD7-9921-B13C492F9AFC}">
      <dgm:prSet/>
      <dgm:spPr/>
      <dgm:t>
        <a:bodyPr/>
        <a:lstStyle/>
        <a:p>
          <a:endParaRPr lang="en-US"/>
        </a:p>
      </dgm:t>
    </dgm:pt>
    <dgm:pt modelId="{F76DF9E3-0751-4C9E-B8D8-38A59A3161AC}" type="sibTrans" cxnId="{65144EDB-EB16-4FD7-9921-B13C492F9AFC}">
      <dgm:prSet/>
      <dgm:spPr/>
      <dgm:t>
        <a:bodyPr/>
        <a:lstStyle/>
        <a:p>
          <a:endParaRPr lang="en-US"/>
        </a:p>
      </dgm:t>
    </dgm:pt>
    <dgm:pt modelId="{B064AB0D-EBE2-4248-B3C2-C2C3D7840488}" type="pres">
      <dgm:prSet presAssocID="{EFE2DB2D-5AF7-4CFE-B320-7649C35D4740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A3D2C376-0368-4746-93A2-DC2EF295292A}" type="pres">
      <dgm:prSet presAssocID="{39469F2B-2B85-44BA-8B18-CB32ADD68885}" presName="hierRoot1" presStyleCnt="0"/>
      <dgm:spPr/>
    </dgm:pt>
    <dgm:pt modelId="{AB9720E8-FE77-4622-8118-67E28F043C14}" type="pres">
      <dgm:prSet presAssocID="{39469F2B-2B85-44BA-8B18-CB32ADD68885}" presName="composite" presStyleCnt="0"/>
      <dgm:spPr/>
    </dgm:pt>
    <dgm:pt modelId="{776A17F9-433C-4A45-8961-6A0BC6C4DBC3}" type="pres">
      <dgm:prSet presAssocID="{39469F2B-2B85-44BA-8B18-CB32ADD68885}" presName="background" presStyleLbl="node0" presStyleIdx="0" presStyleCnt="3"/>
      <dgm:spPr/>
    </dgm:pt>
    <dgm:pt modelId="{AA57F660-D5DE-47D0-A950-F8DA5B875FDE}" type="pres">
      <dgm:prSet presAssocID="{39469F2B-2B85-44BA-8B18-CB32ADD68885}" presName="text" presStyleLbl="fgAcc0" presStyleIdx="0" presStyleCnt="3">
        <dgm:presLayoutVars>
          <dgm:chPref val="3"/>
        </dgm:presLayoutVars>
      </dgm:prSet>
      <dgm:spPr/>
    </dgm:pt>
    <dgm:pt modelId="{1EBD3F71-236A-40BB-BD7C-4342ED35C1BF}" type="pres">
      <dgm:prSet presAssocID="{39469F2B-2B85-44BA-8B18-CB32ADD68885}" presName="hierChild2" presStyleCnt="0"/>
      <dgm:spPr/>
    </dgm:pt>
    <dgm:pt modelId="{F63B64C0-3F97-4875-8DA1-8DF418AAC9C2}" type="pres">
      <dgm:prSet presAssocID="{23F46594-C7EC-4997-B9BE-74A7CBE8D5E8}" presName="hierRoot1" presStyleCnt="0"/>
      <dgm:spPr/>
    </dgm:pt>
    <dgm:pt modelId="{77E86F61-96E3-4CBE-A3C4-EEDDCD76E47B}" type="pres">
      <dgm:prSet presAssocID="{23F46594-C7EC-4997-B9BE-74A7CBE8D5E8}" presName="composite" presStyleCnt="0"/>
      <dgm:spPr/>
    </dgm:pt>
    <dgm:pt modelId="{2B0E636E-53C8-4449-89BB-5B71A84E5FA4}" type="pres">
      <dgm:prSet presAssocID="{23F46594-C7EC-4997-B9BE-74A7CBE8D5E8}" presName="background" presStyleLbl="node0" presStyleIdx="1" presStyleCnt="3"/>
      <dgm:spPr/>
    </dgm:pt>
    <dgm:pt modelId="{453BA1AA-995D-4D0E-9C15-035C6523190D}" type="pres">
      <dgm:prSet presAssocID="{23F46594-C7EC-4997-B9BE-74A7CBE8D5E8}" presName="text" presStyleLbl="fgAcc0" presStyleIdx="1" presStyleCnt="3">
        <dgm:presLayoutVars>
          <dgm:chPref val="3"/>
        </dgm:presLayoutVars>
      </dgm:prSet>
      <dgm:spPr/>
    </dgm:pt>
    <dgm:pt modelId="{93155E87-D523-4F73-AA91-096328F7DE2A}" type="pres">
      <dgm:prSet presAssocID="{23F46594-C7EC-4997-B9BE-74A7CBE8D5E8}" presName="hierChild2" presStyleCnt="0"/>
      <dgm:spPr/>
    </dgm:pt>
    <dgm:pt modelId="{36E00F59-47BE-471C-940C-05BD495FEF64}" type="pres">
      <dgm:prSet presAssocID="{9D779A0B-6009-4307-8C30-38F5D51456CF}" presName="hierRoot1" presStyleCnt="0"/>
      <dgm:spPr/>
    </dgm:pt>
    <dgm:pt modelId="{6FFBC08D-6D31-4423-96F5-69350C504A25}" type="pres">
      <dgm:prSet presAssocID="{9D779A0B-6009-4307-8C30-38F5D51456CF}" presName="composite" presStyleCnt="0"/>
      <dgm:spPr/>
    </dgm:pt>
    <dgm:pt modelId="{A6BA0631-B5C6-49F9-9874-DBB2E6E0E679}" type="pres">
      <dgm:prSet presAssocID="{9D779A0B-6009-4307-8C30-38F5D51456CF}" presName="background" presStyleLbl="node0" presStyleIdx="2" presStyleCnt="3"/>
      <dgm:spPr/>
    </dgm:pt>
    <dgm:pt modelId="{DCA9F92F-4E9A-485E-8C25-80793B53703B}" type="pres">
      <dgm:prSet presAssocID="{9D779A0B-6009-4307-8C30-38F5D51456CF}" presName="text" presStyleLbl="fgAcc0" presStyleIdx="2" presStyleCnt="3">
        <dgm:presLayoutVars>
          <dgm:chPref val="3"/>
        </dgm:presLayoutVars>
      </dgm:prSet>
      <dgm:spPr/>
    </dgm:pt>
    <dgm:pt modelId="{FCA4FBF4-73D2-452C-B522-5096AEB3E021}" type="pres">
      <dgm:prSet presAssocID="{9D779A0B-6009-4307-8C30-38F5D51456CF}" presName="hierChild2" presStyleCnt="0"/>
      <dgm:spPr/>
    </dgm:pt>
  </dgm:ptLst>
  <dgm:cxnLst>
    <dgm:cxn modelId="{3A141C59-A3B9-4EF9-9334-370439FF0F69}" srcId="{EFE2DB2D-5AF7-4CFE-B320-7649C35D4740}" destId="{23F46594-C7EC-4997-B9BE-74A7CBE8D5E8}" srcOrd="1" destOrd="0" parTransId="{7255BD05-47ED-4A8B-B979-B87C321CB0B4}" sibTransId="{A738AAF7-367D-4BD3-A39E-C4F9AA08E1AE}"/>
    <dgm:cxn modelId="{4D6E2C8D-3301-4132-9B9B-F041C87BFDCC}" type="presOf" srcId="{9D779A0B-6009-4307-8C30-38F5D51456CF}" destId="{DCA9F92F-4E9A-485E-8C25-80793B53703B}" srcOrd="0" destOrd="0" presId="urn:microsoft.com/office/officeart/2005/8/layout/hierarchy1"/>
    <dgm:cxn modelId="{128FB69E-EA63-44DD-95CE-D8652F94FAA3}" type="presOf" srcId="{EFE2DB2D-5AF7-4CFE-B320-7649C35D4740}" destId="{B064AB0D-EBE2-4248-B3C2-C2C3D7840488}" srcOrd="0" destOrd="0" presId="urn:microsoft.com/office/officeart/2005/8/layout/hierarchy1"/>
    <dgm:cxn modelId="{8CD131AE-6A8B-4A8D-BBE3-9FCF618BED28}" type="presOf" srcId="{23F46594-C7EC-4997-B9BE-74A7CBE8D5E8}" destId="{453BA1AA-995D-4D0E-9C15-035C6523190D}" srcOrd="0" destOrd="0" presId="urn:microsoft.com/office/officeart/2005/8/layout/hierarchy1"/>
    <dgm:cxn modelId="{F47452B8-B1F5-4E56-8B2B-2D6193E56004}" srcId="{EFE2DB2D-5AF7-4CFE-B320-7649C35D4740}" destId="{39469F2B-2B85-44BA-8B18-CB32ADD68885}" srcOrd="0" destOrd="0" parTransId="{AE939DB9-283E-4FAF-911D-AC762DF9D586}" sibTransId="{71B8476B-C776-4166-92E5-7C19E4FBB76B}"/>
    <dgm:cxn modelId="{0B6455C7-978A-439C-92C5-8E668A1E402F}" type="presOf" srcId="{39469F2B-2B85-44BA-8B18-CB32ADD68885}" destId="{AA57F660-D5DE-47D0-A950-F8DA5B875FDE}" srcOrd="0" destOrd="0" presId="urn:microsoft.com/office/officeart/2005/8/layout/hierarchy1"/>
    <dgm:cxn modelId="{65144EDB-EB16-4FD7-9921-B13C492F9AFC}" srcId="{EFE2DB2D-5AF7-4CFE-B320-7649C35D4740}" destId="{9D779A0B-6009-4307-8C30-38F5D51456CF}" srcOrd="2" destOrd="0" parTransId="{F7EAAC5E-AA5E-4143-937B-1204E19B47DB}" sibTransId="{F76DF9E3-0751-4C9E-B8D8-38A59A3161AC}"/>
    <dgm:cxn modelId="{FAC5F18A-5C12-4423-80FA-B576E629E478}" type="presParOf" srcId="{B064AB0D-EBE2-4248-B3C2-C2C3D7840488}" destId="{A3D2C376-0368-4746-93A2-DC2EF295292A}" srcOrd="0" destOrd="0" presId="urn:microsoft.com/office/officeart/2005/8/layout/hierarchy1"/>
    <dgm:cxn modelId="{442EB6B5-C4CD-4F0B-906C-59AAE1E08291}" type="presParOf" srcId="{A3D2C376-0368-4746-93A2-DC2EF295292A}" destId="{AB9720E8-FE77-4622-8118-67E28F043C14}" srcOrd="0" destOrd="0" presId="urn:microsoft.com/office/officeart/2005/8/layout/hierarchy1"/>
    <dgm:cxn modelId="{9F43E1CD-604F-4998-9557-F1D0AB574664}" type="presParOf" srcId="{AB9720E8-FE77-4622-8118-67E28F043C14}" destId="{776A17F9-433C-4A45-8961-6A0BC6C4DBC3}" srcOrd="0" destOrd="0" presId="urn:microsoft.com/office/officeart/2005/8/layout/hierarchy1"/>
    <dgm:cxn modelId="{9692FA4D-850C-421C-B261-17A1F399C54A}" type="presParOf" srcId="{AB9720E8-FE77-4622-8118-67E28F043C14}" destId="{AA57F660-D5DE-47D0-A950-F8DA5B875FDE}" srcOrd="1" destOrd="0" presId="urn:microsoft.com/office/officeart/2005/8/layout/hierarchy1"/>
    <dgm:cxn modelId="{F9B721EB-E390-4D97-87CC-A633AC10070A}" type="presParOf" srcId="{A3D2C376-0368-4746-93A2-DC2EF295292A}" destId="{1EBD3F71-236A-40BB-BD7C-4342ED35C1BF}" srcOrd="1" destOrd="0" presId="urn:microsoft.com/office/officeart/2005/8/layout/hierarchy1"/>
    <dgm:cxn modelId="{D5462320-4F75-4B01-B114-6054F24443D5}" type="presParOf" srcId="{B064AB0D-EBE2-4248-B3C2-C2C3D7840488}" destId="{F63B64C0-3F97-4875-8DA1-8DF418AAC9C2}" srcOrd="1" destOrd="0" presId="urn:microsoft.com/office/officeart/2005/8/layout/hierarchy1"/>
    <dgm:cxn modelId="{C903ECEC-73CC-40B3-BD53-1383F4898A15}" type="presParOf" srcId="{F63B64C0-3F97-4875-8DA1-8DF418AAC9C2}" destId="{77E86F61-96E3-4CBE-A3C4-EEDDCD76E47B}" srcOrd="0" destOrd="0" presId="urn:microsoft.com/office/officeart/2005/8/layout/hierarchy1"/>
    <dgm:cxn modelId="{43E7A0A0-7BF9-4BA7-B767-2BD80939E37D}" type="presParOf" srcId="{77E86F61-96E3-4CBE-A3C4-EEDDCD76E47B}" destId="{2B0E636E-53C8-4449-89BB-5B71A84E5FA4}" srcOrd="0" destOrd="0" presId="urn:microsoft.com/office/officeart/2005/8/layout/hierarchy1"/>
    <dgm:cxn modelId="{AD7D8771-2A4F-4FAA-B300-6274BD5CAC26}" type="presParOf" srcId="{77E86F61-96E3-4CBE-A3C4-EEDDCD76E47B}" destId="{453BA1AA-995D-4D0E-9C15-035C6523190D}" srcOrd="1" destOrd="0" presId="urn:microsoft.com/office/officeart/2005/8/layout/hierarchy1"/>
    <dgm:cxn modelId="{DB3DE36F-B816-4C8C-A8E2-97FF27ADDD2A}" type="presParOf" srcId="{F63B64C0-3F97-4875-8DA1-8DF418AAC9C2}" destId="{93155E87-D523-4F73-AA91-096328F7DE2A}" srcOrd="1" destOrd="0" presId="urn:microsoft.com/office/officeart/2005/8/layout/hierarchy1"/>
    <dgm:cxn modelId="{8887FA7B-F5BF-4BC5-A6CD-CC67CFCB0E88}" type="presParOf" srcId="{B064AB0D-EBE2-4248-B3C2-C2C3D7840488}" destId="{36E00F59-47BE-471C-940C-05BD495FEF64}" srcOrd="2" destOrd="0" presId="urn:microsoft.com/office/officeart/2005/8/layout/hierarchy1"/>
    <dgm:cxn modelId="{728285C2-0ACC-4CCA-938E-BBEC4631AA03}" type="presParOf" srcId="{36E00F59-47BE-471C-940C-05BD495FEF64}" destId="{6FFBC08D-6D31-4423-96F5-69350C504A25}" srcOrd="0" destOrd="0" presId="urn:microsoft.com/office/officeart/2005/8/layout/hierarchy1"/>
    <dgm:cxn modelId="{2B4B447E-582B-4BE2-A33C-7A1D3708754A}" type="presParOf" srcId="{6FFBC08D-6D31-4423-96F5-69350C504A25}" destId="{A6BA0631-B5C6-49F9-9874-DBB2E6E0E679}" srcOrd="0" destOrd="0" presId="urn:microsoft.com/office/officeart/2005/8/layout/hierarchy1"/>
    <dgm:cxn modelId="{9D1D7FEC-4643-4AED-9EBF-DBD2FBEDA5D0}" type="presParOf" srcId="{6FFBC08D-6D31-4423-96F5-69350C504A25}" destId="{DCA9F92F-4E9A-485E-8C25-80793B53703B}" srcOrd="1" destOrd="0" presId="urn:microsoft.com/office/officeart/2005/8/layout/hierarchy1"/>
    <dgm:cxn modelId="{27C43FCB-F92C-481D-BA30-FFD467BEF064}" type="presParOf" srcId="{36E00F59-47BE-471C-940C-05BD495FEF64}" destId="{FCA4FBF4-73D2-452C-B522-5096AEB3E021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99344B2B-CB2D-416D-B10F-56024CCF03C8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FB0683EB-2ED0-4D47-B91B-6DC7764C2C86}">
      <dgm:prSet/>
      <dgm:spPr/>
      <dgm:t>
        <a:bodyPr/>
        <a:lstStyle/>
        <a:p>
          <a:r>
            <a:rPr lang="en-GB" dirty="0"/>
            <a:t>Berlo, D.K. (1960) </a:t>
          </a:r>
          <a:r>
            <a:rPr lang="en-GB" i="1" dirty="0"/>
            <a:t>The Process of Communication</a:t>
          </a:r>
          <a:r>
            <a:rPr lang="en-GB" dirty="0"/>
            <a:t>. New York: Holt, Rinehart and Winston. </a:t>
          </a:r>
          <a:endParaRPr lang="en-US" dirty="0"/>
        </a:p>
      </dgm:t>
    </dgm:pt>
    <dgm:pt modelId="{62D3E1A3-0F28-43F6-82AE-08981AF37606}" type="parTrans" cxnId="{1AB7807E-62C1-439F-87EA-0C6CD30CF2D3}">
      <dgm:prSet/>
      <dgm:spPr/>
      <dgm:t>
        <a:bodyPr/>
        <a:lstStyle/>
        <a:p>
          <a:endParaRPr lang="en-US"/>
        </a:p>
      </dgm:t>
    </dgm:pt>
    <dgm:pt modelId="{FFA7433D-ED30-40EE-94C7-73A12763BA64}" type="sibTrans" cxnId="{1AB7807E-62C1-439F-87EA-0C6CD30CF2D3}">
      <dgm:prSet/>
      <dgm:spPr/>
      <dgm:t>
        <a:bodyPr/>
        <a:lstStyle/>
        <a:p>
          <a:endParaRPr lang="en-US"/>
        </a:p>
      </dgm:t>
    </dgm:pt>
    <dgm:pt modelId="{35142342-F119-4564-9435-702DBB8D0E1D}">
      <dgm:prSet/>
      <dgm:spPr/>
      <dgm:t>
        <a:bodyPr/>
        <a:lstStyle/>
        <a:p>
          <a:r>
            <a:rPr lang="en-GB" dirty="0"/>
            <a:t>Shannon, C.E. and Weaver, W. (1949) </a:t>
          </a:r>
          <a:r>
            <a:rPr lang="en-GB" i="1" dirty="0"/>
            <a:t>The Mathematical Theory of Communication</a:t>
          </a:r>
          <a:r>
            <a:rPr lang="en-GB" dirty="0"/>
            <a:t>. Urbana: University of Illinois Press.</a:t>
          </a:r>
          <a:endParaRPr lang="en-US" dirty="0"/>
        </a:p>
      </dgm:t>
    </dgm:pt>
    <dgm:pt modelId="{365EE273-D456-4FAB-9EA4-248E46F47E95}" type="parTrans" cxnId="{DDD8B879-BCC2-4E46-BFF3-530617B68D09}">
      <dgm:prSet/>
      <dgm:spPr/>
      <dgm:t>
        <a:bodyPr/>
        <a:lstStyle/>
        <a:p>
          <a:endParaRPr lang="en-US"/>
        </a:p>
      </dgm:t>
    </dgm:pt>
    <dgm:pt modelId="{6D2D4368-15F3-4F14-8FAE-32A5949D143A}" type="sibTrans" cxnId="{DDD8B879-BCC2-4E46-BFF3-530617B68D09}">
      <dgm:prSet/>
      <dgm:spPr/>
      <dgm:t>
        <a:bodyPr/>
        <a:lstStyle/>
        <a:p>
          <a:endParaRPr lang="en-US"/>
        </a:p>
      </dgm:t>
    </dgm:pt>
    <dgm:pt modelId="{561F899E-4B13-46F5-A805-93D3677E1929}">
      <dgm:prSet/>
      <dgm:spPr/>
      <dgm:t>
        <a:bodyPr/>
        <a:lstStyle/>
        <a:p>
          <a:r>
            <a:rPr lang="en-GB" dirty="0"/>
            <a:t>Robbins, S.P. and Judge, T.A. (2023) </a:t>
          </a:r>
          <a:r>
            <a:rPr lang="en-GB" i="1" dirty="0"/>
            <a:t>Organisational Behaviour</a:t>
          </a:r>
          <a:r>
            <a:rPr lang="en-GB" dirty="0"/>
            <a:t>. 19th ed. Harlow: Pearson. </a:t>
          </a:r>
          <a:endParaRPr lang="en-US" dirty="0"/>
        </a:p>
      </dgm:t>
    </dgm:pt>
    <dgm:pt modelId="{2DA887F6-F5DE-41AE-B0BC-5AA967492EE5}" type="parTrans" cxnId="{2E65D41F-B039-40DA-9E13-3505AFB97C8E}">
      <dgm:prSet/>
      <dgm:spPr/>
      <dgm:t>
        <a:bodyPr/>
        <a:lstStyle/>
        <a:p>
          <a:endParaRPr lang="en-US"/>
        </a:p>
      </dgm:t>
    </dgm:pt>
    <dgm:pt modelId="{8093CE36-3D98-4C0E-8B82-4BC035D23030}" type="sibTrans" cxnId="{2E65D41F-B039-40DA-9E13-3505AFB97C8E}">
      <dgm:prSet/>
      <dgm:spPr/>
      <dgm:t>
        <a:bodyPr/>
        <a:lstStyle/>
        <a:p>
          <a:endParaRPr lang="en-US"/>
        </a:p>
      </dgm:t>
    </dgm:pt>
    <dgm:pt modelId="{11412744-6920-43D9-BAF4-914B99CF2E41}">
      <dgm:prSet/>
      <dgm:spPr/>
      <dgm:t>
        <a:bodyPr/>
        <a:lstStyle/>
        <a:p>
          <a:r>
            <a:rPr lang="en-GB" dirty="0"/>
            <a:t>DeVito, J.A. (2021) </a:t>
          </a:r>
          <a:r>
            <a:rPr lang="en-GB" i="1" dirty="0"/>
            <a:t>The Interpersonal Communication Book</a:t>
          </a:r>
          <a:r>
            <a:rPr lang="en-GB" dirty="0"/>
            <a:t>. 15th ed. Pearson. </a:t>
          </a:r>
          <a:endParaRPr lang="en-US" dirty="0"/>
        </a:p>
      </dgm:t>
    </dgm:pt>
    <dgm:pt modelId="{D481887D-35E6-48BD-93C8-BE8BCDE3B517}" type="parTrans" cxnId="{48427A97-89F5-408F-B7AC-E4AB58B73895}">
      <dgm:prSet/>
      <dgm:spPr/>
      <dgm:t>
        <a:bodyPr/>
        <a:lstStyle/>
        <a:p>
          <a:endParaRPr lang="en-US"/>
        </a:p>
      </dgm:t>
    </dgm:pt>
    <dgm:pt modelId="{92995E9E-E5A4-4266-9D2E-F208C575A16D}" type="sibTrans" cxnId="{48427A97-89F5-408F-B7AC-E4AB58B73895}">
      <dgm:prSet/>
      <dgm:spPr/>
      <dgm:t>
        <a:bodyPr/>
        <a:lstStyle/>
        <a:p>
          <a:endParaRPr lang="en-US"/>
        </a:p>
      </dgm:t>
    </dgm:pt>
    <dgm:pt modelId="{9323D930-A9D6-4B7B-8C67-AF9D6D66EE77}">
      <dgm:prSet/>
      <dgm:spPr/>
      <dgm:t>
        <a:bodyPr/>
        <a:lstStyle/>
        <a:p>
          <a:r>
            <a:rPr lang="en-GB"/>
            <a:t>University of Wales Trinity Saint David Assignment Case Study (2026).</a:t>
          </a:r>
          <a:endParaRPr lang="en-US"/>
        </a:p>
      </dgm:t>
    </dgm:pt>
    <dgm:pt modelId="{F93D9B5D-4704-4EDB-8992-893E3D6FCC2B}" type="parTrans" cxnId="{9B48374B-7B11-4E98-8D41-1585CB7B1ECF}">
      <dgm:prSet/>
      <dgm:spPr/>
      <dgm:t>
        <a:bodyPr/>
        <a:lstStyle/>
        <a:p>
          <a:endParaRPr lang="en-US"/>
        </a:p>
      </dgm:t>
    </dgm:pt>
    <dgm:pt modelId="{1A9F4DD9-56C1-474F-BD46-115D242897D3}" type="sibTrans" cxnId="{9B48374B-7B11-4E98-8D41-1585CB7B1ECF}">
      <dgm:prSet/>
      <dgm:spPr/>
      <dgm:t>
        <a:bodyPr/>
        <a:lstStyle/>
        <a:p>
          <a:endParaRPr lang="en-US"/>
        </a:p>
      </dgm:t>
    </dgm:pt>
    <dgm:pt modelId="{B58517AC-E51F-4CD5-AE0B-D574CEAB1425}">
      <dgm:prSet/>
      <dgm:spPr/>
      <dgm:t>
        <a:bodyPr/>
        <a:lstStyle/>
        <a:p>
          <a:r>
            <a:rPr lang="en-GB" dirty="0"/>
            <a:t>Taylor Rains/Insider (2022), A Swiss company is responsible for creating almost all </a:t>
          </a:r>
          <a:r>
            <a:rPr lang="en-GB" dirty="0" err="1"/>
            <a:t>og</a:t>
          </a:r>
          <a:r>
            <a:rPr lang="en-GB" dirty="0"/>
            <a:t> the airline food served on planes worldwide. Available at: </a:t>
          </a:r>
          <a:r>
            <a:rPr lang="en-GB" dirty="0">
              <a:hlinkClick xmlns:r="http://schemas.openxmlformats.org/officeDocument/2006/relationships" r:id="rId1"/>
            </a:rPr>
            <a:t>https://www.businessinsider.com/see-how-airplane-food-made-scratch-dc-kitchen-gate-gourmet-2022-3</a:t>
          </a:r>
          <a:r>
            <a:rPr lang="en-GB" dirty="0"/>
            <a:t>, [Accessed: 4</a:t>
          </a:r>
          <a:r>
            <a:rPr lang="en-GB" baseline="30000" dirty="0"/>
            <a:t>th</a:t>
          </a:r>
          <a:r>
            <a:rPr lang="en-GB" dirty="0"/>
            <a:t> August 2026]</a:t>
          </a:r>
        </a:p>
      </dgm:t>
    </dgm:pt>
    <dgm:pt modelId="{F291B63E-711F-4377-A74D-7C43920404B6}" type="parTrans" cxnId="{046E9704-BF00-438D-B5AC-E250EF370226}">
      <dgm:prSet/>
      <dgm:spPr/>
      <dgm:t>
        <a:bodyPr/>
        <a:lstStyle/>
        <a:p>
          <a:endParaRPr lang="en-GB"/>
        </a:p>
      </dgm:t>
    </dgm:pt>
    <dgm:pt modelId="{1796D31B-E9C2-44A2-B5E3-6682DCF0D542}" type="sibTrans" cxnId="{046E9704-BF00-438D-B5AC-E250EF370226}">
      <dgm:prSet/>
      <dgm:spPr/>
      <dgm:t>
        <a:bodyPr/>
        <a:lstStyle/>
        <a:p>
          <a:endParaRPr lang="en-GB"/>
        </a:p>
      </dgm:t>
    </dgm:pt>
    <dgm:pt modelId="{F8F09808-D683-4BF5-BD4F-AB746B0EC30D}" type="pres">
      <dgm:prSet presAssocID="{99344B2B-CB2D-416D-B10F-56024CCF03C8}" presName="linear" presStyleCnt="0">
        <dgm:presLayoutVars>
          <dgm:animLvl val="lvl"/>
          <dgm:resizeHandles val="exact"/>
        </dgm:presLayoutVars>
      </dgm:prSet>
      <dgm:spPr/>
    </dgm:pt>
    <dgm:pt modelId="{47DE5141-0354-4881-B0C7-509AF6D58EB5}" type="pres">
      <dgm:prSet presAssocID="{FB0683EB-2ED0-4D47-B91B-6DC7764C2C86}" presName="parentText" presStyleLbl="node1" presStyleIdx="0" presStyleCnt="6">
        <dgm:presLayoutVars>
          <dgm:chMax val="0"/>
          <dgm:bulletEnabled val="1"/>
        </dgm:presLayoutVars>
      </dgm:prSet>
      <dgm:spPr/>
    </dgm:pt>
    <dgm:pt modelId="{E4C17C51-7D20-4310-B8FC-793F09804D82}" type="pres">
      <dgm:prSet presAssocID="{FFA7433D-ED30-40EE-94C7-73A12763BA64}" presName="spacer" presStyleCnt="0"/>
      <dgm:spPr/>
    </dgm:pt>
    <dgm:pt modelId="{2872F971-9189-43C8-AAA5-5298559A6B76}" type="pres">
      <dgm:prSet presAssocID="{11412744-6920-43D9-BAF4-914B99CF2E41}" presName="parentText" presStyleLbl="node1" presStyleIdx="1" presStyleCnt="6">
        <dgm:presLayoutVars>
          <dgm:chMax val="0"/>
          <dgm:bulletEnabled val="1"/>
        </dgm:presLayoutVars>
      </dgm:prSet>
      <dgm:spPr/>
    </dgm:pt>
    <dgm:pt modelId="{A3CE82D1-8446-40ED-829C-B97D6B8A69DF}" type="pres">
      <dgm:prSet presAssocID="{92995E9E-E5A4-4266-9D2E-F208C575A16D}" presName="spacer" presStyleCnt="0"/>
      <dgm:spPr/>
    </dgm:pt>
    <dgm:pt modelId="{22DA3758-A907-4CF3-B54A-43F135C7B03B}" type="pres">
      <dgm:prSet presAssocID="{561F899E-4B13-46F5-A805-93D3677E1929}" presName="parentText" presStyleLbl="node1" presStyleIdx="2" presStyleCnt="6">
        <dgm:presLayoutVars>
          <dgm:chMax val="0"/>
          <dgm:bulletEnabled val="1"/>
        </dgm:presLayoutVars>
      </dgm:prSet>
      <dgm:spPr/>
    </dgm:pt>
    <dgm:pt modelId="{6D005E21-F646-4D51-9610-22644111E76E}" type="pres">
      <dgm:prSet presAssocID="{8093CE36-3D98-4C0E-8B82-4BC035D23030}" presName="spacer" presStyleCnt="0"/>
      <dgm:spPr/>
    </dgm:pt>
    <dgm:pt modelId="{738E2857-BAB7-489E-BC56-F19C48849CD2}" type="pres">
      <dgm:prSet presAssocID="{35142342-F119-4564-9435-702DBB8D0E1D}" presName="parentText" presStyleLbl="node1" presStyleIdx="3" presStyleCnt="6">
        <dgm:presLayoutVars>
          <dgm:chMax val="0"/>
          <dgm:bulletEnabled val="1"/>
        </dgm:presLayoutVars>
      </dgm:prSet>
      <dgm:spPr/>
    </dgm:pt>
    <dgm:pt modelId="{E5AEB753-9D2E-46A1-BB07-6F7F7867AA92}" type="pres">
      <dgm:prSet presAssocID="{6D2D4368-15F3-4F14-8FAE-32A5949D143A}" presName="spacer" presStyleCnt="0"/>
      <dgm:spPr/>
    </dgm:pt>
    <dgm:pt modelId="{31A80E54-E069-496F-A0AE-9D6F2BC70363}" type="pres">
      <dgm:prSet presAssocID="{B58517AC-E51F-4CD5-AE0B-D574CEAB1425}" presName="parentText" presStyleLbl="node1" presStyleIdx="4" presStyleCnt="6">
        <dgm:presLayoutVars>
          <dgm:chMax val="0"/>
          <dgm:bulletEnabled val="1"/>
        </dgm:presLayoutVars>
      </dgm:prSet>
      <dgm:spPr/>
    </dgm:pt>
    <dgm:pt modelId="{5DCC6AB3-D356-4115-98CA-83FBE656EB21}" type="pres">
      <dgm:prSet presAssocID="{1796D31B-E9C2-44A2-B5E3-6682DCF0D542}" presName="spacer" presStyleCnt="0"/>
      <dgm:spPr/>
    </dgm:pt>
    <dgm:pt modelId="{3FAE3F3B-040E-4A0D-A8EA-CFACD848F851}" type="pres">
      <dgm:prSet presAssocID="{9323D930-A9D6-4B7B-8C67-AF9D6D66EE77}" presName="parentText" presStyleLbl="node1" presStyleIdx="5" presStyleCnt="6">
        <dgm:presLayoutVars>
          <dgm:chMax val="0"/>
          <dgm:bulletEnabled val="1"/>
        </dgm:presLayoutVars>
      </dgm:prSet>
      <dgm:spPr/>
    </dgm:pt>
  </dgm:ptLst>
  <dgm:cxnLst>
    <dgm:cxn modelId="{046E9704-BF00-438D-B5AC-E250EF370226}" srcId="{99344B2B-CB2D-416D-B10F-56024CCF03C8}" destId="{B58517AC-E51F-4CD5-AE0B-D574CEAB1425}" srcOrd="4" destOrd="0" parTransId="{F291B63E-711F-4377-A74D-7C43920404B6}" sibTransId="{1796D31B-E9C2-44A2-B5E3-6682DCF0D542}"/>
    <dgm:cxn modelId="{119E620C-5131-42EE-BF40-F7EA75DAB56C}" type="presOf" srcId="{11412744-6920-43D9-BAF4-914B99CF2E41}" destId="{2872F971-9189-43C8-AAA5-5298559A6B76}" srcOrd="0" destOrd="0" presId="urn:microsoft.com/office/officeart/2005/8/layout/vList2"/>
    <dgm:cxn modelId="{51154D0C-AF01-4B19-A829-BA47DDB853D2}" type="presOf" srcId="{99344B2B-CB2D-416D-B10F-56024CCF03C8}" destId="{F8F09808-D683-4BF5-BD4F-AB746B0EC30D}" srcOrd="0" destOrd="0" presId="urn:microsoft.com/office/officeart/2005/8/layout/vList2"/>
    <dgm:cxn modelId="{62B6EF19-FDE6-4450-A162-04F5F7026510}" type="presOf" srcId="{561F899E-4B13-46F5-A805-93D3677E1929}" destId="{22DA3758-A907-4CF3-B54A-43F135C7B03B}" srcOrd="0" destOrd="0" presId="urn:microsoft.com/office/officeart/2005/8/layout/vList2"/>
    <dgm:cxn modelId="{2E65D41F-B039-40DA-9E13-3505AFB97C8E}" srcId="{99344B2B-CB2D-416D-B10F-56024CCF03C8}" destId="{561F899E-4B13-46F5-A805-93D3677E1929}" srcOrd="2" destOrd="0" parTransId="{2DA887F6-F5DE-41AE-B0BC-5AA967492EE5}" sibTransId="{8093CE36-3D98-4C0E-8B82-4BC035D23030}"/>
    <dgm:cxn modelId="{9B48374B-7B11-4E98-8D41-1585CB7B1ECF}" srcId="{99344B2B-CB2D-416D-B10F-56024CCF03C8}" destId="{9323D930-A9D6-4B7B-8C67-AF9D6D66EE77}" srcOrd="5" destOrd="0" parTransId="{F93D9B5D-4704-4EDB-8992-893E3D6FCC2B}" sibTransId="{1A9F4DD9-56C1-474F-BD46-115D242897D3}"/>
    <dgm:cxn modelId="{51A01150-C30E-4177-BF1F-DA9DEC54D1AB}" type="presOf" srcId="{35142342-F119-4564-9435-702DBB8D0E1D}" destId="{738E2857-BAB7-489E-BC56-F19C48849CD2}" srcOrd="0" destOrd="0" presId="urn:microsoft.com/office/officeart/2005/8/layout/vList2"/>
    <dgm:cxn modelId="{1BC18052-361A-415C-8A1D-C9A16EAE41AA}" type="presOf" srcId="{B58517AC-E51F-4CD5-AE0B-D574CEAB1425}" destId="{31A80E54-E069-496F-A0AE-9D6F2BC70363}" srcOrd="0" destOrd="0" presId="urn:microsoft.com/office/officeart/2005/8/layout/vList2"/>
    <dgm:cxn modelId="{57627D56-077D-40CD-BFC3-44453744783F}" type="presOf" srcId="{FB0683EB-2ED0-4D47-B91B-6DC7764C2C86}" destId="{47DE5141-0354-4881-B0C7-509AF6D58EB5}" srcOrd="0" destOrd="0" presId="urn:microsoft.com/office/officeart/2005/8/layout/vList2"/>
    <dgm:cxn modelId="{DDD8B879-BCC2-4E46-BFF3-530617B68D09}" srcId="{99344B2B-CB2D-416D-B10F-56024CCF03C8}" destId="{35142342-F119-4564-9435-702DBB8D0E1D}" srcOrd="3" destOrd="0" parTransId="{365EE273-D456-4FAB-9EA4-248E46F47E95}" sibTransId="{6D2D4368-15F3-4F14-8FAE-32A5949D143A}"/>
    <dgm:cxn modelId="{1AB7807E-62C1-439F-87EA-0C6CD30CF2D3}" srcId="{99344B2B-CB2D-416D-B10F-56024CCF03C8}" destId="{FB0683EB-2ED0-4D47-B91B-6DC7764C2C86}" srcOrd="0" destOrd="0" parTransId="{62D3E1A3-0F28-43F6-82AE-08981AF37606}" sibTransId="{FFA7433D-ED30-40EE-94C7-73A12763BA64}"/>
    <dgm:cxn modelId="{E8CF2A95-A389-4D30-A054-731ACC94DEEC}" type="presOf" srcId="{9323D930-A9D6-4B7B-8C67-AF9D6D66EE77}" destId="{3FAE3F3B-040E-4A0D-A8EA-CFACD848F851}" srcOrd="0" destOrd="0" presId="urn:microsoft.com/office/officeart/2005/8/layout/vList2"/>
    <dgm:cxn modelId="{48427A97-89F5-408F-B7AC-E4AB58B73895}" srcId="{99344B2B-CB2D-416D-B10F-56024CCF03C8}" destId="{11412744-6920-43D9-BAF4-914B99CF2E41}" srcOrd="1" destOrd="0" parTransId="{D481887D-35E6-48BD-93C8-BE8BCDE3B517}" sibTransId="{92995E9E-E5A4-4266-9D2E-F208C575A16D}"/>
    <dgm:cxn modelId="{0D986129-86D2-430B-9BDE-A11D17418BBC}" type="presParOf" srcId="{F8F09808-D683-4BF5-BD4F-AB746B0EC30D}" destId="{47DE5141-0354-4881-B0C7-509AF6D58EB5}" srcOrd="0" destOrd="0" presId="urn:microsoft.com/office/officeart/2005/8/layout/vList2"/>
    <dgm:cxn modelId="{412F94B1-F4B9-4446-B1B4-6AE3A499872C}" type="presParOf" srcId="{F8F09808-D683-4BF5-BD4F-AB746B0EC30D}" destId="{E4C17C51-7D20-4310-B8FC-793F09804D82}" srcOrd="1" destOrd="0" presId="urn:microsoft.com/office/officeart/2005/8/layout/vList2"/>
    <dgm:cxn modelId="{C9619D3E-8E36-40F0-930B-9682C62D932B}" type="presParOf" srcId="{F8F09808-D683-4BF5-BD4F-AB746B0EC30D}" destId="{2872F971-9189-43C8-AAA5-5298559A6B76}" srcOrd="2" destOrd="0" presId="urn:microsoft.com/office/officeart/2005/8/layout/vList2"/>
    <dgm:cxn modelId="{476FC84F-7E54-4FF7-B882-C1FA47214169}" type="presParOf" srcId="{F8F09808-D683-4BF5-BD4F-AB746B0EC30D}" destId="{A3CE82D1-8446-40ED-829C-B97D6B8A69DF}" srcOrd="3" destOrd="0" presId="urn:microsoft.com/office/officeart/2005/8/layout/vList2"/>
    <dgm:cxn modelId="{EAB55838-F904-4488-BD8E-0D9DABE7AD5C}" type="presParOf" srcId="{F8F09808-D683-4BF5-BD4F-AB746B0EC30D}" destId="{22DA3758-A907-4CF3-B54A-43F135C7B03B}" srcOrd="4" destOrd="0" presId="urn:microsoft.com/office/officeart/2005/8/layout/vList2"/>
    <dgm:cxn modelId="{887D0CB0-57A6-4E47-8425-EDF1AE6FA8C1}" type="presParOf" srcId="{F8F09808-D683-4BF5-BD4F-AB746B0EC30D}" destId="{6D005E21-F646-4D51-9610-22644111E76E}" srcOrd="5" destOrd="0" presId="urn:microsoft.com/office/officeart/2005/8/layout/vList2"/>
    <dgm:cxn modelId="{8B373E97-2A32-4AB2-94C5-D54BD21CC4FE}" type="presParOf" srcId="{F8F09808-D683-4BF5-BD4F-AB746B0EC30D}" destId="{738E2857-BAB7-489E-BC56-F19C48849CD2}" srcOrd="6" destOrd="0" presId="urn:microsoft.com/office/officeart/2005/8/layout/vList2"/>
    <dgm:cxn modelId="{46C4A37D-2F42-47EA-AA17-F48949AEF33C}" type="presParOf" srcId="{F8F09808-D683-4BF5-BD4F-AB746B0EC30D}" destId="{E5AEB753-9D2E-46A1-BB07-6F7F7867AA92}" srcOrd="7" destOrd="0" presId="urn:microsoft.com/office/officeart/2005/8/layout/vList2"/>
    <dgm:cxn modelId="{02812903-6820-41C2-9868-6E71F921588E}" type="presParOf" srcId="{F8F09808-D683-4BF5-BD4F-AB746B0EC30D}" destId="{31A80E54-E069-496F-A0AE-9D6F2BC70363}" srcOrd="8" destOrd="0" presId="urn:microsoft.com/office/officeart/2005/8/layout/vList2"/>
    <dgm:cxn modelId="{5766C169-81C2-4672-AC2F-E80CA0CCB99B}" type="presParOf" srcId="{F8F09808-D683-4BF5-BD4F-AB746B0EC30D}" destId="{5DCC6AB3-D356-4115-98CA-83FBE656EB21}" srcOrd="9" destOrd="0" presId="urn:microsoft.com/office/officeart/2005/8/layout/vList2"/>
    <dgm:cxn modelId="{BC114E5C-998B-4903-991A-0C6F641DA104}" type="presParOf" srcId="{F8F09808-D683-4BF5-BD4F-AB746B0EC30D}" destId="{3FAE3F3B-040E-4A0D-A8EA-CFACD848F851}" srcOrd="1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EE4D107-2BDB-41E3-9633-798A20E86947}">
      <dsp:nvSpPr>
        <dsp:cNvPr id="0" name=""/>
        <dsp:cNvSpPr/>
      </dsp:nvSpPr>
      <dsp:spPr>
        <a:xfrm>
          <a:off x="0" y="41510"/>
          <a:ext cx="10515600" cy="1357492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/>
            <a:t>ASSIGNMENT 2: Group Presentation</a:t>
          </a:r>
          <a:endParaRPr lang="en-US" sz="3400" kern="1200"/>
        </a:p>
      </dsp:txBody>
      <dsp:txXfrm>
        <a:off x="66267" y="107777"/>
        <a:ext cx="10383066" cy="1224958"/>
      </dsp:txXfrm>
    </dsp:sp>
    <dsp:sp modelId="{C1A71CCA-CE51-42C1-A948-5E11CBADAC35}">
      <dsp:nvSpPr>
        <dsp:cNvPr id="0" name=""/>
        <dsp:cNvSpPr/>
      </dsp:nvSpPr>
      <dsp:spPr>
        <a:xfrm>
          <a:off x="0" y="1496922"/>
          <a:ext cx="10515600" cy="1357492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/>
            <a:t>Student: Edgar Gomes                                       ID No. 2523969</a:t>
          </a:r>
          <a:endParaRPr lang="en-US" sz="3400" kern="1200"/>
        </a:p>
      </dsp:txBody>
      <dsp:txXfrm>
        <a:off x="66267" y="1563189"/>
        <a:ext cx="10383066" cy="1224958"/>
      </dsp:txXfrm>
    </dsp:sp>
    <dsp:sp modelId="{503071F5-C2E8-4DF1-A441-85CCB1D86AF8}">
      <dsp:nvSpPr>
        <dsp:cNvPr id="0" name=""/>
        <dsp:cNvSpPr/>
      </dsp:nvSpPr>
      <dsp:spPr>
        <a:xfrm>
          <a:off x="0" y="2952335"/>
          <a:ext cx="10515600" cy="1357492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b="0" i="0" kern="1200" baseline="0"/>
            <a:t>Tutor’s Name : Timothy Hopkins</a:t>
          </a:r>
          <a:endParaRPr lang="en-US" sz="3400" kern="1200"/>
        </a:p>
      </dsp:txBody>
      <dsp:txXfrm>
        <a:off x="66267" y="3018602"/>
        <a:ext cx="10383066" cy="122495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76A17F9-433C-4A45-8961-6A0BC6C4DBC3}">
      <dsp:nvSpPr>
        <dsp:cNvPr id="0" name=""/>
        <dsp:cNvSpPr/>
      </dsp:nvSpPr>
      <dsp:spPr>
        <a:xfrm>
          <a:off x="0" y="706671"/>
          <a:ext cx="3073451" cy="195164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A57F660-D5DE-47D0-A950-F8DA5B875FDE}">
      <dsp:nvSpPr>
        <dsp:cNvPr id="0" name=""/>
        <dsp:cNvSpPr/>
      </dsp:nvSpPr>
      <dsp:spPr>
        <a:xfrm>
          <a:off x="341494" y="1031091"/>
          <a:ext cx="3073451" cy="1951641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The age/generational barrier contributes to misunderstandings because employees have different levels of experience and learn in different ways.</a:t>
          </a:r>
          <a:endParaRPr lang="en-US" sz="1700" kern="1200" dirty="0"/>
        </a:p>
      </dsp:txBody>
      <dsp:txXfrm>
        <a:off x="398656" y="1088253"/>
        <a:ext cx="2959127" cy="1837317"/>
      </dsp:txXfrm>
    </dsp:sp>
    <dsp:sp modelId="{2B0E636E-53C8-4449-89BB-5B71A84E5FA4}">
      <dsp:nvSpPr>
        <dsp:cNvPr id="0" name=""/>
        <dsp:cNvSpPr/>
      </dsp:nvSpPr>
      <dsp:spPr>
        <a:xfrm>
          <a:off x="3756441" y="706671"/>
          <a:ext cx="3073451" cy="195164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53BA1AA-995D-4D0E-9C15-035C6523190D}">
      <dsp:nvSpPr>
        <dsp:cNvPr id="0" name=""/>
        <dsp:cNvSpPr/>
      </dsp:nvSpPr>
      <dsp:spPr>
        <a:xfrm>
          <a:off x="4097935" y="1031091"/>
          <a:ext cx="3073451" cy="1951641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Using Berlo's SMCR model demonstrates that communication improves when messages are adapted to the receiver and supported with demonstrations, feedback and training.</a:t>
          </a:r>
          <a:endParaRPr lang="en-US" sz="1700" kern="1200"/>
        </a:p>
      </dsp:txBody>
      <dsp:txXfrm>
        <a:off x="4155097" y="1088253"/>
        <a:ext cx="2959127" cy="1837317"/>
      </dsp:txXfrm>
    </dsp:sp>
    <dsp:sp modelId="{A6BA0631-B5C6-49F9-9874-DBB2E6E0E679}">
      <dsp:nvSpPr>
        <dsp:cNvPr id="0" name=""/>
        <dsp:cNvSpPr/>
      </dsp:nvSpPr>
      <dsp:spPr>
        <a:xfrm>
          <a:off x="7512882" y="706671"/>
          <a:ext cx="3073451" cy="195164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CA9F92F-4E9A-485E-8C25-80793B53703B}">
      <dsp:nvSpPr>
        <dsp:cNvPr id="0" name=""/>
        <dsp:cNvSpPr/>
      </dsp:nvSpPr>
      <dsp:spPr>
        <a:xfrm>
          <a:off x="7854377" y="1031091"/>
          <a:ext cx="3073451" cy="1951641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Improving communication would reduce hygiene mistakes, improve teamwork and help Flight Foods rebuild customer confidence.</a:t>
          </a:r>
          <a:endParaRPr lang="en-US" sz="1700" kern="1200"/>
        </a:p>
      </dsp:txBody>
      <dsp:txXfrm>
        <a:off x="7911539" y="1088253"/>
        <a:ext cx="2959127" cy="1837317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7DE5141-0354-4881-B0C7-509AF6D58EB5}">
      <dsp:nvSpPr>
        <dsp:cNvPr id="0" name=""/>
        <dsp:cNvSpPr/>
      </dsp:nvSpPr>
      <dsp:spPr>
        <a:xfrm>
          <a:off x="0" y="21735"/>
          <a:ext cx="7633182" cy="1066779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Berlo, D.K. (1960) </a:t>
          </a:r>
          <a:r>
            <a:rPr lang="en-GB" sz="1500" i="1" kern="1200" dirty="0"/>
            <a:t>The Process of Communication</a:t>
          </a:r>
          <a:r>
            <a:rPr lang="en-GB" sz="1500" kern="1200" dirty="0"/>
            <a:t>. New York: Holt, Rinehart and Winston. </a:t>
          </a:r>
          <a:endParaRPr lang="en-US" sz="1500" kern="1200" dirty="0"/>
        </a:p>
      </dsp:txBody>
      <dsp:txXfrm>
        <a:off x="52076" y="73811"/>
        <a:ext cx="7529030" cy="962627"/>
      </dsp:txXfrm>
    </dsp:sp>
    <dsp:sp modelId="{2872F971-9189-43C8-AAA5-5298559A6B76}">
      <dsp:nvSpPr>
        <dsp:cNvPr id="0" name=""/>
        <dsp:cNvSpPr/>
      </dsp:nvSpPr>
      <dsp:spPr>
        <a:xfrm>
          <a:off x="0" y="1131715"/>
          <a:ext cx="7633182" cy="1066779"/>
        </a:xfrm>
        <a:prstGeom prst="roundRect">
          <a:avLst/>
        </a:prstGeom>
        <a:solidFill>
          <a:schemeClr val="accent2">
            <a:hueOff val="1288723"/>
            <a:satOff val="-3699"/>
            <a:lumOff val="-5922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DeVito, J.A. (2021) </a:t>
          </a:r>
          <a:r>
            <a:rPr lang="en-GB" sz="1500" i="1" kern="1200" dirty="0"/>
            <a:t>The Interpersonal Communication Book</a:t>
          </a:r>
          <a:r>
            <a:rPr lang="en-GB" sz="1500" kern="1200" dirty="0"/>
            <a:t>. 15th ed. Pearson. </a:t>
          </a:r>
          <a:endParaRPr lang="en-US" sz="1500" kern="1200" dirty="0"/>
        </a:p>
      </dsp:txBody>
      <dsp:txXfrm>
        <a:off x="52076" y="1183791"/>
        <a:ext cx="7529030" cy="962627"/>
      </dsp:txXfrm>
    </dsp:sp>
    <dsp:sp modelId="{22DA3758-A907-4CF3-B54A-43F135C7B03B}">
      <dsp:nvSpPr>
        <dsp:cNvPr id="0" name=""/>
        <dsp:cNvSpPr/>
      </dsp:nvSpPr>
      <dsp:spPr>
        <a:xfrm>
          <a:off x="0" y="2241694"/>
          <a:ext cx="7633182" cy="1066779"/>
        </a:xfrm>
        <a:prstGeom prst="roundRect">
          <a:avLst/>
        </a:prstGeom>
        <a:solidFill>
          <a:schemeClr val="accent2">
            <a:hueOff val="2577445"/>
            <a:satOff val="-7397"/>
            <a:lumOff val="-11844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Robbins, S.P. and Judge, T.A. (2023) </a:t>
          </a:r>
          <a:r>
            <a:rPr lang="en-GB" sz="1500" i="1" kern="1200" dirty="0"/>
            <a:t>Organisational Behaviour</a:t>
          </a:r>
          <a:r>
            <a:rPr lang="en-GB" sz="1500" kern="1200" dirty="0"/>
            <a:t>. 19th ed. Harlow: Pearson. </a:t>
          </a:r>
          <a:endParaRPr lang="en-US" sz="1500" kern="1200" dirty="0"/>
        </a:p>
      </dsp:txBody>
      <dsp:txXfrm>
        <a:off x="52076" y="2293770"/>
        <a:ext cx="7529030" cy="962627"/>
      </dsp:txXfrm>
    </dsp:sp>
    <dsp:sp modelId="{738E2857-BAB7-489E-BC56-F19C48849CD2}">
      <dsp:nvSpPr>
        <dsp:cNvPr id="0" name=""/>
        <dsp:cNvSpPr/>
      </dsp:nvSpPr>
      <dsp:spPr>
        <a:xfrm>
          <a:off x="0" y="3351674"/>
          <a:ext cx="7633182" cy="1066779"/>
        </a:xfrm>
        <a:prstGeom prst="roundRect">
          <a:avLst/>
        </a:prstGeom>
        <a:solidFill>
          <a:schemeClr val="accent2">
            <a:hueOff val="3866169"/>
            <a:satOff val="-11096"/>
            <a:lumOff val="-17765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Shannon, C.E. and Weaver, W. (1949) </a:t>
          </a:r>
          <a:r>
            <a:rPr lang="en-GB" sz="1500" i="1" kern="1200" dirty="0"/>
            <a:t>The Mathematical Theory of Communication</a:t>
          </a:r>
          <a:r>
            <a:rPr lang="en-GB" sz="1500" kern="1200" dirty="0"/>
            <a:t>. Urbana: University of Illinois Press.</a:t>
          </a:r>
          <a:endParaRPr lang="en-US" sz="1500" kern="1200" dirty="0"/>
        </a:p>
      </dsp:txBody>
      <dsp:txXfrm>
        <a:off x="52076" y="3403750"/>
        <a:ext cx="7529030" cy="962627"/>
      </dsp:txXfrm>
    </dsp:sp>
    <dsp:sp modelId="{31A80E54-E069-496F-A0AE-9D6F2BC70363}">
      <dsp:nvSpPr>
        <dsp:cNvPr id="0" name=""/>
        <dsp:cNvSpPr/>
      </dsp:nvSpPr>
      <dsp:spPr>
        <a:xfrm>
          <a:off x="0" y="4461653"/>
          <a:ext cx="7633182" cy="1066779"/>
        </a:xfrm>
        <a:prstGeom prst="roundRect">
          <a:avLst/>
        </a:prstGeom>
        <a:solidFill>
          <a:schemeClr val="accent2">
            <a:hueOff val="5154891"/>
            <a:satOff val="-14794"/>
            <a:lumOff val="-23687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Taylor Rains/Insider (2022), A Swiss company is responsible for creating almost all </a:t>
          </a:r>
          <a:r>
            <a:rPr lang="en-GB" sz="1500" kern="1200" dirty="0" err="1"/>
            <a:t>og</a:t>
          </a:r>
          <a:r>
            <a:rPr lang="en-GB" sz="1500" kern="1200" dirty="0"/>
            <a:t> the airline food served on planes worldwide. Available at: </a:t>
          </a:r>
          <a:r>
            <a:rPr lang="en-GB" sz="1500" kern="1200" dirty="0">
              <a:hlinkClick xmlns:r="http://schemas.openxmlformats.org/officeDocument/2006/relationships" r:id="rId1"/>
            </a:rPr>
            <a:t>https://www.businessinsider.com/see-how-airplane-food-made-scratch-dc-kitchen-gate-gourmet-2022-3</a:t>
          </a:r>
          <a:r>
            <a:rPr lang="en-GB" sz="1500" kern="1200" dirty="0"/>
            <a:t>, [Accessed: 4</a:t>
          </a:r>
          <a:r>
            <a:rPr lang="en-GB" sz="1500" kern="1200" baseline="30000" dirty="0"/>
            <a:t>th</a:t>
          </a:r>
          <a:r>
            <a:rPr lang="en-GB" sz="1500" kern="1200" dirty="0"/>
            <a:t> August 2026]</a:t>
          </a:r>
        </a:p>
      </dsp:txBody>
      <dsp:txXfrm>
        <a:off x="52076" y="4513729"/>
        <a:ext cx="7529030" cy="962627"/>
      </dsp:txXfrm>
    </dsp:sp>
    <dsp:sp modelId="{3FAE3F3B-040E-4A0D-A8EA-CFACD848F851}">
      <dsp:nvSpPr>
        <dsp:cNvPr id="0" name=""/>
        <dsp:cNvSpPr/>
      </dsp:nvSpPr>
      <dsp:spPr>
        <a:xfrm>
          <a:off x="0" y="5571632"/>
          <a:ext cx="7633182" cy="1066779"/>
        </a:xfrm>
        <a:prstGeom prst="roundRect">
          <a:avLst/>
        </a:prstGeom>
        <a:solidFill>
          <a:schemeClr val="accent2">
            <a:hueOff val="6443614"/>
            <a:satOff val="-18493"/>
            <a:lumOff val="-29609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University of Wales Trinity Saint David Assignment Case Study (2026).</a:t>
          </a:r>
          <a:endParaRPr lang="en-US" sz="1500" kern="1200"/>
        </a:p>
      </dsp:txBody>
      <dsp:txXfrm>
        <a:off x="52076" y="5623708"/>
        <a:ext cx="7529030" cy="96262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D9A45A9-8069-2F41-B366-EE63EB4F3657}" type="datetimeFigureOut">
              <a:rPr lang="en-GB" smtClean="0"/>
              <a:t>11/08/2026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4EAFF3B-1992-584F-82AE-62AEF00FE4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1043338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4EAFF3B-1992-584F-82AE-62AEF00FE458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795350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4EAFF3B-1992-584F-82AE-62AEF00FE458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1962232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C10B8E-2CD4-A381-5DBA-4EA56A04BF8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9C5B1C0-6BC8-3958-B6F3-2C6E05445E2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C03F338-7345-DE61-6BA5-51670CB632F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2F264C-385C-E84A-871A-A91E0AF20CAE}" type="datetime1">
              <a:rPr lang="en-GB" smtClean="0"/>
              <a:t>11/08/2026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2441A4C-1796-21E7-88E7-7B10E69523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2D05F7C-560A-5FD0-41C5-3ADF47235F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4682FA-2E9E-4DCC-AFA0-7070155106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779986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13A5E7-0A75-9AA1-DA9D-823F3FE61F4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2B4FF9C-8B57-E454-B4C6-3505A1E6E5D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A031AF5-5186-9A7B-4451-D13FD7BB275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C337BF-ED8E-7E49-AD4B-E9C3E05EA2FD}" type="datetime1">
              <a:rPr lang="en-GB" smtClean="0"/>
              <a:t>11/08/2026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F351B69-16B6-37CA-99A3-E8CAA27662D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31A36A9-59AA-282E-E224-C2D376341F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4682FA-2E9E-4DCC-AFA0-7070155106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382306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50B4B2-6972-5FAB-1130-043C2945A8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472A5CB-479E-5727-31BB-B9BE81B7E0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D5746E8-8F7B-BB7F-069E-AECF98700FF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ECDE2D-BFC1-B24E-8801-A205F2B05361}" type="datetime1">
              <a:rPr lang="en-GB" smtClean="0"/>
              <a:t>11/08/2026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A253A9B-2D7F-EC42-057A-A9901988A16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33938C2-2E24-261B-2DAA-4B3E2F423C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4682FA-2E9E-4DCC-AFA0-7070155106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565081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E35CD5-6D58-A352-B2E1-B36D1EFCA38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B5C726-06D7-1E3B-E166-12DB6001E6D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4CC56F7-2AC3-2B9E-0FD2-C9B99DC8D4B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745F5A6-76F5-17CC-EBE9-9F9601D6CB8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47416E-A703-9E49-B5C0-21196E29095B}" type="datetime1">
              <a:rPr lang="en-GB" smtClean="0"/>
              <a:t>11/08/2026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FCE93D4-462A-7FBD-F0F3-B5374DE087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0147950-9784-8DC7-BEB2-B260C5F6A3E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4682FA-2E9E-4DCC-AFA0-7070155106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7405523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3C2D57-3E26-8D4E-EE8D-58D5743F93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C49C5EB-8B48-76D3-4533-E43070BB992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B88E185-044C-9342-4585-9DEEABE5C20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E434EE4-A1AE-5FC6-D526-9E200343DC2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699C57B-1E3F-6BBE-5F1E-F7A83236096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AC527A1-0326-6B0C-D73A-3E301863DF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82811A-0225-0A40-B7B6-B3BC4D1C4BE2}" type="datetime1">
              <a:rPr lang="en-GB" smtClean="0"/>
              <a:t>11/08/2026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AF43E37-1D7C-A357-BBDC-CBCB6E1FFC8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44B1F53-7079-CEC7-47AD-5C71838C03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4682FA-2E9E-4DCC-AFA0-7070155106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207980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BBD16E-1200-A847-FC83-23FDF3D8735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DA4BA67-C4E1-6A4E-A167-1D8A75E10FF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3DB949-743F-4940-B6F4-0805E4A8AF21}" type="datetime1">
              <a:rPr lang="en-GB" smtClean="0"/>
              <a:t>11/08/2026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A52B622-514E-B28E-25AE-1A9CC837391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680313B-5C7E-F333-99CF-E37A4787C0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4682FA-2E9E-4DCC-AFA0-7070155106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615332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771F0C0-3E53-950D-07E7-887FDD0D87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2D4CED-7D6A-104F-81B7-58562B8C9AF4}" type="datetime1">
              <a:rPr lang="en-GB" smtClean="0"/>
              <a:t>11/08/2026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3C74C96-037F-C10D-D1DF-48E7F556FF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D569C53-41B7-3FC0-4E7B-630DC70A82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4682FA-2E9E-4DCC-AFA0-7070155106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250064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E7D87D-18B4-0909-90E4-6224004E76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61F9A35-FCF4-2AA7-382B-65A9FA41C5C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2A2B91B-67EC-6C65-4B62-49E44D70BCE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A0C96FA-FED4-B5FF-3291-A7577EB4511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007DDA-6893-164B-A26A-CF6288E77694}" type="datetime1">
              <a:rPr lang="en-GB" smtClean="0"/>
              <a:t>11/08/2026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F8983CE-3DC0-020D-1822-FFD53FE03E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F91712C-D30D-C634-2FC6-21CD18E6BB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4682FA-2E9E-4DCC-AFA0-7070155106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833229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B9E3E6-F2BA-8DCA-3DE2-9A5434ADBE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8C62BBD-31BD-4DA5-7A2F-35CFD7A8953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A776F34-0936-B6F2-E9CC-1D2B8E68F58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98D9E5E-A8A4-68ED-7B9E-374327D64D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FFD975-397D-5845-BA44-E1C4644C5C66}" type="datetime1">
              <a:rPr lang="en-GB" smtClean="0"/>
              <a:t>11/08/2026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663C12C-8EBD-F06F-DB3C-9A164F5610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07E1C15-AA35-0299-393A-AF994021134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4682FA-2E9E-4DCC-AFA0-7070155106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8978859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65BF0E-570D-8BC4-6CDE-F7DB70392B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03FA0E7-F635-FC58-F309-97C4B752743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67D47D6-4D90-4174-8DC4-E389794B456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979A09-D084-5647-A33D-6B2E97E35886}" type="datetime1">
              <a:rPr lang="en-GB" smtClean="0"/>
              <a:t>11/08/2026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860E04A-D7D8-0FB1-1EC0-65373A828CD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423F5E-4D8B-75C9-10B7-E6EAADC5169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4682FA-2E9E-4DCC-AFA0-7070155106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24663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3452446E-C41B-868D-F662-0336FDAC177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7BF9219-209F-9110-134E-1F4319903CE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7C8AEB1-B4D8-9830-EC11-8E758C07D28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611787-C1F6-BD40-B0A3-1F51FB447D3A}" type="datetime1">
              <a:rPr lang="en-GB" smtClean="0"/>
              <a:t>11/08/2026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FA15607-8196-132F-9FC6-3169F66056D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A80DD75-1701-8953-0B59-7E3D185AE7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4682FA-2E9E-4DCC-AFA0-7070155106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3221155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3DD6DC6-C980-4960-3664-D5CDAE7AB8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330F093-C2A2-CAB8-DA87-45B0BAD9491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4DD3BE0-C811-AA39-1C65-455F07B34D8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7194FAE6-10D4-D445-ABC3-BF4F5EFD7F3B}" type="datetime1">
              <a:rPr lang="en-GB" smtClean="0"/>
              <a:t>11/08/2026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E22CA03-8CB8-4ACD-0643-131BC2BDADA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4C0FD6C-99AB-FD10-45BB-AEF1095506F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454682FA-2E9E-4DCC-AFA0-7070155106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115963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9584BA-2061-58AC-2E65-C3ED29D214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3183618"/>
          </a:xfrm>
        </p:spPr>
        <p:txBody>
          <a:bodyPr>
            <a:normAutofit/>
          </a:bodyPr>
          <a:lstStyle/>
          <a:p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 Display" panose="02110004020202020204"/>
                <a:ea typeface="+mj-ea"/>
                <a:cs typeface="+mj-cs"/>
              </a:rPr>
              <a:t>LCLM4003 Effective Teamwork and Communication </a:t>
            </a:r>
            <a:br>
              <a:rPr kumimoji="0" lang="en-GB" sz="4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 Display" panose="02110004020202020204"/>
                <a:ea typeface="+mj-ea"/>
                <a:cs typeface="+mj-cs"/>
              </a:rPr>
            </a:br>
            <a:br>
              <a:rPr kumimoji="0" lang="en-GB" sz="4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 Display" panose="02110004020202020204"/>
                <a:ea typeface="+mj-ea"/>
                <a:cs typeface="+mj-cs"/>
              </a:rPr>
            </a:br>
            <a:endParaRPr lang="en-GB" dirty="0"/>
          </a:p>
        </p:txBody>
      </p:sp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E00C0CF8-AC8D-C373-5E25-546990D59047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DB1B490-3857-31F2-6EB8-90671FF8F8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4682FA-2E9E-4DCC-AFA0-70701551065F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7274123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2554CA6-288E-4202-BC52-2E5A8F0C0A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B10BB131-AC8E-4A8E-A5D1-36260F720C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9189" y="1119031"/>
            <a:ext cx="4619938" cy="4619938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8AC0925-C80D-03B2-9CB2-80754DE534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71074" y="1396686"/>
            <a:ext cx="3240506" cy="4064628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Overview</a:t>
            </a:r>
          </a:p>
        </p:txBody>
      </p:sp>
      <p:sp>
        <p:nvSpPr>
          <p:cNvPr id="14" name="Arc 13">
            <a:extLst>
              <a:ext uri="{FF2B5EF4-FFF2-40B4-BE49-F238E27FC236}">
                <a16:creationId xmlns:a16="http://schemas.microsoft.com/office/drawing/2014/main" id="{5B7778FC-632E-4DCA-A7CB-0D7731CCF9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9809111">
            <a:off x="8683720" y="941148"/>
            <a:ext cx="2987899" cy="2987899"/>
          </a:xfrm>
          <a:prstGeom prst="arc">
            <a:avLst>
              <a:gd name="adj1" fmla="val 15817365"/>
              <a:gd name="adj2" fmla="val 178138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6" name="Oval 15">
            <a:extLst>
              <a:ext uri="{FF2B5EF4-FFF2-40B4-BE49-F238E27FC236}">
                <a16:creationId xmlns:a16="http://schemas.microsoft.com/office/drawing/2014/main" id="{FA23A907-97FB-4A8F-880A-DD77401C42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0048" y="4780992"/>
            <a:ext cx="546100" cy="54610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472314-7F14-6FA9-891C-799657E5580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70153" y="1526033"/>
            <a:ext cx="5536397" cy="393528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200" dirty="0"/>
              <a:t>Introduction</a:t>
            </a:r>
          </a:p>
          <a:p>
            <a:pPr marL="0" indent="0">
              <a:buNone/>
            </a:pPr>
            <a:r>
              <a:rPr lang="en-GB" sz="2200" dirty="0"/>
              <a:t>	Barrier and Solution  1 -   Edgar</a:t>
            </a:r>
          </a:p>
          <a:p>
            <a:pPr marL="0" indent="0">
              <a:buNone/>
            </a:pPr>
            <a:r>
              <a:rPr kumimoji="0" lang="en-GB" sz="22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	</a:t>
            </a:r>
            <a:r>
              <a:rPr lang="en-GB" sz="2200" dirty="0">
                <a:latin typeface="Aptos" panose="02110004020202020204"/>
              </a:rPr>
              <a:t>Conclusion</a:t>
            </a:r>
          </a:p>
          <a:p>
            <a:pPr marL="0" indent="0">
              <a:buNone/>
            </a:pPr>
            <a:r>
              <a:rPr lang="en-GB" sz="2200" dirty="0">
                <a:latin typeface="Aptos" panose="02110004020202020204"/>
              </a:rPr>
              <a:t>	References</a:t>
            </a:r>
          </a:p>
          <a:p>
            <a:pPr marL="0" indent="0">
              <a:buNone/>
            </a:pPr>
            <a:r>
              <a:rPr lang="en-GB" sz="2200" dirty="0">
                <a:latin typeface="Aptos" panose="02110004020202020204"/>
              </a:rPr>
              <a:t>	Questions</a:t>
            </a:r>
            <a:endParaRPr lang="en-GB" sz="2200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E9960BB-4661-8C04-099C-07CE40F56A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454682FA-2E9E-4DCC-AFA0-70701551065F}" type="slidenum">
              <a:rPr lang="en-GB" smtClean="0"/>
              <a:pPr>
                <a:spcAft>
                  <a:spcPts val="600"/>
                </a:spcAft>
              </a:pPr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6211732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B6483971-B684-6816-4E1B-CEFD922EC73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2EB492CD-616E-47F8-933B-5E2D952A05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14" name="Arc 13">
            <a:extLst>
              <a:ext uri="{FF2B5EF4-FFF2-40B4-BE49-F238E27FC236}">
                <a16:creationId xmlns:a16="http://schemas.microsoft.com/office/drawing/2014/main" id="{59383CF9-23B5-4335-9B21-1791C4CF1C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3967198" flipH="1">
            <a:off x="8631348" y="490493"/>
            <a:ext cx="2987899" cy="2987899"/>
          </a:xfrm>
          <a:prstGeom prst="arc">
            <a:avLst>
              <a:gd name="adj1" fmla="val 14441841"/>
              <a:gd name="adj2" fmla="val 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3769F2B-C230-36B3-5A03-40BB79AC11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0" y="-333342"/>
            <a:ext cx="5458838" cy="132556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Introduction</a:t>
            </a:r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0007FE00-9498-4706-B255-6437B0252C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486400"/>
            <a:ext cx="2672863" cy="1371600"/>
          </a:xfrm>
          <a:custGeom>
            <a:avLst/>
            <a:gdLst>
              <a:gd name="connsiteX0" fmla="*/ 1721734 w 2672863"/>
              <a:gd name="connsiteY0" fmla="*/ 0 h 1371600"/>
              <a:gd name="connsiteX1" fmla="*/ 2564444 w 2672863"/>
              <a:gd name="connsiteY1" fmla="*/ 213382 h 1371600"/>
              <a:gd name="connsiteX2" fmla="*/ 2672863 w 2672863"/>
              <a:gd name="connsiteY2" fmla="*/ 279248 h 1371600"/>
              <a:gd name="connsiteX3" fmla="*/ 2672863 w 2672863"/>
              <a:gd name="connsiteY3" fmla="*/ 1371600 h 1371600"/>
              <a:gd name="connsiteX4" fmla="*/ 0 w 2672863"/>
              <a:gd name="connsiteY4" fmla="*/ 1371600 h 1371600"/>
              <a:gd name="connsiteX5" fmla="*/ 33268 w 2672863"/>
              <a:gd name="connsiteY5" fmla="*/ 1242216 h 1371600"/>
              <a:gd name="connsiteX6" fmla="*/ 1721734 w 2672863"/>
              <a:gd name="connsiteY6" fmla="*/ 0 h 13716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672863" h="1371600">
                <a:moveTo>
                  <a:pt x="1721734" y="0"/>
                </a:moveTo>
                <a:cubicBezTo>
                  <a:pt x="2026863" y="0"/>
                  <a:pt x="2313937" y="77299"/>
                  <a:pt x="2564444" y="213382"/>
                </a:cubicBezTo>
                <a:lnTo>
                  <a:pt x="2672863" y="279248"/>
                </a:lnTo>
                <a:lnTo>
                  <a:pt x="2672863" y="1371600"/>
                </a:lnTo>
                <a:lnTo>
                  <a:pt x="0" y="1371600"/>
                </a:lnTo>
                <a:lnTo>
                  <a:pt x="33268" y="1242216"/>
                </a:lnTo>
                <a:cubicBezTo>
                  <a:pt x="257110" y="522539"/>
                  <a:pt x="928399" y="0"/>
                  <a:pt x="1721734" y="0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0AA4FC5B-8C2C-F4B1-2845-D8FCEB9D71C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1983" y="372253"/>
            <a:ext cx="4777381" cy="3583035"/>
          </a:xfrm>
          <a:custGeom>
            <a:avLst/>
            <a:gdLst/>
            <a:ahLst/>
            <a:cxnLst/>
            <a:rect l="l" t="t" r="r" b="b"/>
            <a:pathLst>
              <a:path w="4777381" h="5643794">
                <a:moveTo>
                  <a:pt x="143704" y="0"/>
                </a:moveTo>
                <a:lnTo>
                  <a:pt x="4633677" y="0"/>
                </a:lnTo>
                <a:cubicBezTo>
                  <a:pt x="4713043" y="0"/>
                  <a:pt x="4777381" y="64338"/>
                  <a:pt x="4777381" y="143704"/>
                </a:cubicBezTo>
                <a:lnTo>
                  <a:pt x="4777381" y="5500090"/>
                </a:lnTo>
                <a:cubicBezTo>
                  <a:pt x="4777381" y="5579456"/>
                  <a:pt x="4713043" y="5643794"/>
                  <a:pt x="4633677" y="5643794"/>
                </a:cubicBezTo>
                <a:lnTo>
                  <a:pt x="143704" y="5643794"/>
                </a:lnTo>
                <a:cubicBezTo>
                  <a:pt x="64338" y="5643794"/>
                  <a:pt x="0" y="5579456"/>
                  <a:pt x="0" y="5500090"/>
                </a:cubicBezTo>
                <a:lnTo>
                  <a:pt x="0" y="143704"/>
                </a:lnTo>
                <a:cubicBezTo>
                  <a:pt x="0" y="64338"/>
                  <a:pt x="64338" y="0"/>
                  <a:pt x="143704" y="0"/>
                </a:cubicBezTo>
                <a:close/>
              </a:path>
            </a:pathLst>
          </a:cu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D2E2E950-9730-3E21-C3E7-015A2C8E6BD7}"/>
              </a:ext>
            </a:extLst>
          </p:cNvPr>
          <p:cNvSpPr txBox="1"/>
          <p:nvPr/>
        </p:nvSpPr>
        <p:spPr>
          <a:xfrm>
            <a:off x="5141347" y="887099"/>
            <a:ext cx="6198672" cy="583437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b="1" dirty="0"/>
              <a:t>Flight Foods Ltd manufactures ready meals for airlines.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b="1" dirty="0"/>
              <a:t>Company has customer complaints –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b="1" dirty="0"/>
              <a:t> undercooked food, poor packaging, wrong ingredients 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400" b="1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b="1" dirty="0"/>
              <a:t>Result ?  Loss of business. 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400" b="1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b="1" dirty="0"/>
              <a:t>Workforce aged 16 to 60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b="1" dirty="0"/>
              <a:t>Communication challenges between different generations. 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b="1" dirty="0"/>
              <a:t>So - how do age differences contribute to communication problems and how these can be improved?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7F95FBD-C050-4DE9-7F37-16AD25E837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454682FA-2E9E-4DCC-AFA0-70701551065F}" type="slidenum">
              <a:rPr lang="en-US">
                <a:solidFill>
                  <a:schemeClr val="tx1">
                    <a:tint val="75000"/>
                  </a:schemeClr>
                </a:solidFill>
              </a:rPr>
              <a:pPr>
                <a:spcAft>
                  <a:spcPts val="600"/>
                </a:spcAft>
                <a:defRPr/>
              </a:pPr>
              <a:t>3</a:t>
            </a:fld>
            <a:endParaRPr lang="en-US">
              <a:solidFill>
                <a:schemeClr val="tx1">
                  <a:tint val="75000"/>
                </a:schemeClr>
              </a:solidFill>
            </a:endParaRPr>
          </a:p>
        </p:txBody>
      </p:sp>
      <p:sp>
        <p:nvSpPr>
          <p:cNvPr id="4" name="Slide Number Placeholder 4">
            <a:extLst>
              <a:ext uri="{FF2B5EF4-FFF2-40B4-BE49-F238E27FC236}">
                <a16:creationId xmlns:a16="http://schemas.microsoft.com/office/drawing/2014/main" id="{89437D3D-D1EC-F0D0-B4FC-D43B6F64320D}"/>
              </a:ext>
            </a:extLst>
          </p:cNvPr>
          <p:cNvSpPr txBox="1">
            <a:spLocks/>
          </p:cNvSpPr>
          <p:nvPr/>
        </p:nvSpPr>
        <p:spPr>
          <a:xfrm>
            <a:off x="10591800" y="6508750"/>
            <a:ext cx="9144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82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Aft>
                <a:spcPts val="600"/>
              </a:spcAft>
              <a:defRPr/>
            </a:pPr>
            <a:fld id="{454682FA-2E9E-4DCC-AFA0-70701551065F}" type="slidenum">
              <a:rPr lang="en-US" smtClean="0">
                <a:solidFill>
                  <a:srgbClr val="FFFFFF"/>
                </a:solidFill>
                <a:latin typeface="Calibri" panose="020F0502020204030204"/>
              </a:rPr>
              <a:pPr>
                <a:spcAft>
                  <a:spcPts val="600"/>
                </a:spcAft>
                <a:defRPr/>
              </a:pPr>
              <a:t>3</a:t>
            </a:fld>
            <a:endParaRPr lang="en-US">
              <a:solidFill>
                <a:srgbClr val="FFFFFF"/>
              </a:solidFill>
              <a:latin typeface="Calibri" panose="020F0502020204030204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AF30051-2469-A49E-2634-2DE6AA0EC383}"/>
              </a:ext>
            </a:extLst>
          </p:cNvPr>
          <p:cNvSpPr txBox="1"/>
          <p:nvPr/>
        </p:nvSpPr>
        <p:spPr>
          <a:xfrm>
            <a:off x="276726" y="4439652"/>
            <a:ext cx="4649802" cy="3432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b="1" dirty="0"/>
              <a:t>(Taylor Rains/ Insider, 2022)</a:t>
            </a:r>
          </a:p>
        </p:txBody>
      </p:sp>
    </p:spTree>
    <p:extLst>
      <p:ext uri="{BB962C8B-B14F-4D97-AF65-F5344CB8AC3E}">
        <p14:creationId xmlns:p14="http://schemas.microsoft.com/office/powerpoint/2010/main" val="35041227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8" name="Rectangle 27">
            <a:extLst>
              <a:ext uri="{FF2B5EF4-FFF2-40B4-BE49-F238E27FC236}">
                <a16:creationId xmlns:a16="http://schemas.microsoft.com/office/drawing/2014/main" id="{56688E73-49B9-4052-A836-D248C825D7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5B6AEE0C-07FE-4154-BC7C-2F20530BC5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0BF28FB2-891F-2839-C46D-36A5ADCFD6AC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60000"/>
          </a:blip>
          <a:srcRect b="15730"/>
          <a:stretch>
            <a:fillRect/>
          </a:stretch>
        </p:blipFill>
        <p:spPr>
          <a:xfrm>
            <a:off x="-3049" y="10"/>
            <a:ext cx="12192001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1CA213C4-C906-11C6-1048-937434CAE9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3048" y="-102680"/>
            <a:ext cx="5155263" cy="1319737"/>
          </a:xfrm>
        </p:spPr>
        <p:txBody>
          <a:bodyPr>
            <a:normAutofit/>
          </a:bodyPr>
          <a:lstStyle/>
          <a:p>
            <a:r>
              <a:rPr lang="en-GB" i="1" u="sng" dirty="0">
                <a:solidFill>
                  <a:srgbClr val="FFFFFF"/>
                </a:solidFill>
              </a:rPr>
              <a:t>Age / Generational Barrier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A81A11B-6D7A-8804-EA78-C86B41DE1F0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95375" y="557189"/>
            <a:ext cx="5158424" cy="5571899"/>
          </a:xfrm>
        </p:spPr>
        <p:txBody>
          <a:bodyPr anchor="ctr">
            <a:normAutofit lnSpcReduction="10000"/>
          </a:bodyPr>
          <a:lstStyle/>
          <a:p>
            <a:pPr marL="0" indent="0">
              <a:buNone/>
            </a:pPr>
            <a:r>
              <a:rPr lang="en-GB" b="1" dirty="0">
                <a:solidFill>
                  <a:srgbClr val="FFFFFF"/>
                </a:solidFill>
              </a:rPr>
              <a:t>Evidence from the case study</a:t>
            </a:r>
          </a:p>
          <a:p>
            <a:pPr lvl="0"/>
            <a:r>
              <a:rPr lang="en-GB" dirty="0">
                <a:solidFill>
                  <a:srgbClr val="FFFFFF"/>
                </a:solidFill>
              </a:rPr>
              <a:t>Different workplace expectations </a:t>
            </a:r>
          </a:p>
          <a:p>
            <a:pPr lvl="0"/>
            <a:r>
              <a:rPr lang="en-GB" dirty="0">
                <a:solidFill>
                  <a:srgbClr val="FFFFFF"/>
                </a:solidFill>
              </a:rPr>
              <a:t>Different levels of experience </a:t>
            </a:r>
          </a:p>
          <a:p>
            <a:pPr marL="0" indent="0">
              <a:buNone/>
            </a:pPr>
            <a:r>
              <a:rPr lang="en-GB" b="1" dirty="0">
                <a:solidFill>
                  <a:srgbClr val="FFFFFF"/>
                </a:solidFill>
              </a:rPr>
              <a:t>This can lead to:</a:t>
            </a:r>
          </a:p>
          <a:p>
            <a:endParaRPr lang="en-GB" dirty="0">
              <a:solidFill>
                <a:srgbClr val="FFFFFF"/>
              </a:solidFill>
            </a:endParaRPr>
          </a:p>
          <a:p>
            <a:pPr lvl="0"/>
            <a:r>
              <a:rPr lang="en-GB" dirty="0">
                <a:solidFill>
                  <a:srgbClr val="FFFFFF"/>
                </a:solidFill>
              </a:rPr>
              <a:t>Instructions being misunderstood </a:t>
            </a:r>
          </a:p>
          <a:p>
            <a:pPr lvl="0"/>
            <a:r>
              <a:rPr lang="en-GB" dirty="0">
                <a:solidFill>
                  <a:srgbClr val="FFFFFF"/>
                </a:solidFill>
              </a:rPr>
              <a:t>Food hygiene procedures being ignored </a:t>
            </a:r>
          </a:p>
          <a:p>
            <a:pPr lvl="0"/>
            <a:r>
              <a:rPr lang="en-GB" dirty="0">
                <a:solidFill>
                  <a:srgbClr val="FFFFFF"/>
                </a:solidFill>
              </a:rPr>
              <a:t>Increased production mistakes </a:t>
            </a:r>
          </a:p>
          <a:p>
            <a:pPr lvl="0"/>
            <a:r>
              <a:rPr lang="en-GB" dirty="0">
                <a:solidFill>
                  <a:srgbClr val="FFFFFF"/>
                </a:solidFill>
              </a:rPr>
              <a:t>Reduced teamwork</a:t>
            </a:r>
          </a:p>
          <a:p>
            <a:endParaRPr lang="en-GB" sz="1300" dirty="0">
              <a:solidFill>
                <a:srgbClr val="FFFFFF"/>
              </a:solidFill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0D503C8-27C6-612B-9EBE-CE5C5283BE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454682FA-2E9E-4DCC-AFA0-70701551065F}" type="slidenum">
              <a:rPr lang="en-GB">
                <a:solidFill>
                  <a:srgbClr val="FFFFFF"/>
                </a:solidFill>
              </a:rPr>
              <a:pPr>
                <a:spcAft>
                  <a:spcPts val="600"/>
                </a:spcAft>
              </a:pPr>
              <a:t>4</a:t>
            </a:fld>
            <a:endParaRPr lang="en-GB">
              <a:solidFill>
                <a:srgbClr val="FFFFFF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F673DD4-DEED-AFFF-2BCE-47E68429A785}"/>
              </a:ext>
            </a:extLst>
          </p:cNvPr>
          <p:cNvSpPr txBox="1"/>
          <p:nvPr/>
        </p:nvSpPr>
        <p:spPr>
          <a:xfrm>
            <a:off x="199427" y="1431757"/>
            <a:ext cx="5474368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rgbClr val="FFFFFF"/>
                </a:solidFill>
              </a:rPr>
              <a:t>Evidence from the case study</a:t>
            </a:r>
          </a:p>
          <a:p>
            <a:pPr lvl="0"/>
            <a:r>
              <a:rPr lang="en-GB" sz="2400" dirty="0">
                <a:solidFill>
                  <a:srgbClr val="FFFFFF"/>
                </a:solidFill>
              </a:rPr>
              <a:t>Employees are aged </a:t>
            </a:r>
            <a:r>
              <a:rPr lang="en-GB" sz="2400" b="1" dirty="0">
                <a:solidFill>
                  <a:srgbClr val="FFFFFF"/>
                </a:solidFill>
              </a:rPr>
              <a:t>16–60</a:t>
            </a:r>
            <a:r>
              <a:rPr lang="en-GB" sz="2400" dirty="0">
                <a:solidFill>
                  <a:srgbClr val="FFFFFF"/>
                </a:solidFill>
              </a:rPr>
              <a:t> </a:t>
            </a:r>
          </a:p>
          <a:p>
            <a:pPr lvl="0"/>
            <a:r>
              <a:rPr lang="en-GB" sz="2400" dirty="0">
                <a:solidFill>
                  <a:srgbClr val="FFFFFF"/>
                </a:solidFill>
              </a:rPr>
              <a:t>Gary states: </a:t>
            </a:r>
          </a:p>
          <a:p>
            <a:pPr lvl="1"/>
            <a:r>
              <a:rPr lang="en-GB" sz="2400" dirty="0">
                <a:solidFill>
                  <a:srgbClr val="FFFFFF"/>
                </a:solidFill>
              </a:rPr>
              <a:t>"The older ones seem to understand." </a:t>
            </a:r>
          </a:p>
          <a:p>
            <a:pPr lvl="1"/>
            <a:r>
              <a:rPr lang="en-GB" sz="2400" dirty="0">
                <a:solidFill>
                  <a:srgbClr val="FFFFFF"/>
                </a:solidFill>
              </a:rPr>
              <a:t>"The younger ones seem to do something else." </a:t>
            </a:r>
          </a:p>
          <a:p>
            <a:r>
              <a:rPr lang="en-GB" sz="2400" b="1" dirty="0">
                <a:solidFill>
                  <a:srgbClr val="FFFFFF"/>
                </a:solidFill>
              </a:rPr>
              <a:t>Why this is a communication barrier</a:t>
            </a:r>
          </a:p>
          <a:p>
            <a:r>
              <a:rPr lang="en-GB" sz="2400" dirty="0">
                <a:solidFill>
                  <a:srgbClr val="FFFFFF"/>
                </a:solidFill>
              </a:rPr>
              <a:t>Different generations often have:</a:t>
            </a:r>
          </a:p>
          <a:p>
            <a:endParaRPr lang="en-GB" sz="2400" dirty="0">
              <a:solidFill>
                <a:srgbClr val="FFFFFF"/>
              </a:solidFill>
            </a:endParaRPr>
          </a:p>
          <a:p>
            <a:pPr lvl="0"/>
            <a:r>
              <a:rPr lang="en-GB" sz="2400" dirty="0">
                <a:solidFill>
                  <a:srgbClr val="FFFFFF"/>
                </a:solidFill>
              </a:rPr>
              <a:t>Different learning styles </a:t>
            </a:r>
          </a:p>
          <a:p>
            <a:pPr lvl="0"/>
            <a:r>
              <a:rPr lang="en-GB" sz="2400" dirty="0">
                <a:solidFill>
                  <a:srgbClr val="FFFFFF"/>
                </a:solidFill>
              </a:rPr>
              <a:t>Different communication preferences</a:t>
            </a:r>
            <a:r>
              <a:rPr lang="en-GB" sz="1300" dirty="0">
                <a:solidFill>
                  <a:srgbClr val="FFFFFF"/>
                </a:solidFill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57917328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C0A7B2BF-A5D3-3722-F035-6CBBCC9182C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743AA782-23D1-4521-8CAD-47662984AA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ED79F75-4964-F008-242F-322D2CDCFE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33614" y="-709409"/>
            <a:ext cx="8075607" cy="1481328"/>
          </a:xfrm>
        </p:spPr>
        <p:txBody>
          <a:bodyPr anchor="b">
            <a:normAutofit/>
          </a:bodyPr>
          <a:lstStyle/>
          <a:p>
            <a:r>
              <a:rPr lang="en-GB" sz="4200" dirty="0"/>
              <a:t>Analysis using Berlo's SMCR Model</a:t>
            </a:r>
          </a:p>
        </p:txBody>
      </p:sp>
      <p:sp>
        <p:nvSpPr>
          <p:cNvPr id="17" name="sketch line">
            <a:extLst>
              <a:ext uri="{FF2B5EF4-FFF2-40B4-BE49-F238E27FC236}">
                <a16:creationId xmlns:a16="http://schemas.microsoft.com/office/drawing/2014/main" id="{650D18FE-0824-4A46-B22C-A86B52E578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2372868"/>
            <a:ext cx="3255095" cy="18288"/>
          </a:xfrm>
          <a:custGeom>
            <a:avLst/>
            <a:gdLst>
              <a:gd name="csX0" fmla="*/ 0 w 3255095"/>
              <a:gd name="csY0" fmla="*/ 0 h 18288"/>
              <a:gd name="csX1" fmla="*/ 618468 w 3255095"/>
              <a:gd name="csY1" fmla="*/ 0 h 18288"/>
              <a:gd name="csX2" fmla="*/ 1269487 w 3255095"/>
              <a:gd name="csY2" fmla="*/ 0 h 18288"/>
              <a:gd name="csX3" fmla="*/ 1953057 w 3255095"/>
              <a:gd name="csY3" fmla="*/ 0 h 18288"/>
              <a:gd name="csX4" fmla="*/ 2636627 w 3255095"/>
              <a:gd name="csY4" fmla="*/ 0 h 18288"/>
              <a:gd name="csX5" fmla="*/ 3255095 w 3255095"/>
              <a:gd name="csY5" fmla="*/ 0 h 18288"/>
              <a:gd name="csX6" fmla="*/ 3255095 w 3255095"/>
              <a:gd name="csY6" fmla="*/ 18288 h 18288"/>
              <a:gd name="csX7" fmla="*/ 2538974 w 3255095"/>
              <a:gd name="csY7" fmla="*/ 18288 h 18288"/>
              <a:gd name="csX8" fmla="*/ 1822853 w 3255095"/>
              <a:gd name="csY8" fmla="*/ 18288 h 18288"/>
              <a:gd name="csX9" fmla="*/ 1171834 w 3255095"/>
              <a:gd name="csY9" fmla="*/ 18288 h 18288"/>
              <a:gd name="csX10" fmla="*/ 0 w 3255095"/>
              <a:gd name="csY10" fmla="*/ 18288 h 18288"/>
              <a:gd name="csX11" fmla="*/ 0 w 3255095"/>
              <a:gd name="csY11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083D703A-AE75-75B0-3B43-C88CD988CDD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38200" y="-17537"/>
            <a:ext cx="10315074" cy="6885310"/>
          </a:xfrm>
          <a:prstGeom prst="rect">
            <a:avLst/>
          </a:prstGeom>
        </p:spPr>
      </p:pic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572AF4C-116A-FE07-BB42-AD4536F0EA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454682FA-2E9E-4DCC-AFA0-70701551065F}" type="slidenum">
              <a:rPr lang="en-GB" smtClean="0"/>
              <a:pPr>
                <a:spcAft>
                  <a:spcPts val="600"/>
                </a:spcAft>
              </a:pPr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909876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D7D707D7-4A2D-A933-5326-C1C532336EE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70" name="Rectangle 369">
            <a:extLst>
              <a:ext uri="{FF2B5EF4-FFF2-40B4-BE49-F238E27FC236}">
                <a16:creationId xmlns:a16="http://schemas.microsoft.com/office/drawing/2014/main" id="{460B0EFB-53ED-4F35-B05D-F658EA021C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6" name="Picture 5" descr="Woman holding tablet, presenting to seated audience">
            <a:extLst>
              <a:ext uri="{FF2B5EF4-FFF2-40B4-BE49-F238E27FC236}">
                <a16:creationId xmlns:a16="http://schemas.microsoft.com/office/drawing/2014/main" id="{2317498F-969F-E2F5-8403-1145E746ADB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881" r="32858" b="-1"/>
          <a:stretch>
            <a:fillRect/>
          </a:stretch>
        </p:blipFill>
        <p:spPr>
          <a:xfrm>
            <a:off x="-7366" y="10"/>
            <a:ext cx="4855591" cy="6857990"/>
          </a:xfrm>
          <a:custGeom>
            <a:avLst/>
            <a:gdLst/>
            <a:ahLst/>
            <a:cxnLst/>
            <a:rect l="l" t="t" r="r" b="b"/>
            <a:pathLst>
              <a:path w="4636517" h="6858000">
                <a:moveTo>
                  <a:pt x="0" y="0"/>
                </a:moveTo>
                <a:lnTo>
                  <a:pt x="4636517" y="0"/>
                </a:lnTo>
                <a:lnTo>
                  <a:pt x="4636517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372" name="!!Arc">
            <a:extLst>
              <a:ext uri="{FF2B5EF4-FFF2-40B4-BE49-F238E27FC236}">
                <a16:creationId xmlns:a16="http://schemas.microsoft.com/office/drawing/2014/main" id="{835EF3DD-7D43-4A27-8967-A92FD8CC93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73531" y="407987"/>
            <a:ext cx="2987899" cy="2987899"/>
          </a:xfrm>
          <a:prstGeom prst="arc">
            <a:avLst>
              <a:gd name="adj1" fmla="val 16200000"/>
              <a:gd name="adj2" fmla="val 2563720"/>
            </a:avLst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051D037-B2D0-91D5-0AFE-5E7DC0CD71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82219" y="-391320"/>
            <a:ext cx="5721484" cy="1325563"/>
          </a:xfrm>
        </p:spPr>
        <p:txBody>
          <a:bodyPr>
            <a:normAutofit/>
          </a:bodyPr>
          <a:lstStyle/>
          <a:p>
            <a:r>
              <a:rPr lang="en-GB" b="1" u="sng" dirty="0"/>
              <a:t>Solutions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A9B76AD-1AB0-07B0-3394-C0D10C6CD25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79106" y="524779"/>
            <a:ext cx="3879979" cy="6196695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2200" b="1" dirty="0"/>
              <a:t>Recommendations</a:t>
            </a:r>
          </a:p>
          <a:p>
            <a:pPr marL="0" indent="0">
              <a:buNone/>
            </a:pPr>
            <a:endParaRPr lang="en-GB" sz="2200" b="1" dirty="0"/>
          </a:p>
          <a:p>
            <a:pPr marL="0" indent="0">
              <a:buNone/>
            </a:pPr>
            <a:r>
              <a:rPr lang="en-GB" sz="2200" b="1" dirty="0"/>
              <a:t>1. Practical demonstrations</a:t>
            </a:r>
          </a:p>
          <a:p>
            <a:r>
              <a:rPr lang="en-GB" sz="2200" dirty="0"/>
              <a:t>Show employees exactly how tasks should be completed.</a:t>
            </a:r>
          </a:p>
          <a:p>
            <a:pPr marL="0" indent="0">
              <a:buNone/>
            </a:pPr>
            <a:br>
              <a:rPr lang="en-GB" sz="2200" dirty="0"/>
            </a:br>
            <a:endParaRPr lang="en-GB" sz="2200" dirty="0"/>
          </a:p>
          <a:p>
            <a:pPr marL="0" indent="0">
              <a:buNone/>
            </a:pPr>
            <a:r>
              <a:rPr lang="en-GB" sz="2200" b="1" dirty="0"/>
              <a:t>2. Buddy system</a:t>
            </a:r>
          </a:p>
          <a:p>
            <a:r>
              <a:rPr lang="en-GB" sz="2200" dirty="0"/>
              <a:t>Pair younger workers with experienced staff.</a:t>
            </a:r>
          </a:p>
          <a:p>
            <a:pPr marL="0" indent="0">
              <a:buNone/>
            </a:pPr>
            <a:br>
              <a:rPr lang="en-GB" sz="2200" dirty="0"/>
            </a:br>
            <a:endParaRPr lang="en-GB" sz="2200" dirty="0"/>
          </a:p>
          <a:p>
            <a:pPr marL="0" indent="0">
              <a:buNone/>
            </a:pPr>
            <a:r>
              <a:rPr lang="en-GB" sz="2200" b="1" dirty="0"/>
              <a:t>3. Refresher training</a:t>
            </a:r>
          </a:p>
          <a:p>
            <a:r>
              <a:rPr lang="en-GB" sz="2200" dirty="0"/>
              <a:t>Provide regular food hygiene sessions.</a:t>
            </a:r>
          </a:p>
          <a:p>
            <a:pPr marL="0" indent="0">
              <a:buNone/>
            </a:pPr>
            <a:br>
              <a:rPr lang="en-GB" sz="2200" dirty="0"/>
            </a:br>
            <a:endParaRPr lang="en-GB" sz="2200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DD8DAC1-8EC5-3B22-4E7F-3C68D2AF94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047382" y="6356350"/>
            <a:ext cx="1306417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454682FA-2E9E-4DCC-AFA0-70701551065F}" type="slidenum">
              <a:rPr lang="en-GB"/>
              <a:pPr>
                <a:spcAft>
                  <a:spcPts val="600"/>
                </a:spcAft>
              </a:pPr>
              <a:t>6</a:t>
            </a:fld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6833A1E-3434-F03F-BF26-9719B8683C33}"/>
              </a:ext>
            </a:extLst>
          </p:cNvPr>
          <p:cNvSpPr txBox="1"/>
          <p:nvPr/>
        </p:nvSpPr>
        <p:spPr>
          <a:xfrm>
            <a:off x="8866451" y="1203158"/>
            <a:ext cx="3020749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4. Two-way communication</a:t>
            </a:r>
          </a:p>
          <a:p>
            <a:r>
              <a:rPr lang="en-GB" sz="2400" dirty="0"/>
              <a:t>Encourage staff to ask questions before beginning work.</a:t>
            </a:r>
          </a:p>
          <a:p>
            <a:endParaRPr lang="en-GB" sz="2400" dirty="0"/>
          </a:p>
          <a:p>
            <a:r>
              <a:rPr lang="en-GB" sz="2400" b="1" dirty="0"/>
              <a:t>5. Digital learning</a:t>
            </a:r>
          </a:p>
          <a:p>
            <a:r>
              <a:rPr lang="en-GB" sz="2400" dirty="0"/>
              <a:t>Use videos, tablets and visual instructions for younger employees</a:t>
            </a:r>
            <a:r>
              <a:rPr lang="en-GB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426362613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9D18CC4E-3F2F-627C-F26F-2E8486A85FC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DBC6133C-0615-4CE4-9132-37E609A9BD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70D6170-E468-AF36-4BC6-4366D46F13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5064" y="525982"/>
            <a:ext cx="4282983" cy="1200361"/>
          </a:xfrm>
        </p:spPr>
        <p:txBody>
          <a:bodyPr anchor="b">
            <a:normAutofit/>
          </a:bodyPr>
          <a:lstStyle/>
          <a:p>
            <a:r>
              <a:rPr lang="en-GB" sz="3600" dirty="0"/>
              <a:t>Solution using Berlo's Model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169CC832-2974-4E8D-90ED-3E2941BA73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16533" y="1944913"/>
            <a:ext cx="4023360" cy="2743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55222F96-971A-4F90-B841-6BAB416C7A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-225843" y="6053360"/>
            <a:ext cx="740664" cy="154124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08980754-6F4B-43C9-B9BE-127B6BED65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904923" y="215201"/>
            <a:ext cx="740664" cy="11833491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2C1BBA94-3F40-40AA-8BB9-E69E25E537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96793" y="354959"/>
            <a:ext cx="6184973" cy="5915212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EA1D2D4D-5EC4-4C24-58D2-5A96AC4EF29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246750" y="-1"/>
            <a:ext cx="12707073" cy="70866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3749744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BAA1224-93B0-57DC-D993-79F99DECCC6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F369799-FDD3-5140-F374-66613090DAB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4682FA-2E9E-4DCC-AFA0-70701551065F}" type="slidenum">
              <a:rPr lang="en-GB" smtClean="0"/>
              <a:t>8</a:t>
            </a:fld>
            <a:endParaRPr lang="en-GB"/>
          </a:p>
        </p:txBody>
      </p:sp>
      <p:pic>
        <p:nvPicPr>
          <p:cNvPr id="8" name="Content Placeholder 7">
            <a:extLst>
              <a:ext uri="{FF2B5EF4-FFF2-40B4-BE49-F238E27FC236}">
                <a16:creationId xmlns:a16="http://schemas.microsoft.com/office/drawing/2014/main" id="{BA666F83-EF6F-601F-13BF-122557DFC10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1138644" y="111669"/>
            <a:ext cx="9914711" cy="66098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937354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8" name="Rectangle 27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2170031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19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082819" y="0"/>
            <a:ext cx="4097211" cy="2170661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48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5010646" y="-5010043"/>
            <a:ext cx="2170709" cy="12192000"/>
          </a:xfrm>
          <a:prstGeom prst="rect">
            <a:avLst/>
          </a:prstGeom>
          <a:gradFill>
            <a:gsLst>
              <a:gs pos="23000">
                <a:schemeClr val="accent1">
                  <a:lumMod val="75000"/>
                  <a:alpha val="16000"/>
                </a:schemeClr>
              </a:gs>
              <a:gs pos="99000">
                <a:srgbClr val="000000">
                  <a:alpha val="45000"/>
                </a:srgbClr>
              </a:gs>
            </a:gsLst>
            <a:lin ang="21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31897CE-CCC0-A9AC-6C6B-9F6F833CC5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83564" y="348865"/>
            <a:ext cx="9718111" cy="1576446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0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CONCLUSION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C452BA6-24C0-3379-6A0C-7F607269FD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704320" y="6455664"/>
            <a:ext cx="448056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454682FA-2E9E-4DCC-AFA0-70701551065F}" type="slidenum">
              <a:rPr lang="en-US" sz="1100">
                <a:solidFill>
                  <a:schemeClr val="tx1">
                    <a:lumMod val="50000"/>
                    <a:lumOff val="50000"/>
                  </a:schemeClr>
                </a:solidFill>
              </a:rPr>
              <a:pPr>
                <a:spcAft>
                  <a:spcPts val="600"/>
                </a:spcAft>
              </a:pPr>
              <a:t>9</a:t>
            </a:fld>
            <a:endParaRPr lang="en-US" sz="11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graphicFrame>
        <p:nvGraphicFramePr>
          <p:cNvPr id="32" name="TextBox 2">
            <a:extLst>
              <a:ext uri="{FF2B5EF4-FFF2-40B4-BE49-F238E27FC236}">
                <a16:creationId xmlns:a16="http://schemas.microsoft.com/office/drawing/2014/main" id="{F17A44A5-8764-B78A-9D98-1A5072E407C1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585941057"/>
              </p:ext>
            </p:extLst>
          </p:nvPr>
        </p:nvGraphicFramePr>
        <p:xfrm>
          <a:off x="644056" y="2615979"/>
          <a:ext cx="10927829" cy="36894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22268914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0" name="Rectangle 39">
            <a:extLst>
              <a:ext uri="{FF2B5EF4-FFF2-40B4-BE49-F238E27FC236}">
                <a16:creationId xmlns:a16="http://schemas.microsoft.com/office/drawing/2014/main" id="{2659FDB4-FCBE-4A89-B46D-43D4FA5446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8313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63FED0C-FBA8-6118-722A-CEE065D703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219070" y="685525"/>
            <a:ext cx="3939688" cy="5583126"/>
          </a:xfrm>
        </p:spPr>
        <p:txBody>
          <a:bodyPr vert="horz" lIns="91440" tIns="45720" rIns="91440" bIns="45720" rtlCol="0">
            <a:normAutofit/>
          </a:bodyPr>
          <a:lstStyle/>
          <a:p>
            <a:pPr algn="r"/>
            <a:r>
              <a:rPr lang="en-US" sz="5000" kern="1200" dirty="0">
                <a:latin typeface="+mj-lt"/>
                <a:ea typeface="+mj-ea"/>
                <a:cs typeface="+mj-cs"/>
              </a:rPr>
              <a:t>REFERENCES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FD9563E-3ADD-5E2A-A579-C29FCE26B0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320400"/>
            <a:ext cx="2743200" cy="365125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spcAft>
                <a:spcPts val="600"/>
              </a:spcAft>
            </a:pPr>
            <a:fld id="{454682FA-2E9E-4DCC-AFA0-70701551065F}" type="slidenum">
              <a:rPr lang="en-US">
                <a:solidFill>
                  <a:schemeClr val="tx1">
                    <a:alpha val="60000"/>
                  </a:schemeClr>
                </a:solidFill>
              </a:rPr>
              <a:pPr>
                <a:spcAft>
                  <a:spcPts val="600"/>
                </a:spcAft>
              </a:pPr>
              <a:t>10</a:t>
            </a:fld>
            <a:endParaRPr lang="en-US">
              <a:solidFill>
                <a:schemeClr val="tx1">
                  <a:alpha val="60000"/>
                </a:schemeClr>
              </a:solidFill>
            </a:endParaRPr>
          </a:p>
        </p:txBody>
      </p:sp>
      <p:cxnSp>
        <p:nvCxnSpPr>
          <p:cNvPr id="42" name="Straight Connector 41">
            <a:extLst>
              <a:ext uri="{FF2B5EF4-FFF2-40B4-BE49-F238E27FC236}">
                <a16:creationId xmlns:a16="http://schemas.microsoft.com/office/drawing/2014/main" id="{C8F51B3F-8331-4E4A-AE96-D47B1006EE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728053" y="1132114"/>
            <a:ext cx="0" cy="5717573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5" name="TextBox 2">
            <a:extLst>
              <a:ext uri="{FF2B5EF4-FFF2-40B4-BE49-F238E27FC236}">
                <a16:creationId xmlns:a16="http://schemas.microsoft.com/office/drawing/2014/main" id="{D968F95D-7BCB-1054-5843-AD79DA5B9A92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132103092"/>
              </p:ext>
            </p:extLst>
          </p:nvPr>
        </p:nvGraphicFramePr>
        <p:xfrm>
          <a:off x="3720619" y="0"/>
          <a:ext cx="7633182" cy="66601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42784890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6443D945-448E-1599-385C-523326B8F8F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577D6B2E-37A3-429E-A37C-F30ED64872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5CEAD642-85CF-4750-8432-7C80C901F0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11723" y="-1"/>
            <a:ext cx="12225953" cy="6868071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FA33EEAE-15D5-4119-8C1E-89D943F911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441959" y="-3"/>
            <a:ext cx="11772269" cy="6868074"/>
          </a:xfrm>
          <a:prstGeom prst="rect">
            <a:avLst/>
          </a:prstGeom>
          <a:gradFill>
            <a:gsLst>
              <a:gs pos="21000">
                <a:schemeClr val="accent1">
                  <a:lumMod val="50000"/>
                  <a:alpha val="83000"/>
                </a:schemeClr>
              </a:gs>
              <a:gs pos="100000">
                <a:schemeClr val="accent1">
                  <a:alpha val="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730D8B3B-9B80-4025-B934-26DC7D7CD2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15200" y="0"/>
            <a:ext cx="3623374" cy="6868072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  <a:alpha val="0"/>
                </a:schemeClr>
              </a:gs>
              <a:gs pos="99000">
                <a:srgbClr val="000000">
                  <a:alpha val="41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1064D5D5-227B-4F66-9AEA-46F570E793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5875" y="-3"/>
            <a:ext cx="12233581" cy="6868076"/>
          </a:xfrm>
          <a:prstGeom prst="rect">
            <a:avLst/>
          </a:prstGeom>
          <a:gradFill>
            <a:gsLst>
              <a:gs pos="3000">
                <a:schemeClr val="accent1">
                  <a:lumMod val="75000"/>
                  <a:alpha val="0"/>
                </a:schemeClr>
              </a:gs>
              <a:gs pos="100000">
                <a:srgbClr val="000000">
                  <a:alpha val="73000"/>
                </a:srgb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646B67A4-D328-4747-A82B-65E84FA463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4484334" y="-861824"/>
            <a:ext cx="6861931" cy="8597859"/>
          </a:xfrm>
          <a:prstGeom prst="rect">
            <a:avLst/>
          </a:prstGeom>
          <a:gradFill>
            <a:gsLst>
              <a:gs pos="3000">
                <a:schemeClr val="accent1">
                  <a:lumMod val="75000"/>
                  <a:alpha val="0"/>
                </a:schemeClr>
              </a:gs>
              <a:gs pos="100000">
                <a:srgbClr val="000000">
                  <a:alpha val="27000"/>
                </a:srgb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Oval 21">
            <a:extLst>
              <a:ext uri="{FF2B5EF4-FFF2-40B4-BE49-F238E27FC236}">
                <a16:creationId xmlns:a16="http://schemas.microsoft.com/office/drawing/2014/main" id="{B5A1B09C-1565-46F8-B70F-621C5EB48A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993193">
            <a:off x="1186972" y="1089049"/>
            <a:ext cx="4967533" cy="4988390"/>
          </a:xfrm>
          <a:prstGeom prst="ellipse">
            <a:avLst/>
          </a:prstGeom>
          <a:gradFill>
            <a:gsLst>
              <a:gs pos="0">
                <a:schemeClr val="accent1">
                  <a:alpha val="26000"/>
                </a:schemeClr>
              </a:gs>
              <a:gs pos="85000">
                <a:schemeClr val="accent1">
                  <a:lumMod val="60000"/>
                  <a:lumOff val="40000"/>
                  <a:alpha val="0"/>
                </a:schemeClr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405636C-84FB-984E-25D1-0F35007577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62567" y="818984"/>
            <a:ext cx="6714699" cy="3178689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8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Questions?</a:t>
            </a:r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8C516CC8-80AC-446C-A56E-9F54B72104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3" y="4490110"/>
            <a:ext cx="12217710" cy="2377962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  <a:alpha val="50000"/>
                </a:schemeClr>
              </a:gs>
              <a:gs pos="99000">
                <a:srgbClr val="000000">
                  <a:alpha val="34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2AB40F7-6653-0291-29A7-5821B39DB8E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704320" y="6455664"/>
            <a:ext cx="448056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454682FA-2E9E-4DCC-AFA0-70701551065F}" type="slidenum">
              <a:rPr lang="en-US" sz="1100">
                <a:solidFill>
                  <a:srgbClr val="FFFFFF"/>
                </a:solidFill>
              </a:rPr>
              <a:pPr>
                <a:spcAft>
                  <a:spcPts val="600"/>
                </a:spcAft>
              </a:pPr>
              <a:t>11</a:t>
            </a:fld>
            <a:endParaRPr lang="en-US" sz="11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2836861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1325</TotalTime>
  <Words>494</Words>
  <Application>Microsoft Office PowerPoint</Application>
  <PresentationFormat>Widescreen</PresentationFormat>
  <Paragraphs>85</Paragraphs>
  <Slides>11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6" baseType="lpstr">
      <vt:lpstr>Aptos</vt:lpstr>
      <vt:lpstr>Aptos Display</vt:lpstr>
      <vt:lpstr>Arial</vt:lpstr>
      <vt:lpstr>Calibri</vt:lpstr>
      <vt:lpstr>Office Theme</vt:lpstr>
      <vt:lpstr>LCLM4003 Effective Teamwork and Communication   </vt:lpstr>
      <vt:lpstr>Overview</vt:lpstr>
      <vt:lpstr>Introduction</vt:lpstr>
      <vt:lpstr>Age / Generational Barrier</vt:lpstr>
      <vt:lpstr>Analysis using Berlo's SMCR Model</vt:lpstr>
      <vt:lpstr>Solutions</vt:lpstr>
      <vt:lpstr>Solution using Berlo's Model</vt:lpstr>
      <vt:lpstr>PowerPoint Presentation</vt:lpstr>
      <vt:lpstr>CONCLUSION</vt:lpstr>
      <vt:lpstr>REFERENCES</vt:lpstr>
      <vt:lpstr>Questions?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Lloyd Beharry</dc:creator>
  <cp:lastModifiedBy>Edgar Gomes</cp:lastModifiedBy>
  <cp:revision>11</cp:revision>
  <dcterms:created xsi:type="dcterms:W3CDTF">2025-03-30T08:53:31Z</dcterms:created>
  <dcterms:modified xsi:type="dcterms:W3CDTF">2026-08-11T14:01:11Z</dcterms:modified>
</cp:coreProperties>
</file>