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3" r:id="rId8"/>
    <p:sldId id="264" r:id="rId9"/>
    <p:sldId id="273" r:id="rId10"/>
    <p:sldId id="272" r:id="rId11"/>
    <p:sldId id="265" r:id="rId12"/>
    <p:sldId id="266" r:id="rId13"/>
    <p:sldId id="267" r:id="rId14"/>
    <p:sldId id="268" r:id="rId15"/>
    <p:sldId id="269" r:id="rId16"/>
    <p:sldId id="270" r:id="rId17"/>
    <p:sldId id="262"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Gallagher-Read" initials="MG" lastIdx="1" clrIdx="0">
    <p:extLst>
      <p:ext uri="{19B8F6BF-5375-455C-9EA6-DF929625EA0E}">
        <p15:presenceInfo xmlns:p15="http://schemas.microsoft.com/office/powerpoint/2012/main" userId="0cfbe5fb31f9127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3E68D-173C-46F9-8D76-C5CC12FE4357}" v="119" dt="2020-06-23T06:13:05.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3T06:45:20.673"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8793-5FB2-4DB6-8849-701A5F608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4289CA-8FA2-4978-8777-8C1A07D78C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A91E26-2177-4C52-88E0-20F538FE0933}"/>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A62DF2B5-3FA5-43F3-A92A-5B62861F09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BF4C3-D455-406F-B4A9-5DE2AE46BA7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499958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87F29-FA91-4FE3-8368-A6BE82C62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95BB84-9B77-434F-A833-2A00D82F815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BE4140-42F0-45BF-9352-EB29DCA350FE}"/>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D53BA3D5-4510-4649-8A77-20722D95D6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29AC98-13F4-4E16-9C3B-004D8A14C805}"/>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24355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614A-EE80-4661-A79B-695DBE654D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DFC2F0-78F9-4E16-96E4-7721DBD0A9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E19611-4283-44F2-B660-C34768871195}"/>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16133949-71AE-45A8-8D62-9AD4955105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11C0C-19F1-4AE5-8384-05536EE26AA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8652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FB1F-8A71-4574-8956-02E6A3F9E6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BF8BFF-AF63-40AB-B52A-B20ADBD1B2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2C0F0B-9DB3-4B9A-88A5-58CD96DAECE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D1F58A-A015-4DFA-9092-8E0C8AC729FE}"/>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6" name="Footer Placeholder 5">
            <a:extLst>
              <a:ext uri="{FF2B5EF4-FFF2-40B4-BE49-F238E27FC236}">
                <a16:creationId xmlns:a16="http://schemas.microsoft.com/office/drawing/2014/main" id="{585848D5-C500-40D5-961A-899EB4C89F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A4ED18-E34A-448B-9FE2-0A7764BD459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00843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2764-0573-47CE-9B31-1C91FB96F8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0B70EAA-9807-448E-9D81-32A896DE6C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6DC1C18-228B-4AE8-878F-E4AEDCD50DA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801A56-EA0B-427B-B426-9F2CD5D8FD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33B364-FD02-4552-A677-C139783B84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E92A03-CAF7-42CE-B562-2AB146A3FED3}"/>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8" name="Footer Placeholder 7">
            <a:extLst>
              <a:ext uri="{FF2B5EF4-FFF2-40B4-BE49-F238E27FC236}">
                <a16:creationId xmlns:a16="http://schemas.microsoft.com/office/drawing/2014/main" id="{301665F1-9F80-4308-BDC0-D3954A7DCB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80B40A-9729-4BB7-9039-187F42A26CE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44471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99A1-5B5D-4352-9AA0-5561A9B6D0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D75D92B-8957-43B4-8697-61096509C9D3}"/>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4" name="Footer Placeholder 3">
            <a:extLst>
              <a:ext uri="{FF2B5EF4-FFF2-40B4-BE49-F238E27FC236}">
                <a16:creationId xmlns:a16="http://schemas.microsoft.com/office/drawing/2014/main" id="{BB18D820-F61F-4D5E-A185-CA1B569DB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878F06-07D3-46D6-AF45-B427005FA58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6938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8B319-7572-4256-9C56-95F4D8DDBBD7}"/>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3" name="Footer Placeholder 2">
            <a:extLst>
              <a:ext uri="{FF2B5EF4-FFF2-40B4-BE49-F238E27FC236}">
                <a16:creationId xmlns:a16="http://schemas.microsoft.com/office/drawing/2014/main" id="{C4389E28-2CA8-4663-9BC9-D3F5575A65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F8C2AC-7BC4-4EC5-81D4-D62AA160A8A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56527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93D6-D1BB-4F15-8281-F42022F39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688337E-666D-4656-8808-34193325A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D355104-0AD6-4433-95B9-10FB88DA3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2CC9DC-6735-4F0F-A3B6-AD581A97AF9B}"/>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6" name="Footer Placeholder 5">
            <a:extLst>
              <a:ext uri="{FF2B5EF4-FFF2-40B4-BE49-F238E27FC236}">
                <a16:creationId xmlns:a16="http://schemas.microsoft.com/office/drawing/2014/main" id="{0410CCA0-7F2C-45F5-BFAD-644B682442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4C260-9BFF-4F43-ABAB-F1BAAA5825FD}"/>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617434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5797-24C5-4FC5-A694-2759CE49E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7F2220-A13E-4604-9926-8C2BFD2E4D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85530C-07EB-45C8-8513-40E2D5BCA0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961066-D722-4F6B-BC98-46DD68B2DC93}"/>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6" name="Footer Placeholder 5">
            <a:extLst>
              <a:ext uri="{FF2B5EF4-FFF2-40B4-BE49-F238E27FC236}">
                <a16:creationId xmlns:a16="http://schemas.microsoft.com/office/drawing/2014/main" id="{7DF57708-15AA-42AE-A029-FA22936802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6EC57-07E5-4772-879A-47E3FB03D69A}"/>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11647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A7A33-03E0-4056-BB05-E98EA701FE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C341F3-60E6-461C-A93C-0DCD4498DB0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7532BE-7C13-4DF6-B2B4-13A8B661C6AD}"/>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1E0AEE2C-15D2-4F3B-8A47-500AC979E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F9847-8DD6-4587-8BB0-4EFE1DC58B9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277629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B8BC41-80F7-4A62-A7F2-9BF290A0DB3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CA7890-8A0B-4FF0-BAF4-20AD6802256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9F9199-FC77-4BC2-854B-85029F2D2FD7}"/>
              </a:ext>
            </a:extLst>
          </p:cNvPr>
          <p:cNvSpPr>
            <a:spLocks noGrp="1"/>
          </p:cNvSpPr>
          <p:nvPr>
            <p:ph type="dt" sz="half" idx="10"/>
          </p:nvPr>
        </p:nvSpPr>
        <p:spPr/>
        <p:txBody>
          <a:body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9069FB43-926C-4C21-8906-7469958C1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B191D-5C34-4EB9-A2F0-4384A5FD500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472779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649A58-B7CD-43D2-84A1-C35E9DC44A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805A931-7DD2-434A-A30D-DD1DFD4C40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080E20-17D1-4691-8C94-0C2CB1E648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3E4B77-46EC-4FEB-9118-3A2B19EAD532}" type="datetimeFigureOut">
              <a:rPr lang="en-US" smtClean="0"/>
              <a:t>2/18/2021</a:t>
            </a:fld>
            <a:endParaRPr lang="en-US"/>
          </a:p>
        </p:txBody>
      </p:sp>
      <p:sp>
        <p:nvSpPr>
          <p:cNvPr id="5" name="Footer Placeholder 4">
            <a:extLst>
              <a:ext uri="{FF2B5EF4-FFF2-40B4-BE49-F238E27FC236}">
                <a16:creationId xmlns:a16="http://schemas.microsoft.com/office/drawing/2014/main" id="{2B0A51D5-149C-4635-8440-934F657655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3DA0F2-4FAC-490E-B491-149F27672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9BE9C-17F2-4A21-86A0-E9EE542B3E65}" type="slidenum">
              <a:rPr lang="en-US" smtClean="0"/>
              <a:t>‹#›</a:t>
            </a:fld>
            <a:endParaRPr lang="en-US"/>
          </a:p>
        </p:txBody>
      </p:sp>
    </p:spTree>
    <p:extLst>
      <p:ext uri="{BB962C8B-B14F-4D97-AF65-F5344CB8AC3E}">
        <p14:creationId xmlns:p14="http://schemas.microsoft.com/office/powerpoint/2010/main" val="1607425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publications.parliament.uk/pa/ld199900/ldselect/ldsctech/123/12322.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ncbi.nlm.nih.gov/pmc/articles/PMC1119419/#B2"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professionalstandards.org.uk/what-we-do/accredited-registers/find-a-registe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nhc.org.uk/" TargetMode="External"/><Relationship Id="rId2" Type="http://schemas.openxmlformats.org/officeDocument/2006/relationships/hyperlink" Target="https://www.acupuncture.org.uk/" TargetMode="External"/><Relationship Id="rId1" Type="http://schemas.openxmlformats.org/officeDocument/2006/relationships/slideLayout" Target="../slideLayouts/slideLayout2.xml"/><Relationship Id="rId4" Type="http://schemas.openxmlformats.org/officeDocument/2006/relationships/hyperlink" Target="https://www.fht.org.u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s://www.nhs.uk/conditions/alexander-technique/" TargetMode="Externa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9EB9F2-07E2-4D64-BBD8-BB5B217F1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7840D-4560-4170-938D-9FB13F32DA25}"/>
              </a:ext>
            </a:extLst>
          </p:cNvPr>
          <p:cNvSpPr>
            <a:spLocks noGrp="1"/>
          </p:cNvSpPr>
          <p:nvPr>
            <p:ph type="ctrTitle" idx="4294967295"/>
          </p:nvPr>
        </p:nvSpPr>
        <p:spPr>
          <a:xfrm>
            <a:off x="4380588" y="965199"/>
            <a:ext cx="6766078" cy="4927601"/>
          </a:xfrm>
        </p:spPr>
        <p:txBody>
          <a:bodyPr vert="horz" lIns="91440" tIns="45720" rIns="91440" bIns="45720" rtlCol="0" anchor="ctr">
            <a:normAutofit/>
          </a:bodyPr>
          <a:lstStyle/>
          <a:p>
            <a:r>
              <a:rPr lang="en-US" sz="5400" kern="1200">
                <a:solidFill>
                  <a:schemeClr val="tx1">
                    <a:lumMod val="85000"/>
                    <a:lumOff val="15000"/>
                  </a:schemeClr>
                </a:solidFill>
                <a:latin typeface="+mj-lt"/>
                <a:ea typeface="+mj-ea"/>
                <a:cs typeface="+mj-cs"/>
              </a:rPr>
              <a:t>Regulation in complementary and alternative medicine</a:t>
            </a:r>
            <a:br>
              <a:rPr lang="en-US" sz="5400" kern="1200">
                <a:solidFill>
                  <a:schemeClr val="tx1">
                    <a:lumMod val="85000"/>
                    <a:lumOff val="15000"/>
                  </a:schemeClr>
                </a:solidFill>
                <a:latin typeface="+mj-lt"/>
                <a:ea typeface="+mj-ea"/>
                <a:cs typeface="+mj-cs"/>
              </a:rPr>
            </a:br>
            <a:endParaRPr lang="en-US" sz="5400" kern="1200">
              <a:solidFill>
                <a:schemeClr val="tx1">
                  <a:lumMod val="85000"/>
                  <a:lumOff val="15000"/>
                </a:schemeClr>
              </a:solidFill>
              <a:latin typeface="+mj-lt"/>
              <a:ea typeface="+mj-ea"/>
              <a:cs typeface="+mj-cs"/>
            </a:endParaRPr>
          </a:p>
        </p:txBody>
      </p:sp>
      <p:cxnSp>
        <p:nvCxnSpPr>
          <p:cNvPr id="9" name="Straight Connector 8">
            <a:extLst>
              <a:ext uri="{FF2B5EF4-FFF2-40B4-BE49-F238E27FC236}">
                <a16:creationId xmlns:a16="http://schemas.microsoft.com/office/drawing/2014/main" id="{F0C57C7C-DFE9-4A1E-B7A9-DF40E63366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058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4681BD-3FBD-4675-8B25-61253A98A035}"/>
              </a:ext>
            </a:extLst>
          </p:cNvPr>
          <p:cNvSpPr>
            <a:spLocks noGrp="1"/>
          </p:cNvSpPr>
          <p:nvPr>
            <p:ph type="title"/>
          </p:nvPr>
        </p:nvSpPr>
        <p:spPr>
          <a:xfrm>
            <a:off x="1136428" y="627564"/>
            <a:ext cx="7474172" cy="1325563"/>
          </a:xfrm>
        </p:spPr>
        <p:txBody>
          <a:bodyPr>
            <a:normAutofit/>
          </a:bodyPr>
          <a:lstStyle/>
          <a:p>
            <a:r>
              <a:rPr lang="en-GB" dirty="0"/>
              <a:t>Regulation</a:t>
            </a:r>
            <a:endParaRPr lang="en-US" dirty="0"/>
          </a:p>
        </p:txBody>
      </p:sp>
      <p:sp>
        <p:nvSpPr>
          <p:cNvPr id="5" name="Content Placeholder 4">
            <a:extLst>
              <a:ext uri="{FF2B5EF4-FFF2-40B4-BE49-F238E27FC236}">
                <a16:creationId xmlns:a16="http://schemas.microsoft.com/office/drawing/2014/main" id="{20C5C335-8845-47BE-A009-20C3F31650B3}"/>
              </a:ext>
            </a:extLst>
          </p:cNvPr>
          <p:cNvSpPr>
            <a:spLocks noGrp="1"/>
          </p:cNvSpPr>
          <p:nvPr>
            <p:ph idx="1"/>
          </p:nvPr>
        </p:nvSpPr>
        <p:spPr>
          <a:xfrm>
            <a:off x="1136429" y="2278173"/>
            <a:ext cx="6467867" cy="3450613"/>
          </a:xfrm>
        </p:spPr>
        <p:txBody>
          <a:bodyPr anchor="ctr">
            <a:normAutofit/>
          </a:bodyPr>
          <a:lstStyle/>
          <a:p>
            <a:pPr algn="just"/>
            <a:r>
              <a:rPr lang="en-GB" sz="2400" dirty="0"/>
              <a:t>Complementary and alternative therapies have become more widely used over the past two decades, but many practitioners in the United Kingdom are largely unregulated.</a:t>
            </a:r>
            <a:endParaRPr lang="en-US" sz="2400" dirty="0"/>
          </a:p>
        </p:txBody>
      </p:sp>
      <p:sp>
        <p:nvSpPr>
          <p:cNvPr id="12" name="Rectangle 1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First Aid Kit">
            <a:extLst>
              <a:ext uri="{FF2B5EF4-FFF2-40B4-BE49-F238E27FC236}">
                <a16:creationId xmlns:a16="http://schemas.microsoft.com/office/drawing/2014/main" id="{A2CF73EC-C330-46EE-867D-52A3221A6A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462106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983107-81D3-4B1B-AADB-0D63D1053E9D}"/>
              </a:ext>
            </a:extLst>
          </p:cNvPr>
          <p:cNvSpPr>
            <a:spLocks noGrp="1"/>
          </p:cNvSpPr>
          <p:nvPr>
            <p:ph type="title"/>
          </p:nvPr>
        </p:nvSpPr>
        <p:spPr>
          <a:xfrm>
            <a:off x="904877" y="2415322"/>
            <a:ext cx="3451730" cy="2399869"/>
          </a:xfrm>
        </p:spPr>
        <p:txBody>
          <a:bodyPr>
            <a:normAutofit/>
          </a:bodyPr>
          <a:lstStyle/>
          <a:p>
            <a:pPr algn="ctr"/>
            <a:r>
              <a:rPr lang="en-GB" sz="3400" dirty="0">
                <a:solidFill>
                  <a:srgbClr val="FFFFFF"/>
                </a:solidFill>
              </a:rPr>
              <a:t>Recommendations</a:t>
            </a:r>
            <a:endParaRPr lang="en-US" sz="3400" dirty="0">
              <a:solidFill>
                <a:srgbClr val="FFFFFF"/>
              </a:solidFill>
            </a:endParaRPr>
          </a:p>
        </p:txBody>
      </p:sp>
      <p:sp>
        <p:nvSpPr>
          <p:cNvPr id="3" name="Content Placeholder 2">
            <a:extLst>
              <a:ext uri="{FF2B5EF4-FFF2-40B4-BE49-F238E27FC236}">
                <a16:creationId xmlns:a16="http://schemas.microsoft.com/office/drawing/2014/main" id="{92FC6B21-E914-459E-9798-C20DD7034BC1}"/>
              </a:ext>
            </a:extLst>
          </p:cNvPr>
          <p:cNvSpPr>
            <a:spLocks noGrp="1"/>
          </p:cNvSpPr>
          <p:nvPr>
            <p:ph idx="1"/>
          </p:nvPr>
        </p:nvSpPr>
        <p:spPr>
          <a:xfrm>
            <a:off x="5120640" y="804672"/>
            <a:ext cx="6281928" cy="5248656"/>
          </a:xfrm>
        </p:spPr>
        <p:txBody>
          <a:bodyPr anchor="ctr">
            <a:normAutofit/>
          </a:bodyPr>
          <a:lstStyle/>
          <a:p>
            <a:pPr marL="0" indent="0" algn="just">
              <a:buNone/>
            </a:pPr>
            <a:r>
              <a:rPr lang="en-GB" sz="2000" dirty="0"/>
              <a:t>Recommendations on a report six on complementary and alternative medicine by the House of Lords Select Committee on Science and Technology was that “in order to protect the public, professions with more than one regulatory body make a concerted effort to bring their various bodies together and to develop a clear professional structure.” (para 4.12, 2000). </a:t>
            </a:r>
          </a:p>
          <a:p>
            <a:pPr marL="0" indent="0" algn="just">
              <a:buNone/>
            </a:pPr>
            <a:endParaRPr lang="en-GB" sz="2000" dirty="0"/>
          </a:p>
          <a:p>
            <a:pPr marL="0" indent="0" algn="just">
              <a:buNone/>
            </a:pPr>
            <a:endParaRPr lang="en-GB" sz="2000" dirty="0"/>
          </a:p>
          <a:p>
            <a:pPr marL="0" indent="0" algn="just">
              <a:buNone/>
            </a:pPr>
            <a:r>
              <a:rPr lang="en-GB" sz="2000" dirty="0">
                <a:hlinkClick r:id="rId2"/>
              </a:rPr>
              <a:t>https://publications.parliament.uk/pa/ld199900/ldselect/ldsctech/123/12322.htm</a:t>
            </a:r>
            <a:endParaRPr lang="en-GB" sz="2000" dirty="0"/>
          </a:p>
          <a:p>
            <a:pPr marL="0" indent="0" algn="just">
              <a:buNone/>
            </a:pPr>
            <a:r>
              <a:rPr lang="en-GB" sz="2000" dirty="0"/>
              <a:t>(House of Lords Select Committee on Science and Technology, 2000)</a:t>
            </a:r>
            <a:endParaRPr lang="en-US" sz="2000" dirty="0"/>
          </a:p>
        </p:txBody>
      </p:sp>
    </p:spTree>
    <p:extLst>
      <p:ext uri="{BB962C8B-B14F-4D97-AF65-F5344CB8AC3E}">
        <p14:creationId xmlns:p14="http://schemas.microsoft.com/office/powerpoint/2010/main" val="22336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9FBEC-99F8-43BA-8306-667BE8808A60}"/>
              </a:ext>
            </a:extLst>
          </p:cNvPr>
          <p:cNvSpPr>
            <a:spLocks noGrp="1"/>
          </p:cNvSpPr>
          <p:nvPr>
            <p:ph type="title"/>
          </p:nvPr>
        </p:nvSpPr>
        <p:spPr>
          <a:xfrm>
            <a:off x="1136428" y="627564"/>
            <a:ext cx="7474172" cy="1325563"/>
          </a:xfrm>
        </p:spPr>
        <p:txBody>
          <a:bodyPr>
            <a:normAutofit/>
          </a:bodyPr>
          <a:lstStyle/>
          <a:p>
            <a:r>
              <a:rPr lang="en-GB" dirty="0"/>
              <a:t>Rights to Practice </a:t>
            </a:r>
            <a:endParaRPr lang="en-US" dirty="0"/>
          </a:p>
        </p:txBody>
      </p:sp>
      <p:sp>
        <p:nvSpPr>
          <p:cNvPr id="3" name="Content Placeholder 2">
            <a:extLst>
              <a:ext uri="{FF2B5EF4-FFF2-40B4-BE49-F238E27FC236}">
                <a16:creationId xmlns:a16="http://schemas.microsoft.com/office/drawing/2014/main" id="{3D05E87A-A03C-4391-917D-5717D9BBB48C}"/>
              </a:ext>
            </a:extLst>
          </p:cNvPr>
          <p:cNvSpPr>
            <a:spLocks noGrp="1"/>
          </p:cNvSpPr>
          <p:nvPr>
            <p:ph idx="1"/>
          </p:nvPr>
        </p:nvSpPr>
        <p:spPr>
          <a:xfrm>
            <a:off x="1136429" y="2278173"/>
            <a:ext cx="6467867" cy="3450613"/>
          </a:xfrm>
        </p:spPr>
        <p:txBody>
          <a:bodyPr anchor="ctr">
            <a:normAutofit lnSpcReduction="10000"/>
          </a:bodyPr>
          <a:lstStyle/>
          <a:p>
            <a:pPr algn="just"/>
            <a:r>
              <a:rPr lang="en-GB" sz="2400" dirty="0"/>
              <a:t>In the United Kingdom the common law right to choose one's own treatment for illness has been barely constrained by law.</a:t>
            </a:r>
            <a:endParaRPr lang="en-GB" sz="2400" baseline="30000" dirty="0"/>
          </a:p>
          <a:p>
            <a:pPr algn="just"/>
            <a:r>
              <a:rPr lang="en-GB" sz="2400" dirty="0"/>
              <a:t>It is thus legal for practitioners to set themselves up in a wide variety of healthcare professions, as long as they do not claim to be registered medical practitioners and do not practise protected disciplines such as dentistry, midwifery, and veterinary medicine or supply medicines limited to prescription. </a:t>
            </a:r>
            <a:endParaRPr lang="en-US"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ospital">
            <a:extLst>
              <a:ext uri="{FF2B5EF4-FFF2-40B4-BE49-F238E27FC236}">
                <a16:creationId xmlns:a16="http://schemas.microsoft.com/office/drawing/2014/main" id="{66A354ED-0259-4C30-B291-78B775F2BD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
        <p:nvSpPr>
          <p:cNvPr id="4" name="Rectangle 3">
            <a:extLst>
              <a:ext uri="{FF2B5EF4-FFF2-40B4-BE49-F238E27FC236}">
                <a16:creationId xmlns:a16="http://schemas.microsoft.com/office/drawing/2014/main" id="{113FA235-7D13-4A4A-A94F-9316A888F00D}"/>
              </a:ext>
            </a:extLst>
          </p:cNvPr>
          <p:cNvSpPr/>
          <p:nvPr/>
        </p:nvSpPr>
        <p:spPr>
          <a:xfrm>
            <a:off x="264656" y="6121758"/>
            <a:ext cx="6056723" cy="369332"/>
          </a:xfrm>
          <a:prstGeom prst="rect">
            <a:avLst/>
          </a:prstGeom>
        </p:spPr>
        <p:txBody>
          <a:bodyPr wrap="none">
            <a:spAutoFit/>
          </a:bodyPr>
          <a:lstStyle/>
          <a:p>
            <a:r>
              <a:rPr lang="en-GB" dirty="0">
                <a:hlinkClick r:id="rId4"/>
              </a:rPr>
              <a:t>https://www.ncbi.nlm.nih.gov/pmc/articles/PMC1119419/#B2</a:t>
            </a:r>
            <a:endParaRPr lang="en-GB" dirty="0"/>
          </a:p>
        </p:txBody>
      </p:sp>
    </p:spTree>
    <p:extLst>
      <p:ext uri="{BB962C8B-B14F-4D97-AF65-F5344CB8AC3E}">
        <p14:creationId xmlns:p14="http://schemas.microsoft.com/office/powerpoint/2010/main" val="156043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D536CE5-FCCB-43BF-9BA5-DC5BE337D6E8}"/>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In Contrast</a:t>
            </a:r>
            <a:endParaRPr lang="en-US" sz="4000">
              <a:solidFill>
                <a:srgbClr val="FFFFFF"/>
              </a:solidFill>
            </a:endParaRPr>
          </a:p>
        </p:txBody>
      </p:sp>
      <p:sp>
        <p:nvSpPr>
          <p:cNvPr id="3" name="Content Placeholder 2">
            <a:extLst>
              <a:ext uri="{FF2B5EF4-FFF2-40B4-BE49-F238E27FC236}">
                <a16:creationId xmlns:a16="http://schemas.microsoft.com/office/drawing/2014/main" id="{28954F64-42BE-478B-B689-14F9CA065EE5}"/>
              </a:ext>
            </a:extLst>
          </p:cNvPr>
          <p:cNvSpPr>
            <a:spLocks noGrp="1"/>
          </p:cNvSpPr>
          <p:nvPr>
            <p:ph idx="1"/>
          </p:nvPr>
        </p:nvSpPr>
        <p:spPr>
          <a:xfrm>
            <a:off x="5120640" y="804672"/>
            <a:ext cx="6281928" cy="5248656"/>
          </a:xfrm>
        </p:spPr>
        <p:txBody>
          <a:bodyPr anchor="ctr">
            <a:normAutofit/>
          </a:bodyPr>
          <a:lstStyle/>
          <a:p>
            <a:pPr algn="just"/>
            <a:r>
              <a:rPr lang="en-GB" sz="2400" dirty="0"/>
              <a:t>Most other European Union countries, as well as the United States, there are few healthcare activities that are allowed without state authorisation. </a:t>
            </a:r>
          </a:p>
          <a:p>
            <a:pPr algn="just"/>
            <a:r>
              <a:rPr lang="en-GB" sz="2400" dirty="0"/>
              <a:t>Acupuncturists, herbalists, osteopaths, and naturopaths have been prosecuted for practising without medical qualifications.</a:t>
            </a:r>
          </a:p>
          <a:p>
            <a:pPr algn="just"/>
            <a:r>
              <a:rPr lang="en-GB" sz="2400" dirty="0"/>
              <a:t>the technical illegality of much complementary practice has meant that it has been pursued informally and disparately, with less opportunity for professional organisations to develop.</a:t>
            </a:r>
            <a:endParaRPr lang="en-US" sz="2400" dirty="0"/>
          </a:p>
        </p:txBody>
      </p:sp>
    </p:spTree>
    <p:extLst>
      <p:ext uri="{BB962C8B-B14F-4D97-AF65-F5344CB8AC3E}">
        <p14:creationId xmlns:p14="http://schemas.microsoft.com/office/powerpoint/2010/main" val="35593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1B8933-F909-42F0-872E-74AF8E662D01}"/>
              </a:ext>
            </a:extLst>
          </p:cNvPr>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Protecting the Public </a:t>
            </a:r>
            <a:endParaRPr lang="en-US" sz="4000" dirty="0">
              <a:solidFill>
                <a:srgbClr val="FFFFFF"/>
              </a:solidFill>
            </a:endParaRPr>
          </a:p>
        </p:txBody>
      </p:sp>
      <p:sp>
        <p:nvSpPr>
          <p:cNvPr id="3" name="Content Placeholder 2">
            <a:extLst>
              <a:ext uri="{FF2B5EF4-FFF2-40B4-BE49-F238E27FC236}">
                <a16:creationId xmlns:a16="http://schemas.microsoft.com/office/drawing/2014/main" id="{209DBCCF-FFEE-449E-808B-EE99C95D2E89}"/>
              </a:ext>
            </a:extLst>
          </p:cNvPr>
          <p:cNvSpPr>
            <a:spLocks noGrp="1"/>
          </p:cNvSpPr>
          <p:nvPr>
            <p:ph idx="1"/>
          </p:nvPr>
        </p:nvSpPr>
        <p:spPr>
          <a:xfrm>
            <a:off x="5120640" y="804672"/>
            <a:ext cx="6281928" cy="5248656"/>
          </a:xfrm>
        </p:spPr>
        <p:txBody>
          <a:bodyPr anchor="ctr">
            <a:normAutofit/>
          </a:bodyPr>
          <a:lstStyle/>
          <a:p>
            <a:pPr algn="just"/>
            <a:r>
              <a:rPr lang="en-GB" sz="3200" dirty="0"/>
              <a:t>The increasing demand for alternative health care across the developed world has. </a:t>
            </a:r>
          </a:p>
          <a:p>
            <a:pPr algn="just"/>
            <a:r>
              <a:rPr lang="en-GB" sz="3200" dirty="0"/>
              <a:t>Therefore, sometimes been met by practitioners outside the law and </a:t>
            </a:r>
            <a:r>
              <a:rPr lang="en-GB" sz="3200" b="1" dirty="0"/>
              <a:t>without recognisable training qualifications, professional standards, or insurance</a:t>
            </a:r>
            <a:r>
              <a:rPr lang="en-GB" sz="3200" dirty="0"/>
              <a:t>.</a:t>
            </a:r>
          </a:p>
          <a:p>
            <a:pPr algn="just"/>
            <a:endParaRPr lang="en-GB" sz="3200" dirty="0"/>
          </a:p>
          <a:p>
            <a:pPr marL="0" indent="0" algn="just">
              <a:buNone/>
            </a:pPr>
            <a:r>
              <a:rPr lang="en-GB" sz="3200" dirty="0"/>
              <a:t>(</a:t>
            </a:r>
            <a:r>
              <a:rPr lang="en-GB" sz="3200" dirty="0" err="1"/>
              <a:t>IBDrelief</a:t>
            </a:r>
            <a:r>
              <a:rPr lang="en-GB" sz="3200" dirty="0"/>
              <a:t>, 2020)</a:t>
            </a:r>
            <a:endParaRPr lang="en-US" sz="3200" dirty="0"/>
          </a:p>
        </p:txBody>
      </p:sp>
    </p:spTree>
    <p:extLst>
      <p:ext uri="{BB962C8B-B14F-4D97-AF65-F5344CB8AC3E}">
        <p14:creationId xmlns:p14="http://schemas.microsoft.com/office/powerpoint/2010/main" val="384383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654D6-C46A-4AF9-A179-D39FE8C0C4BA}"/>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In UK</a:t>
            </a:r>
            <a:endParaRPr lang="en-US"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56069E-5852-467E-98BB-C94B1AB3D88F}"/>
              </a:ext>
            </a:extLst>
          </p:cNvPr>
          <p:cNvSpPr>
            <a:spLocks noGrp="1"/>
          </p:cNvSpPr>
          <p:nvPr>
            <p:ph idx="1"/>
          </p:nvPr>
        </p:nvSpPr>
        <p:spPr>
          <a:xfrm>
            <a:off x="4976031" y="963877"/>
            <a:ext cx="6377769" cy="4930246"/>
          </a:xfrm>
        </p:spPr>
        <p:txBody>
          <a:bodyPr anchor="ctr">
            <a:normAutofit/>
          </a:bodyPr>
          <a:lstStyle/>
          <a:p>
            <a:pPr algn="just"/>
            <a:r>
              <a:rPr lang="en-GB" sz="2400" dirty="0"/>
              <a:t>In the United Kingdom, the lack of prosecution has meant that there are few formal obligations to meet any particular standard.</a:t>
            </a:r>
          </a:p>
          <a:p>
            <a:pPr algn="just"/>
            <a:r>
              <a:rPr lang="en-GB" sz="2400" dirty="0"/>
              <a:t>Individual practitioners have been able to pursue their own path, even set up their own training programme or professional body, without sanction.</a:t>
            </a:r>
          </a:p>
          <a:p>
            <a:pPr algn="just"/>
            <a:r>
              <a:rPr lang="en-US" sz="2400" dirty="0"/>
              <a:t>Many CAMs have voluntary registers (some of which are </a:t>
            </a:r>
            <a:r>
              <a:rPr lang="en-US" sz="2400" dirty="0">
                <a:hlinkClick r:id="rId2" tooltip="External website"/>
              </a:rPr>
              <a:t>accredited by the Professional Standards Authority for Health and Social Care, or the PSA</a:t>
            </a:r>
            <a:r>
              <a:rPr lang="en-US" sz="2400" dirty="0"/>
              <a:t>) or professional associations that practitioners can join if they choose.</a:t>
            </a:r>
          </a:p>
        </p:txBody>
      </p:sp>
    </p:spTree>
    <p:extLst>
      <p:ext uri="{BB962C8B-B14F-4D97-AF65-F5344CB8AC3E}">
        <p14:creationId xmlns:p14="http://schemas.microsoft.com/office/powerpoint/2010/main" val="307395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DCA2789E-AD87-4B38-A803-D8A0A22C2ED4}"/>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Self Regulation </a:t>
            </a:r>
            <a:endParaRPr lang="en-US" sz="4000">
              <a:solidFill>
                <a:srgbClr val="FFFFFF"/>
              </a:solidFill>
            </a:endParaRPr>
          </a:p>
        </p:txBody>
      </p:sp>
      <p:sp>
        <p:nvSpPr>
          <p:cNvPr id="3" name="Content Placeholder 2">
            <a:extLst>
              <a:ext uri="{FF2B5EF4-FFF2-40B4-BE49-F238E27FC236}">
                <a16:creationId xmlns:a16="http://schemas.microsoft.com/office/drawing/2014/main" id="{92023E79-4152-4B88-8110-755119068184}"/>
              </a:ext>
            </a:extLst>
          </p:cNvPr>
          <p:cNvSpPr>
            <a:spLocks noGrp="1"/>
          </p:cNvSpPr>
          <p:nvPr>
            <p:ph idx="1"/>
          </p:nvPr>
        </p:nvSpPr>
        <p:spPr>
          <a:xfrm>
            <a:off x="5120640" y="804672"/>
            <a:ext cx="6281928" cy="5248656"/>
          </a:xfrm>
        </p:spPr>
        <p:txBody>
          <a:bodyPr anchor="ctr">
            <a:normAutofit fontScale="92500" lnSpcReduction="20000"/>
          </a:bodyPr>
          <a:lstStyle/>
          <a:p>
            <a:pPr algn="just"/>
            <a:r>
              <a:rPr lang="en-GB" sz="3000" dirty="0"/>
              <a:t>The natural instinct for self enhancement of professional status has led most practitioners to subscribe to organisations overtly raising standards.</a:t>
            </a:r>
          </a:p>
          <a:p>
            <a:pPr algn="just"/>
            <a:endParaRPr lang="en-GB" sz="3000" dirty="0"/>
          </a:p>
          <a:p>
            <a:pPr algn="just"/>
            <a:r>
              <a:rPr lang="en-US" dirty="0"/>
              <a:t>Usually, these associations or registers demand that practitioners hold certain qualifications and agree to practice to a certain standard. Organizations with PSA-accredited voluntary registers include:</a:t>
            </a:r>
          </a:p>
          <a:p>
            <a:pPr algn="just"/>
            <a:r>
              <a:rPr lang="en-US" dirty="0"/>
              <a:t>The </a:t>
            </a:r>
            <a:r>
              <a:rPr lang="en-US" dirty="0">
                <a:hlinkClick r:id="rId2" tooltip="External website"/>
              </a:rPr>
              <a:t>British Acupuncture Council</a:t>
            </a:r>
            <a:endParaRPr lang="en-US" dirty="0"/>
          </a:p>
          <a:p>
            <a:pPr algn="just"/>
            <a:r>
              <a:rPr lang="en-US" dirty="0"/>
              <a:t>The </a:t>
            </a:r>
            <a:r>
              <a:rPr lang="en-US" dirty="0">
                <a:hlinkClick r:id="rId3" tooltip="External website"/>
              </a:rPr>
              <a:t>Complementary &amp; Natural Healthcare Council</a:t>
            </a:r>
            <a:endParaRPr lang="en-US" dirty="0"/>
          </a:p>
          <a:p>
            <a:pPr algn="just"/>
            <a:r>
              <a:rPr lang="en-US" dirty="0"/>
              <a:t>The </a:t>
            </a:r>
            <a:r>
              <a:rPr lang="en-US" dirty="0">
                <a:hlinkClick r:id="rId4" tooltip="External website"/>
              </a:rPr>
              <a:t>Federation of Holistic Therapists</a:t>
            </a:r>
            <a:endParaRPr lang="en-US" dirty="0"/>
          </a:p>
          <a:p>
            <a:pPr algn="just"/>
            <a:endParaRPr lang="en-US" sz="3000" dirty="0"/>
          </a:p>
        </p:txBody>
      </p:sp>
    </p:spTree>
    <p:extLst>
      <p:ext uri="{BB962C8B-B14F-4D97-AF65-F5344CB8AC3E}">
        <p14:creationId xmlns:p14="http://schemas.microsoft.com/office/powerpoint/2010/main" val="127474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7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B2D48E4-08EA-4F6F-8AC9-C0AEC9303BC5}"/>
              </a:ext>
            </a:extLst>
          </p:cNvPr>
          <p:cNvSpPr>
            <a:spLocks noGrp="1"/>
          </p:cNvSpPr>
          <p:nvPr>
            <p:ph type="title"/>
          </p:nvPr>
        </p:nvSpPr>
        <p:spPr>
          <a:xfrm>
            <a:off x="801340" y="802955"/>
            <a:ext cx="4977976" cy="1454051"/>
          </a:xfrm>
        </p:spPr>
        <p:txBody>
          <a:bodyPr>
            <a:normAutofit/>
          </a:bodyPr>
          <a:lstStyle/>
          <a:p>
            <a:r>
              <a:rPr lang="en-GB" dirty="0">
                <a:solidFill>
                  <a:srgbClr val="000000"/>
                </a:solidFill>
              </a:rPr>
              <a:t>CAMs and the NHS</a:t>
            </a:r>
          </a:p>
        </p:txBody>
      </p:sp>
      <p:sp>
        <p:nvSpPr>
          <p:cNvPr id="3" name="Content Placeholder 2">
            <a:extLst>
              <a:ext uri="{FF2B5EF4-FFF2-40B4-BE49-F238E27FC236}">
                <a16:creationId xmlns:a16="http://schemas.microsoft.com/office/drawing/2014/main" id="{1371C692-A085-4898-AA1D-9D0B977010CD}"/>
              </a:ext>
            </a:extLst>
          </p:cNvPr>
          <p:cNvSpPr>
            <a:spLocks noGrp="1"/>
          </p:cNvSpPr>
          <p:nvPr>
            <p:ph idx="1"/>
          </p:nvPr>
        </p:nvSpPr>
        <p:spPr>
          <a:xfrm>
            <a:off x="797411" y="2068946"/>
            <a:ext cx="4977976" cy="3992026"/>
          </a:xfrm>
        </p:spPr>
        <p:txBody>
          <a:bodyPr anchor="ctr">
            <a:normAutofit fontScale="92500" lnSpcReduction="20000"/>
          </a:bodyPr>
          <a:lstStyle/>
          <a:p>
            <a:pPr algn="just"/>
            <a:r>
              <a:rPr lang="en-US" sz="2000" dirty="0">
                <a:solidFill>
                  <a:srgbClr val="000000"/>
                </a:solidFill>
              </a:rPr>
              <a:t>The availability of CAMs on the NHS is limited, and in most cases the NHS will not offer such treatments.</a:t>
            </a:r>
          </a:p>
          <a:p>
            <a:pPr algn="just"/>
            <a:r>
              <a:rPr lang="en-US" sz="2000" dirty="0">
                <a:solidFill>
                  <a:srgbClr val="000000"/>
                </a:solidFill>
              </a:rPr>
              <a:t>The </a:t>
            </a:r>
            <a:r>
              <a:rPr lang="en-US" sz="2000" dirty="0">
                <a:solidFill>
                  <a:srgbClr val="000000"/>
                </a:solidFill>
                <a:hlinkClick r:id="rId3"/>
              </a:rPr>
              <a:t>National Institute for Health and Care Excellence (NICE)</a:t>
            </a:r>
            <a:r>
              <a:rPr lang="en-US" sz="2000" dirty="0">
                <a:solidFill>
                  <a:srgbClr val="000000"/>
                </a:solidFill>
              </a:rPr>
              <a:t> provides guidance to the NHS on effective treatments that are value for money.</a:t>
            </a:r>
          </a:p>
          <a:p>
            <a:pPr algn="just"/>
            <a:r>
              <a:rPr lang="en-US" sz="2000" dirty="0">
                <a:solidFill>
                  <a:srgbClr val="000000"/>
                </a:solidFill>
              </a:rPr>
              <a:t>NICE has recommended the use of CAMs in a limited number of circumstances.</a:t>
            </a:r>
          </a:p>
          <a:p>
            <a:pPr marL="0" indent="0" algn="just">
              <a:buNone/>
            </a:pPr>
            <a:r>
              <a:rPr lang="en-US" sz="2000" dirty="0">
                <a:solidFill>
                  <a:srgbClr val="000000"/>
                </a:solidFill>
              </a:rPr>
              <a:t>For example:</a:t>
            </a:r>
          </a:p>
          <a:p>
            <a:pPr algn="just"/>
            <a:r>
              <a:rPr lang="en-US" sz="2000" dirty="0">
                <a:solidFill>
                  <a:srgbClr val="000000"/>
                </a:solidFill>
              </a:rPr>
              <a:t>The </a:t>
            </a:r>
            <a:r>
              <a:rPr lang="en-US" sz="2000" dirty="0">
                <a:solidFill>
                  <a:srgbClr val="000000"/>
                </a:solidFill>
                <a:hlinkClick r:id="rId4"/>
              </a:rPr>
              <a:t>Alexander technique</a:t>
            </a:r>
            <a:r>
              <a:rPr lang="en-US" sz="2000" dirty="0">
                <a:solidFill>
                  <a:srgbClr val="000000"/>
                </a:solidFill>
              </a:rPr>
              <a:t> for Parkinson's disease.</a:t>
            </a:r>
          </a:p>
          <a:p>
            <a:pPr algn="just"/>
            <a:r>
              <a:rPr lang="en-US" sz="2000" dirty="0">
                <a:solidFill>
                  <a:srgbClr val="000000"/>
                </a:solidFill>
              </a:rPr>
              <a:t>Ginger and acupressure for reducing morning sickness.</a:t>
            </a:r>
          </a:p>
          <a:p>
            <a:pPr algn="just"/>
            <a:r>
              <a:rPr lang="en-US" sz="2000" dirty="0">
                <a:solidFill>
                  <a:srgbClr val="000000"/>
                </a:solidFill>
              </a:rPr>
              <a:t>Manual therapy for lower back pain.</a:t>
            </a:r>
          </a:p>
          <a:p>
            <a:endParaRPr lang="en-GB" sz="1600" dirty="0">
              <a:solidFill>
                <a:srgbClr val="000000"/>
              </a:solidFill>
            </a:endParaRPr>
          </a:p>
        </p:txBody>
      </p:sp>
      <p:sp>
        <p:nvSpPr>
          <p:cNvPr id="7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NHS logo – People's History of the NHS">
            <a:extLst>
              <a:ext uri="{FF2B5EF4-FFF2-40B4-BE49-F238E27FC236}">
                <a16:creationId xmlns:a16="http://schemas.microsoft.com/office/drawing/2014/main" id="{B45A7E48-4AA5-4F4D-9D69-11BDB26C8FE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100821" y="2413787"/>
            <a:ext cx="3661831" cy="205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16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7CF1-1DEF-4986-B1CC-C9136CCB9E59}"/>
              </a:ext>
            </a:extLst>
          </p:cNvPr>
          <p:cNvSpPr>
            <a:spLocks noGrp="1"/>
          </p:cNvSpPr>
          <p:nvPr>
            <p:ph type="title"/>
          </p:nvPr>
        </p:nvSpPr>
        <p:spPr/>
        <p:txBody>
          <a:bodyPr/>
          <a:lstStyle/>
          <a:p>
            <a:pPr algn="ctr"/>
            <a:r>
              <a:rPr lang="en-GB" b="1" dirty="0"/>
              <a:t>Things to consider when accessing CAMs</a:t>
            </a:r>
          </a:p>
        </p:txBody>
      </p:sp>
      <p:sp>
        <p:nvSpPr>
          <p:cNvPr id="3" name="Content Placeholder 2">
            <a:extLst>
              <a:ext uri="{FF2B5EF4-FFF2-40B4-BE49-F238E27FC236}">
                <a16:creationId xmlns:a16="http://schemas.microsoft.com/office/drawing/2014/main" id="{C162CB70-BD6C-456B-AA22-6E2CBC6417C6}"/>
              </a:ext>
            </a:extLst>
          </p:cNvPr>
          <p:cNvSpPr>
            <a:spLocks noGrp="1"/>
          </p:cNvSpPr>
          <p:nvPr>
            <p:ph idx="1"/>
          </p:nvPr>
        </p:nvSpPr>
        <p:spPr>
          <a:xfrm>
            <a:off x="5183188" y="987425"/>
            <a:ext cx="6172200" cy="4599643"/>
          </a:xfrm>
        </p:spPr>
        <p:txBody>
          <a:bodyPr>
            <a:normAutofit fontScale="70000" lnSpcReduction="20000"/>
          </a:bodyPr>
          <a:lstStyle/>
          <a:p>
            <a:pPr algn="just"/>
            <a:r>
              <a:rPr lang="en-US" dirty="0"/>
              <a:t>About the cost of treatment.</a:t>
            </a:r>
          </a:p>
          <a:p>
            <a:pPr algn="just"/>
            <a:r>
              <a:rPr lang="en-US" dirty="0"/>
              <a:t>How long the treatment will last.</a:t>
            </a:r>
          </a:p>
          <a:p>
            <a:pPr algn="just"/>
            <a:r>
              <a:rPr lang="en-US" dirty="0"/>
              <a:t>Whether there are any people who should not use this treatment.</a:t>
            </a:r>
          </a:p>
          <a:p>
            <a:pPr algn="just"/>
            <a:r>
              <a:rPr lang="en-US" dirty="0"/>
              <a:t>What side effects the treatment might cause.</a:t>
            </a:r>
          </a:p>
          <a:p>
            <a:pPr algn="just"/>
            <a:r>
              <a:rPr lang="en-US" dirty="0"/>
              <a:t>Whether there's anything you should do to prepare for treatment.</a:t>
            </a:r>
          </a:p>
          <a:p>
            <a:pPr algn="just"/>
            <a:r>
              <a:rPr lang="en-US" dirty="0"/>
              <a:t>What system the practitioner has for dealing with complaints about their treatment or service.</a:t>
            </a:r>
          </a:p>
          <a:p>
            <a:pPr algn="just"/>
            <a:r>
              <a:rPr lang="en-US" dirty="0"/>
              <a:t>For documentary proof of their qualifications.</a:t>
            </a:r>
          </a:p>
          <a:p>
            <a:pPr algn="just"/>
            <a:r>
              <a:rPr lang="en-US" dirty="0"/>
              <a:t>For documentary proof that they're a member of their professional association or voluntary register.</a:t>
            </a:r>
          </a:p>
          <a:p>
            <a:pPr algn="just"/>
            <a:r>
              <a:rPr lang="en-US" dirty="0"/>
              <a:t>For documentary proof that they're insured.</a:t>
            </a:r>
          </a:p>
          <a:p>
            <a:pPr algn="just"/>
            <a:r>
              <a:rPr lang="en-US" dirty="0"/>
              <a:t>For written references.</a:t>
            </a:r>
          </a:p>
          <a:p>
            <a:pPr algn="just"/>
            <a:endParaRPr lang="en-US" dirty="0"/>
          </a:p>
          <a:p>
            <a:pPr marL="0" indent="0" algn="just">
              <a:buNone/>
            </a:pPr>
            <a:endParaRPr lang="en-US" dirty="0"/>
          </a:p>
          <a:p>
            <a:pPr marL="0" indent="0">
              <a:buNone/>
            </a:pPr>
            <a:endParaRPr lang="en-GB" dirty="0"/>
          </a:p>
        </p:txBody>
      </p:sp>
      <p:pic>
        <p:nvPicPr>
          <p:cNvPr id="2050" name="Picture 2" descr="92% of People Want More CAM Available on NHS, Reveals Therapy ...">
            <a:extLst>
              <a:ext uri="{FF2B5EF4-FFF2-40B4-BE49-F238E27FC236}">
                <a16:creationId xmlns:a16="http://schemas.microsoft.com/office/drawing/2014/main" id="{38C3BF46-7EC2-4866-B851-5CB6A1DE8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2" y="2264270"/>
            <a:ext cx="3611461" cy="361146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15A6F4C-F4A3-483D-9116-1627F25B478A}"/>
              </a:ext>
            </a:extLst>
          </p:cNvPr>
          <p:cNvSpPr txBox="1"/>
          <p:nvPr/>
        </p:nvSpPr>
        <p:spPr>
          <a:xfrm>
            <a:off x="3372375" y="6325299"/>
            <a:ext cx="5251508" cy="369332"/>
          </a:xfrm>
          <a:prstGeom prst="rect">
            <a:avLst/>
          </a:prstGeom>
          <a:noFill/>
        </p:spPr>
        <p:txBody>
          <a:bodyPr wrap="square" rtlCol="0">
            <a:spAutoFit/>
          </a:bodyPr>
          <a:lstStyle/>
          <a:p>
            <a:r>
              <a:rPr lang="en-GB" dirty="0"/>
              <a:t>(NHS Choices, 2018; Thomas, 2013)</a:t>
            </a:r>
          </a:p>
        </p:txBody>
      </p:sp>
    </p:spTree>
    <p:extLst>
      <p:ext uri="{BB962C8B-B14F-4D97-AF65-F5344CB8AC3E}">
        <p14:creationId xmlns:p14="http://schemas.microsoft.com/office/powerpoint/2010/main" val="129533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6"/>
                                        </p:tgtEl>
                                        <p:attrNameLst>
                                          <p:attrName>style.visibility</p:attrName>
                                        </p:attrNameLst>
                                      </p:cBhvr>
                                      <p:to>
                                        <p:strVal val="visible"/>
                                      </p:to>
                                    </p:set>
                                    <p:animEffect transition="in" filter="wipe(down)">
                                      <p:cBhvr>
                                        <p:cTn id="8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9AF1F28-50C2-457F-A238-3C7434794BC8}"/>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Osteopathy and chiropractic</a:t>
            </a:r>
          </a:p>
        </p:txBody>
      </p:sp>
      <p:sp>
        <p:nvSpPr>
          <p:cNvPr id="3" name="Content Placeholder 2">
            <a:extLst>
              <a:ext uri="{FF2B5EF4-FFF2-40B4-BE49-F238E27FC236}">
                <a16:creationId xmlns:a16="http://schemas.microsoft.com/office/drawing/2014/main" id="{F0BBB465-8E6E-48C1-8A5F-EB34635FEE76}"/>
              </a:ext>
            </a:extLst>
          </p:cNvPr>
          <p:cNvSpPr>
            <a:spLocks noGrp="1"/>
          </p:cNvSpPr>
          <p:nvPr>
            <p:ph idx="1"/>
          </p:nvPr>
        </p:nvSpPr>
        <p:spPr>
          <a:xfrm>
            <a:off x="5120640" y="804672"/>
            <a:ext cx="6281928" cy="5248656"/>
          </a:xfrm>
        </p:spPr>
        <p:txBody>
          <a:bodyPr anchor="ctr">
            <a:normAutofit/>
          </a:bodyPr>
          <a:lstStyle/>
          <a:p>
            <a:pPr algn="just"/>
            <a:r>
              <a:rPr lang="en-GB" sz="2000" dirty="0"/>
              <a:t>Osteopathy and chiropractic, have moved along the path of self regulation and now have acts of parliament that protect their titles and provide additional external and orthodox regulation of their activities. Both the General Osteopathic Council and the General Chiropractic Council have opened their statutory registers. </a:t>
            </a:r>
          </a:p>
          <a:p>
            <a:pPr algn="just"/>
            <a:r>
              <a:rPr lang="en-GB" sz="2000" dirty="0"/>
              <a:t>It is a criminal offence to practice as an osteopath or chiropractor unless you are registered with the appropriate council.</a:t>
            </a:r>
          </a:p>
          <a:p>
            <a:pPr algn="just"/>
            <a:r>
              <a:rPr lang="en-GB" sz="2000" dirty="0"/>
              <a:t>The House of Lords also identified acupuncture and herbal medicine as two therapies ready for moves towards statutory regulation under the Health Act 1999 and considered such moves might later be appropriate for non-medical homoeopaths.</a:t>
            </a:r>
          </a:p>
          <a:p>
            <a:pPr marL="0" indent="0" algn="just">
              <a:buNone/>
            </a:pPr>
            <a:endParaRPr lang="en-GB" sz="2000" dirty="0"/>
          </a:p>
          <a:p>
            <a:pPr marL="0" indent="0" algn="just">
              <a:buNone/>
            </a:pPr>
            <a:r>
              <a:rPr lang="en-GB" sz="2000" dirty="0"/>
              <a:t>(</a:t>
            </a:r>
            <a:r>
              <a:rPr lang="en-GB" sz="2000" dirty="0" err="1"/>
              <a:t>Treweek</a:t>
            </a:r>
            <a:r>
              <a:rPr lang="en-GB" sz="2000" dirty="0"/>
              <a:t> et al, 2019)</a:t>
            </a:r>
          </a:p>
        </p:txBody>
      </p:sp>
    </p:spTree>
    <p:extLst>
      <p:ext uri="{BB962C8B-B14F-4D97-AF65-F5344CB8AC3E}">
        <p14:creationId xmlns:p14="http://schemas.microsoft.com/office/powerpoint/2010/main" val="3400075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4DB482-D55D-4C56-9C19-BC544DB9F420}"/>
              </a:ext>
            </a:extLst>
          </p:cNvPr>
          <p:cNvSpPr>
            <a:spLocks noGrp="1"/>
          </p:cNvSpPr>
          <p:nvPr>
            <p:ph type="title"/>
          </p:nvPr>
        </p:nvSpPr>
        <p:spPr>
          <a:xfrm>
            <a:off x="640079" y="2053641"/>
            <a:ext cx="3669161" cy="2760098"/>
          </a:xfrm>
        </p:spPr>
        <p:txBody>
          <a:bodyPr>
            <a:normAutofit/>
          </a:bodyPr>
          <a:lstStyle/>
          <a:p>
            <a:r>
              <a:rPr lang="en-GB" sz="3400" dirty="0">
                <a:solidFill>
                  <a:srgbClr val="FFFFFF"/>
                </a:solidFill>
              </a:rPr>
              <a:t>Codes of professional conduct and public accountability</a:t>
            </a:r>
            <a:br>
              <a:rPr lang="en-GB" sz="3400" dirty="0">
                <a:solidFill>
                  <a:srgbClr val="FFFFFF"/>
                </a:solidFill>
              </a:rPr>
            </a:br>
            <a:endParaRPr lang="en-US" sz="3400" dirty="0">
              <a:solidFill>
                <a:srgbClr val="FFFFFF"/>
              </a:solidFill>
            </a:endParaRPr>
          </a:p>
        </p:txBody>
      </p:sp>
      <p:sp>
        <p:nvSpPr>
          <p:cNvPr id="3" name="Content Placeholder 2">
            <a:extLst>
              <a:ext uri="{FF2B5EF4-FFF2-40B4-BE49-F238E27FC236}">
                <a16:creationId xmlns:a16="http://schemas.microsoft.com/office/drawing/2014/main" id="{98B5348B-1DD1-45B2-B444-35808E22C22F}"/>
              </a:ext>
            </a:extLst>
          </p:cNvPr>
          <p:cNvSpPr>
            <a:spLocks noGrp="1"/>
          </p:cNvSpPr>
          <p:nvPr>
            <p:ph idx="1"/>
          </p:nvPr>
        </p:nvSpPr>
        <p:spPr>
          <a:xfrm>
            <a:off x="6090574" y="801866"/>
            <a:ext cx="5306084" cy="5230634"/>
          </a:xfrm>
        </p:spPr>
        <p:txBody>
          <a:bodyPr anchor="ctr">
            <a:normAutofit/>
          </a:bodyPr>
          <a:lstStyle/>
          <a:p>
            <a:pPr algn="just"/>
            <a:r>
              <a:rPr lang="en-GB" sz="2400" dirty="0">
                <a:solidFill>
                  <a:srgbClr val="000000"/>
                </a:solidFill>
              </a:rPr>
              <a:t>Most complementary medicine organisations are run as conventional professional bodies; they publish formal codes of ethics and practice, and registers of their members are available to the public. </a:t>
            </a:r>
          </a:p>
          <a:p>
            <a:pPr algn="just"/>
            <a:r>
              <a:rPr lang="en-GB" sz="2400" dirty="0">
                <a:solidFill>
                  <a:srgbClr val="000000"/>
                </a:solidFill>
              </a:rPr>
              <a:t>Almost all subscribe to insurance schemes that provide professional indemnity and public liability cover for their members (the cost of cover is generally not high, reflecting the lack of litigation so far in this area).</a:t>
            </a:r>
          </a:p>
          <a:p>
            <a:pPr algn="just"/>
            <a:r>
              <a:rPr lang="en-GB" sz="2400" dirty="0">
                <a:solidFill>
                  <a:srgbClr val="000000"/>
                </a:solidFill>
              </a:rPr>
              <a:t>Most will be Enhanced DBS cleared to ensure safeguarding requirements. </a:t>
            </a:r>
            <a:endParaRPr lang="en-US" sz="2400" dirty="0">
              <a:solidFill>
                <a:srgbClr val="000000"/>
              </a:solidFill>
            </a:endParaRPr>
          </a:p>
        </p:txBody>
      </p:sp>
    </p:spTree>
    <p:extLst>
      <p:ext uri="{BB962C8B-B14F-4D97-AF65-F5344CB8AC3E}">
        <p14:creationId xmlns:p14="http://schemas.microsoft.com/office/powerpoint/2010/main" val="111417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1F533D-9B45-4E39-9933-0E707B3F503E}"/>
              </a:ext>
            </a:extLst>
          </p:cNvPr>
          <p:cNvSpPr>
            <a:spLocks noGrp="1"/>
          </p:cNvSpPr>
          <p:nvPr>
            <p:ph type="title"/>
          </p:nvPr>
        </p:nvSpPr>
        <p:spPr>
          <a:xfrm>
            <a:off x="640079" y="2053641"/>
            <a:ext cx="3669161" cy="2760098"/>
          </a:xfrm>
        </p:spPr>
        <p:txBody>
          <a:bodyPr>
            <a:normAutofit/>
          </a:bodyPr>
          <a:lstStyle/>
          <a:p>
            <a:r>
              <a:rPr lang="en-GB">
                <a:solidFill>
                  <a:srgbClr val="FFFFFF"/>
                </a:solidFill>
              </a:rPr>
              <a:t>Limitations To Accountability</a:t>
            </a:r>
            <a:endParaRPr lang="en-US">
              <a:solidFill>
                <a:srgbClr val="FFFFFF"/>
              </a:solidFill>
            </a:endParaRPr>
          </a:p>
        </p:txBody>
      </p:sp>
      <p:sp>
        <p:nvSpPr>
          <p:cNvPr id="3" name="Content Placeholder 2">
            <a:extLst>
              <a:ext uri="{FF2B5EF4-FFF2-40B4-BE49-F238E27FC236}">
                <a16:creationId xmlns:a16="http://schemas.microsoft.com/office/drawing/2014/main" id="{1BC5EA2C-A905-4492-88F3-D6A3DEB09900}"/>
              </a:ext>
            </a:extLst>
          </p:cNvPr>
          <p:cNvSpPr>
            <a:spLocks noGrp="1"/>
          </p:cNvSpPr>
          <p:nvPr>
            <p:ph idx="1"/>
          </p:nvPr>
        </p:nvSpPr>
        <p:spPr>
          <a:xfrm>
            <a:off x="6090574" y="801866"/>
            <a:ext cx="5306084" cy="5230634"/>
          </a:xfrm>
        </p:spPr>
        <p:txBody>
          <a:bodyPr anchor="ctr">
            <a:normAutofit/>
          </a:bodyPr>
          <a:lstStyle/>
          <a:p>
            <a:pPr algn="just"/>
            <a:r>
              <a:rPr lang="en-GB" sz="2400" dirty="0">
                <a:solidFill>
                  <a:srgbClr val="000000"/>
                </a:solidFill>
              </a:rPr>
              <a:t>However, the opportunity for the public to pursue complaints against practitioners, and the provision of formal disciplinary codes, sanctions, and procedures and published complaint procedures was notably patchy, even among well established organisations. </a:t>
            </a:r>
          </a:p>
          <a:p>
            <a:pPr algn="just"/>
            <a:r>
              <a:rPr lang="en-GB" sz="2400" dirty="0">
                <a:solidFill>
                  <a:srgbClr val="000000"/>
                </a:solidFill>
              </a:rPr>
              <a:t>Given the moves to increase professional accountability in the medical profession, complementary and alternative medicine organisations will need to increase public scrutiny of their affairs, regardless of whether they get statutory regulation.</a:t>
            </a:r>
            <a:endParaRPr lang="en-US" sz="2400" dirty="0">
              <a:solidFill>
                <a:srgbClr val="000000"/>
              </a:solidFill>
            </a:endParaRPr>
          </a:p>
        </p:txBody>
      </p:sp>
    </p:spTree>
    <p:extLst>
      <p:ext uri="{BB962C8B-B14F-4D97-AF65-F5344CB8AC3E}">
        <p14:creationId xmlns:p14="http://schemas.microsoft.com/office/powerpoint/2010/main" val="417143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0743B5-2229-4536-92D1-68E668A3F859}"/>
              </a:ext>
            </a:extLst>
          </p:cNvPr>
          <p:cNvSpPr>
            <a:spLocks noGrp="1"/>
          </p:cNvSpPr>
          <p:nvPr>
            <p:ph type="title"/>
          </p:nvPr>
        </p:nvSpPr>
        <p:spPr>
          <a:xfrm>
            <a:off x="640079" y="2053641"/>
            <a:ext cx="3669161" cy="2760098"/>
          </a:xfrm>
        </p:spPr>
        <p:txBody>
          <a:bodyPr>
            <a:normAutofit/>
          </a:bodyPr>
          <a:lstStyle/>
          <a:p>
            <a:r>
              <a:rPr lang="en-US">
                <a:solidFill>
                  <a:srgbClr val="FFFFFF"/>
                </a:solidFill>
              </a:rPr>
              <a:t>Educational standards</a:t>
            </a:r>
            <a:br>
              <a:rPr lang="en-US">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66302837-8E27-4F62-82A2-7E9D3A536CED}"/>
              </a:ext>
            </a:extLst>
          </p:cNvPr>
          <p:cNvSpPr>
            <a:spLocks noGrp="1"/>
          </p:cNvSpPr>
          <p:nvPr>
            <p:ph idx="1"/>
          </p:nvPr>
        </p:nvSpPr>
        <p:spPr>
          <a:xfrm>
            <a:off x="6082111" y="558155"/>
            <a:ext cx="5314547" cy="5428493"/>
          </a:xfrm>
        </p:spPr>
        <p:txBody>
          <a:bodyPr anchor="ctr">
            <a:normAutofit fontScale="92500" lnSpcReduction="20000"/>
          </a:bodyPr>
          <a:lstStyle/>
          <a:p>
            <a:pPr algn="just"/>
            <a:r>
              <a:rPr lang="en-GB" sz="2200" dirty="0">
                <a:solidFill>
                  <a:srgbClr val="000000"/>
                </a:solidFill>
              </a:rPr>
              <a:t>Little external pressure has been put on practitioners of complementary and alternative medicine to reach any particular educational standard. Those professional organisations that have attempted to raise standards have been self motivated. </a:t>
            </a:r>
          </a:p>
          <a:p>
            <a:pPr algn="just"/>
            <a:endParaRPr lang="en-GB" sz="2200" dirty="0">
              <a:solidFill>
                <a:srgbClr val="000000"/>
              </a:solidFill>
            </a:endParaRPr>
          </a:p>
          <a:p>
            <a:pPr algn="just"/>
            <a:r>
              <a:rPr lang="en-GB" sz="2200" dirty="0">
                <a:solidFill>
                  <a:srgbClr val="000000"/>
                </a:solidFill>
              </a:rPr>
              <a:t>The House of Lords report, however, recommended that regulatory bodies set objectives of training and define core competencies.</a:t>
            </a:r>
          </a:p>
          <a:p>
            <a:pPr algn="just"/>
            <a:endParaRPr lang="en-GB" sz="2200" dirty="0">
              <a:solidFill>
                <a:srgbClr val="000000"/>
              </a:solidFill>
            </a:endParaRPr>
          </a:p>
          <a:p>
            <a:pPr algn="just"/>
            <a:r>
              <a:rPr lang="en-GB" sz="2200" dirty="0">
                <a:solidFill>
                  <a:srgbClr val="000000"/>
                </a:solidFill>
              </a:rPr>
              <a:t>Such objectives will clearly depend on the extent to which a profession claims that its members see patients independently of the family doctor.</a:t>
            </a:r>
          </a:p>
          <a:p>
            <a:pPr algn="just"/>
            <a:endParaRPr lang="en-GB" sz="2200" dirty="0">
              <a:solidFill>
                <a:srgbClr val="000000"/>
              </a:solidFill>
            </a:endParaRPr>
          </a:p>
          <a:p>
            <a:pPr algn="just"/>
            <a:r>
              <a:rPr lang="en-GB" sz="2400" dirty="0"/>
              <a:t>(House of Lords Select Committee on Science and Technology, 2000)</a:t>
            </a:r>
            <a:endParaRPr lang="en-US" sz="2400" dirty="0"/>
          </a:p>
          <a:p>
            <a:pPr algn="just"/>
            <a:endParaRPr lang="en-US" sz="2200" dirty="0">
              <a:solidFill>
                <a:srgbClr val="000000"/>
              </a:solidFill>
            </a:endParaRPr>
          </a:p>
        </p:txBody>
      </p:sp>
    </p:spTree>
    <p:extLst>
      <p:ext uri="{BB962C8B-B14F-4D97-AF65-F5344CB8AC3E}">
        <p14:creationId xmlns:p14="http://schemas.microsoft.com/office/powerpoint/2010/main" val="284448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37A05D-F8D4-4AF2-B184-C3A6AEF86BFA}"/>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What do you think?</a:t>
            </a:r>
          </a:p>
        </p:txBody>
      </p:sp>
      <p:sp>
        <p:nvSpPr>
          <p:cNvPr id="3" name="Content Placeholder 2">
            <a:extLst>
              <a:ext uri="{FF2B5EF4-FFF2-40B4-BE49-F238E27FC236}">
                <a16:creationId xmlns:a16="http://schemas.microsoft.com/office/drawing/2014/main" id="{FD627F64-DBDD-4EE6-BEDC-20FFE34E2F82}"/>
              </a:ext>
            </a:extLst>
          </p:cNvPr>
          <p:cNvSpPr>
            <a:spLocks noGrp="1"/>
          </p:cNvSpPr>
          <p:nvPr>
            <p:ph idx="1"/>
          </p:nvPr>
        </p:nvSpPr>
        <p:spPr>
          <a:xfrm>
            <a:off x="6090574" y="801866"/>
            <a:ext cx="5306084" cy="5230634"/>
          </a:xfrm>
        </p:spPr>
        <p:txBody>
          <a:bodyPr anchor="ctr">
            <a:normAutofit/>
          </a:bodyPr>
          <a:lstStyle/>
          <a:p>
            <a:pPr algn="just"/>
            <a:r>
              <a:rPr lang="en-GB" sz="2400" dirty="0">
                <a:solidFill>
                  <a:srgbClr val="000000"/>
                </a:solidFill>
              </a:rPr>
              <a:t>It is argued that all practitioners of complementary or alternative medicine should show that they are aware of potentially dangerous situations and know the contraindications for their practice, possible adverse effects, and mechanisms of referral to medical treatment.</a:t>
            </a:r>
            <a:endParaRPr lang="en-US" sz="2400" dirty="0">
              <a:solidFill>
                <a:srgbClr val="000000"/>
              </a:solidFill>
            </a:endParaRPr>
          </a:p>
        </p:txBody>
      </p:sp>
    </p:spTree>
    <p:extLst>
      <p:ext uri="{BB962C8B-B14F-4D97-AF65-F5344CB8AC3E}">
        <p14:creationId xmlns:p14="http://schemas.microsoft.com/office/powerpoint/2010/main" val="83246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A668D79-86B4-4D78-AF04-6A82259A7AE9}"/>
              </a:ext>
            </a:extLst>
          </p:cNvPr>
          <p:cNvSpPr>
            <a:spLocks noGrp="1"/>
          </p:cNvSpPr>
          <p:nvPr>
            <p:ph type="title"/>
          </p:nvPr>
        </p:nvSpPr>
        <p:spPr>
          <a:xfrm>
            <a:off x="640079" y="2053641"/>
            <a:ext cx="3669161" cy="2760098"/>
          </a:xfrm>
        </p:spPr>
        <p:txBody>
          <a:bodyPr>
            <a:normAutofit/>
          </a:bodyPr>
          <a:lstStyle/>
          <a:p>
            <a:r>
              <a:rPr lang="en-GB">
                <a:solidFill>
                  <a:srgbClr val="FFFFFF"/>
                </a:solidFill>
              </a:rPr>
              <a:t>Scope of Pratice </a:t>
            </a:r>
            <a:endParaRPr lang="en-US">
              <a:solidFill>
                <a:srgbClr val="FFFFFF"/>
              </a:solidFill>
            </a:endParaRPr>
          </a:p>
        </p:txBody>
      </p:sp>
      <p:sp>
        <p:nvSpPr>
          <p:cNvPr id="3" name="Content Placeholder 2">
            <a:extLst>
              <a:ext uri="{FF2B5EF4-FFF2-40B4-BE49-F238E27FC236}">
                <a16:creationId xmlns:a16="http://schemas.microsoft.com/office/drawing/2014/main" id="{2F8EDF69-3D11-4744-AC02-ADBD65950C40}"/>
              </a:ext>
            </a:extLst>
          </p:cNvPr>
          <p:cNvSpPr>
            <a:spLocks noGrp="1"/>
          </p:cNvSpPr>
          <p:nvPr>
            <p:ph idx="1"/>
          </p:nvPr>
        </p:nvSpPr>
        <p:spPr>
          <a:xfrm>
            <a:off x="6090574" y="801866"/>
            <a:ext cx="5306084" cy="5230634"/>
          </a:xfrm>
        </p:spPr>
        <p:txBody>
          <a:bodyPr anchor="ctr">
            <a:normAutofit/>
          </a:bodyPr>
          <a:lstStyle/>
          <a:p>
            <a:pPr algn="just"/>
            <a:r>
              <a:rPr lang="en-GB" sz="2000" dirty="0">
                <a:solidFill>
                  <a:srgbClr val="000000"/>
                </a:solidFill>
              </a:rPr>
              <a:t>As complementary medicine grows the public may become more careful of its claims. The current position whereby organisations can happily operate at almost any level they want may not be tenable. </a:t>
            </a:r>
          </a:p>
          <a:p>
            <a:pPr algn="just"/>
            <a:r>
              <a:rPr lang="en-GB" sz="2000" dirty="0">
                <a:solidFill>
                  <a:srgbClr val="000000"/>
                </a:solidFill>
              </a:rPr>
              <a:t>Organisations should develop realistic strategies to justify how they would handle patients who have not already been assessed by a doctor. </a:t>
            </a:r>
          </a:p>
          <a:p>
            <a:pPr algn="just"/>
            <a:r>
              <a:rPr lang="en-GB" sz="2000" dirty="0">
                <a:solidFill>
                  <a:srgbClr val="000000"/>
                </a:solidFill>
              </a:rPr>
              <a:t>Better education—for example, will promote a new generation of practitioners with the necessary </a:t>
            </a:r>
            <a:r>
              <a:rPr lang="en-GB" sz="2000" b="1" dirty="0">
                <a:solidFill>
                  <a:srgbClr val="000000"/>
                </a:solidFill>
              </a:rPr>
              <a:t>culture of inquiry</a:t>
            </a:r>
            <a:r>
              <a:rPr lang="en-GB" sz="2000" dirty="0">
                <a:solidFill>
                  <a:srgbClr val="000000"/>
                </a:solidFill>
              </a:rPr>
              <a:t>. </a:t>
            </a:r>
          </a:p>
          <a:p>
            <a:pPr algn="just"/>
            <a:r>
              <a:rPr lang="en-GB" sz="2000" dirty="0">
                <a:solidFill>
                  <a:srgbClr val="000000"/>
                </a:solidFill>
              </a:rPr>
              <a:t>This will lead to better articulation of limits to practice (and efficacy) and encourage fruitful debate with other health professionals.</a:t>
            </a:r>
            <a:endParaRPr lang="en-US" sz="2000" dirty="0">
              <a:solidFill>
                <a:srgbClr val="000000"/>
              </a:solidFill>
            </a:endParaRPr>
          </a:p>
        </p:txBody>
      </p:sp>
    </p:spTree>
    <p:extLst>
      <p:ext uri="{BB962C8B-B14F-4D97-AF65-F5344CB8AC3E}">
        <p14:creationId xmlns:p14="http://schemas.microsoft.com/office/powerpoint/2010/main" val="394193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2E87B-CD28-487F-879B-379B70E94D7D}"/>
              </a:ext>
            </a:extLst>
          </p:cNvPr>
          <p:cNvSpPr>
            <a:spLocks noGrp="1"/>
          </p:cNvSpPr>
          <p:nvPr>
            <p:ph type="title"/>
          </p:nvPr>
        </p:nvSpPr>
        <p:spPr>
          <a:xfrm>
            <a:off x="838200" y="631825"/>
            <a:ext cx="10515600" cy="1325563"/>
          </a:xfrm>
        </p:spPr>
        <p:txBody>
          <a:bodyPr>
            <a:normAutofit/>
          </a:bodyPr>
          <a:lstStyle/>
          <a:p>
            <a:r>
              <a:rPr lang="en-GB" dirty="0"/>
              <a:t>Summary Points</a:t>
            </a:r>
            <a:endParaRPr lang="en-US" dirty="0"/>
          </a:p>
        </p:txBody>
      </p:sp>
      <p:sp>
        <p:nvSpPr>
          <p:cNvPr id="3" name="Content Placeholder 2">
            <a:extLst>
              <a:ext uri="{FF2B5EF4-FFF2-40B4-BE49-F238E27FC236}">
                <a16:creationId xmlns:a16="http://schemas.microsoft.com/office/drawing/2014/main" id="{AEA89127-CF3D-44E9-9166-8FE9A5228351}"/>
              </a:ext>
            </a:extLst>
          </p:cNvPr>
          <p:cNvSpPr>
            <a:spLocks noGrp="1"/>
          </p:cNvSpPr>
          <p:nvPr>
            <p:ph idx="1"/>
          </p:nvPr>
        </p:nvSpPr>
        <p:spPr>
          <a:xfrm>
            <a:off x="838200" y="2057400"/>
            <a:ext cx="10515600" cy="3871762"/>
          </a:xfrm>
        </p:spPr>
        <p:txBody>
          <a:bodyPr>
            <a:normAutofit/>
          </a:bodyPr>
          <a:lstStyle/>
          <a:p>
            <a:pPr algn="just"/>
            <a:r>
              <a:rPr lang="en-GB" sz="2000" dirty="0"/>
              <a:t>Practitioners of complementary and alternative medicine in the United Kingdom are free to practice as they wish.</a:t>
            </a:r>
          </a:p>
          <a:p>
            <a:pPr algn="just"/>
            <a:r>
              <a:rPr lang="en-GB" sz="2000" dirty="0"/>
              <a:t>Most therapies have set up professional bodies, but the educational standards required by these bodies vary widely.</a:t>
            </a:r>
          </a:p>
          <a:p>
            <a:pPr algn="just"/>
            <a:r>
              <a:rPr lang="en-GB" sz="2000" dirty="0"/>
              <a:t>The House of Lords reviewed complementary and alternative medicine and recommended clearer regulation.</a:t>
            </a:r>
          </a:p>
          <a:p>
            <a:pPr algn="just"/>
            <a:r>
              <a:rPr lang="en-GB" sz="2000" dirty="0"/>
              <a:t>Because of the wide variation in therapies, each discipline should initially set up its own regulatory body, although it may be possible to combine these later.</a:t>
            </a:r>
          </a:p>
          <a:p>
            <a:pPr algn="just"/>
            <a:r>
              <a:rPr lang="en-GB" sz="2000" dirty="0"/>
              <a:t>Many patients consult complementary practitioners without telling their doctor, with possible detrimental effects on health care; greater cooperation and respect between orthodox and complementary practitioners would improve communication with patients.</a:t>
            </a:r>
          </a:p>
          <a:p>
            <a:endParaRPr lang="en-US" sz="2000" dirty="0"/>
          </a:p>
        </p:txBody>
      </p:sp>
    </p:spTree>
    <p:extLst>
      <p:ext uri="{BB962C8B-B14F-4D97-AF65-F5344CB8AC3E}">
        <p14:creationId xmlns:p14="http://schemas.microsoft.com/office/powerpoint/2010/main" val="10475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DFE13-7ADE-4E07-A7FF-D46FF622B42C}"/>
              </a:ext>
            </a:extLst>
          </p:cNvPr>
          <p:cNvSpPr>
            <a:spLocks noGrp="1"/>
          </p:cNvSpPr>
          <p:nvPr>
            <p:ph type="title"/>
          </p:nvPr>
        </p:nvSpPr>
        <p:spPr/>
        <p:txBody>
          <a:bodyPr/>
          <a:lstStyle/>
          <a:p>
            <a:r>
              <a:rPr lang="en-GB" b="1" dirty="0"/>
              <a:t>Group Activity (in your MS Teams groups)</a:t>
            </a:r>
          </a:p>
        </p:txBody>
      </p:sp>
      <p:sp>
        <p:nvSpPr>
          <p:cNvPr id="3" name="Content Placeholder 2">
            <a:extLst>
              <a:ext uri="{FF2B5EF4-FFF2-40B4-BE49-F238E27FC236}">
                <a16:creationId xmlns:a16="http://schemas.microsoft.com/office/drawing/2014/main" id="{89E3AD17-2D9D-4B58-B7F3-D1242466B858}"/>
              </a:ext>
            </a:extLst>
          </p:cNvPr>
          <p:cNvSpPr>
            <a:spLocks noGrp="1"/>
          </p:cNvSpPr>
          <p:nvPr>
            <p:ph idx="1"/>
          </p:nvPr>
        </p:nvSpPr>
        <p:spPr/>
        <p:txBody>
          <a:bodyPr>
            <a:normAutofit fontScale="85000" lnSpcReduction="20000"/>
          </a:bodyPr>
          <a:lstStyle/>
          <a:p>
            <a:pPr algn="just"/>
            <a:r>
              <a:rPr lang="en-US" dirty="0"/>
              <a:t>The World Health Authority sets out four types of health care systems based on their relationship between CAMs and traditional medicine, these are: </a:t>
            </a:r>
          </a:p>
          <a:p>
            <a:pPr algn="just"/>
            <a:r>
              <a:rPr lang="en-US" dirty="0"/>
              <a:t>Integrative systems – Group 1 and 5</a:t>
            </a:r>
          </a:p>
          <a:p>
            <a:pPr algn="just"/>
            <a:r>
              <a:rPr lang="en-US" dirty="0"/>
              <a:t>Inclusive systems – Group 2</a:t>
            </a:r>
          </a:p>
          <a:p>
            <a:pPr algn="just"/>
            <a:r>
              <a:rPr lang="en-US" dirty="0"/>
              <a:t>Tolerant systems – Group 3</a:t>
            </a:r>
          </a:p>
          <a:p>
            <a:pPr algn="just"/>
            <a:r>
              <a:rPr lang="en-US" dirty="0"/>
              <a:t>Exclusive systems –</a:t>
            </a:r>
            <a:r>
              <a:rPr lang="en-GB" dirty="0"/>
              <a:t> Group 4</a:t>
            </a:r>
          </a:p>
          <a:p>
            <a:pPr algn="just"/>
            <a:r>
              <a:rPr lang="en-GB" dirty="0"/>
              <a:t>Break into your groups and explore/research the characteristics of your allocated system, </a:t>
            </a:r>
            <a:r>
              <a:rPr lang="en-GB" b="1" dirty="0"/>
              <a:t>with a focus on the type of CAM regulatory framework each your system typically adopts</a:t>
            </a:r>
            <a:r>
              <a:rPr lang="en-GB" dirty="0"/>
              <a:t> </a:t>
            </a:r>
          </a:p>
          <a:p>
            <a:pPr algn="just"/>
            <a:r>
              <a:rPr lang="en-GB" dirty="0"/>
              <a:t>Hint, look at the </a:t>
            </a:r>
            <a:r>
              <a:rPr lang="en-GB" dirty="0" err="1"/>
              <a:t>Kingsfund</a:t>
            </a:r>
            <a:r>
              <a:rPr lang="en-GB" dirty="0"/>
              <a:t> summary document in week 5 on the </a:t>
            </a:r>
            <a:r>
              <a:rPr lang="en-GB" dirty="0" err="1"/>
              <a:t>moodle</a:t>
            </a:r>
            <a:r>
              <a:rPr lang="en-GB" dirty="0"/>
              <a:t> page.</a:t>
            </a:r>
          </a:p>
          <a:p>
            <a:pPr algn="just"/>
            <a:r>
              <a:rPr lang="en-GB" dirty="0"/>
              <a:t>Each group be prepared to return to the main classroom and provide 5-minutes feedback to the room.</a:t>
            </a:r>
            <a:endParaRPr lang="en-US" dirty="0"/>
          </a:p>
        </p:txBody>
      </p:sp>
    </p:spTree>
    <p:extLst>
      <p:ext uri="{BB962C8B-B14F-4D97-AF65-F5344CB8AC3E}">
        <p14:creationId xmlns:p14="http://schemas.microsoft.com/office/powerpoint/2010/main" val="221198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1448</Words>
  <Application>Microsoft Office PowerPoint</Application>
  <PresentationFormat>Widescreen</PresentationFormat>
  <Paragraphs>97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Regulation in complementary and alternative medicine </vt:lpstr>
      <vt:lpstr>Regulation</vt:lpstr>
      <vt:lpstr>Recommendations</vt:lpstr>
      <vt:lpstr>Rights to Practice </vt:lpstr>
      <vt:lpstr>In Contrast</vt:lpstr>
      <vt:lpstr>Protecting the Public </vt:lpstr>
      <vt:lpstr>In UK</vt:lpstr>
      <vt:lpstr>Self Regulation </vt:lpstr>
      <vt:lpstr>CAMs and the NHS</vt:lpstr>
      <vt:lpstr>Things to consider when accessing CAMs</vt:lpstr>
      <vt:lpstr>Osteopathy and chiropractic</vt:lpstr>
      <vt:lpstr>Codes of professional conduct and public accountability </vt:lpstr>
      <vt:lpstr>Limitations To Accountability</vt:lpstr>
      <vt:lpstr>Educational standards </vt:lpstr>
      <vt:lpstr>What do you think?</vt:lpstr>
      <vt:lpstr>Scope of Pratice </vt:lpstr>
      <vt:lpstr>Summary Points</vt:lpstr>
      <vt:lpstr>Group Activity (in your MS Teams groups)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 in complementary and alternative medicine</dc:title>
  <dc:creator>Felicity Page</dc:creator>
  <cp:lastModifiedBy>Mark Gallagher-Read</cp:lastModifiedBy>
  <cp:revision>4</cp:revision>
  <dcterms:created xsi:type="dcterms:W3CDTF">2018-11-04T18:53:41Z</dcterms:created>
  <dcterms:modified xsi:type="dcterms:W3CDTF">2021-02-18T09:46:17Z</dcterms:modified>
</cp:coreProperties>
</file>