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2"/>
  </p:notesMasterIdLst>
  <p:sldIdLst>
    <p:sldId id="263" r:id="rId2"/>
    <p:sldId id="257" r:id="rId3"/>
    <p:sldId id="292" r:id="rId4"/>
    <p:sldId id="264" r:id="rId5"/>
    <p:sldId id="265" r:id="rId6"/>
    <p:sldId id="293" r:id="rId7"/>
    <p:sldId id="294" r:id="rId8"/>
    <p:sldId id="295" r:id="rId9"/>
    <p:sldId id="296" r:id="rId10"/>
    <p:sldId id="261" r:id="rId11"/>
    <p:sldId id="275" r:id="rId12"/>
    <p:sldId id="260" r:id="rId13"/>
    <p:sldId id="277" r:id="rId14"/>
    <p:sldId id="276" r:id="rId15"/>
    <p:sldId id="278" r:id="rId16"/>
    <p:sldId id="279" r:id="rId17"/>
    <p:sldId id="266" r:id="rId18"/>
    <p:sldId id="287" r:id="rId19"/>
    <p:sldId id="288" r:id="rId20"/>
    <p:sldId id="268" r:id="rId21"/>
    <p:sldId id="289" r:id="rId22"/>
    <p:sldId id="269" r:id="rId23"/>
    <p:sldId id="290" r:id="rId24"/>
    <p:sldId id="291" r:id="rId25"/>
    <p:sldId id="267" r:id="rId26"/>
    <p:sldId id="270" r:id="rId27"/>
    <p:sldId id="297" r:id="rId28"/>
    <p:sldId id="298" r:id="rId29"/>
    <p:sldId id="299" r:id="rId30"/>
    <p:sldId id="300" r:id="rId31"/>
    <p:sldId id="301" r:id="rId32"/>
    <p:sldId id="302" r:id="rId33"/>
    <p:sldId id="303" r:id="rId34"/>
    <p:sldId id="274" r:id="rId35"/>
    <p:sldId id="280" r:id="rId36"/>
    <p:sldId id="281" r:id="rId37"/>
    <p:sldId id="282" r:id="rId38"/>
    <p:sldId id="285" r:id="rId39"/>
    <p:sldId id="284" r:id="rId40"/>
    <p:sldId id="286" r:id="rId4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90" d="100"/>
          <a:sy n="90" d="100"/>
        </p:scale>
        <p:origin x="57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E770B9-B7D3-45E4-B7C0-92ABE6A2053B}" type="datetimeFigureOut">
              <a:rPr lang="en-GB" smtClean="0"/>
              <a:t>27/11/2021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AA52C5-F438-42AA-9A47-E9AD682C4FED}" type="slidenum">
              <a:rPr lang="en-GB" smtClean="0"/>
              <a:t>‹#›</a:t>
            </a:fld>
            <a:endParaRPr lang="en-GB"/>
          </a:p>
        </p:txBody>
      </p:sp>
    </p:spTree>
    <p:extLst>
      <p:ext uri="{BB962C8B-B14F-4D97-AF65-F5344CB8AC3E}">
        <p14:creationId xmlns:p14="http://schemas.microsoft.com/office/powerpoint/2010/main" val="33984314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00F37C-EC1B-4197-928D-B99166A040F9}" type="datetimeFigureOut">
              <a:rPr lang="en-GB" smtClean="0"/>
              <a:t>27/11/2021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1FE7D5-EB9F-496B-936A-64F1D8236A2D}" type="slidenum">
              <a:rPr lang="en-GB" smtClean="0"/>
              <a:t>‹#›</a:t>
            </a:fld>
            <a:endParaRPr lang="en-GB"/>
          </a:p>
        </p:txBody>
      </p:sp>
    </p:spTree>
    <p:extLst>
      <p:ext uri="{BB962C8B-B14F-4D97-AF65-F5344CB8AC3E}">
        <p14:creationId xmlns:p14="http://schemas.microsoft.com/office/powerpoint/2010/main" val="3022830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1D00F37C-EC1B-4197-928D-B99166A040F9}" type="datetimeFigureOut">
              <a:rPr lang="en-GB" smtClean="0"/>
              <a:t>27/11/2021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1FE7D5-EB9F-496B-936A-64F1D8236A2D}" type="slidenum">
              <a:rPr lang="en-GB" smtClean="0"/>
              <a:t>‹#›</a:t>
            </a:fld>
            <a:endParaRPr lang="en-GB"/>
          </a:p>
        </p:txBody>
      </p:sp>
    </p:spTree>
    <p:extLst>
      <p:ext uri="{BB962C8B-B14F-4D97-AF65-F5344CB8AC3E}">
        <p14:creationId xmlns:p14="http://schemas.microsoft.com/office/powerpoint/2010/main" val="18085234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00F37C-EC1B-4197-928D-B99166A040F9}" type="datetimeFigureOut">
              <a:rPr lang="en-GB" smtClean="0"/>
              <a:t>27/11/2021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1FE7D5-EB9F-496B-936A-64F1D8236A2D}" type="slidenum">
              <a:rPr lang="en-GB" smtClean="0"/>
              <a:t>‹#›</a:t>
            </a:fld>
            <a:endParaRPr lang="en-GB"/>
          </a:p>
        </p:txBody>
      </p:sp>
    </p:spTree>
    <p:extLst>
      <p:ext uri="{BB962C8B-B14F-4D97-AF65-F5344CB8AC3E}">
        <p14:creationId xmlns:p14="http://schemas.microsoft.com/office/powerpoint/2010/main" val="18162884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00F37C-EC1B-4197-928D-B99166A040F9}" type="datetimeFigureOut">
              <a:rPr lang="en-GB" smtClean="0"/>
              <a:t>27/11/2021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1FE7D5-EB9F-496B-936A-64F1D8236A2D}" type="slidenum">
              <a:rPr lang="en-GB" smtClean="0"/>
              <a:t>‹#›</a:t>
            </a:fld>
            <a:endParaRPr lang="en-GB"/>
          </a:p>
        </p:txBody>
      </p:sp>
    </p:spTree>
    <p:extLst>
      <p:ext uri="{BB962C8B-B14F-4D97-AF65-F5344CB8AC3E}">
        <p14:creationId xmlns:p14="http://schemas.microsoft.com/office/powerpoint/2010/main" val="34086453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00F37C-EC1B-4197-928D-B99166A040F9}" type="datetimeFigureOut">
              <a:rPr lang="en-GB" smtClean="0"/>
              <a:t>27/11/2021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01FE7D5-EB9F-496B-936A-64F1D8236A2D}" type="slidenum">
              <a:rPr lang="en-GB" smtClean="0"/>
              <a:t>‹#›</a:t>
            </a:fld>
            <a:endParaRPr lang="en-GB"/>
          </a:p>
        </p:txBody>
      </p:sp>
    </p:spTree>
    <p:extLst>
      <p:ext uri="{BB962C8B-B14F-4D97-AF65-F5344CB8AC3E}">
        <p14:creationId xmlns:p14="http://schemas.microsoft.com/office/powerpoint/2010/main" val="12314116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1D00F37C-EC1B-4197-928D-B99166A040F9}" type="datetimeFigureOut">
              <a:rPr lang="en-GB" smtClean="0"/>
              <a:t>27/11/2021</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801FE7D5-EB9F-496B-936A-64F1D8236A2D}" type="slidenum">
              <a:rPr lang="en-GB" smtClean="0"/>
              <a:t>‹#›</a:t>
            </a:fld>
            <a:endParaRPr lang="en-GB"/>
          </a:p>
        </p:txBody>
      </p:sp>
    </p:spTree>
    <p:extLst>
      <p:ext uri="{BB962C8B-B14F-4D97-AF65-F5344CB8AC3E}">
        <p14:creationId xmlns:p14="http://schemas.microsoft.com/office/powerpoint/2010/main" val="30040621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D00F37C-EC1B-4197-928D-B99166A040F9}" type="datetimeFigureOut">
              <a:rPr lang="en-GB" smtClean="0"/>
              <a:t>27/11/2021</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801FE7D5-EB9F-496B-936A-64F1D8236A2D}" type="slidenum">
              <a:rPr lang="en-GB" smtClean="0"/>
              <a:t>‹#›</a:t>
            </a:fld>
            <a:endParaRPr lang="en-GB"/>
          </a:p>
        </p:txBody>
      </p:sp>
    </p:spTree>
    <p:extLst>
      <p:ext uri="{BB962C8B-B14F-4D97-AF65-F5344CB8AC3E}">
        <p14:creationId xmlns:p14="http://schemas.microsoft.com/office/powerpoint/2010/main" val="1011233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1D00F37C-EC1B-4197-928D-B99166A040F9}" type="datetimeFigureOut">
              <a:rPr lang="en-GB" smtClean="0"/>
              <a:t>27/11/2021</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801FE7D5-EB9F-496B-936A-64F1D8236A2D}" type="slidenum">
              <a:rPr lang="en-GB" smtClean="0"/>
              <a:t>‹#›</a:t>
            </a:fld>
            <a:endParaRPr lang="en-GB"/>
          </a:p>
        </p:txBody>
      </p:sp>
    </p:spTree>
    <p:extLst>
      <p:ext uri="{BB962C8B-B14F-4D97-AF65-F5344CB8AC3E}">
        <p14:creationId xmlns:p14="http://schemas.microsoft.com/office/powerpoint/2010/main" val="2671106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00F37C-EC1B-4197-928D-B99166A040F9}" type="datetimeFigureOut">
              <a:rPr lang="en-GB" smtClean="0"/>
              <a:t>27/11/2021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1FE7D5-EB9F-496B-936A-64F1D8236A2D}" type="slidenum">
              <a:rPr lang="en-GB" smtClean="0"/>
              <a:t>‹#›</a:t>
            </a:fld>
            <a:endParaRPr lang="en-GB"/>
          </a:p>
        </p:txBody>
      </p:sp>
    </p:spTree>
    <p:extLst>
      <p:ext uri="{BB962C8B-B14F-4D97-AF65-F5344CB8AC3E}">
        <p14:creationId xmlns:p14="http://schemas.microsoft.com/office/powerpoint/2010/main" val="36862964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00F37C-EC1B-4197-928D-B99166A040F9}" type="datetimeFigureOut">
              <a:rPr lang="en-GB" smtClean="0"/>
              <a:t>27/11/2021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1FE7D5-EB9F-496B-936A-64F1D8236A2D}" type="slidenum">
              <a:rPr lang="en-GB" smtClean="0"/>
              <a:t>‹#›</a:t>
            </a:fld>
            <a:endParaRPr lang="en-GB"/>
          </a:p>
        </p:txBody>
      </p:sp>
    </p:spTree>
    <p:extLst>
      <p:ext uri="{BB962C8B-B14F-4D97-AF65-F5344CB8AC3E}">
        <p14:creationId xmlns:p14="http://schemas.microsoft.com/office/powerpoint/2010/main" val="15082403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D00F37C-EC1B-4197-928D-B99166A040F9}" type="datetimeFigureOut">
              <a:rPr lang="en-GB" smtClean="0"/>
              <a:t>27/11/2021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1FE7D5-EB9F-496B-936A-64F1D8236A2D}" type="slidenum">
              <a:rPr lang="en-GB" smtClean="0"/>
              <a:t>‹#›</a:t>
            </a:fld>
            <a:endParaRPr lang="en-GB"/>
          </a:p>
        </p:txBody>
      </p:sp>
    </p:spTree>
    <p:extLst>
      <p:ext uri="{BB962C8B-B14F-4D97-AF65-F5344CB8AC3E}">
        <p14:creationId xmlns:p14="http://schemas.microsoft.com/office/powerpoint/2010/main" val="31137928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D00F37C-EC1B-4197-928D-B99166A040F9}" type="datetimeFigureOut">
              <a:rPr lang="en-GB" smtClean="0"/>
              <a:t>27/11/2021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1FE7D5-EB9F-496B-936A-64F1D8236A2D}"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7879104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00F37C-EC1B-4197-928D-B99166A040F9}" type="datetimeFigureOut">
              <a:rPr lang="en-GB" smtClean="0"/>
              <a:t>27/11/2021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1FE7D5-EB9F-496B-936A-64F1D8236A2D}" type="slidenum">
              <a:rPr lang="en-GB" smtClean="0"/>
              <a:t>‹#›</a:t>
            </a:fld>
            <a:endParaRPr lang="en-GB"/>
          </a:p>
        </p:txBody>
      </p:sp>
    </p:spTree>
    <p:extLst>
      <p:ext uri="{BB962C8B-B14F-4D97-AF65-F5344CB8AC3E}">
        <p14:creationId xmlns:p14="http://schemas.microsoft.com/office/powerpoint/2010/main" val="22839254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D00F37C-EC1B-4197-928D-B99166A040F9}" type="datetimeFigureOut">
              <a:rPr lang="en-GB" smtClean="0"/>
              <a:t>27/11/2021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1FE7D5-EB9F-496B-936A-64F1D8236A2D}" type="slidenum">
              <a:rPr lang="en-GB" smtClean="0"/>
              <a:t>‹#›</a:t>
            </a:fld>
            <a:endParaRPr lang="en-GB"/>
          </a:p>
        </p:txBody>
      </p:sp>
    </p:spTree>
    <p:extLst>
      <p:ext uri="{BB962C8B-B14F-4D97-AF65-F5344CB8AC3E}">
        <p14:creationId xmlns:p14="http://schemas.microsoft.com/office/powerpoint/2010/main" val="3918470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D00F37C-EC1B-4197-928D-B99166A040F9}" type="datetimeFigureOut">
              <a:rPr lang="en-GB" smtClean="0"/>
              <a:t>27/11/2021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1FE7D5-EB9F-496B-936A-64F1D8236A2D}" type="slidenum">
              <a:rPr lang="en-GB" smtClean="0"/>
              <a:t>‹#›</a:t>
            </a:fld>
            <a:endParaRPr lang="en-GB"/>
          </a:p>
        </p:txBody>
      </p:sp>
    </p:spTree>
    <p:extLst>
      <p:ext uri="{BB962C8B-B14F-4D97-AF65-F5344CB8AC3E}">
        <p14:creationId xmlns:p14="http://schemas.microsoft.com/office/powerpoint/2010/main" val="72233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00F37C-EC1B-4197-928D-B99166A040F9}" type="datetimeFigureOut">
              <a:rPr lang="en-GB" smtClean="0"/>
              <a:t>27/11/2021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1FE7D5-EB9F-496B-936A-64F1D8236A2D}" type="slidenum">
              <a:rPr lang="en-GB" smtClean="0"/>
              <a:t>‹#›</a:t>
            </a:fld>
            <a:endParaRPr lang="en-GB"/>
          </a:p>
        </p:txBody>
      </p:sp>
    </p:spTree>
    <p:extLst>
      <p:ext uri="{BB962C8B-B14F-4D97-AF65-F5344CB8AC3E}">
        <p14:creationId xmlns:p14="http://schemas.microsoft.com/office/powerpoint/2010/main" val="41873740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00F37C-EC1B-4197-928D-B99166A040F9}" type="datetimeFigureOut">
              <a:rPr lang="en-GB" smtClean="0"/>
              <a:t>27/11/2021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1FE7D5-EB9F-496B-936A-64F1D8236A2D}" type="slidenum">
              <a:rPr lang="en-GB" smtClean="0"/>
              <a:t>‹#›</a:t>
            </a:fld>
            <a:endParaRPr lang="en-GB"/>
          </a:p>
        </p:txBody>
      </p:sp>
    </p:spTree>
    <p:extLst>
      <p:ext uri="{BB962C8B-B14F-4D97-AF65-F5344CB8AC3E}">
        <p14:creationId xmlns:p14="http://schemas.microsoft.com/office/powerpoint/2010/main" val="585854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D00F37C-EC1B-4197-928D-B99166A040F9}" type="datetimeFigureOut">
              <a:rPr lang="en-GB" smtClean="0"/>
              <a:t>27/11/2021</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01FE7D5-EB9F-496B-936A-64F1D8236A2D}" type="slidenum">
              <a:rPr lang="en-GB" smtClean="0"/>
              <a:t>‹#›</a:t>
            </a:fld>
            <a:endParaRPr lang="en-GB"/>
          </a:p>
        </p:txBody>
      </p:sp>
    </p:spTree>
    <p:extLst>
      <p:ext uri="{BB962C8B-B14F-4D97-AF65-F5344CB8AC3E}">
        <p14:creationId xmlns:p14="http://schemas.microsoft.com/office/powerpoint/2010/main" val="37678389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9.xml.rels><?xml version="1.0" encoding="UTF-8" standalone="yes"?>
<Relationships xmlns="http://schemas.openxmlformats.org/package/2006/relationships"><Relationship Id="rId2" Type="http://schemas.openxmlformats.org/officeDocument/2006/relationships/hyperlink" Target="http://www.kilmanndiagnostics.com/overview-thomas-kilmann-conflict-mode-instrument-tki" TargetMode="External"/><Relationship Id="rId1" Type="http://schemas.openxmlformats.org/officeDocument/2006/relationships/slideLayout" Target="../slideLayouts/slideLayout11.xml"/></Relationships>
</file>

<file path=ppt/slides/_rels/slide40.xml.rels><?xml version="1.0" encoding="UTF-8" standalone="yes"?>
<Relationships xmlns="http://schemas.openxmlformats.org/package/2006/relationships"><Relationship Id="rId3" Type="http://schemas.openxmlformats.org/officeDocument/2006/relationships/hyperlink" Target="https://www.webofproceedings.org/proceedings_series/ESSP/ICEMEET%202019/ICEMEET19424.pdf" TargetMode="External"/><Relationship Id="rId2" Type="http://schemas.openxmlformats.org/officeDocument/2006/relationships/hyperlink" Target="https://blog.mcquaig.com/7-components-of-successful-team-development" TargetMode="External"/><Relationship Id="rId1" Type="http://schemas.openxmlformats.org/officeDocument/2006/relationships/slideLayout" Target="../slideLayouts/slideLayout11.xml"/><Relationship Id="rId5" Type="http://schemas.openxmlformats.org/officeDocument/2006/relationships/hyperlink" Target="https://static1.squarespace.com/static/5ed656f45f1d1722c20a9692/t/6018685727a5f71276a5e926/1612212312273/Fox,+Onders,+et+al_Teaching+Interprofessional+Teamwork+Skills.pdf" TargetMode="External"/><Relationship Id="rId4" Type="http://schemas.openxmlformats.org/officeDocument/2006/relationships/hyperlink" Target="http://uni.hi.is/vidarh/files/2018/07/Teamwork-in-sport-a-sociological-analysi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49989-87B7-4AD9-AD4E-D577F529A289}"/>
              </a:ext>
            </a:extLst>
          </p:cNvPr>
          <p:cNvSpPr>
            <a:spLocks noGrp="1"/>
          </p:cNvSpPr>
          <p:nvPr>
            <p:ph type="title"/>
          </p:nvPr>
        </p:nvSpPr>
        <p:spPr>
          <a:xfrm>
            <a:off x="1353681" y="616003"/>
            <a:ext cx="8757533" cy="1906660"/>
          </a:xfrm>
        </p:spPr>
        <p:txBody>
          <a:bodyPr/>
          <a:lstStyle/>
          <a:p>
            <a:r>
              <a:rPr lang="en-GB" dirty="0">
                <a:solidFill>
                  <a:schemeClr val="tx1"/>
                </a:solidFill>
                <a:latin typeface="Arial Black" panose="020B0A04020102020204" pitchFamily="34" charset="0"/>
              </a:rPr>
              <a:t>EFECTIVE TEAM WORK AND                                             COMMUNICATION</a:t>
            </a:r>
          </a:p>
        </p:txBody>
      </p:sp>
      <p:graphicFrame>
        <p:nvGraphicFramePr>
          <p:cNvPr id="4" name="Table 4">
            <a:extLst>
              <a:ext uri="{FF2B5EF4-FFF2-40B4-BE49-F238E27FC236}">
                <a16:creationId xmlns:a16="http://schemas.microsoft.com/office/drawing/2014/main" id="{C9491E09-92F7-448D-B02B-D139CD05217B}"/>
              </a:ext>
            </a:extLst>
          </p:cNvPr>
          <p:cNvGraphicFramePr>
            <a:graphicFrameLocks noGrp="1"/>
          </p:cNvGraphicFramePr>
          <p:nvPr>
            <p:extLst>
              <p:ext uri="{D42A27DB-BD31-4B8C-83A1-F6EECF244321}">
                <p14:modId xmlns:p14="http://schemas.microsoft.com/office/powerpoint/2010/main" val="398648951"/>
              </p:ext>
            </p:extLst>
          </p:nvPr>
        </p:nvGraphicFramePr>
        <p:xfrm>
          <a:off x="1006997" y="3646025"/>
          <a:ext cx="8095704" cy="1055498"/>
        </p:xfrm>
        <a:graphic>
          <a:graphicData uri="http://schemas.openxmlformats.org/drawingml/2006/table">
            <a:tbl>
              <a:tblPr firstRow="1" bandRow="1">
                <a:tableStyleId>{5C22544A-7EE6-4342-B048-85BDC9FD1C3A}</a:tableStyleId>
              </a:tblPr>
              <a:tblGrid>
                <a:gridCol w="4047852">
                  <a:extLst>
                    <a:ext uri="{9D8B030D-6E8A-4147-A177-3AD203B41FA5}">
                      <a16:colId xmlns:a16="http://schemas.microsoft.com/office/drawing/2014/main" val="2350443149"/>
                    </a:ext>
                  </a:extLst>
                </a:gridCol>
                <a:gridCol w="4047852">
                  <a:extLst>
                    <a:ext uri="{9D8B030D-6E8A-4147-A177-3AD203B41FA5}">
                      <a16:colId xmlns:a16="http://schemas.microsoft.com/office/drawing/2014/main" val="423678539"/>
                    </a:ext>
                  </a:extLst>
                </a:gridCol>
              </a:tblGrid>
              <a:tr h="527749">
                <a:tc>
                  <a:txBody>
                    <a:bodyPr/>
                    <a:lstStyle/>
                    <a:p>
                      <a:r>
                        <a:rPr lang="en-GB" dirty="0"/>
                        <a:t>MODULE CODE:</a:t>
                      </a:r>
                    </a:p>
                  </a:txBody>
                  <a:tcPr/>
                </a:tc>
                <a:tc>
                  <a:txBody>
                    <a:bodyPr/>
                    <a:lstStyle/>
                    <a:p>
                      <a:r>
                        <a:rPr lang="en-GB" dirty="0"/>
                        <a:t>BMSW4002</a:t>
                      </a:r>
                    </a:p>
                  </a:txBody>
                  <a:tcPr/>
                </a:tc>
                <a:extLst>
                  <a:ext uri="{0D108BD9-81ED-4DB2-BD59-A6C34878D82A}">
                    <a16:rowId xmlns:a16="http://schemas.microsoft.com/office/drawing/2014/main" val="1666960783"/>
                  </a:ext>
                </a:extLst>
              </a:tr>
              <a:tr h="527749">
                <a:tc>
                  <a:txBody>
                    <a:bodyPr/>
                    <a:lstStyle/>
                    <a:p>
                      <a:r>
                        <a:rPr lang="en-GB" dirty="0"/>
                        <a:t>LECTURER’S NAME</a:t>
                      </a:r>
                    </a:p>
                  </a:txBody>
                  <a:tcPr/>
                </a:tc>
                <a:tc>
                  <a:txBody>
                    <a:bodyPr/>
                    <a:lstStyle/>
                    <a:p>
                      <a:r>
                        <a:rPr lang="en-GB" dirty="0"/>
                        <a:t>LOYD BEHARRY</a:t>
                      </a:r>
                    </a:p>
                  </a:txBody>
                  <a:tcPr/>
                </a:tc>
                <a:extLst>
                  <a:ext uri="{0D108BD9-81ED-4DB2-BD59-A6C34878D82A}">
                    <a16:rowId xmlns:a16="http://schemas.microsoft.com/office/drawing/2014/main" val="1870145455"/>
                  </a:ext>
                </a:extLst>
              </a:tr>
            </a:tbl>
          </a:graphicData>
        </a:graphic>
      </p:graphicFrame>
    </p:spTree>
    <p:extLst>
      <p:ext uri="{BB962C8B-B14F-4D97-AF65-F5344CB8AC3E}">
        <p14:creationId xmlns:p14="http://schemas.microsoft.com/office/powerpoint/2010/main" val="4765830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07607922-D845-4894-825C-BC271CB534F9}"/>
              </a:ext>
            </a:extLst>
          </p:cNvPr>
          <p:cNvGraphicFramePr>
            <a:graphicFrameLocks noGrp="1"/>
          </p:cNvGraphicFramePr>
          <p:nvPr>
            <p:extLst>
              <p:ext uri="{D42A27DB-BD31-4B8C-83A1-F6EECF244321}">
                <p14:modId xmlns:p14="http://schemas.microsoft.com/office/powerpoint/2010/main" val="2078051477"/>
              </p:ext>
            </p:extLst>
          </p:nvPr>
        </p:nvGraphicFramePr>
        <p:xfrm>
          <a:off x="2111022" y="4555627"/>
          <a:ext cx="8048978" cy="1161630"/>
        </p:xfrm>
        <a:graphic>
          <a:graphicData uri="http://schemas.openxmlformats.org/drawingml/2006/table">
            <a:tbl>
              <a:tblPr firstRow="1" bandRow="1">
                <a:tableStyleId>{5C22544A-7EE6-4342-B048-85BDC9FD1C3A}</a:tableStyleId>
              </a:tblPr>
              <a:tblGrid>
                <a:gridCol w="4024489">
                  <a:extLst>
                    <a:ext uri="{9D8B030D-6E8A-4147-A177-3AD203B41FA5}">
                      <a16:colId xmlns:a16="http://schemas.microsoft.com/office/drawing/2014/main" val="562169207"/>
                    </a:ext>
                  </a:extLst>
                </a:gridCol>
                <a:gridCol w="4024489">
                  <a:extLst>
                    <a:ext uri="{9D8B030D-6E8A-4147-A177-3AD203B41FA5}">
                      <a16:colId xmlns:a16="http://schemas.microsoft.com/office/drawing/2014/main" val="724752553"/>
                    </a:ext>
                  </a:extLst>
                </a:gridCol>
              </a:tblGrid>
              <a:tr h="580815">
                <a:tc>
                  <a:txBody>
                    <a:bodyPr/>
                    <a:lstStyle/>
                    <a:p>
                      <a:r>
                        <a:rPr lang="en-GB" dirty="0"/>
                        <a:t>STUDENT NAME:</a:t>
                      </a:r>
                    </a:p>
                  </a:txBody>
                  <a:tcPr/>
                </a:tc>
                <a:tc>
                  <a:txBody>
                    <a:bodyPr/>
                    <a:lstStyle/>
                    <a:p>
                      <a:r>
                        <a:rPr lang="en-GB" dirty="0"/>
                        <a:t>RAMONA-IULIA UNGUREANU</a:t>
                      </a:r>
                    </a:p>
                  </a:txBody>
                  <a:tcPr/>
                </a:tc>
                <a:extLst>
                  <a:ext uri="{0D108BD9-81ED-4DB2-BD59-A6C34878D82A}">
                    <a16:rowId xmlns:a16="http://schemas.microsoft.com/office/drawing/2014/main" val="845087601"/>
                  </a:ext>
                </a:extLst>
              </a:tr>
              <a:tr h="580815">
                <a:tc>
                  <a:txBody>
                    <a:bodyPr/>
                    <a:lstStyle/>
                    <a:p>
                      <a:r>
                        <a:rPr lang="en-GB" dirty="0"/>
                        <a:t>STUDENT NUMBER:</a:t>
                      </a:r>
                    </a:p>
                  </a:txBody>
                  <a:tcPr/>
                </a:tc>
                <a:tc>
                  <a:txBody>
                    <a:bodyPr/>
                    <a:lstStyle/>
                    <a:p>
                      <a:r>
                        <a:rPr lang="en-GB" dirty="0"/>
                        <a:t>2028821</a:t>
                      </a:r>
                    </a:p>
                  </a:txBody>
                  <a:tcPr/>
                </a:tc>
                <a:extLst>
                  <a:ext uri="{0D108BD9-81ED-4DB2-BD59-A6C34878D82A}">
                    <a16:rowId xmlns:a16="http://schemas.microsoft.com/office/drawing/2014/main" val="2879148135"/>
                  </a:ext>
                </a:extLst>
              </a:tr>
            </a:tbl>
          </a:graphicData>
        </a:graphic>
      </p:graphicFrame>
      <p:sp>
        <p:nvSpPr>
          <p:cNvPr id="3" name="TextBox 2">
            <a:extLst>
              <a:ext uri="{FF2B5EF4-FFF2-40B4-BE49-F238E27FC236}">
                <a16:creationId xmlns:a16="http://schemas.microsoft.com/office/drawing/2014/main" id="{1A5FEDDA-9857-4404-BAF5-A7844DD0A8F7}"/>
              </a:ext>
            </a:extLst>
          </p:cNvPr>
          <p:cNvSpPr txBox="1"/>
          <p:nvPr/>
        </p:nvSpPr>
        <p:spPr>
          <a:xfrm>
            <a:off x="2229555" y="1823925"/>
            <a:ext cx="7930445" cy="584775"/>
          </a:xfrm>
          <a:prstGeom prst="rect">
            <a:avLst/>
          </a:prstGeom>
          <a:noFill/>
        </p:spPr>
        <p:txBody>
          <a:bodyPr wrap="square" rtlCol="0">
            <a:spAutoFit/>
          </a:bodyPr>
          <a:lstStyle/>
          <a:p>
            <a:r>
              <a:rPr lang="en-GB" sz="3200" b="1" dirty="0">
                <a:latin typeface="Arial Black" panose="020B0A04020102020204" pitchFamily="34" charset="0"/>
              </a:rPr>
              <a:t>BENEFITS OF TEAM WORKING</a:t>
            </a:r>
          </a:p>
        </p:txBody>
      </p:sp>
    </p:spTree>
    <p:extLst>
      <p:ext uri="{BB962C8B-B14F-4D97-AF65-F5344CB8AC3E}">
        <p14:creationId xmlns:p14="http://schemas.microsoft.com/office/powerpoint/2010/main" val="27668870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07A37-419D-4E1C-9194-D10B5B51C5E9}"/>
              </a:ext>
            </a:extLst>
          </p:cNvPr>
          <p:cNvSpPr>
            <a:spLocks noGrp="1"/>
          </p:cNvSpPr>
          <p:nvPr>
            <p:ph type="title"/>
          </p:nvPr>
        </p:nvSpPr>
        <p:spPr>
          <a:xfrm>
            <a:off x="1154953" y="0"/>
            <a:ext cx="8825659" cy="1981200"/>
          </a:xfrm>
        </p:spPr>
        <p:txBody>
          <a:bodyPr/>
          <a:lstStyle/>
          <a:p>
            <a:r>
              <a:rPr lang="en-GB" b="1" dirty="0">
                <a:solidFill>
                  <a:srgbClr val="FFFFFF"/>
                </a:solidFill>
                <a:latin typeface="Segoe UI Historic" panose="020B0502040204020203" pitchFamily="34" charset="0"/>
                <a:ea typeface="Calibri" panose="020F0502020204030204" pitchFamily="34" charset="0"/>
              </a:rPr>
              <a:t>I</a:t>
            </a:r>
            <a:r>
              <a:rPr lang="en-GB" sz="4800" b="1" dirty="0">
                <a:solidFill>
                  <a:srgbClr val="FFFFFF"/>
                </a:solidFill>
                <a:effectLst/>
                <a:latin typeface="Segoe UI Historic" panose="020B0502040204020203" pitchFamily="34" charset="0"/>
                <a:ea typeface="Calibri" panose="020F0502020204030204" pitchFamily="34" charset="0"/>
              </a:rPr>
              <a:t>ntroduction of team working</a:t>
            </a:r>
            <a:endParaRPr lang="en-GB" b="1" dirty="0"/>
          </a:p>
        </p:txBody>
      </p:sp>
      <p:sp>
        <p:nvSpPr>
          <p:cNvPr id="3" name="Text Placeholder 2">
            <a:extLst>
              <a:ext uri="{FF2B5EF4-FFF2-40B4-BE49-F238E27FC236}">
                <a16:creationId xmlns:a16="http://schemas.microsoft.com/office/drawing/2014/main" id="{37F13692-4C90-48C9-83B0-419BCF16945B}"/>
              </a:ext>
            </a:extLst>
          </p:cNvPr>
          <p:cNvSpPr>
            <a:spLocks noGrp="1"/>
          </p:cNvSpPr>
          <p:nvPr>
            <p:ph type="body" sz="half" idx="2"/>
          </p:nvPr>
        </p:nvSpPr>
        <p:spPr>
          <a:xfrm>
            <a:off x="665857" y="1321981"/>
            <a:ext cx="8825659" cy="5323367"/>
          </a:xfrm>
        </p:spPr>
        <p:txBody>
          <a:bodyPr>
            <a:normAutofit/>
          </a:bodyPr>
          <a:lstStyle/>
          <a:p>
            <a:r>
              <a:rPr lang="en-GB" sz="2800" dirty="0">
                <a:solidFill>
                  <a:srgbClr val="FFFFFF"/>
                </a:solidFill>
                <a:effectLst/>
                <a:latin typeface="Arial Black" panose="020B0A04020102020204" pitchFamily="34" charset="0"/>
                <a:ea typeface="Calibri" panose="020F0502020204030204" pitchFamily="34" charset="0"/>
              </a:rPr>
              <a:t>Introduction of team working have a lot benefit ,same of this are EFFCIENCY- when a team works well together as a unit they are able to accomplish more than its individual member can do alone. </a:t>
            </a:r>
          </a:p>
          <a:p>
            <a:r>
              <a:rPr lang="en-GB" sz="2800" dirty="0">
                <a:solidFill>
                  <a:srgbClr val="FFFFFF"/>
                </a:solidFill>
                <a:effectLst/>
                <a:latin typeface="Arial Black" panose="020B0A04020102020204" pitchFamily="34" charset="0"/>
                <a:ea typeface="Calibri" panose="020F0502020204030204" pitchFamily="34" charset="0"/>
              </a:rPr>
              <a:t>The member of team apply different skills they are often able to come up with a more effective solution than one person working on the same problem . </a:t>
            </a:r>
            <a:endParaRPr lang="en-GB" sz="2800" dirty="0">
              <a:latin typeface="Arial Black" panose="020B0A04020102020204" pitchFamily="34" charset="0"/>
            </a:endParaRPr>
          </a:p>
        </p:txBody>
      </p:sp>
    </p:spTree>
    <p:extLst>
      <p:ext uri="{BB962C8B-B14F-4D97-AF65-F5344CB8AC3E}">
        <p14:creationId xmlns:p14="http://schemas.microsoft.com/office/powerpoint/2010/main" val="13872774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2B25700-81FE-486C-AD9D-83C8E829EA1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7002966"/>
          </a:xfrm>
          <a:prstGeom prst="rect">
            <a:avLst/>
          </a:prstGeom>
        </p:spPr>
      </p:pic>
    </p:spTree>
    <p:extLst>
      <p:ext uri="{BB962C8B-B14F-4D97-AF65-F5344CB8AC3E}">
        <p14:creationId xmlns:p14="http://schemas.microsoft.com/office/powerpoint/2010/main" val="24935776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72695C8-7F37-44A6-B7DB-9A0B499108E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7394222"/>
          </a:xfrm>
          <a:prstGeom prst="rect">
            <a:avLst/>
          </a:prstGeom>
        </p:spPr>
      </p:pic>
    </p:spTree>
    <p:extLst>
      <p:ext uri="{BB962C8B-B14F-4D97-AF65-F5344CB8AC3E}">
        <p14:creationId xmlns:p14="http://schemas.microsoft.com/office/powerpoint/2010/main" val="17339756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7FCA1-13AC-4C41-8130-130C92A2CE8D}"/>
              </a:ext>
            </a:extLst>
          </p:cNvPr>
          <p:cNvSpPr>
            <a:spLocks noGrp="1"/>
          </p:cNvSpPr>
          <p:nvPr>
            <p:ph type="title"/>
          </p:nvPr>
        </p:nvSpPr>
        <p:spPr>
          <a:xfrm>
            <a:off x="1920498" y="203790"/>
            <a:ext cx="8825659" cy="1981200"/>
          </a:xfrm>
        </p:spPr>
        <p:txBody>
          <a:bodyPr/>
          <a:lstStyle/>
          <a:p>
            <a:r>
              <a:rPr lang="en-GB" sz="4400" dirty="0">
                <a:solidFill>
                  <a:srgbClr val="FFFFFF"/>
                </a:solidFill>
                <a:effectLst/>
                <a:latin typeface="Arial Black" panose="020B0A04020102020204" pitchFamily="34" charset="0"/>
                <a:ea typeface="Calibri" panose="020F0502020204030204" pitchFamily="34" charset="0"/>
              </a:rPr>
              <a:t>BETTER OUTCOME </a:t>
            </a:r>
            <a:endParaRPr lang="en-GB" sz="4400" dirty="0">
              <a:latin typeface="Arial Black" panose="020B0A04020102020204" pitchFamily="34" charset="0"/>
            </a:endParaRPr>
          </a:p>
        </p:txBody>
      </p:sp>
      <p:sp>
        <p:nvSpPr>
          <p:cNvPr id="3" name="Text Placeholder 2">
            <a:extLst>
              <a:ext uri="{FF2B5EF4-FFF2-40B4-BE49-F238E27FC236}">
                <a16:creationId xmlns:a16="http://schemas.microsoft.com/office/drawing/2014/main" id="{22E75AA3-FAED-466C-9D95-B7002EDCFD7B}"/>
              </a:ext>
            </a:extLst>
          </p:cNvPr>
          <p:cNvSpPr>
            <a:spLocks noGrp="1"/>
          </p:cNvSpPr>
          <p:nvPr>
            <p:ph type="body" sz="half" idx="2"/>
          </p:nvPr>
        </p:nvSpPr>
        <p:spPr>
          <a:xfrm>
            <a:off x="729652" y="2758263"/>
            <a:ext cx="8825659" cy="2362200"/>
          </a:xfrm>
        </p:spPr>
        <p:txBody>
          <a:bodyPr>
            <a:noAutofit/>
          </a:bodyPr>
          <a:lstStyle/>
          <a:p>
            <a:r>
              <a:rPr lang="en-GB" sz="3200" dirty="0">
                <a:solidFill>
                  <a:srgbClr val="FFFFFF"/>
                </a:solidFill>
                <a:latin typeface="Arial Black" panose="020B0A04020102020204" pitchFamily="34" charset="0"/>
                <a:ea typeface="Calibri" panose="020F0502020204030204" pitchFamily="34" charset="0"/>
              </a:rPr>
              <a:t>T</a:t>
            </a:r>
            <a:r>
              <a:rPr lang="en-GB" sz="3200" dirty="0">
                <a:solidFill>
                  <a:srgbClr val="FFFFFF"/>
                </a:solidFill>
                <a:effectLst/>
                <a:latin typeface="Arial Black" panose="020B0A04020102020204" pitchFamily="34" charset="0"/>
                <a:ea typeface="Calibri" panose="020F0502020204030204" pitchFamily="34" charset="0"/>
              </a:rPr>
              <a:t>eam working can lead to a better business outcome because the team can bring more resources to bear against a challenge and there is more oversight to reduce a risk of poor individual contribute. When team combining few idea and skills on the same project it is a benefit for a efficiency increased. </a:t>
            </a:r>
            <a:endParaRPr lang="en-GB" sz="3200" dirty="0">
              <a:latin typeface="Arial Black" panose="020B0A04020102020204" pitchFamily="34" charset="0"/>
            </a:endParaRPr>
          </a:p>
        </p:txBody>
      </p:sp>
    </p:spTree>
    <p:extLst>
      <p:ext uri="{BB962C8B-B14F-4D97-AF65-F5344CB8AC3E}">
        <p14:creationId xmlns:p14="http://schemas.microsoft.com/office/powerpoint/2010/main" val="2893170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EBCB2-DE1F-4C1B-B81D-B2FC85BEAC0E}"/>
              </a:ext>
            </a:extLst>
          </p:cNvPr>
          <p:cNvSpPr>
            <a:spLocks noGrp="1"/>
          </p:cNvSpPr>
          <p:nvPr>
            <p:ph type="title"/>
          </p:nvPr>
        </p:nvSpPr>
        <p:spPr>
          <a:xfrm>
            <a:off x="1683170" y="76200"/>
            <a:ext cx="8825659" cy="1981200"/>
          </a:xfrm>
        </p:spPr>
        <p:txBody>
          <a:bodyPr/>
          <a:lstStyle/>
          <a:p>
            <a:r>
              <a:rPr lang="en-GB" sz="3600" dirty="0">
                <a:solidFill>
                  <a:srgbClr val="FFFFFF"/>
                </a:solidFill>
                <a:effectLst/>
                <a:latin typeface="Arial Black" panose="020B0A04020102020204" pitchFamily="34" charset="0"/>
                <a:ea typeface="Calibri" panose="020F0502020204030204" pitchFamily="34" charset="0"/>
              </a:rPr>
              <a:t>SHARED INFORMATION</a:t>
            </a:r>
            <a:endParaRPr lang="en-GB" sz="3600" dirty="0">
              <a:latin typeface="Arial Black" panose="020B0A04020102020204" pitchFamily="34" charset="0"/>
            </a:endParaRPr>
          </a:p>
        </p:txBody>
      </p:sp>
      <p:sp>
        <p:nvSpPr>
          <p:cNvPr id="3" name="Text Placeholder 2">
            <a:extLst>
              <a:ext uri="{FF2B5EF4-FFF2-40B4-BE49-F238E27FC236}">
                <a16:creationId xmlns:a16="http://schemas.microsoft.com/office/drawing/2014/main" id="{43CF7615-0700-4D84-9851-1A81497B7182}"/>
              </a:ext>
            </a:extLst>
          </p:cNvPr>
          <p:cNvSpPr>
            <a:spLocks noGrp="1"/>
          </p:cNvSpPr>
          <p:nvPr>
            <p:ph type="body" sz="half" idx="2"/>
          </p:nvPr>
        </p:nvSpPr>
        <p:spPr>
          <a:xfrm>
            <a:off x="729652" y="2247900"/>
            <a:ext cx="8825659" cy="2362200"/>
          </a:xfrm>
        </p:spPr>
        <p:txBody>
          <a:bodyPr>
            <a:noAutofit/>
          </a:bodyPr>
          <a:lstStyle/>
          <a:p>
            <a:r>
              <a:rPr lang="en-GB" sz="3200" dirty="0">
                <a:solidFill>
                  <a:srgbClr val="FFFFFF"/>
                </a:solidFill>
                <a:latin typeface="Arial Black" panose="020B0A04020102020204" pitchFamily="34" charset="0"/>
                <a:ea typeface="Calibri" panose="020F0502020204030204" pitchFamily="34" charset="0"/>
              </a:rPr>
              <a:t>I</a:t>
            </a:r>
            <a:r>
              <a:rPr lang="en-GB" sz="3200" dirty="0">
                <a:solidFill>
                  <a:srgbClr val="FFFFFF"/>
                </a:solidFill>
                <a:effectLst/>
                <a:latin typeface="Arial Black" panose="020B0A04020102020204" pitchFamily="34" charset="0"/>
                <a:ea typeface="Calibri" panose="020F0502020204030204" pitchFamily="34" charset="0"/>
              </a:rPr>
              <a:t>nformation is shared among the team members and the stronger members effectively improve the “</a:t>
            </a:r>
            <a:r>
              <a:rPr lang="en-GB" sz="3200" dirty="0">
                <a:solidFill>
                  <a:srgbClr val="FFFFFF"/>
                </a:solidFill>
                <a:latin typeface="Arial Black" panose="020B0A04020102020204" pitchFamily="34" charset="0"/>
                <a:ea typeface="Calibri" panose="020F0502020204030204" pitchFamily="34" charset="0"/>
              </a:rPr>
              <a:t>WAKER</a:t>
            </a:r>
            <a:r>
              <a:rPr lang="en-GB" sz="3200" dirty="0">
                <a:solidFill>
                  <a:srgbClr val="FFFFFF"/>
                </a:solidFill>
                <a:effectLst/>
                <a:latin typeface="Arial Black" panose="020B0A04020102020204" pitchFamily="34" charset="0"/>
                <a:ea typeface="Calibri" panose="020F0502020204030204" pitchFamily="34" charset="0"/>
              </a:rPr>
              <a:t>”. A good team can produce a wide range of possible solutions for each specific problem and then work together to ascertain the most effective one ,with collective impute and interaction . </a:t>
            </a:r>
            <a:endParaRPr lang="en-GB" sz="3200" dirty="0">
              <a:latin typeface="Arial Black" panose="020B0A04020102020204" pitchFamily="34" charset="0"/>
            </a:endParaRPr>
          </a:p>
        </p:txBody>
      </p:sp>
    </p:spTree>
    <p:extLst>
      <p:ext uri="{BB962C8B-B14F-4D97-AF65-F5344CB8AC3E}">
        <p14:creationId xmlns:p14="http://schemas.microsoft.com/office/powerpoint/2010/main" val="27794763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D13DD-0D00-485E-B148-AF00BC4906F9}"/>
              </a:ext>
            </a:extLst>
          </p:cNvPr>
          <p:cNvSpPr>
            <a:spLocks noGrp="1"/>
          </p:cNvSpPr>
          <p:nvPr>
            <p:ph type="title"/>
          </p:nvPr>
        </p:nvSpPr>
        <p:spPr>
          <a:xfrm>
            <a:off x="2813633" y="139995"/>
            <a:ext cx="8825659" cy="1981200"/>
          </a:xfrm>
        </p:spPr>
        <p:txBody>
          <a:bodyPr/>
          <a:lstStyle/>
          <a:p>
            <a:r>
              <a:rPr lang="en-GB" sz="4000" dirty="0">
                <a:solidFill>
                  <a:srgbClr val="FFFFFF"/>
                </a:solidFill>
                <a:effectLst/>
                <a:latin typeface="Arial Black" panose="020B0A04020102020204" pitchFamily="34" charset="0"/>
                <a:ea typeface="Calibri" panose="020F0502020204030204" pitchFamily="34" charset="0"/>
              </a:rPr>
              <a:t>MOTIVATION</a:t>
            </a:r>
            <a:endParaRPr lang="en-GB" sz="4000" dirty="0">
              <a:latin typeface="Arial Black" panose="020B0A04020102020204" pitchFamily="34" charset="0"/>
            </a:endParaRPr>
          </a:p>
        </p:txBody>
      </p:sp>
      <p:sp>
        <p:nvSpPr>
          <p:cNvPr id="3" name="Text Placeholder 2">
            <a:extLst>
              <a:ext uri="{FF2B5EF4-FFF2-40B4-BE49-F238E27FC236}">
                <a16:creationId xmlns:a16="http://schemas.microsoft.com/office/drawing/2014/main" id="{02AD02ED-5BD8-4972-8925-378BF503788D}"/>
              </a:ext>
            </a:extLst>
          </p:cNvPr>
          <p:cNvSpPr>
            <a:spLocks noGrp="1"/>
          </p:cNvSpPr>
          <p:nvPr>
            <p:ph type="body" sz="half" idx="2"/>
          </p:nvPr>
        </p:nvSpPr>
        <p:spPr>
          <a:xfrm>
            <a:off x="1154954" y="1190847"/>
            <a:ext cx="8825659" cy="4828953"/>
          </a:xfrm>
        </p:spPr>
        <p:txBody>
          <a:bodyPr>
            <a:normAutofit/>
          </a:bodyPr>
          <a:lstStyle/>
          <a:p>
            <a:r>
              <a:rPr lang="en-GB" sz="2800" dirty="0">
                <a:solidFill>
                  <a:srgbClr val="FFFFFF"/>
                </a:solidFill>
                <a:effectLst/>
                <a:latin typeface="Arial Black" panose="020B0A04020102020204" pitchFamily="34" charset="0"/>
                <a:ea typeface="Calibri" panose="020F0502020204030204" pitchFamily="34" charset="0"/>
              </a:rPr>
              <a:t>MOTIVATION - a effective team working is fun for the people involved and this can raise motivation and morale for the all organisation. A team often produces more accurate and practical solution to problems. Individually they may all be experts at their jobs, but as a whole ,the group’s collective knowledge can be larger ,more varied and more dynamic than any single individual understanding.</a:t>
            </a:r>
            <a:endParaRPr lang="en-GB" sz="2800" dirty="0">
              <a:latin typeface="Arial Black" panose="020B0A04020102020204" pitchFamily="34" charset="0"/>
            </a:endParaRPr>
          </a:p>
        </p:txBody>
      </p:sp>
    </p:spTree>
    <p:extLst>
      <p:ext uri="{BB962C8B-B14F-4D97-AF65-F5344CB8AC3E}">
        <p14:creationId xmlns:p14="http://schemas.microsoft.com/office/powerpoint/2010/main" val="15268500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44CD3-88E2-46D4-BD3B-DC439742D99F}"/>
              </a:ext>
            </a:extLst>
          </p:cNvPr>
          <p:cNvSpPr>
            <a:spLocks noGrp="1"/>
          </p:cNvSpPr>
          <p:nvPr>
            <p:ph type="title"/>
          </p:nvPr>
        </p:nvSpPr>
        <p:spPr>
          <a:xfrm>
            <a:off x="1952396" y="129362"/>
            <a:ext cx="8825659" cy="1981200"/>
          </a:xfrm>
        </p:spPr>
        <p:txBody>
          <a:bodyPr/>
          <a:lstStyle/>
          <a:p>
            <a:r>
              <a:rPr lang="en-GB" sz="1800" dirty="0">
                <a:solidFill>
                  <a:srgbClr val="FFFFFF"/>
                </a:solidFill>
                <a:effectLst/>
                <a:latin typeface="Segoe UI Historic" panose="020B0502040204020203" pitchFamily="34" charset="0"/>
                <a:ea typeface="Calibri" panose="020F0502020204030204" pitchFamily="34" charset="0"/>
              </a:rPr>
              <a:t> </a:t>
            </a:r>
            <a:r>
              <a:rPr lang="en-GB" dirty="0">
                <a:solidFill>
                  <a:srgbClr val="FFFFFF"/>
                </a:solidFill>
                <a:effectLst/>
                <a:latin typeface="Arial Black" panose="020B0A04020102020204" pitchFamily="34" charset="0"/>
                <a:ea typeface="Calibri" panose="020F0502020204030204" pitchFamily="34" charset="0"/>
              </a:rPr>
              <a:t>MUTUAL SUPPORT</a:t>
            </a:r>
            <a:endParaRPr lang="en-GB" dirty="0">
              <a:latin typeface="Arial Black" panose="020B0A04020102020204" pitchFamily="34" charset="0"/>
            </a:endParaRPr>
          </a:p>
        </p:txBody>
      </p:sp>
      <p:sp>
        <p:nvSpPr>
          <p:cNvPr id="3" name="Text Placeholder 2">
            <a:extLst>
              <a:ext uri="{FF2B5EF4-FFF2-40B4-BE49-F238E27FC236}">
                <a16:creationId xmlns:a16="http://schemas.microsoft.com/office/drawing/2014/main" id="{4C074DA6-832C-4C0D-A7C4-82E1156FD94F}"/>
              </a:ext>
            </a:extLst>
          </p:cNvPr>
          <p:cNvSpPr>
            <a:spLocks noGrp="1"/>
          </p:cNvSpPr>
          <p:nvPr>
            <p:ph type="body" sz="half" idx="2"/>
          </p:nvPr>
        </p:nvSpPr>
        <p:spPr>
          <a:xfrm>
            <a:off x="889140" y="2247900"/>
            <a:ext cx="8825659" cy="2362200"/>
          </a:xfrm>
        </p:spPr>
        <p:txBody>
          <a:bodyPr>
            <a:normAutofit/>
          </a:bodyPr>
          <a:lstStyle/>
          <a:p>
            <a:r>
              <a:rPr lang="en-GB" sz="3600" dirty="0">
                <a:solidFill>
                  <a:srgbClr val="FFFFFF"/>
                </a:solidFill>
                <a:effectLst/>
                <a:latin typeface="Segoe UI Historic" panose="020B0502040204020203" pitchFamily="34" charset="0"/>
                <a:ea typeface="Calibri" panose="020F0502020204030204" pitchFamily="34" charset="0"/>
              </a:rPr>
              <a:t>When a team work well together they are supportive of one another . Mutual support can encourage people to achieve goals they could reach on their own .</a:t>
            </a:r>
            <a:endParaRPr lang="en-GB" sz="3600" dirty="0"/>
          </a:p>
        </p:txBody>
      </p:sp>
    </p:spTree>
    <p:extLst>
      <p:ext uri="{BB962C8B-B14F-4D97-AF65-F5344CB8AC3E}">
        <p14:creationId xmlns:p14="http://schemas.microsoft.com/office/powerpoint/2010/main" val="17116675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165F9-25A5-4AEB-A61C-324E1234BD17}"/>
              </a:ext>
            </a:extLst>
          </p:cNvPr>
          <p:cNvSpPr>
            <a:spLocks noGrp="1"/>
          </p:cNvSpPr>
          <p:nvPr>
            <p:ph type="title"/>
          </p:nvPr>
        </p:nvSpPr>
        <p:spPr>
          <a:xfrm>
            <a:off x="871889" y="497873"/>
            <a:ext cx="9404723" cy="1400530"/>
          </a:xfrm>
        </p:spPr>
        <p:txBody>
          <a:bodyPr/>
          <a:lstStyle/>
          <a:p>
            <a:r>
              <a:rPr lang="en-GB" dirty="0">
                <a:solidFill>
                  <a:schemeClr val="tx1"/>
                </a:solidFill>
              </a:rPr>
              <a:t>STRATEGES OF TEAM DEVELOPMENT</a:t>
            </a:r>
          </a:p>
        </p:txBody>
      </p:sp>
      <p:graphicFrame>
        <p:nvGraphicFramePr>
          <p:cNvPr id="3" name="Table 3">
            <a:extLst>
              <a:ext uri="{FF2B5EF4-FFF2-40B4-BE49-F238E27FC236}">
                <a16:creationId xmlns:a16="http://schemas.microsoft.com/office/drawing/2014/main" id="{070F19E2-35C0-4A42-9849-997305004DD4}"/>
              </a:ext>
            </a:extLst>
          </p:cNvPr>
          <p:cNvGraphicFramePr>
            <a:graphicFrameLocks noGrp="1"/>
          </p:cNvGraphicFramePr>
          <p:nvPr>
            <p:extLst>
              <p:ext uri="{D42A27DB-BD31-4B8C-83A1-F6EECF244321}">
                <p14:modId xmlns:p14="http://schemas.microsoft.com/office/powerpoint/2010/main" val="1365530768"/>
              </p:ext>
            </p:extLst>
          </p:nvPr>
        </p:nvGraphicFramePr>
        <p:xfrm>
          <a:off x="1840088" y="4741333"/>
          <a:ext cx="8116712" cy="1111392"/>
        </p:xfrm>
        <a:graphic>
          <a:graphicData uri="http://schemas.openxmlformats.org/drawingml/2006/table">
            <a:tbl>
              <a:tblPr firstRow="1" bandRow="1">
                <a:tableStyleId>{5C22544A-7EE6-4342-B048-85BDC9FD1C3A}</a:tableStyleId>
              </a:tblPr>
              <a:tblGrid>
                <a:gridCol w="4058356">
                  <a:extLst>
                    <a:ext uri="{9D8B030D-6E8A-4147-A177-3AD203B41FA5}">
                      <a16:colId xmlns:a16="http://schemas.microsoft.com/office/drawing/2014/main" val="1216944115"/>
                    </a:ext>
                  </a:extLst>
                </a:gridCol>
                <a:gridCol w="4058356">
                  <a:extLst>
                    <a:ext uri="{9D8B030D-6E8A-4147-A177-3AD203B41FA5}">
                      <a16:colId xmlns:a16="http://schemas.microsoft.com/office/drawing/2014/main" val="4265856688"/>
                    </a:ext>
                  </a:extLst>
                </a:gridCol>
              </a:tblGrid>
              <a:tr h="555696">
                <a:tc>
                  <a:txBody>
                    <a:bodyPr/>
                    <a:lstStyle/>
                    <a:p>
                      <a:r>
                        <a:rPr lang="en-GB" dirty="0"/>
                        <a:t>STUDENT NAME:</a:t>
                      </a:r>
                    </a:p>
                  </a:txBody>
                  <a:tcPr/>
                </a:tc>
                <a:tc>
                  <a:txBody>
                    <a:bodyPr/>
                    <a:lstStyle/>
                    <a:p>
                      <a:r>
                        <a:rPr lang="en-GB" dirty="0"/>
                        <a:t>DANIEL TURAI</a:t>
                      </a:r>
                    </a:p>
                  </a:txBody>
                  <a:tcPr/>
                </a:tc>
                <a:extLst>
                  <a:ext uri="{0D108BD9-81ED-4DB2-BD59-A6C34878D82A}">
                    <a16:rowId xmlns:a16="http://schemas.microsoft.com/office/drawing/2014/main" val="1349722145"/>
                  </a:ext>
                </a:extLst>
              </a:tr>
              <a:tr h="555696">
                <a:tc>
                  <a:txBody>
                    <a:bodyPr/>
                    <a:lstStyle/>
                    <a:p>
                      <a:r>
                        <a:rPr lang="en-GB" dirty="0"/>
                        <a:t>STUDENT NUMBER:</a:t>
                      </a:r>
                    </a:p>
                  </a:txBody>
                  <a:tcPr/>
                </a:tc>
                <a:tc>
                  <a:txBody>
                    <a:bodyPr/>
                    <a:lstStyle/>
                    <a:p>
                      <a:r>
                        <a:rPr lang="en-GB"/>
                        <a:t>2028047</a:t>
                      </a:r>
                      <a:endParaRPr lang="en-GB" dirty="0"/>
                    </a:p>
                  </a:txBody>
                  <a:tcPr/>
                </a:tc>
                <a:extLst>
                  <a:ext uri="{0D108BD9-81ED-4DB2-BD59-A6C34878D82A}">
                    <a16:rowId xmlns:a16="http://schemas.microsoft.com/office/drawing/2014/main" val="1434064248"/>
                  </a:ext>
                </a:extLst>
              </a:tr>
            </a:tbl>
          </a:graphicData>
        </a:graphic>
      </p:graphicFrame>
    </p:spTree>
    <p:extLst>
      <p:ext uri="{BB962C8B-B14F-4D97-AF65-F5344CB8AC3E}">
        <p14:creationId xmlns:p14="http://schemas.microsoft.com/office/powerpoint/2010/main" val="30179275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3CD33-FA1A-4270-ADB8-4EA0E9C5A886}"/>
              </a:ext>
            </a:extLst>
          </p:cNvPr>
          <p:cNvSpPr>
            <a:spLocks noGrp="1"/>
          </p:cNvSpPr>
          <p:nvPr>
            <p:ph type="title"/>
          </p:nvPr>
        </p:nvSpPr>
        <p:spPr/>
        <p:txBody>
          <a:bodyPr/>
          <a:lstStyle/>
          <a:p>
            <a:r>
              <a:rPr lang="en-GB" sz="3600" dirty="0">
                <a:effectLst/>
                <a:latin typeface="Times New Roman" panose="02020603050405020304" pitchFamily="18" charset="0"/>
                <a:ea typeface="Times New Roman" panose="02020603050405020304" pitchFamily="18" charset="0"/>
              </a:rPr>
              <a:t>Four Stages of Team Development</a:t>
            </a:r>
            <a:endParaRPr lang="en-GB" sz="3600" dirty="0"/>
          </a:p>
        </p:txBody>
      </p:sp>
      <p:sp>
        <p:nvSpPr>
          <p:cNvPr id="3" name="Text Placeholder 2">
            <a:extLst>
              <a:ext uri="{FF2B5EF4-FFF2-40B4-BE49-F238E27FC236}">
                <a16:creationId xmlns:a16="http://schemas.microsoft.com/office/drawing/2014/main" id="{58B50B2F-6A00-4554-83EF-7296AE168D80}"/>
              </a:ext>
            </a:extLst>
          </p:cNvPr>
          <p:cNvSpPr>
            <a:spLocks noGrp="1"/>
          </p:cNvSpPr>
          <p:nvPr>
            <p:ph type="body" sz="half" idx="2"/>
          </p:nvPr>
        </p:nvSpPr>
        <p:spPr/>
        <p:txBody>
          <a:bodyPr>
            <a:normAutofit lnSpcReduction="10000"/>
          </a:bodyPr>
          <a:lstStyle/>
          <a:p>
            <a:pPr marL="342900" lvl="0" indent="-342900">
              <a:lnSpc>
                <a:spcPct val="107000"/>
              </a:lnSpc>
              <a:spcAft>
                <a:spcPts val="800"/>
              </a:spcAft>
              <a:buFont typeface="+mj-lt"/>
              <a:buAutoNum type="arabicPeriod"/>
              <a:tabLst>
                <a:tab pos="457200" algn="l"/>
              </a:tabLs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Forming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Storming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Norming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Performing</a:t>
            </a:r>
          </a:p>
          <a:p>
            <a:pPr indent="-347345" eaLnBrk="0" fontAlgn="base" hangingPunct="0">
              <a:spcBef>
                <a:spcPts val="720"/>
              </a:spcBef>
            </a:pPr>
            <a:r>
              <a:rPr lang="en-GB" sz="1800" i="1" dirty="0">
                <a:effectLst/>
                <a:latin typeface="Arial" panose="020B0604020202020204" pitchFamily="34" charset="0"/>
                <a:ea typeface="Times New Roman" panose="02020603050405020304" pitchFamily="18" charset="0"/>
              </a:rPr>
              <a:t>This will depend on how the team develops. Psychologist </a:t>
            </a:r>
            <a:r>
              <a:rPr lang="en-GB" sz="1800" b="1" i="1" dirty="0">
                <a:effectLst/>
                <a:latin typeface="Arial" panose="020B0604020202020204" pitchFamily="34" charset="0"/>
                <a:ea typeface="Times New Roman" panose="02020603050405020304" pitchFamily="18" charset="0"/>
              </a:rPr>
              <a:t>Bruce Tuckman (</a:t>
            </a:r>
            <a:r>
              <a:rPr lang="en-GB" sz="1800" i="1" dirty="0">
                <a:effectLst/>
                <a:latin typeface="Arial" panose="020B0604020202020204" pitchFamily="34" charset="0"/>
                <a:ea typeface="Times New Roman" panose="02020603050405020304" pitchFamily="18" charset="0"/>
              </a:rPr>
              <a:t>1965) </a:t>
            </a:r>
            <a:endParaRPr lang="en-GB" sz="1800" dirty="0">
              <a:effectLst/>
              <a:latin typeface="Times New Roman" panose="02020603050405020304" pitchFamily="18" charset="0"/>
              <a:ea typeface="Times New Roman" panose="02020603050405020304" pitchFamily="18" charset="0"/>
            </a:endParaRPr>
          </a:p>
          <a:p>
            <a:pPr lvl="0">
              <a:lnSpc>
                <a:spcPct val="107000"/>
              </a:lnSpc>
              <a:spcAft>
                <a:spcPts val="800"/>
              </a:spcAft>
              <a:tabLst>
                <a:tab pos="45720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7759894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E156486-07FB-45EA-8FC4-3EF29FD5E4E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46114" y="1199219"/>
            <a:ext cx="5806440" cy="5340096"/>
          </a:xfrm>
          <a:prstGeom prst="rect">
            <a:avLst/>
          </a:prstGeom>
        </p:spPr>
      </p:pic>
      <p:sp>
        <p:nvSpPr>
          <p:cNvPr id="4" name="TextBox 3">
            <a:extLst>
              <a:ext uri="{FF2B5EF4-FFF2-40B4-BE49-F238E27FC236}">
                <a16:creationId xmlns:a16="http://schemas.microsoft.com/office/drawing/2014/main" id="{07450150-076B-4172-9155-2DC0EE20778B}"/>
              </a:ext>
            </a:extLst>
          </p:cNvPr>
          <p:cNvSpPr txBox="1"/>
          <p:nvPr/>
        </p:nvSpPr>
        <p:spPr>
          <a:xfrm>
            <a:off x="733777" y="225778"/>
            <a:ext cx="7586133" cy="1200329"/>
          </a:xfrm>
          <a:prstGeom prst="rect">
            <a:avLst/>
          </a:prstGeom>
          <a:noFill/>
        </p:spPr>
        <p:txBody>
          <a:bodyPr wrap="square" rtlCol="0">
            <a:spAutoFit/>
          </a:bodyPr>
          <a:lstStyle/>
          <a:p>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This a diagram of Tuckman's four stages of team development. Below is an outline of the fourth stage, which Tuckman only added later after refining his theory.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5282104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2A46F-4150-4B85-876F-FC651A0348C9}"/>
              </a:ext>
            </a:extLst>
          </p:cNvPr>
          <p:cNvSpPr>
            <a:spLocks noGrp="1"/>
          </p:cNvSpPr>
          <p:nvPr>
            <p:ph type="title"/>
          </p:nvPr>
        </p:nvSpPr>
        <p:spPr>
          <a:xfrm>
            <a:off x="1019487" y="330200"/>
            <a:ext cx="8825659" cy="1981200"/>
          </a:xfrm>
        </p:spPr>
        <p:txBody>
          <a:bodyPr/>
          <a:lstStyle/>
          <a:p>
            <a:r>
              <a:rPr lang="en-GB" dirty="0"/>
              <a:t>Stage 1 Forming</a:t>
            </a:r>
          </a:p>
        </p:txBody>
      </p:sp>
      <p:sp>
        <p:nvSpPr>
          <p:cNvPr id="3" name="Text Placeholder 2">
            <a:extLst>
              <a:ext uri="{FF2B5EF4-FFF2-40B4-BE49-F238E27FC236}">
                <a16:creationId xmlns:a16="http://schemas.microsoft.com/office/drawing/2014/main" id="{4EC2CD5A-6936-42D8-B5D2-3315AF17AF2E}"/>
              </a:ext>
            </a:extLst>
          </p:cNvPr>
          <p:cNvSpPr>
            <a:spLocks noGrp="1"/>
          </p:cNvSpPr>
          <p:nvPr>
            <p:ph type="body" sz="half" idx="2"/>
          </p:nvPr>
        </p:nvSpPr>
        <p:spPr>
          <a:xfrm>
            <a:off x="1154954" y="1332089"/>
            <a:ext cx="8825659" cy="5525911"/>
          </a:xfrm>
        </p:spPr>
        <p:txBody>
          <a:bodyPr>
            <a:noAutofit/>
          </a:bodyPr>
          <a:lstStyle/>
          <a:p>
            <a:pPr>
              <a:lnSpc>
                <a:spcPct val="107000"/>
              </a:lnSpc>
              <a:spcAft>
                <a:spcPts val="800"/>
              </a:spcAft>
            </a:pP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This stage is classified by:</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High dependence on the leader for guidance and direction.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Little agreement on team objectives other than those received from the leader.</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Individual roles and responsibilities are unclear.</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The leader must be prepared to answer lots of questions about the team's purpose, objectives and external relationships. Processes are often ignored.</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400" dirty="0">
                <a:effectLst/>
                <a:latin typeface="Times New Roman" panose="02020603050405020304" pitchFamily="18" charset="0"/>
                <a:ea typeface="Times New Roman" panose="02020603050405020304" pitchFamily="18" charset="0"/>
              </a:rPr>
              <a:t>Members test the tolerance of system and leader</a:t>
            </a:r>
            <a:r>
              <a:rPr lang="en-GB" dirty="0">
                <a:effectLst/>
                <a:latin typeface="Times New Roman" panose="02020603050405020304" pitchFamily="18" charset="0"/>
                <a:ea typeface="Times New Roman" panose="02020603050405020304" pitchFamily="18" charset="0"/>
              </a:rPr>
              <a:t>.</a:t>
            </a:r>
            <a:endParaRPr lang="en-GB" dirty="0"/>
          </a:p>
        </p:txBody>
      </p:sp>
    </p:spTree>
    <p:extLst>
      <p:ext uri="{BB962C8B-B14F-4D97-AF65-F5344CB8AC3E}">
        <p14:creationId xmlns:p14="http://schemas.microsoft.com/office/powerpoint/2010/main" val="23472408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6A353-229E-4208-9E96-4626A7B4B6AF}"/>
              </a:ext>
            </a:extLst>
          </p:cNvPr>
          <p:cNvSpPr>
            <a:spLocks noGrp="1"/>
          </p:cNvSpPr>
          <p:nvPr>
            <p:ph type="title"/>
          </p:nvPr>
        </p:nvSpPr>
        <p:spPr>
          <a:xfrm>
            <a:off x="771132" y="239889"/>
            <a:ext cx="8825659" cy="1981200"/>
          </a:xfrm>
        </p:spPr>
        <p:txBody>
          <a:bodyPr/>
          <a:lstStyle/>
          <a:p>
            <a:r>
              <a:rPr lang="en-GB" dirty="0"/>
              <a:t>Stage 2: Storming</a:t>
            </a:r>
          </a:p>
        </p:txBody>
      </p:sp>
      <p:sp>
        <p:nvSpPr>
          <p:cNvPr id="3" name="Text Placeholder 2">
            <a:extLst>
              <a:ext uri="{FF2B5EF4-FFF2-40B4-BE49-F238E27FC236}">
                <a16:creationId xmlns:a16="http://schemas.microsoft.com/office/drawing/2014/main" id="{04809F8A-7EC6-4F36-BE90-D009C44E0B6D}"/>
              </a:ext>
            </a:extLst>
          </p:cNvPr>
          <p:cNvSpPr>
            <a:spLocks noGrp="1"/>
          </p:cNvSpPr>
          <p:nvPr>
            <p:ph type="body" sz="half" idx="2"/>
          </p:nvPr>
        </p:nvSpPr>
        <p:spPr>
          <a:xfrm>
            <a:off x="1154954" y="1016000"/>
            <a:ext cx="8825659" cy="5003800"/>
          </a:xfrm>
        </p:spPr>
        <p:txBody>
          <a:bodyPr>
            <a:normAutofit/>
          </a:bodyPr>
          <a:lstStyle/>
          <a:p>
            <a:pPr>
              <a:lnSpc>
                <a:spcPct val="107000"/>
              </a:lnSpc>
              <a:spcAft>
                <a:spcPts val="800"/>
              </a:spcAft>
            </a:pPr>
            <a:r>
              <a:rPr lang="en-GB" sz="2000" b="1" dirty="0">
                <a:effectLst/>
                <a:latin typeface="Times New Roman" panose="02020603050405020304" pitchFamily="18" charset="0"/>
                <a:ea typeface="Times New Roman" panose="02020603050405020304" pitchFamily="18" charset="0"/>
                <a:cs typeface="Times New Roman" panose="02020603050405020304" pitchFamily="18" charset="0"/>
              </a:rPr>
              <a:t>This stage is classified by:</a:t>
            </a:r>
            <a:b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A lack of agreement when it comes to making group decisions. Team members attempt to establish themselves and their position in relation to other team members and the leader, who might receive challenges from team members.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Clarity of the team's purpose increases but many uncertainties persist.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Cliques and factions form. This may lead to power struggles. The team needs to focus on its goals to avoid becoming distracted by relationships and emotional issues.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Compromises may be required to enable progress.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8425121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7B70A-E4A5-4954-8898-1275DF6EB0BC}"/>
              </a:ext>
            </a:extLst>
          </p:cNvPr>
          <p:cNvSpPr>
            <a:spLocks noGrp="1"/>
          </p:cNvSpPr>
          <p:nvPr>
            <p:ph type="title"/>
          </p:nvPr>
        </p:nvSpPr>
        <p:spPr>
          <a:xfrm>
            <a:off x="1064643" y="138289"/>
            <a:ext cx="8825659" cy="1981200"/>
          </a:xfrm>
        </p:spPr>
        <p:txBody>
          <a:bodyPr/>
          <a:lstStyle/>
          <a:p>
            <a:r>
              <a:rPr lang="en-GB" sz="4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Stage 3: Norming</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Text Placeholder 2">
            <a:extLst>
              <a:ext uri="{FF2B5EF4-FFF2-40B4-BE49-F238E27FC236}">
                <a16:creationId xmlns:a16="http://schemas.microsoft.com/office/drawing/2014/main" id="{26100B39-DA32-48DA-B72C-61E01AD87070}"/>
              </a:ext>
            </a:extLst>
          </p:cNvPr>
          <p:cNvSpPr>
            <a:spLocks noGrp="1"/>
          </p:cNvSpPr>
          <p:nvPr>
            <p:ph type="body" sz="half" idx="2"/>
          </p:nvPr>
        </p:nvSpPr>
        <p:spPr>
          <a:xfrm>
            <a:off x="725976" y="1275644"/>
            <a:ext cx="8825659" cy="5305778"/>
          </a:xfrm>
        </p:spPr>
        <p:txBody>
          <a:bodyPr>
            <a:noAutofit/>
          </a:bodyPr>
          <a:lstStyle/>
          <a:p>
            <a:pPr>
              <a:lnSpc>
                <a:spcPct val="107000"/>
              </a:lnSpc>
              <a:spcAft>
                <a:spcPts val="800"/>
              </a:spcAft>
            </a:pPr>
            <a:r>
              <a:rPr lang="en-GB" sz="2000" b="1" dirty="0">
                <a:effectLst/>
                <a:latin typeface="Times New Roman" panose="02020603050405020304" pitchFamily="18" charset="0"/>
                <a:ea typeface="Times New Roman" panose="02020603050405020304" pitchFamily="18" charset="0"/>
                <a:cs typeface="Times New Roman" panose="02020603050405020304" pitchFamily="18" charset="0"/>
              </a:rPr>
              <a:t>This stage is classified by:</a:t>
            </a:r>
            <a:b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Agreement and consensus largely forming among the team, who respond well to facilitation by the leader.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Roles and responsibilities are clear and accepted.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Big decisions are made by group agreement. Smaller decisions may be delegated to individuals or small teams within the group.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Commitment and unity are strong. The team may engage in fun and social activities.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The team discusses and develops its processes and working style.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There is general respect for the leader and leadership responsibilities are now shared amongst the team.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p>
        </p:txBody>
      </p:sp>
    </p:spTree>
    <p:extLst>
      <p:ext uri="{BB962C8B-B14F-4D97-AF65-F5344CB8AC3E}">
        <p14:creationId xmlns:p14="http://schemas.microsoft.com/office/powerpoint/2010/main" val="35963574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65465-3A90-43F2-9947-81011B45F11B}"/>
              </a:ext>
            </a:extLst>
          </p:cNvPr>
          <p:cNvSpPr>
            <a:spLocks noGrp="1"/>
          </p:cNvSpPr>
          <p:nvPr>
            <p:ph type="title"/>
          </p:nvPr>
        </p:nvSpPr>
        <p:spPr>
          <a:xfrm>
            <a:off x="951754" y="-110066"/>
            <a:ext cx="8825659" cy="1981200"/>
          </a:xfrm>
        </p:spPr>
        <p:txBody>
          <a:bodyPr/>
          <a:lstStyle/>
          <a:p>
            <a:r>
              <a:rPr lang="en-GB"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Stage 4: Performing</a:t>
            </a:r>
            <a:br>
              <a:rPr lang="en-GB" sz="3200" dirty="0">
                <a:effectLst/>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Text Placeholder 2">
            <a:extLst>
              <a:ext uri="{FF2B5EF4-FFF2-40B4-BE49-F238E27FC236}">
                <a16:creationId xmlns:a16="http://schemas.microsoft.com/office/drawing/2014/main" id="{76316EDF-8079-4F04-A365-7D52A3D34F08}"/>
              </a:ext>
            </a:extLst>
          </p:cNvPr>
          <p:cNvSpPr>
            <a:spLocks noGrp="1"/>
          </p:cNvSpPr>
          <p:nvPr>
            <p:ph type="body" sz="half" idx="2"/>
          </p:nvPr>
        </p:nvSpPr>
        <p:spPr>
          <a:xfrm>
            <a:off x="1516199" y="1346200"/>
            <a:ext cx="8825659" cy="4969933"/>
          </a:xfrm>
        </p:spPr>
        <p:txBody>
          <a:bodyPr>
            <a:noAutofit/>
          </a:bodyPr>
          <a:lstStyle/>
          <a:p>
            <a:pPr>
              <a:lnSpc>
                <a:spcPct val="107000"/>
              </a:lnSpc>
              <a:spcAft>
                <a:spcPts val="800"/>
              </a:spcAft>
            </a:pPr>
            <a:r>
              <a:rPr lang="en-GB" b="1" dirty="0">
                <a:effectLst/>
                <a:latin typeface="Times New Roman" panose="02020603050405020304" pitchFamily="18" charset="0"/>
                <a:ea typeface="Times New Roman" panose="02020603050405020304" pitchFamily="18" charset="0"/>
                <a:cs typeface="Times New Roman" panose="02020603050405020304" pitchFamily="18" charset="0"/>
              </a:rPr>
              <a:t>   This stage is classified by:</a:t>
            </a:r>
            <a:endParaRPr lang="en-GB" b="1" dirty="0">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The team's increased strategic awareness. It is now clear why the team is doing what it is doing.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The shared vision of the team. It is now independent and does not need interference or participation from the leader.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A focus on over-achieving goals and the team makes most of the decisions against criteria agreed with the leader. The team has a high degree of autonomy.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Disagreements. However, they are now resolved within the team positively, and necessary changes to processes and structure are made by the team.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The team can work towards achieving the goal and to attend to relationship, style and process issues along the way.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Team members looking after each other.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The team requiring delegated tasks and projects from the leader.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The team not needing to be instructed or assisted. Team members might ask for assistance from the leader with personal and interpersonal development.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5587668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1ED3-E292-4A7A-8CCB-78ED758FF387}"/>
              </a:ext>
            </a:extLst>
          </p:cNvPr>
          <p:cNvSpPr>
            <a:spLocks noGrp="1"/>
          </p:cNvSpPr>
          <p:nvPr>
            <p:ph type="title"/>
          </p:nvPr>
        </p:nvSpPr>
        <p:spPr>
          <a:xfrm>
            <a:off x="1741409" y="433879"/>
            <a:ext cx="9404723" cy="1400530"/>
          </a:xfrm>
        </p:spPr>
        <p:txBody>
          <a:bodyPr/>
          <a:lstStyle/>
          <a:p>
            <a:r>
              <a:rPr lang="en-GB" dirty="0">
                <a:solidFill>
                  <a:schemeClr val="tx1"/>
                </a:solidFill>
              </a:rPr>
              <a:t>TEAM ROLES</a:t>
            </a:r>
          </a:p>
        </p:txBody>
      </p:sp>
      <p:graphicFrame>
        <p:nvGraphicFramePr>
          <p:cNvPr id="3" name="Table 3">
            <a:extLst>
              <a:ext uri="{FF2B5EF4-FFF2-40B4-BE49-F238E27FC236}">
                <a16:creationId xmlns:a16="http://schemas.microsoft.com/office/drawing/2014/main" id="{6DDC6795-3DB9-439F-8E98-911DC27DFCD5}"/>
              </a:ext>
            </a:extLst>
          </p:cNvPr>
          <p:cNvGraphicFramePr>
            <a:graphicFrameLocks noGrp="1"/>
          </p:cNvGraphicFramePr>
          <p:nvPr>
            <p:extLst>
              <p:ext uri="{D42A27DB-BD31-4B8C-83A1-F6EECF244321}">
                <p14:modId xmlns:p14="http://schemas.microsoft.com/office/powerpoint/2010/main" val="1094467022"/>
              </p:ext>
            </p:extLst>
          </p:nvPr>
        </p:nvGraphicFramePr>
        <p:xfrm>
          <a:off x="1219200" y="4515556"/>
          <a:ext cx="8128000" cy="120830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963184685"/>
                    </a:ext>
                  </a:extLst>
                </a:gridCol>
                <a:gridCol w="4064000">
                  <a:extLst>
                    <a:ext uri="{9D8B030D-6E8A-4147-A177-3AD203B41FA5}">
                      <a16:colId xmlns:a16="http://schemas.microsoft.com/office/drawing/2014/main" val="694362366"/>
                    </a:ext>
                  </a:extLst>
                </a:gridCol>
              </a:tblGrid>
              <a:tr h="604150">
                <a:tc>
                  <a:txBody>
                    <a:bodyPr/>
                    <a:lstStyle/>
                    <a:p>
                      <a:r>
                        <a:rPr lang="en-GB" dirty="0"/>
                        <a:t>STUDENT NAME:</a:t>
                      </a:r>
                    </a:p>
                  </a:txBody>
                  <a:tcPr/>
                </a:tc>
                <a:tc>
                  <a:txBody>
                    <a:bodyPr/>
                    <a:lstStyle/>
                    <a:p>
                      <a:r>
                        <a:rPr lang="en-GB" dirty="0"/>
                        <a:t>MARIA-ROXANA SOCOLESCU</a:t>
                      </a:r>
                    </a:p>
                  </a:txBody>
                  <a:tcPr/>
                </a:tc>
                <a:extLst>
                  <a:ext uri="{0D108BD9-81ED-4DB2-BD59-A6C34878D82A}">
                    <a16:rowId xmlns:a16="http://schemas.microsoft.com/office/drawing/2014/main" val="345272878"/>
                  </a:ext>
                </a:extLst>
              </a:tr>
              <a:tr h="604150">
                <a:tc>
                  <a:txBody>
                    <a:bodyPr/>
                    <a:lstStyle/>
                    <a:p>
                      <a:r>
                        <a:rPr lang="en-GB" dirty="0"/>
                        <a:t>STUDENT NUMBER:</a:t>
                      </a:r>
                    </a:p>
                  </a:txBody>
                  <a:tcPr/>
                </a:tc>
                <a:tc>
                  <a:txBody>
                    <a:bodyPr/>
                    <a:lstStyle/>
                    <a:p>
                      <a:r>
                        <a:rPr lang="en-GB" dirty="0"/>
                        <a:t>2029863</a:t>
                      </a:r>
                    </a:p>
                  </a:txBody>
                  <a:tcPr/>
                </a:tc>
                <a:extLst>
                  <a:ext uri="{0D108BD9-81ED-4DB2-BD59-A6C34878D82A}">
                    <a16:rowId xmlns:a16="http://schemas.microsoft.com/office/drawing/2014/main" val="1789765197"/>
                  </a:ext>
                </a:extLst>
              </a:tr>
            </a:tbl>
          </a:graphicData>
        </a:graphic>
      </p:graphicFrame>
    </p:spTree>
    <p:extLst>
      <p:ext uri="{BB962C8B-B14F-4D97-AF65-F5344CB8AC3E}">
        <p14:creationId xmlns:p14="http://schemas.microsoft.com/office/powerpoint/2010/main" val="1429250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CCFC7-3B80-45D3-9AE0-98B99E042172}"/>
              </a:ext>
            </a:extLst>
          </p:cNvPr>
          <p:cNvSpPr>
            <a:spLocks noGrp="1"/>
          </p:cNvSpPr>
          <p:nvPr>
            <p:ph type="title"/>
          </p:nvPr>
        </p:nvSpPr>
        <p:spPr>
          <a:xfrm>
            <a:off x="2739205" y="97465"/>
            <a:ext cx="8825659" cy="1981200"/>
          </a:xfrm>
        </p:spPr>
        <p:txBody>
          <a:bodyPr/>
          <a:lstStyle/>
          <a:p>
            <a:r>
              <a:rPr lang="en-US" sz="4800" b="1" dirty="0">
                <a:latin typeface="Times New Roman" pitchFamily="18" charset="0"/>
                <a:cs typeface="Times New Roman" pitchFamily="18" charset="0"/>
              </a:rPr>
              <a:t>Team Work</a:t>
            </a:r>
            <a:endParaRPr lang="en-GB" dirty="0"/>
          </a:p>
        </p:txBody>
      </p:sp>
      <p:sp>
        <p:nvSpPr>
          <p:cNvPr id="3" name="Text Placeholder 2">
            <a:extLst>
              <a:ext uri="{FF2B5EF4-FFF2-40B4-BE49-F238E27FC236}">
                <a16:creationId xmlns:a16="http://schemas.microsoft.com/office/drawing/2014/main" id="{814FCF85-8E56-4B5C-B427-C1F02663309E}"/>
              </a:ext>
            </a:extLst>
          </p:cNvPr>
          <p:cNvSpPr>
            <a:spLocks noGrp="1"/>
          </p:cNvSpPr>
          <p:nvPr>
            <p:ph type="body" sz="half" idx="2"/>
          </p:nvPr>
        </p:nvSpPr>
        <p:spPr>
          <a:xfrm>
            <a:off x="187392" y="3066607"/>
            <a:ext cx="8825659" cy="2362200"/>
          </a:xfrm>
        </p:spPr>
        <p:txBody>
          <a:bodyPr>
            <a:noAutofit/>
          </a:bodyPr>
          <a:lstStyle/>
          <a:p>
            <a:pPr algn="just" rtl="0">
              <a:spcBef>
                <a:spcPts val="0"/>
              </a:spcBef>
              <a:spcAft>
                <a:spcPts val="0"/>
              </a:spcAft>
            </a:pPr>
            <a:r>
              <a:rPr lang="en-US" sz="3200" b="0" i="0" u="none" strike="noStrike" dirty="0">
                <a:effectLst/>
                <a:latin typeface="Arial Black" panose="020B0A04020102020204" pitchFamily="34" charset="0"/>
                <a:cs typeface="Times New Roman" pitchFamily="18" charset="0"/>
              </a:rPr>
              <a:t>Teamwork is a combined effort made by a particular group or by a set of people. Through teamwork all the members in the team work towards the common goal of the team. </a:t>
            </a:r>
          </a:p>
          <a:p>
            <a:pPr marL="0" indent="0" algn="just" rtl="0">
              <a:spcBef>
                <a:spcPts val="0"/>
              </a:spcBef>
              <a:spcAft>
                <a:spcPts val="0"/>
              </a:spcAft>
              <a:buNone/>
            </a:pPr>
            <a:endParaRPr lang="en-US" sz="3200" b="0" dirty="0">
              <a:effectLst/>
              <a:latin typeface="Arial Black" panose="020B0A04020102020204" pitchFamily="34" charset="0"/>
              <a:cs typeface="Times New Roman" pitchFamily="18" charset="0"/>
            </a:endParaRPr>
          </a:p>
          <a:p>
            <a:pPr algn="just" rtl="0">
              <a:spcBef>
                <a:spcPts val="0"/>
              </a:spcBef>
              <a:spcAft>
                <a:spcPts val="0"/>
              </a:spcAft>
            </a:pPr>
            <a:r>
              <a:rPr lang="en-US" sz="3200" b="0" i="0" u="none" strike="noStrike" dirty="0">
                <a:effectLst/>
                <a:latin typeface="Arial Black" panose="020B0A04020102020204" pitchFamily="34" charset="0"/>
                <a:cs typeface="Times New Roman" pitchFamily="18" charset="0"/>
              </a:rPr>
              <a:t>In an organization, teamwork is used for increasing the efficiency in the overall work. To make the employees efficient teamwork is practiced extensively. </a:t>
            </a:r>
            <a:endParaRPr lang="en-US" sz="3200" b="0" dirty="0">
              <a:effectLst/>
              <a:latin typeface="Arial Black" panose="020B0A04020102020204" pitchFamily="34" charset="0"/>
              <a:cs typeface="Times New Roman" pitchFamily="18" charset="0"/>
            </a:endParaRPr>
          </a:p>
          <a:p>
            <a:endParaRPr lang="en-GB" sz="3200" dirty="0">
              <a:latin typeface="Arial Black" panose="020B0A04020102020204" pitchFamily="34" charset="0"/>
            </a:endParaRPr>
          </a:p>
        </p:txBody>
      </p:sp>
      <p:pic>
        <p:nvPicPr>
          <p:cNvPr id="4" name="Picture 3">
            <a:extLst>
              <a:ext uri="{FF2B5EF4-FFF2-40B4-BE49-F238E27FC236}">
                <a16:creationId xmlns:a16="http://schemas.microsoft.com/office/drawing/2014/main" id="{9BD96DA5-7EBC-40F6-9150-E06A621EB6A2}"/>
              </a:ext>
            </a:extLst>
          </p:cNvPr>
          <p:cNvPicPr>
            <a:picLocks noChangeAspect="1"/>
          </p:cNvPicPr>
          <p:nvPr/>
        </p:nvPicPr>
        <p:blipFill>
          <a:blip r:embed="rId2"/>
          <a:stretch>
            <a:fillRect/>
          </a:stretch>
        </p:blipFill>
        <p:spPr>
          <a:xfrm>
            <a:off x="9013051" y="2225748"/>
            <a:ext cx="2991557" cy="3042684"/>
          </a:xfrm>
          <a:prstGeom prst="rect">
            <a:avLst/>
          </a:prstGeom>
        </p:spPr>
      </p:pic>
    </p:spTree>
    <p:extLst>
      <p:ext uri="{BB962C8B-B14F-4D97-AF65-F5344CB8AC3E}">
        <p14:creationId xmlns:p14="http://schemas.microsoft.com/office/powerpoint/2010/main" val="10091867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ADDEA-5DB0-4E24-BC9A-10E3B0E2486F}"/>
              </a:ext>
            </a:extLst>
          </p:cNvPr>
          <p:cNvSpPr>
            <a:spLocks noGrp="1"/>
          </p:cNvSpPr>
          <p:nvPr>
            <p:ph type="title"/>
          </p:nvPr>
        </p:nvSpPr>
        <p:spPr>
          <a:xfrm>
            <a:off x="1909866" y="0"/>
            <a:ext cx="8825659" cy="1981200"/>
          </a:xfrm>
        </p:spPr>
        <p:txBody>
          <a:bodyPr/>
          <a:lstStyle/>
          <a:p>
            <a:r>
              <a:rPr lang="en-IN" sz="4800" b="1" i="0" u="none" strike="noStrike" dirty="0">
                <a:solidFill>
                  <a:schemeClr val="tx1"/>
                </a:solidFill>
                <a:effectLst/>
                <a:latin typeface="Times New Roman" pitchFamily="18" charset="0"/>
                <a:cs typeface="Times New Roman" pitchFamily="18" charset="0"/>
              </a:rPr>
              <a:t>Belbin Team Roles</a:t>
            </a:r>
            <a:br>
              <a:rPr lang="en-IN" sz="4800" b="1" i="0" u="none" strike="noStrike" dirty="0">
                <a:solidFill>
                  <a:srgbClr val="000000"/>
                </a:solidFill>
                <a:effectLst/>
                <a:latin typeface="Times New Roman" pitchFamily="18" charset="0"/>
                <a:cs typeface="Times New Roman" pitchFamily="18" charset="0"/>
              </a:rPr>
            </a:br>
            <a:endParaRPr lang="en-GB" dirty="0"/>
          </a:p>
        </p:txBody>
      </p:sp>
      <p:sp>
        <p:nvSpPr>
          <p:cNvPr id="3" name="Text Placeholder 2">
            <a:extLst>
              <a:ext uri="{FF2B5EF4-FFF2-40B4-BE49-F238E27FC236}">
                <a16:creationId xmlns:a16="http://schemas.microsoft.com/office/drawing/2014/main" id="{6B0EB61E-CABD-45FC-9EEF-6F63FA575AED}"/>
              </a:ext>
            </a:extLst>
          </p:cNvPr>
          <p:cNvSpPr>
            <a:spLocks noGrp="1"/>
          </p:cNvSpPr>
          <p:nvPr>
            <p:ph type="body" sz="half" idx="2"/>
          </p:nvPr>
        </p:nvSpPr>
        <p:spPr>
          <a:xfrm>
            <a:off x="102331" y="2966484"/>
            <a:ext cx="8825659" cy="2362200"/>
          </a:xfrm>
        </p:spPr>
        <p:txBody>
          <a:bodyPr>
            <a:noAutofit/>
          </a:bodyPr>
          <a:lstStyle/>
          <a:p>
            <a:pPr marL="0" indent="0" algn="just" rtl="0">
              <a:spcBef>
                <a:spcPts val="0"/>
              </a:spcBef>
              <a:spcAft>
                <a:spcPts val="0"/>
              </a:spcAft>
              <a:buNone/>
            </a:pPr>
            <a:r>
              <a:rPr lang="en-US" sz="2000" b="1" i="0" u="none" strike="noStrike" dirty="0">
                <a:effectLst/>
                <a:latin typeface="Arial Black" panose="020B0A04020102020204" pitchFamily="34" charset="0"/>
                <a:cs typeface="Times New Roman" pitchFamily="18" charset="0"/>
              </a:rPr>
              <a:t>Resource Investigator</a:t>
            </a:r>
            <a:endParaRPr lang="en-US" sz="2000" b="0" dirty="0">
              <a:effectLst/>
              <a:latin typeface="Arial Black" panose="020B0A04020102020204" pitchFamily="34" charset="0"/>
              <a:cs typeface="Times New Roman" pitchFamily="18" charset="0"/>
            </a:endParaRPr>
          </a:p>
          <a:p>
            <a:pPr algn="just" rtl="0" fontAlgn="base">
              <a:spcBef>
                <a:spcPts val="0"/>
              </a:spcBef>
              <a:spcAft>
                <a:spcPts val="0"/>
              </a:spcAft>
              <a:buFont typeface="Arial" panose="020B0604020202020204" pitchFamily="34" charset="0"/>
              <a:buChar char="•"/>
            </a:pPr>
            <a:r>
              <a:rPr lang="en-US" sz="2000" b="0" i="0" u="none" strike="noStrike" dirty="0">
                <a:effectLst/>
                <a:latin typeface="Arial Black" panose="020B0A04020102020204" pitchFamily="34" charset="0"/>
                <a:cs typeface="Times New Roman" pitchFamily="18" charset="0"/>
              </a:rPr>
              <a:t>Helps to find the ideas </a:t>
            </a:r>
          </a:p>
          <a:p>
            <a:pPr algn="just" rtl="0" fontAlgn="base">
              <a:spcBef>
                <a:spcPts val="0"/>
              </a:spcBef>
              <a:spcAft>
                <a:spcPts val="0"/>
              </a:spcAft>
              <a:buFont typeface="Arial" panose="020B0604020202020204" pitchFamily="34" charset="0"/>
              <a:buChar char="•"/>
            </a:pPr>
            <a:r>
              <a:rPr lang="en-US" sz="2000" b="0" i="0" u="none" strike="noStrike" dirty="0">
                <a:effectLst/>
                <a:latin typeface="Arial Black" panose="020B0A04020102020204" pitchFamily="34" charset="0"/>
                <a:cs typeface="Times New Roman" pitchFamily="18" charset="0"/>
              </a:rPr>
              <a:t>Enthusiastically works towards the goal of the business</a:t>
            </a:r>
          </a:p>
          <a:p>
            <a:pPr marL="0" indent="0" algn="just" rtl="0" fontAlgn="base">
              <a:spcBef>
                <a:spcPts val="0"/>
              </a:spcBef>
              <a:spcAft>
                <a:spcPts val="0"/>
              </a:spcAft>
              <a:buNone/>
            </a:pPr>
            <a:endParaRPr lang="en-US" sz="2000" b="0" i="0" u="none" strike="noStrike" dirty="0">
              <a:effectLst/>
              <a:latin typeface="Arial Black" panose="020B0A04020102020204" pitchFamily="34" charset="0"/>
              <a:cs typeface="Times New Roman" pitchFamily="18" charset="0"/>
            </a:endParaRPr>
          </a:p>
          <a:p>
            <a:pPr marL="0" indent="0" algn="just" rtl="0">
              <a:spcBef>
                <a:spcPts val="0"/>
              </a:spcBef>
              <a:spcAft>
                <a:spcPts val="0"/>
              </a:spcAft>
              <a:buNone/>
            </a:pPr>
            <a:r>
              <a:rPr lang="en-US" sz="2000" b="1" i="0" u="none" strike="noStrike" dirty="0">
                <a:effectLst/>
                <a:latin typeface="Arial Black" panose="020B0A04020102020204" pitchFamily="34" charset="0"/>
                <a:cs typeface="Times New Roman" pitchFamily="18" charset="0"/>
              </a:rPr>
              <a:t>Team worker</a:t>
            </a:r>
            <a:endParaRPr lang="en-US" sz="2000" b="0" dirty="0">
              <a:effectLst/>
              <a:latin typeface="Arial Black" panose="020B0A04020102020204" pitchFamily="34" charset="0"/>
              <a:cs typeface="Times New Roman" pitchFamily="18" charset="0"/>
            </a:endParaRPr>
          </a:p>
          <a:p>
            <a:pPr algn="just" rtl="0" fontAlgn="base">
              <a:spcBef>
                <a:spcPts val="0"/>
              </a:spcBef>
              <a:spcAft>
                <a:spcPts val="0"/>
              </a:spcAft>
              <a:buFont typeface="Arial" panose="020B0604020202020204" pitchFamily="34" charset="0"/>
              <a:buChar char="•"/>
            </a:pPr>
            <a:r>
              <a:rPr lang="en-US" sz="2000" b="0" i="0" u="none" strike="noStrike" dirty="0">
                <a:effectLst/>
                <a:latin typeface="Arial Black" panose="020B0A04020102020204" pitchFamily="34" charset="0"/>
                <a:cs typeface="Times New Roman" pitchFamily="18" charset="0"/>
              </a:rPr>
              <a:t>Helps to work in a team together and to achieve the goals.</a:t>
            </a:r>
          </a:p>
          <a:p>
            <a:pPr algn="just" rtl="0" fontAlgn="base">
              <a:spcBef>
                <a:spcPts val="0"/>
              </a:spcBef>
              <a:spcAft>
                <a:spcPts val="0"/>
              </a:spcAft>
              <a:buFont typeface="Arial" panose="020B0604020202020204" pitchFamily="34" charset="0"/>
              <a:buChar char="•"/>
            </a:pPr>
            <a:r>
              <a:rPr lang="en-US" sz="2000" b="0" i="0" u="none" strike="noStrike" dirty="0">
                <a:effectLst/>
                <a:latin typeface="Arial Black" panose="020B0A04020102020204" pitchFamily="34" charset="0"/>
                <a:cs typeface="Times New Roman" pitchFamily="18" charset="0"/>
              </a:rPr>
              <a:t>Those are the most hardworking people in the team. </a:t>
            </a:r>
          </a:p>
          <a:p>
            <a:pPr marL="0" indent="0" algn="just" rtl="0" fontAlgn="base">
              <a:spcBef>
                <a:spcPts val="0"/>
              </a:spcBef>
              <a:spcAft>
                <a:spcPts val="0"/>
              </a:spcAft>
              <a:buNone/>
            </a:pPr>
            <a:endParaRPr lang="en-US" sz="2000" b="0" i="0" u="none" strike="noStrike" dirty="0">
              <a:effectLst/>
              <a:latin typeface="Arial Black" panose="020B0A04020102020204" pitchFamily="34" charset="0"/>
              <a:cs typeface="Times New Roman" pitchFamily="18" charset="0"/>
            </a:endParaRPr>
          </a:p>
          <a:p>
            <a:pPr marL="0" indent="0" algn="just" rtl="0">
              <a:spcBef>
                <a:spcPts val="0"/>
              </a:spcBef>
              <a:spcAft>
                <a:spcPts val="0"/>
              </a:spcAft>
              <a:buNone/>
            </a:pPr>
            <a:r>
              <a:rPr lang="en-US" sz="2000" b="1" i="0" u="none" strike="noStrike" dirty="0">
                <a:effectLst/>
                <a:latin typeface="Arial Black" panose="020B0A04020102020204" pitchFamily="34" charset="0"/>
                <a:cs typeface="Times New Roman" pitchFamily="18" charset="0"/>
              </a:rPr>
              <a:t>Coordinator</a:t>
            </a:r>
            <a:endParaRPr lang="en-US" sz="2000" b="0" dirty="0">
              <a:effectLst/>
              <a:latin typeface="Arial Black" panose="020B0A04020102020204" pitchFamily="34" charset="0"/>
              <a:cs typeface="Times New Roman" pitchFamily="18" charset="0"/>
            </a:endParaRPr>
          </a:p>
          <a:p>
            <a:pPr algn="just" rtl="0" fontAlgn="base">
              <a:spcBef>
                <a:spcPts val="0"/>
              </a:spcBef>
              <a:spcAft>
                <a:spcPts val="0"/>
              </a:spcAft>
              <a:buFont typeface="Arial" panose="020B0604020202020204" pitchFamily="34" charset="0"/>
              <a:buChar char="•"/>
            </a:pPr>
            <a:r>
              <a:rPr lang="en-US" sz="2000" b="0" i="0" u="none" strike="noStrike" dirty="0">
                <a:effectLst/>
                <a:latin typeface="Arial Black" panose="020B0A04020102020204" pitchFamily="34" charset="0"/>
                <a:cs typeface="Times New Roman" pitchFamily="18" charset="0"/>
              </a:rPr>
              <a:t>Focuses on the objectives of the team and coordinates with all the employees.</a:t>
            </a:r>
          </a:p>
          <a:p>
            <a:pPr marL="0" indent="0" algn="just" rtl="0" fontAlgn="base">
              <a:spcBef>
                <a:spcPts val="0"/>
              </a:spcBef>
              <a:spcAft>
                <a:spcPts val="0"/>
              </a:spcAft>
              <a:buNone/>
            </a:pPr>
            <a:endParaRPr lang="en-US" sz="2000" b="0" i="0" u="none" strike="noStrike" dirty="0">
              <a:effectLst/>
              <a:latin typeface="Arial Black" panose="020B0A04020102020204" pitchFamily="34" charset="0"/>
              <a:cs typeface="Times New Roman" pitchFamily="18" charset="0"/>
            </a:endParaRPr>
          </a:p>
          <a:p>
            <a:pPr marL="0" indent="0" algn="just" rtl="0">
              <a:spcBef>
                <a:spcPts val="0"/>
              </a:spcBef>
              <a:spcAft>
                <a:spcPts val="0"/>
              </a:spcAft>
              <a:buNone/>
            </a:pPr>
            <a:r>
              <a:rPr lang="en-US" sz="2000" b="1" i="0" u="none" strike="noStrike" dirty="0">
                <a:effectLst/>
                <a:latin typeface="Arial Black" panose="020B0A04020102020204" pitchFamily="34" charset="0"/>
                <a:cs typeface="Times New Roman" pitchFamily="18" charset="0"/>
              </a:rPr>
              <a:t>Plant</a:t>
            </a:r>
            <a:endParaRPr lang="en-US" sz="2000" b="0" dirty="0">
              <a:effectLst/>
              <a:latin typeface="Arial Black" panose="020B0A04020102020204" pitchFamily="34" charset="0"/>
              <a:cs typeface="Times New Roman" pitchFamily="18" charset="0"/>
            </a:endParaRPr>
          </a:p>
          <a:p>
            <a:pPr algn="just" rtl="0" fontAlgn="base">
              <a:spcBef>
                <a:spcPts val="0"/>
              </a:spcBef>
              <a:spcAft>
                <a:spcPts val="0"/>
              </a:spcAft>
              <a:buFont typeface="Arial" panose="020B0604020202020204" pitchFamily="34" charset="0"/>
              <a:buChar char="•"/>
            </a:pPr>
            <a:r>
              <a:rPr lang="en-US" sz="2000" b="0" i="0" u="none" strike="noStrike" dirty="0">
                <a:effectLst/>
                <a:latin typeface="Arial Black" panose="020B0A04020102020204" pitchFamily="34" charset="0"/>
                <a:cs typeface="Times New Roman" pitchFamily="18" charset="0"/>
              </a:rPr>
              <a:t>Those are the highly creative people who solve problems.</a:t>
            </a:r>
          </a:p>
          <a:p>
            <a:pPr marL="0" indent="0" algn="just" rtl="0" fontAlgn="base">
              <a:spcBef>
                <a:spcPts val="0"/>
              </a:spcBef>
              <a:spcAft>
                <a:spcPts val="0"/>
              </a:spcAft>
              <a:buNone/>
            </a:pPr>
            <a:endParaRPr lang="en-US" sz="2000" b="0" i="0" u="none" strike="noStrike" dirty="0">
              <a:effectLst/>
              <a:latin typeface="Arial Black" panose="020B0A04020102020204" pitchFamily="34" charset="0"/>
              <a:cs typeface="Times New Roman" pitchFamily="18" charset="0"/>
            </a:endParaRPr>
          </a:p>
          <a:p>
            <a:pPr marL="0" indent="0" algn="just" rtl="0">
              <a:spcBef>
                <a:spcPts val="0"/>
              </a:spcBef>
              <a:spcAft>
                <a:spcPts val="0"/>
              </a:spcAft>
              <a:buNone/>
            </a:pPr>
            <a:r>
              <a:rPr lang="en-US" sz="2000" b="1" i="0" u="none" strike="noStrike" dirty="0">
                <a:effectLst/>
                <a:latin typeface="Arial Black" panose="020B0A04020102020204" pitchFamily="34" charset="0"/>
                <a:cs typeface="Times New Roman" pitchFamily="18" charset="0"/>
              </a:rPr>
              <a:t>Monitor Evaluator</a:t>
            </a:r>
            <a:endParaRPr lang="en-US" sz="2000" b="0" dirty="0">
              <a:effectLst/>
              <a:latin typeface="Arial Black" panose="020B0A04020102020204" pitchFamily="34" charset="0"/>
              <a:cs typeface="Times New Roman" pitchFamily="18" charset="0"/>
            </a:endParaRPr>
          </a:p>
          <a:p>
            <a:pPr algn="just" rtl="0" fontAlgn="base">
              <a:spcBef>
                <a:spcPts val="0"/>
              </a:spcBef>
              <a:spcAft>
                <a:spcPts val="0"/>
              </a:spcAft>
              <a:buFont typeface="Arial" panose="020B0604020202020204" pitchFamily="34" charset="0"/>
              <a:buChar char="•"/>
            </a:pPr>
            <a:r>
              <a:rPr lang="en-US" sz="2000" b="0" i="0" u="none" strike="noStrike" dirty="0">
                <a:effectLst/>
                <a:latin typeface="Arial Black" panose="020B0A04020102020204" pitchFamily="34" charset="0"/>
                <a:cs typeface="Times New Roman" pitchFamily="18" charset="0"/>
              </a:rPr>
              <a:t>Through a logical way inspects the overall work.</a:t>
            </a:r>
          </a:p>
          <a:p>
            <a:endParaRPr lang="en-GB" sz="2000" dirty="0"/>
          </a:p>
        </p:txBody>
      </p:sp>
    </p:spTree>
    <p:extLst>
      <p:ext uri="{BB962C8B-B14F-4D97-AF65-F5344CB8AC3E}">
        <p14:creationId xmlns:p14="http://schemas.microsoft.com/office/powerpoint/2010/main" val="12254832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1BEFD3E-2937-43EE-A2B0-4D0FA3B3E523}"/>
              </a:ext>
            </a:extLst>
          </p:cNvPr>
          <p:cNvPicPr>
            <a:picLocks noChangeAspect="1"/>
          </p:cNvPicPr>
          <p:nvPr/>
        </p:nvPicPr>
        <p:blipFill>
          <a:blip r:embed="rId2"/>
          <a:stretch>
            <a:fillRect/>
          </a:stretch>
        </p:blipFill>
        <p:spPr>
          <a:xfrm>
            <a:off x="-1" y="0"/>
            <a:ext cx="12408195" cy="6858000"/>
          </a:xfrm>
          <a:prstGeom prst="rect">
            <a:avLst/>
          </a:prstGeom>
        </p:spPr>
      </p:pic>
    </p:spTree>
    <p:extLst>
      <p:ext uri="{BB962C8B-B14F-4D97-AF65-F5344CB8AC3E}">
        <p14:creationId xmlns:p14="http://schemas.microsoft.com/office/powerpoint/2010/main" val="38158756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E030696-8349-4FDB-9792-AE56503360F7}"/>
              </a:ext>
            </a:extLst>
          </p:cNvPr>
          <p:cNvSpPr>
            <a:spLocks noGrp="1"/>
          </p:cNvSpPr>
          <p:nvPr>
            <p:ph type="body" sz="half" idx="2"/>
          </p:nvPr>
        </p:nvSpPr>
        <p:spPr>
          <a:xfrm>
            <a:off x="2775" y="2387009"/>
            <a:ext cx="8825659" cy="2362200"/>
          </a:xfrm>
        </p:spPr>
        <p:txBody>
          <a:bodyPr>
            <a:noAutofit/>
          </a:bodyPr>
          <a:lstStyle/>
          <a:p>
            <a:pPr marL="0" indent="0" algn="just" rtl="0">
              <a:spcBef>
                <a:spcPts val="0"/>
              </a:spcBef>
              <a:spcAft>
                <a:spcPts val="0"/>
              </a:spcAft>
              <a:buNone/>
            </a:pPr>
            <a:r>
              <a:rPr lang="en-US" sz="2400" b="1" i="0" u="none" strike="noStrike" dirty="0">
                <a:effectLst/>
                <a:latin typeface="Arial Black" panose="020B0A04020102020204" pitchFamily="34" charset="0"/>
                <a:cs typeface="Times New Roman" pitchFamily="18" charset="0"/>
              </a:rPr>
              <a:t>Specialist</a:t>
            </a:r>
            <a:endParaRPr lang="en-US" sz="2400" b="0" dirty="0">
              <a:effectLst/>
              <a:latin typeface="Arial Black" panose="020B0A04020102020204" pitchFamily="34" charset="0"/>
              <a:cs typeface="Times New Roman" pitchFamily="18" charset="0"/>
            </a:endParaRPr>
          </a:p>
          <a:p>
            <a:pPr algn="just" rtl="0" fontAlgn="base">
              <a:spcBef>
                <a:spcPts val="0"/>
              </a:spcBef>
              <a:spcAft>
                <a:spcPts val="0"/>
              </a:spcAft>
              <a:buFont typeface="Arial" panose="020B0604020202020204" pitchFamily="34" charset="0"/>
              <a:buChar char="•"/>
            </a:pPr>
            <a:r>
              <a:rPr lang="en-US" sz="2400" b="0" i="0" u="none" strike="noStrike" dirty="0">
                <a:effectLst/>
                <a:latin typeface="Arial Black" panose="020B0A04020102020204" pitchFamily="34" charset="0"/>
                <a:cs typeface="Times New Roman" pitchFamily="18" charset="0"/>
              </a:rPr>
              <a:t>Those who through their in-depth knowledge analyze the work of the team.</a:t>
            </a:r>
          </a:p>
          <a:p>
            <a:pPr marL="0" indent="0" algn="just" rtl="0" fontAlgn="base">
              <a:spcBef>
                <a:spcPts val="0"/>
              </a:spcBef>
              <a:spcAft>
                <a:spcPts val="0"/>
              </a:spcAft>
              <a:buNone/>
            </a:pPr>
            <a:endParaRPr lang="en-US" sz="2400" b="0" i="0" u="none" strike="noStrike" dirty="0">
              <a:effectLst/>
              <a:latin typeface="Arial Black" panose="020B0A04020102020204" pitchFamily="34" charset="0"/>
              <a:cs typeface="Times New Roman" pitchFamily="18" charset="0"/>
            </a:endParaRPr>
          </a:p>
          <a:p>
            <a:pPr marL="0" indent="0" algn="just" rtl="0">
              <a:spcBef>
                <a:spcPts val="0"/>
              </a:spcBef>
              <a:spcAft>
                <a:spcPts val="0"/>
              </a:spcAft>
              <a:buNone/>
            </a:pPr>
            <a:r>
              <a:rPr lang="en-US" sz="2400" b="1" i="0" u="none" strike="noStrike" dirty="0">
                <a:effectLst/>
                <a:latin typeface="Arial Black" panose="020B0A04020102020204" pitchFamily="34" charset="0"/>
                <a:cs typeface="Times New Roman" pitchFamily="18" charset="0"/>
              </a:rPr>
              <a:t>Shape</a:t>
            </a:r>
            <a:endParaRPr lang="en-US" sz="2400" b="0" dirty="0">
              <a:effectLst/>
              <a:latin typeface="Arial Black" panose="020B0A04020102020204" pitchFamily="34" charset="0"/>
              <a:cs typeface="Times New Roman" pitchFamily="18" charset="0"/>
            </a:endParaRPr>
          </a:p>
          <a:p>
            <a:pPr algn="just" rtl="0" fontAlgn="base">
              <a:spcBef>
                <a:spcPts val="0"/>
              </a:spcBef>
              <a:spcAft>
                <a:spcPts val="0"/>
              </a:spcAft>
              <a:buFont typeface="Arial" panose="020B0604020202020204" pitchFamily="34" charset="0"/>
              <a:buChar char="•"/>
            </a:pPr>
            <a:r>
              <a:rPr lang="en-US" sz="2400" b="0" i="0" u="none" strike="noStrike" dirty="0">
                <a:effectLst/>
                <a:latin typeface="Arial Black" panose="020B0A04020102020204" pitchFamily="34" charset="0"/>
                <a:cs typeface="Times New Roman" pitchFamily="18" charset="0"/>
              </a:rPr>
              <a:t>Provides necessary information to keep the team motivated so that the team does not lose momentum.</a:t>
            </a:r>
          </a:p>
          <a:p>
            <a:pPr marL="0" indent="0" algn="just" rtl="0">
              <a:spcBef>
                <a:spcPts val="0"/>
              </a:spcBef>
              <a:spcAft>
                <a:spcPts val="0"/>
              </a:spcAft>
              <a:buNone/>
            </a:pPr>
            <a:endParaRPr lang="en-US" sz="2400" b="1" i="0" u="none" strike="noStrike" dirty="0">
              <a:effectLst/>
              <a:latin typeface="Arial Black" panose="020B0A04020102020204" pitchFamily="34" charset="0"/>
              <a:cs typeface="Times New Roman" pitchFamily="18" charset="0"/>
            </a:endParaRPr>
          </a:p>
          <a:p>
            <a:pPr marL="0" indent="0" algn="just" rtl="0">
              <a:spcBef>
                <a:spcPts val="0"/>
              </a:spcBef>
              <a:spcAft>
                <a:spcPts val="0"/>
              </a:spcAft>
              <a:buNone/>
            </a:pPr>
            <a:r>
              <a:rPr lang="en-US" sz="2400" b="1" i="0" u="none" strike="noStrike" dirty="0">
                <a:effectLst/>
                <a:latin typeface="Arial Black" panose="020B0A04020102020204" pitchFamily="34" charset="0"/>
                <a:cs typeface="Times New Roman" pitchFamily="18" charset="0"/>
              </a:rPr>
              <a:t>Implementer</a:t>
            </a:r>
            <a:endParaRPr lang="en-US" sz="2400" b="0" dirty="0">
              <a:effectLst/>
              <a:latin typeface="Arial Black" panose="020B0A04020102020204" pitchFamily="34" charset="0"/>
              <a:cs typeface="Times New Roman" pitchFamily="18" charset="0"/>
            </a:endParaRPr>
          </a:p>
          <a:p>
            <a:pPr algn="just" rtl="0" fontAlgn="base">
              <a:spcBef>
                <a:spcPts val="0"/>
              </a:spcBef>
              <a:spcAft>
                <a:spcPts val="0"/>
              </a:spcAft>
              <a:buFont typeface="Arial" panose="020B0604020202020204" pitchFamily="34" charset="0"/>
              <a:buChar char="•"/>
            </a:pPr>
            <a:r>
              <a:rPr lang="en-US" sz="2400" b="0" i="0" u="none" strike="noStrike" dirty="0">
                <a:effectLst/>
                <a:latin typeface="Arial Black" panose="020B0A04020102020204" pitchFamily="34" charset="0"/>
                <a:cs typeface="Times New Roman" pitchFamily="18" charset="0"/>
              </a:rPr>
              <a:t>Implementers are those who plan a strategy and work accordingly to carry out the efficiency of the overall system.</a:t>
            </a:r>
          </a:p>
          <a:p>
            <a:pPr marL="0" indent="0" algn="just" rtl="0">
              <a:spcBef>
                <a:spcPts val="0"/>
              </a:spcBef>
              <a:spcAft>
                <a:spcPts val="0"/>
              </a:spcAft>
              <a:buNone/>
            </a:pPr>
            <a:endParaRPr lang="en-US" sz="2400" b="1" i="0" u="none" strike="noStrike" dirty="0">
              <a:effectLst/>
              <a:latin typeface="Arial Black" panose="020B0A04020102020204" pitchFamily="34" charset="0"/>
              <a:cs typeface="Times New Roman" pitchFamily="18" charset="0"/>
            </a:endParaRPr>
          </a:p>
          <a:p>
            <a:pPr marL="0" indent="0" algn="just" rtl="0">
              <a:spcBef>
                <a:spcPts val="0"/>
              </a:spcBef>
              <a:spcAft>
                <a:spcPts val="0"/>
              </a:spcAft>
              <a:buNone/>
            </a:pPr>
            <a:r>
              <a:rPr lang="en-US" sz="2400" b="1" i="0" u="none" strike="noStrike" dirty="0">
                <a:effectLst/>
                <a:latin typeface="Arial Black" panose="020B0A04020102020204" pitchFamily="34" charset="0"/>
                <a:cs typeface="Times New Roman" pitchFamily="18" charset="0"/>
              </a:rPr>
              <a:t>Completer Finisher</a:t>
            </a:r>
            <a:endParaRPr lang="en-US" sz="2400" b="0" dirty="0">
              <a:effectLst/>
              <a:latin typeface="Arial Black" panose="020B0A04020102020204" pitchFamily="34" charset="0"/>
              <a:cs typeface="Times New Roman" pitchFamily="18" charset="0"/>
            </a:endParaRPr>
          </a:p>
          <a:p>
            <a:pPr algn="just" rtl="0" fontAlgn="base">
              <a:spcBef>
                <a:spcPts val="0"/>
              </a:spcBef>
              <a:spcAft>
                <a:spcPts val="0"/>
              </a:spcAft>
              <a:buFont typeface="Arial" panose="020B0604020202020204" pitchFamily="34" charset="0"/>
              <a:buChar char="•"/>
            </a:pPr>
            <a:r>
              <a:rPr lang="en-US" sz="2400" b="0" i="0" u="none" strike="noStrike" dirty="0">
                <a:effectLst/>
                <a:latin typeface="Arial Black" panose="020B0A04020102020204" pitchFamily="34" charset="0"/>
                <a:cs typeface="Times New Roman" pitchFamily="18" charset="0"/>
              </a:rPr>
              <a:t>Complete finishers are those people who end the tasks and polish the work before submission. </a:t>
            </a:r>
          </a:p>
          <a:p>
            <a:endParaRPr lang="en-GB" sz="2400" dirty="0">
              <a:latin typeface="Arial Black" panose="020B0A04020102020204" pitchFamily="34" charset="0"/>
            </a:endParaRPr>
          </a:p>
        </p:txBody>
      </p:sp>
    </p:spTree>
    <p:extLst>
      <p:ext uri="{BB962C8B-B14F-4D97-AF65-F5344CB8AC3E}">
        <p14:creationId xmlns:p14="http://schemas.microsoft.com/office/powerpoint/2010/main" val="32823603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B76A71E-A62D-4597-A4C3-00B0C8EA78FA}"/>
              </a:ext>
            </a:extLst>
          </p:cNvPr>
          <p:cNvPicPr>
            <a:picLocks noChangeAspect="1"/>
          </p:cNvPicPr>
          <p:nvPr/>
        </p:nvPicPr>
        <p:blipFill>
          <a:blip r:embed="rId2"/>
          <a:stretch>
            <a:fillRect/>
          </a:stretch>
        </p:blipFill>
        <p:spPr>
          <a:xfrm>
            <a:off x="-138223" y="24089"/>
            <a:ext cx="12525153" cy="6809822"/>
          </a:xfrm>
          <a:prstGeom prst="rect">
            <a:avLst/>
          </a:prstGeom>
        </p:spPr>
      </p:pic>
    </p:spTree>
    <p:extLst>
      <p:ext uri="{BB962C8B-B14F-4D97-AF65-F5344CB8AC3E}">
        <p14:creationId xmlns:p14="http://schemas.microsoft.com/office/powerpoint/2010/main" val="28614324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0EE23-C926-4387-B92A-37A43136CE16}"/>
              </a:ext>
            </a:extLst>
          </p:cNvPr>
          <p:cNvSpPr>
            <a:spLocks noGrp="1"/>
          </p:cNvSpPr>
          <p:nvPr>
            <p:ph type="title"/>
          </p:nvPr>
        </p:nvSpPr>
        <p:spPr>
          <a:xfrm>
            <a:off x="1473930" y="76200"/>
            <a:ext cx="8825659" cy="1981200"/>
          </a:xfrm>
        </p:spPr>
        <p:txBody>
          <a:bodyPr/>
          <a:lstStyle/>
          <a:p>
            <a:r>
              <a:rPr lang="en-US" sz="4000" b="1" i="0" u="none" strike="noStrike" dirty="0">
                <a:solidFill>
                  <a:schemeClr val="tx1"/>
                </a:solidFill>
                <a:effectLst/>
                <a:latin typeface="Times New Roman" pitchFamily="18" charset="0"/>
                <a:cs typeface="Times New Roman" pitchFamily="18" charset="0"/>
              </a:rPr>
              <a:t>Implementation of Belbin’s team roles in the workplace</a:t>
            </a:r>
            <a:endParaRPr lang="en-GB" sz="4000" dirty="0">
              <a:solidFill>
                <a:schemeClr val="tx1"/>
              </a:solidFill>
            </a:endParaRPr>
          </a:p>
        </p:txBody>
      </p:sp>
      <p:sp>
        <p:nvSpPr>
          <p:cNvPr id="3" name="Text Placeholder 2">
            <a:extLst>
              <a:ext uri="{FF2B5EF4-FFF2-40B4-BE49-F238E27FC236}">
                <a16:creationId xmlns:a16="http://schemas.microsoft.com/office/drawing/2014/main" id="{60A86BE7-87C0-4EC6-A581-0FA064EF67BA}"/>
              </a:ext>
            </a:extLst>
          </p:cNvPr>
          <p:cNvSpPr>
            <a:spLocks noGrp="1"/>
          </p:cNvSpPr>
          <p:nvPr>
            <p:ph type="body" sz="half" idx="2"/>
          </p:nvPr>
        </p:nvSpPr>
        <p:spPr>
          <a:xfrm>
            <a:off x="208657" y="2057399"/>
            <a:ext cx="6298470" cy="4332767"/>
          </a:xfrm>
        </p:spPr>
        <p:txBody>
          <a:bodyPr>
            <a:noAutofit/>
          </a:bodyPr>
          <a:lstStyle/>
          <a:p>
            <a:pPr rtl="0" fontAlgn="base">
              <a:spcBef>
                <a:spcPts val="0"/>
              </a:spcBef>
              <a:spcAft>
                <a:spcPts val="0"/>
              </a:spcAft>
              <a:buFont typeface="Arial" panose="020B0604020202020204" pitchFamily="34" charset="0"/>
              <a:buChar char="•"/>
            </a:pPr>
            <a:r>
              <a:rPr lang="en-US" sz="2400" b="0" i="0" u="none" strike="noStrike" dirty="0">
                <a:effectLst/>
                <a:latin typeface="Times New Roman" pitchFamily="18" charset="0"/>
                <a:cs typeface="Times New Roman" pitchFamily="18" charset="0"/>
              </a:rPr>
              <a:t>In teamwork, there should be people who will maintain the job roles mentioned earlier. Those mentioned job roles may be done by any single individual or there could be multiple people to do that.</a:t>
            </a:r>
            <a:endParaRPr lang="en-US" sz="2400" dirty="0">
              <a:latin typeface="Times New Roman" pitchFamily="18" charset="0"/>
              <a:cs typeface="Times New Roman" pitchFamily="18" charset="0"/>
            </a:endParaRPr>
          </a:p>
          <a:p>
            <a:pPr fontAlgn="base">
              <a:spcBef>
                <a:spcPts val="0"/>
              </a:spcBef>
            </a:pPr>
            <a:endParaRPr lang="en-US" sz="2400" b="0" i="0" u="none" strike="noStrike" dirty="0">
              <a:effectLst/>
              <a:latin typeface="Times New Roman" pitchFamily="18" charset="0"/>
              <a:cs typeface="Times New Roman" pitchFamily="18" charset="0"/>
            </a:endParaRPr>
          </a:p>
          <a:p>
            <a:pPr rtl="0" fontAlgn="base">
              <a:spcBef>
                <a:spcPts val="0"/>
              </a:spcBef>
              <a:spcAft>
                <a:spcPts val="0"/>
              </a:spcAft>
              <a:buFont typeface="Arial" panose="020B0604020202020204" pitchFamily="34" charset="0"/>
              <a:buChar char="•"/>
            </a:pPr>
            <a:r>
              <a:rPr lang="en-US" sz="2400" b="0" i="0" u="none" strike="noStrike" dirty="0">
                <a:effectLst/>
                <a:latin typeface="Times New Roman" pitchFamily="18" charset="0"/>
                <a:cs typeface="Times New Roman" pitchFamily="18" charset="0"/>
              </a:rPr>
              <a:t>All those job roles help the team to achieve their goals by increasing the efficiency of the team. </a:t>
            </a:r>
          </a:p>
          <a:p>
            <a:endParaRPr lang="en-GB" sz="2000" dirty="0"/>
          </a:p>
        </p:txBody>
      </p:sp>
      <p:pic>
        <p:nvPicPr>
          <p:cNvPr id="5" name="Picture 4">
            <a:extLst>
              <a:ext uri="{FF2B5EF4-FFF2-40B4-BE49-F238E27FC236}">
                <a16:creationId xmlns:a16="http://schemas.microsoft.com/office/drawing/2014/main" id="{2D990FDF-7EAD-4B44-9AA6-083FD223F283}"/>
              </a:ext>
            </a:extLst>
          </p:cNvPr>
          <p:cNvPicPr>
            <a:picLocks noChangeAspect="1"/>
          </p:cNvPicPr>
          <p:nvPr/>
        </p:nvPicPr>
        <p:blipFill>
          <a:blip r:embed="rId2"/>
          <a:stretch>
            <a:fillRect/>
          </a:stretch>
        </p:blipFill>
        <p:spPr>
          <a:xfrm>
            <a:off x="7038752" y="1584251"/>
            <a:ext cx="5153248" cy="5273749"/>
          </a:xfrm>
          <a:prstGeom prst="rect">
            <a:avLst/>
          </a:prstGeom>
        </p:spPr>
      </p:pic>
    </p:spTree>
    <p:extLst>
      <p:ext uri="{BB962C8B-B14F-4D97-AF65-F5344CB8AC3E}">
        <p14:creationId xmlns:p14="http://schemas.microsoft.com/office/powerpoint/2010/main" val="29102884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0973B-8D32-4A50-94A5-D435C3BE951D}"/>
              </a:ext>
            </a:extLst>
          </p:cNvPr>
          <p:cNvSpPr>
            <a:spLocks noGrp="1"/>
          </p:cNvSpPr>
          <p:nvPr>
            <p:ph type="title"/>
          </p:nvPr>
        </p:nvSpPr>
        <p:spPr>
          <a:xfrm>
            <a:off x="1683170" y="0"/>
            <a:ext cx="8825659" cy="1981200"/>
          </a:xfrm>
        </p:spPr>
        <p:txBody>
          <a:bodyPr/>
          <a:lstStyle/>
          <a:p>
            <a:r>
              <a:rPr lang="en-IN" sz="4800" b="1" i="0" u="none" strike="noStrike" dirty="0">
                <a:solidFill>
                  <a:schemeClr val="tx1"/>
                </a:solidFill>
                <a:effectLst/>
                <a:latin typeface="Times New Roman" pitchFamily="18" charset="0"/>
                <a:cs typeface="Times New Roman" pitchFamily="18" charset="0"/>
              </a:rPr>
              <a:t>Importance of Teamwork</a:t>
            </a:r>
            <a:br>
              <a:rPr lang="en-IN" sz="4800" b="1" i="0" u="none" strike="noStrike" dirty="0">
                <a:solidFill>
                  <a:srgbClr val="000000"/>
                </a:solidFill>
                <a:effectLst/>
                <a:latin typeface="Times New Roman" pitchFamily="18" charset="0"/>
                <a:cs typeface="Times New Roman" pitchFamily="18" charset="0"/>
              </a:rPr>
            </a:br>
            <a:br>
              <a:rPr lang="en-IN" sz="4800" b="1" i="0" u="none" strike="noStrike" dirty="0">
                <a:solidFill>
                  <a:srgbClr val="000000"/>
                </a:solidFill>
                <a:effectLst/>
                <a:latin typeface="Times New Roman" pitchFamily="18" charset="0"/>
                <a:cs typeface="Times New Roman" pitchFamily="18" charset="0"/>
              </a:rPr>
            </a:br>
            <a:endParaRPr lang="en-GB" dirty="0"/>
          </a:p>
        </p:txBody>
      </p:sp>
      <p:sp>
        <p:nvSpPr>
          <p:cNvPr id="3" name="Text Placeholder 2">
            <a:extLst>
              <a:ext uri="{FF2B5EF4-FFF2-40B4-BE49-F238E27FC236}">
                <a16:creationId xmlns:a16="http://schemas.microsoft.com/office/drawing/2014/main" id="{F4C622C6-4AAB-4F04-A0C2-E97BCE36BF75}"/>
              </a:ext>
            </a:extLst>
          </p:cNvPr>
          <p:cNvSpPr>
            <a:spLocks noGrp="1"/>
          </p:cNvSpPr>
          <p:nvPr>
            <p:ph type="body" sz="half" idx="2"/>
          </p:nvPr>
        </p:nvSpPr>
        <p:spPr>
          <a:xfrm>
            <a:off x="198023" y="990600"/>
            <a:ext cx="8825659" cy="4991985"/>
          </a:xfrm>
        </p:spPr>
        <p:txBody>
          <a:bodyPr>
            <a:normAutofit/>
          </a:bodyPr>
          <a:lstStyle/>
          <a:p>
            <a:pPr rtl="0" fontAlgn="base">
              <a:spcBef>
                <a:spcPts val="0"/>
              </a:spcBef>
              <a:spcAft>
                <a:spcPts val="0"/>
              </a:spcAft>
              <a:buFont typeface="Arial" panose="020B0604020202020204" pitchFamily="34" charset="0"/>
              <a:buChar char="•"/>
            </a:pPr>
            <a:r>
              <a:rPr lang="en-US" sz="2400" b="0" i="0" u="none" strike="noStrike" dirty="0">
                <a:effectLst/>
                <a:latin typeface="Times New Roman" pitchFamily="18" charset="0"/>
                <a:cs typeface="Times New Roman" pitchFamily="18" charset="0"/>
              </a:rPr>
              <a:t>Work gets distributed among team members. Hence workload gets reduced. That reduced workload helps to complete the work easily.</a:t>
            </a:r>
          </a:p>
          <a:p>
            <a:pPr marL="0" indent="0" rtl="0" fontAlgn="base">
              <a:spcBef>
                <a:spcPts val="0"/>
              </a:spcBef>
              <a:spcAft>
                <a:spcPts val="0"/>
              </a:spcAft>
              <a:buNone/>
            </a:pPr>
            <a:endParaRPr lang="en-US" sz="2400" b="0" i="0" u="none" strike="noStrike" dirty="0">
              <a:effectLst/>
              <a:latin typeface="Times New Roman" pitchFamily="18" charset="0"/>
              <a:cs typeface="Times New Roman" pitchFamily="18" charset="0"/>
            </a:endParaRPr>
          </a:p>
          <a:p>
            <a:pPr rtl="0" fontAlgn="base">
              <a:spcBef>
                <a:spcPts val="0"/>
              </a:spcBef>
              <a:spcAft>
                <a:spcPts val="0"/>
              </a:spcAft>
              <a:buFont typeface="Arial" panose="020B0604020202020204" pitchFamily="34" charset="0"/>
              <a:buChar char="•"/>
            </a:pPr>
            <a:r>
              <a:rPr lang="en-US" sz="2400" b="0" i="0" u="none" strike="noStrike" dirty="0">
                <a:effectLst/>
                <a:latin typeface="Times New Roman" pitchFamily="18" charset="0"/>
                <a:cs typeface="Times New Roman" pitchFamily="18" charset="0"/>
              </a:rPr>
              <a:t>Teamwork also helps to increase the creativity among the team with new ideas. </a:t>
            </a:r>
          </a:p>
          <a:p>
            <a:pPr marL="0" indent="0" rtl="0" fontAlgn="base">
              <a:spcBef>
                <a:spcPts val="0"/>
              </a:spcBef>
              <a:spcAft>
                <a:spcPts val="0"/>
              </a:spcAft>
              <a:buNone/>
            </a:pPr>
            <a:endParaRPr lang="en-US" sz="2400" b="0" i="0" u="none" strike="noStrike" dirty="0">
              <a:effectLst/>
              <a:latin typeface="Times New Roman" pitchFamily="18" charset="0"/>
              <a:cs typeface="Times New Roman" pitchFamily="18" charset="0"/>
            </a:endParaRPr>
          </a:p>
          <a:p>
            <a:pPr rtl="0" fontAlgn="base">
              <a:spcBef>
                <a:spcPts val="0"/>
              </a:spcBef>
              <a:spcAft>
                <a:spcPts val="0"/>
              </a:spcAft>
              <a:buFont typeface="Arial" panose="020B0604020202020204" pitchFamily="34" charset="0"/>
              <a:buChar char="•"/>
            </a:pPr>
            <a:r>
              <a:rPr lang="en-US" sz="2400" b="0" i="0" u="none" strike="noStrike" dirty="0">
                <a:effectLst/>
                <a:latin typeface="Times New Roman" pitchFamily="18" charset="0"/>
                <a:cs typeface="Times New Roman" pitchFamily="18" charset="0"/>
              </a:rPr>
              <a:t>Teamwork increases productivity.</a:t>
            </a:r>
          </a:p>
          <a:p>
            <a:pPr marL="0" indent="0" rtl="0" fontAlgn="base">
              <a:spcBef>
                <a:spcPts val="0"/>
              </a:spcBef>
              <a:spcAft>
                <a:spcPts val="0"/>
              </a:spcAft>
              <a:buNone/>
            </a:pPr>
            <a:endParaRPr lang="en-US" sz="2400" b="0" i="0" u="none" strike="noStrike" dirty="0">
              <a:effectLst/>
              <a:latin typeface="Times New Roman" pitchFamily="18" charset="0"/>
              <a:cs typeface="Times New Roman" pitchFamily="18" charset="0"/>
            </a:endParaRPr>
          </a:p>
          <a:p>
            <a:pPr rtl="0" fontAlgn="base">
              <a:spcBef>
                <a:spcPts val="0"/>
              </a:spcBef>
              <a:spcAft>
                <a:spcPts val="0"/>
              </a:spcAft>
              <a:buFont typeface="Arial" panose="020B0604020202020204" pitchFamily="34" charset="0"/>
              <a:buChar char="•"/>
            </a:pPr>
            <a:r>
              <a:rPr lang="en-US" sz="2400" b="0" i="0" u="none" strike="noStrike" dirty="0">
                <a:effectLst/>
                <a:latin typeface="Times New Roman" pitchFamily="18" charset="0"/>
                <a:cs typeface="Times New Roman" pitchFamily="18" charset="0"/>
              </a:rPr>
              <a:t>Sharing of knowledge and ideas is much easier among the team members. Hence, team members can learn many things related to their work. </a:t>
            </a:r>
          </a:p>
          <a:p>
            <a:endParaRPr lang="en-GB" dirty="0"/>
          </a:p>
        </p:txBody>
      </p:sp>
    </p:spTree>
    <p:extLst>
      <p:ext uri="{BB962C8B-B14F-4D97-AF65-F5344CB8AC3E}">
        <p14:creationId xmlns:p14="http://schemas.microsoft.com/office/powerpoint/2010/main" val="25674346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A866BBA-CBB4-4F85-8035-45F9F42026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614063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66D47-5867-483E-B47C-7F172AA3E346}"/>
              </a:ext>
            </a:extLst>
          </p:cNvPr>
          <p:cNvSpPr>
            <a:spLocks noGrp="1"/>
          </p:cNvSpPr>
          <p:nvPr>
            <p:ph type="title"/>
          </p:nvPr>
        </p:nvSpPr>
        <p:spPr>
          <a:xfrm>
            <a:off x="1504067" y="746230"/>
            <a:ext cx="9404723" cy="1400530"/>
          </a:xfrm>
        </p:spPr>
        <p:txBody>
          <a:bodyPr/>
          <a:lstStyle/>
          <a:p>
            <a:r>
              <a:rPr lang="en-GB" dirty="0">
                <a:solidFill>
                  <a:schemeClr val="tx1"/>
                </a:solidFill>
              </a:rPr>
              <a:t>MANAGING CONFLICT </a:t>
            </a:r>
            <a:br>
              <a:rPr lang="en-GB" dirty="0">
                <a:solidFill>
                  <a:schemeClr val="tx1"/>
                </a:solidFill>
              </a:rPr>
            </a:br>
            <a:endParaRPr lang="en-GB" dirty="0">
              <a:solidFill>
                <a:schemeClr val="tx1"/>
              </a:solidFill>
            </a:endParaRPr>
          </a:p>
        </p:txBody>
      </p:sp>
      <p:graphicFrame>
        <p:nvGraphicFramePr>
          <p:cNvPr id="3" name="Table 3">
            <a:extLst>
              <a:ext uri="{FF2B5EF4-FFF2-40B4-BE49-F238E27FC236}">
                <a16:creationId xmlns:a16="http://schemas.microsoft.com/office/drawing/2014/main" id="{71006AF7-0E68-4507-AA4B-FD60A6B713B7}"/>
              </a:ext>
            </a:extLst>
          </p:cNvPr>
          <p:cNvGraphicFramePr>
            <a:graphicFrameLocks noGrp="1"/>
          </p:cNvGraphicFramePr>
          <p:nvPr>
            <p:extLst>
              <p:ext uri="{D42A27DB-BD31-4B8C-83A1-F6EECF244321}">
                <p14:modId xmlns:p14="http://schemas.microsoft.com/office/powerpoint/2010/main" val="214778377"/>
              </p:ext>
            </p:extLst>
          </p:nvPr>
        </p:nvGraphicFramePr>
        <p:xfrm>
          <a:off x="1650822" y="4813439"/>
          <a:ext cx="8128000" cy="1400530"/>
        </p:xfrm>
        <a:graphic>
          <a:graphicData uri="http://schemas.openxmlformats.org/drawingml/2006/table">
            <a:tbl>
              <a:tblPr firstRow="1" bandRow="1">
                <a:tableStyleId>{073A0DAA-6AF3-43AB-8588-CEC1D06C72B9}</a:tableStyleId>
              </a:tblPr>
              <a:tblGrid>
                <a:gridCol w="4064000">
                  <a:extLst>
                    <a:ext uri="{9D8B030D-6E8A-4147-A177-3AD203B41FA5}">
                      <a16:colId xmlns:a16="http://schemas.microsoft.com/office/drawing/2014/main" val="1819624074"/>
                    </a:ext>
                  </a:extLst>
                </a:gridCol>
                <a:gridCol w="4064000">
                  <a:extLst>
                    <a:ext uri="{9D8B030D-6E8A-4147-A177-3AD203B41FA5}">
                      <a16:colId xmlns:a16="http://schemas.microsoft.com/office/drawing/2014/main" val="1591939422"/>
                    </a:ext>
                  </a:extLst>
                </a:gridCol>
              </a:tblGrid>
              <a:tr h="700265">
                <a:tc>
                  <a:txBody>
                    <a:bodyPr/>
                    <a:lstStyle/>
                    <a:p>
                      <a:r>
                        <a:rPr lang="en-GB" dirty="0"/>
                        <a:t>STUDENT NAME:</a:t>
                      </a:r>
                    </a:p>
                  </a:txBody>
                  <a:tcPr/>
                </a:tc>
                <a:tc>
                  <a:txBody>
                    <a:bodyPr/>
                    <a:lstStyle/>
                    <a:p>
                      <a:r>
                        <a:rPr lang="en-GB" dirty="0"/>
                        <a:t>Roxana </a:t>
                      </a:r>
                      <a:r>
                        <a:rPr lang="en-GB" dirty="0" err="1"/>
                        <a:t>Zamfira</a:t>
                      </a:r>
                      <a:endParaRPr lang="en-GB" dirty="0"/>
                    </a:p>
                  </a:txBody>
                  <a:tcPr/>
                </a:tc>
                <a:extLst>
                  <a:ext uri="{0D108BD9-81ED-4DB2-BD59-A6C34878D82A}">
                    <a16:rowId xmlns:a16="http://schemas.microsoft.com/office/drawing/2014/main" val="607601711"/>
                  </a:ext>
                </a:extLst>
              </a:tr>
              <a:tr h="700265">
                <a:tc>
                  <a:txBody>
                    <a:bodyPr/>
                    <a:lstStyle/>
                    <a:p>
                      <a:r>
                        <a:rPr lang="en-GB" dirty="0"/>
                        <a:t>STUDENT NUMBER:</a:t>
                      </a:r>
                    </a:p>
                  </a:txBody>
                  <a:tcPr/>
                </a:tc>
                <a:tc>
                  <a:txBody>
                    <a:bodyPr/>
                    <a:lstStyle/>
                    <a:p>
                      <a:r>
                        <a:rPr lang="en-GB" dirty="0"/>
                        <a:t>2029512</a:t>
                      </a:r>
                    </a:p>
                  </a:txBody>
                  <a:tcPr/>
                </a:tc>
                <a:extLst>
                  <a:ext uri="{0D108BD9-81ED-4DB2-BD59-A6C34878D82A}">
                    <a16:rowId xmlns:a16="http://schemas.microsoft.com/office/drawing/2014/main" val="2844619246"/>
                  </a:ext>
                </a:extLst>
              </a:tr>
            </a:tbl>
          </a:graphicData>
        </a:graphic>
      </p:graphicFrame>
    </p:spTree>
    <p:extLst>
      <p:ext uri="{BB962C8B-B14F-4D97-AF65-F5344CB8AC3E}">
        <p14:creationId xmlns:p14="http://schemas.microsoft.com/office/powerpoint/2010/main" val="27363507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DF27D-8A1C-4404-A47D-7973155F5AC1}"/>
              </a:ext>
            </a:extLst>
          </p:cNvPr>
          <p:cNvSpPr>
            <a:spLocks noGrp="1"/>
          </p:cNvSpPr>
          <p:nvPr>
            <p:ph type="title"/>
          </p:nvPr>
        </p:nvSpPr>
        <p:spPr>
          <a:xfrm>
            <a:off x="2303271" y="139995"/>
            <a:ext cx="8825659" cy="1981200"/>
          </a:xfrm>
        </p:spPr>
        <p:txBody>
          <a:bodyPr/>
          <a:lstStyle/>
          <a:p>
            <a:r>
              <a:rPr lang="en-GB" dirty="0"/>
              <a:t>MANAGING CONFLICT</a:t>
            </a:r>
          </a:p>
        </p:txBody>
      </p:sp>
      <p:sp>
        <p:nvSpPr>
          <p:cNvPr id="3" name="Text Placeholder 2">
            <a:extLst>
              <a:ext uri="{FF2B5EF4-FFF2-40B4-BE49-F238E27FC236}">
                <a16:creationId xmlns:a16="http://schemas.microsoft.com/office/drawing/2014/main" id="{7EE6B51B-5AD5-4312-B7FE-9F809430D3B1}"/>
              </a:ext>
            </a:extLst>
          </p:cNvPr>
          <p:cNvSpPr>
            <a:spLocks noGrp="1"/>
          </p:cNvSpPr>
          <p:nvPr>
            <p:ph type="body" sz="half" idx="2"/>
          </p:nvPr>
        </p:nvSpPr>
        <p:spPr>
          <a:xfrm>
            <a:off x="899773" y="2121195"/>
            <a:ext cx="8825659" cy="2362200"/>
          </a:xfrm>
        </p:spPr>
        <p:txBody>
          <a:bodyPr>
            <a:noAutofit/>
          </a:bodyPr>
          <a:lstStyle/>
          <a:p>
            <a:r>
              <a:rPr lang="en-GB" sz="3200" dirty="0"/>
              <a:t>Conflict Is confrontation between persons caused by various cognitive procedures, beliefs comprehension, objectives need and in some instance perspectives (Reimers, 2016)</a:t>
            </a:r>
          </a:p>
        </p:txBody>
      </p:sp>
    </p:spTree>
    <p:extLst>
      <p:ext uri="{BB962C8B-B14F-4D97-AF65-F5344CB8AC3E}">
        <p14:creationId xmlns:p14="http://schemas.microsoft.com/office/powerpoint/2010/main" val="4294771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5C83A-3A4F-4544-978D-4FFEEBB5CEB9}"/>
              </a:ext>
            </a:extLst>
          </p:cNvPr>
          <p:cNvSpPr>
            <a:spLocks noGrp="1"/>
          </p:cNvSpPr>
          <p:nvPr>
            <p:ph type="title"/>
          </p:nvPr>
        </p:nvSpPr>
        <p:spPr>
          <a:xfrm>
            <a:off x="1856703" y="342014"/>
            <a:ext cx="8825659" cy="1981200"/>
          </a:xfrm>
        </p:spPr>
        <p:txBody>
          <a:bodyPr/>
          <a:lstStyle/>
          <a:p>
            <a:r>
              <a:rPr lang="en-GB" altLang="en-US" sz="4800" dirty="0">
                <a:solidFill>
                  <a:schemeClr val="tx1"/>
                </a:solidFill>
                <a:latin typeface="Arial" panose="020B0604020202020204" pitchFamily="34" charset="0"/>
              </a:rPr>
              <a:t>Managing Conflict </a:t>
            </a:r>
            <a:br>
              <a:rPr lang="en-GB" altLang="en-US" sz="4800" b="1" u="sng" dirty="0">
                <a:solidFill>
                  <a:schemeClr val="bg1"/>
                </a:solidFill>
                <a:latin typeface="Arial" panose="020B0604020202020204" pitchFamily="34" charset="0"/>
              </a:rPr>
            </a:br>
            <a:endParaRPr lang="en-GB" dirty="0"/>
          </a:p>
        </p:txBody>
      </p:sp>
      <p:pic>
        <p:nvPicPr>
          <p:cNvPr id="4" name="Picture 3">
            <a:extLst>
              <a:ext uri="{FF2B5EF4-FFF2-40B4-BE49-F238E27FC236}">
                <a16:creationId xmlns:a16="http://schemas.microsoft.com/office/drawing/2014/main" id="{BF8F0A74-20D3-4BE2-8117-96998FC2B7D0}"/>
              </a:ext>
            </a:extLst>
          </p:cNvPr>
          <p:cNvPicPr>
            <a:picLocks noChangeAspect="1"/>
          </p:cNvPicPr>
          <p:nvPr/>
        </p:nvPicPr>
        <p:blipFill>
          <a:blip r:embed="rId2"/>
          <a:stretch>
            <a:fillRect/>
          </a:stretch>
        </p:blipFill>
        <p:spPr>
          <a:xfrm>
            <a:off x="7983834" y="3921172"/>
            <a:ext cx="1902117" cy="1835055"/>
          </a:xfrm>
          <a:prstGeom prst="rect">
            <a:avLst/>
          </a:prstGeom>
        </p:spPr>
      </p:pic>
      <p:sp>
        <p:nvSpPr>
          <p:cNvPr id="3" name="Text Placeholder 2">
            <a:extLst>
              <a:ext uri="{FF2B5EF4-FFF2-40B4-BE49-F238E27FC236}">
                <a16:creationId xmlns:a16="http://schemas.microsoft.com/office/drawing/2014/main" id="{FA22ACB8-6075-4A32-845D-6AD254BDB366}"/>
              </a:ext>
            </a:extLst>
          </p:cNvPr>
          <p:cNvSpPr>
            <a:spLocks noGrp="1"/>
          </p:cNvSpPr>
          <p:nvPr>
            <p:ph type="body" sz="half" idx="2"/>
          </p:nvPr>
        </p:nvSpPr>
        <p:spPr>
          <a:xfrm>
            <a:off x="910406" y="2740072"/>
            <a:ext cx="8825659" cy="2362200"/>
          </a:xfrm>
        </p:spPr>
        <p:txBody>
          <a:bodyPr>
            <a:noAutofit/>
          </a:bodyPr>
          <a:lstStyle/>
          <a:p>
            <a:pPr>
              <a:spcBef>
                <a:spcPct val="50000"/>
              </a:spcBef>
            </a:pPr>
            <a:r>
              <a:rPr lang="en-GB" altLang="en-US" sz="3200" b="1" i="1" dirty="0">
                <a:latin typeface="Arial" panose="020B0604020202020204" pitchFamily="34" charset="0"/>
              </a:rPr>
              <a:t>People may:</a:t>
            </a:r>
          </a:p>
          <a:p>
            <a:pPr eaLnBrk="1" hangingPunct="1">
              <a:spcBef>
                <a:spcPct val="50000"/>
              </a:spcBef>
            </a:pPr>
            <a:r>
              <a:rPr lang="en-GB" altLang="en-US" sz="3200" dirty="0">
                <a:latin typeface="Arial" panose="020B0604020202020204" pitchFamily="34" charset="0"/>
              </a:rPr>
              <a:t> explode angrily</a:t>
            </a:r>
          </a:p>
          <a:p>
            <a:pPr eaLnBrk="1" hangingPunct="1">
              <a:spcBef>
                <a:spcPct val="50000"/>
              </a:spcBef>
              <a:buFontTx/>
              <a:buChar char="•"/>
            </a:pPr>
            <a:r>
              <a:rPr lang="en-GB" altLang="en-US" sz="3200" dirty="0">
                <a:latin typeface="Arial" panose="020B0604020202020204" pitchFamily="34" charset="0"/>
              </a:rPr>
              <a:t> target those they dislike</a:t>
            </a:r>
          </a:p>
          <a:p>
            <a:pPr eaLnBrk="1" hangingPunct="1">
              <a:spcBef>
                <a:spcPct val="50000"/>
              </a:spcBef>
              <a:buFontTx/>
              <a:buChar char="•"/>
            </a:pPr>
            <a:r>
              <a:rPr lang="en-GB" altLang="en-US" sz="3200" dirty="0">
                <a:latin typeface="Arial" panose="020B0604020202020204" pitchFamily="34" charset="0"/>
              </a:rPr>
              <a:t> bully those who may threaten their own   </a:t>
            </a:r>
          </a:p>
          <a:p>
            <a:pPr eaLnBrk="1" hangingPunct="1">
              <a:spcBef>
                <a:spcPct val="50000"/>
              </a:spcBef>
              <a:buNone/>
            </a:pPr>
            <a:r>
              <a:rPr lang="en-GB" altLang="en-US" sz="3200" dirty="0">
                <a:latin typeface="Arial" panose="020B0604020202020204" pitchFamily="34" charset="0"/>
              </a:rPr>
              <a:t>   position</a:t>
            </a:r>
          </a:p>
          <a:p>
            <a:pPr eaLnBrk="1" hangingPunct="1">
              <a:spcBef>
                <a:spcPct val="50000"/>
              </a:spcBef>
              <a:buFontTx/>
              <a:buChar char="•"/>
            </a:pPr>
            <a:r>
              <a:rPr lang="en-GB" altLang="en-US" sz="3200" dirty="0">
                <a:latin typeface="Arial" panose="020B0604020202020204" pitchFamily="34" charset="0"/>
              </a:rPr>
              <a:t> be rude and disrespectful</a:t>
            </a:r>
          </a:p>
          <a:p>
            <a:pPr eaLnBrk="1" hangingPunct="1">
              <a:spcBef>
                <a:spcPct val="50000"/>
              </a:spcBef>
              <a:buFontTx/>
              <a:buChar char="•"/>
            </a:pPr>
            <a:r>
              <a:rPr lang="en-GB" altLang="en-US" sz="3200" dirty="0">
                <a:latin typeface="Arial" panose="020B0604020202020204" pitchFamily="34" charset="0"/>
              </a:rPr>
              <a:t> become nasty for their own pleasure</a:t>
            </a:r>
            <a:endParaRPr lang="en-GB" sz="3200" dirty="0"/>
          </a:p>
        </p:txBody>
      </p:sp>
    </p:spTree>
    <p:extLst>
      <p:ext uri="{BB962C8B-B14F-4D97-AF65-F5344CB8AC3E}">
        <p14:creationId xmlns:p14="http://schemas.microsoft.com/office/powerpoint/2010/main" val="30397978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49DC1-6F7C-4FE2-ABBF-6A050504CD6D}"/>
              </a:ext>
            </a:extLst>
          </p:cNvPr>
          <p:cNvSpPr>
            <a:spLocks noGrp="1"/>
          </p:cNvSpPr>
          <p:nvPr>
            <p:ph type="title"/>
          </p:nvPr>
        </p:nvSpPr>
        <p:spPr>
          <a:xfrm>
            <a:off x="1888600" y="86833"/>
            <a:ext cx="8825659" cy="1981200"/>
          </a:xfrm>
        </p:spPr>
        <p:txBody>
          <a:bodyPr/>
          <a:lstStyle/>
          <a:p>
            <a:r>
              <a:rPr lang="en-GB" dirty="0">
                <a:solidFill>
                  <a:schemeClr val="tx1"/>
                </a:solidFill>
              </a:rPr>
              <a:t>MANAGING CONFLICT</a:t>
            </a:r>
          </a:p>
        </p:txBody>
      </p:sp>
      <p:sp>
        <p:nvSpPr>
          <p:cNvPr id="3" name="Text Placeholder 2">
            <a:extLst>
              <a:ext uri="{FF2B5EF4-FFF2-40B4-BE49-F238E27FC236}">
                <a16:creationId xmlns:a16="http://schemas.microsoft.com/office/drawing/2014/main" id="{9B627B63-F4EF-40C0-9609-B8789FFB06F1}"/>
              </a:ext>
            </a:extLst>
          </p:cNvPr>
          <p:cNvSpPr>
            <a:spLocks noGrp="1"/>
          </p:cNvSpPr>
          <p:nvPr>
            <p:ph type="body" sz="half" idx="2"/>
          </p:nvPr>
        </p:nvSpPr>
        <p:spPr>
          <a:xfrm>
            <a:off x="878507" y="2068033"/>
            <a:ext cx="8825659" cy="3694814"/>
          </a:xfrm>
        </p:spPr>
        <p:txBody>
          <a:bodyPr>
            <a:noAutofit/>
          </a:bodyPr>
          <a:lstStyle/>
          <a:p>
            <a:r>
              <a:rPr lang="en-GB" sz="3200" b="1" dirty="0">
                <a:latin typeface="Arial" panose="020B0604020202020204" pitchFamily="34" charset="0"/>
                <a:cs typeface="Arial" panose="020B0604020202020204" pitchFamily="34" charset="0"/>
              </a:rPr>
              <a:t>To avoid the negative consequences that can result from disagreements, most methods of resolving conflict stress the importance of dealing with disputes quickly and openly</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497023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B14C4-B3BB-4A70-934E-013D2B52B445}"/>
              </a:ext>
            </a:extLst>
          </p:cNvPr>
          <p:cNvSpPr>
            <a:spLocks noGrp="1"/>
          </p:cNvSpPr>
          <p:nvPr>
            <p:ph type="title"/>
          </p:nvPr>
        </p:nvSpPr>
        <p:spPr>
          <a:xfrm>
            <a:off x="1154953" y="533400"/>
            <a:ext cx="8825659" cy="1981200"/>
          </a:xfrm>
        </p:spPr>
        <p:txBody>
          <a:bodyPr/>
          <a:lstStyle/>
          <a:p>
            <a:r>
              <a:rPr lang="en-GB" dirty="0"/>
              <a:t>MANAGING CONFLICT</a:t>
            </a:r>
          </a:p>
        </p:txBody>
      </p:sp>
      <p:sp>
        <p:nvSpPr>
          <p:cNvPr id="3" name="Text Placeholder 2">
            <a:extLst>
              <a:ext uri="{FF2B5EF4-FFF2-40B4-BE49-F238E27FC236}">
                <a16:creationId xmlns:a16="http://schemas.microsoft.com/office/drawing/2014/main" id="{6EC78A7E-A403-4074-A186-99790074FE00}"/>
              </a:ext>
            </a:extLst>
          </p:cNvPr>
          <p:cNvSpPr>
            <a:spLocks noGrp="1"/>
          </p:cNvSpPr>
          <p:nvPr>
            <p:ph type="body" sz="half" idx="2"/>
          </p:nvPr>
        </p:nvSpPr>
        <p:spPr>
          <a:xfrm>
            <a:off x="1006098" y="2753832"/>
            <a:ext cx="8825659" cy="2362200"/>
          </a:xfrm>
        </p:spPr>
        <p:txBody>
          <a:bodyPr>
            <a:normAutofit fontScale="85000" lnSpcReduction="20000"/>
          </a:bodyPr>
          <a:lstStyle/>
          <a:p>
            <a:pPr marL="0" indent="0">
              <a:buNone/>
            </a:pPr>
            <a:r>
              <a:rPr lang="en-GB" sz="2800" b="1" dirty="0"/>
              <a:t>1. </a:t>
            </a:r>
            <a:r>
              <a:rPr lang="en-GB" sz="2800" b="1" i="1" dirty="0"/>
              <a:t>COMMUNICATION</a:t>
            </a:r>
          </a:p>
          <a:p>
            <a:pPr marL="0" indent="0">
              <a:buNone/>
            </a:pPr>
            <a:endParaRPr lang="en-GB" sz="2800" dirty="0"/>
          </a:p>
          <a:p>
            <a:r>
              <a:rPr lang="en-GB" sz="3000" dirty="0"/>
              <a:t>Communication barriers include poor listening skills; insufficient sharing of information; </a:t>
            </a:r>
          </a:p>
          <a:p>
            <a:r>
              <a:rPr lang="en-GB" sz="3000" dirty="0"/>
              <a:t>differences in interpretation and perception; and nonverbal cues being ignored or missed. </a:t>
            </a:r>
          </a:p>
          <a:p>
            <a:endParaRPr lang="en-GB" dirty="0"/>
          </a:p>
        </p:txBody>
      </p:sp>
    </p:spTree>
    <p:extLst>
      <p:ext uri="{BB962C8B-B14F-4D97-AF65-F5344CB8AC3E}">
        <p14:creationId xmlns:p14="http://schemas.microsoft.com/office/powerpoint/2010/main" val="27626309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14AA3-95D1-4807-A8E4-83F5463EBE02}"/>
              </a:ext>
            </a:extLst>
          </p:cNvPr>
          <p:cNvSpPr>
            <a:spLocks noGrp="1"/>
          </p:cNvSpPr>
          <p:nvPr>
            <p:ph type="title"/>
          </p:nvPr>
        </p:nvSpPr>
        <p:spPr/>
        <p:txBody>
          <a:bodyPr/>
          <a:lstStyle/>
          <a:p>
            <a:r>
              <a:rPr lang="en-GB" dirty="0"/>
              <a:t>MANAGING CONFLICT</a:t>
            </a:r>
          </a:p>
        </p:txBody>
      </p:sp>
      <p:sp>
        <p:nvSpPr>
          <p:cNvPr id="3" name="Text Placeholder 2">
            <a:extLst>
              <a:ext uri="{FF2B5EF4-FFF2-40B4-BE49-F238E27FC236}">
                <a16:creationId xmlns:a16="http://schemas.microsoft.com/office/drawing/2014/main" id="{B20F0C61-08DF-4717-BA80-AD8F9CC0D5F4}"/>
              </a:ext>
            </a:extLst>
          </p:cNvPr>
          <p:cNvSpPr>
            <a:spLocks noGrp="1"/>
          </p:cNvSpPr>
          <p:nvPr>
            <p:ph type="body" sz="half" idx="2"/>
          </p:nvPr>
        </p:nvSpPr>
        <p:spPr/>
        <p:txBody>
          <a:bodyPr/>
          <a:lstStyle/>
          <a:p>
            <a:r>
              <a:rPr lang="en-GB" sz="1800" b="1" dirty="0"/>
              <a:t>2. </a:t>
            </a:r>
            <a:r>
              <a:rPr lang="en-GB" sz="1800" b="1" i="1" dirty="0"/>
              <a:t>Structural Factors</a:t>
            </a:r>
          </a:p>
          <a:p>
            <a:endParaRPr lang="en-GB" sz="1800" b="1" i="1" dirty="0"/>
          </a:p>
          <a:p>
            <a:r>
              <a:rPr lang="en-GB" sz="1800" dirty="0"/>
              <a:t>Structural disagreements include the size of the team, levels of participation and levels of interdependence among employees. </a:t>
            </a:r>
          </a:p>
          <a:p>
            <a:endParaRPr lang="en-GB" dirty="0"/>
          </a:p>
        </p:txBody>
      </p:sp>
    </p:spTree>
    <p:extLst>
      <p:ext uri="{BB962C8B-B14F-4D97-AF65-F5344CB8AC3E}">
        <p14:creationId xmlns:p14="http://schemas.microsoft.com/office/powerpoint/2010/main" val="21370542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7895D-F24B-440D-B153-1037B82F203F}"/>
              </a:ext>
            </a:extLst>
          </p:cNvPr>
          <p:cNvSpPr>
            <a:spLocks noGrp="1"/>
          </p:cNvSpPr>
          <p:nvPr>
            <p:ph type="title"/>
          </p:nvPr>
        </p:nvSpPr>
        <p:spPr/>
        <p:txBody>
          <a:bodyPr/>
          <a:lstStyle/>
          <a:p>
            <a:r>
              <a:rPr lang="en-GB" dirty="0"/>
              <a:t>MANAGING CONFLICT</a:t>
            </a:r>
          </a:p>
        </p:txBody>
      </p:sp>
      <p:sp>
        <p:nvSpPr>
          <p:cNvPr id="3" name="Text Placeholder 2">
            <a:extLst>
              <a:ext uri="{FF2B5EF4-FFF2-40B4-BE49-F238E27FC236}">
                <a16:creationId xmlns:a16="http://schemas.microsoft.com/office/drawing/2014/main" id="{DC0C5632-C581-484D-B084-F481802612AC}"/>
              </a:ext>
            </a:extLst>
          </p:cNvPr>
          <p:cNvSpPr>
            <a:spLocks noGrp="1"/>
          </p:cNvSpPr>
          <p:nvPr>
            <p:ph type="body" sz="half" idx="2"/>
          </p:nvPr>
        </p:nvSpPr>
        <p:spPr/>
        <p:txBody>
          <a:bodyPr/>
          <a:lstStyle/>
          <a:p>
            <a:pPr marL="0" indent="0">
              <a:buNone/>
            </a:pPr>
            <a:r>
              <a:rPr lang="en-GB" sz="2400" dirty="0"/>
              <a:t>3. </a:t>
            </a:r>
            <a:r>
              <a:rPr lang="en-GB" sz="2400" i="1" dirty="0"/>
              <a:t>Personal Factors</a:t>
            </a:r>
          </a:p>
          <a:p>
            <a:pPr marL="0" indent="0">
              <a:buNone/>
            </a:pPr>
            <a:endParaRPr lang="en-GB" sz="2400" dirty="0"/>
          </a:p>
          <a:p>
            <a:pPr marL="0" indent="0">
              <a:buNone/>
            </a:pPr>
            <a:r>
              <a:rPr lang="en-GB" sz="2400" dirty="0"/>
              <a:t>include things such as:</a:t>
            </a:r>
          </a:p>
          <a:p>
            <a:pPr marL="0" indent="0">
              <a:buNone/>
            </a:pPr>
            <a:r>
              <a:rPr lang="en-GB" sz="2400" dirty="0"/>
              <a:t> an individual’s self-esteem, their personal   goals, values and needs.</a:t>
            </a:r>
          </a:p>
          <a:p>
            <a:endParaRPr lang="en-GB" dirty="0"/>
          </a:p>
        </p:txBody>
      </p:sp>
    </p:spTree>
    <p:extLst>
      <p:ext uri="{BB962C8B-B14F-4D97-AF65-F5344CB8AC3E}">
        <p14:creationId xmlns:p14="http://schemas.microsoft.com/office/powerpoint/2010/main" val="41824758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7465F-EE61-4152-9198-DB833E3338D7}"/>
              </a:ext>
            </a:extLst>
          </p:cNvPr>
          <p:cNvSpPr>
            <a:spLocks noGrp="1"/>
          </p:cNvSpPr>
          <p:nvPr>
            <p:ph type="title"/>
          </p:nvPr>
        </p:nvSpPr>
        <p:spPr>
          <a:xfrm>
            <a:off x="1410136" y="171893"/>
            <a:ext cx="8825659" cy="1981200"/>
          </a:xfrm>
        </p:spPr>
        <p:txBody>
          <a:bodyPr/>
          <a:lstStyle/>
          <a:p>
            <a:r>
              <a:rPr lang="en-GB" dirty="0"/>
              <a:t>MANAGING CONFLICT</a:t>
            </a:r>
          </a:p>
        </p:txBody>
      </p:sp>
      <p:sp>
        <p:nvSpPr>
          <p:cNvPr id="3" name="Text Placeholder 2">
            <a:extLst>
              <a:ext uri="{FF2B5EF4-FFF2-40B4-BE49-F238E27FC236}">
                <a16:creationId xmlns:a16="http://schemas.microsoft.com/office/drawing/2014/main" id="{F881D0EA-3A9C-4297-BB15-6585E6B4AC19}"/>
              </a:ext>
            </a:extLst>
          </p:cNvPr>
          <p:cNvSpPr>
            <a:spLocks noGrp="1"/>
          </p:cNvSpPr>
          <p:nvPr>
            <p:ph type="body" sz="half" idx="2"/>
          </p:nvPr>
        </p:nvSpPr>
        <p:spPr>
          <a:xfrm>
            <a:off x="1154954" y="1244009"/>
            <a:ext cx="8825659" cy="4775791"/>
          </a:xfrm>
        </p:spPr>
        <p:txBody>
          <a:bodyPr>
            <a:normAutofit fontScale="32500" lnSpcReduction="20000"/>
          </a:bodyPr>
          <a:lstStyle/>
          <a:p>
            <a:pPr marL="0" indent="0">
              <a:buNone/>
            </a:pPr>
            <a:r>
              <a:rPr lang="en-GB" sz="8600" b="1" u="sng" dirty="0"/>
              <a:t>BUT</a:t>
            </a:r>
          </a:p>
          <a:p>
            <a:r>
              <a:rPr lang="en-GB" sz="8600" dirty="0">
                <a:latin typeface="Arial" panose="020B0604020202020204" pitchFamily="34" charset="0"/>
                <a:cs typeface="Arial" panose="020B0604020202020204" pitchFamily="34" charset="0"/>
              </a:rPr>
              <a:t>No method of managing conflict will work without mutual respect and a willingness to disagree and resolve disagreements. Each person on the team must be willing to: </a:t>
            </a:r>
          </a:p>
          <a:p>
            <a:pPr marL="0" indent="0">
              <a:buNone/>
            </a:pPr>
            <a:r>
              <a:rPr lang="en-GB" sz="8600" b="1" i="1" dirty="0">
                <a:latin typeface="Arial" panose="020B0604020202020204" pitchFamily="34" charset="0"/>
                <a:cs typeface="Arial" panose="020B0604020202020204" pitchFamily="34" charset="0"/>
              </a:rPr>
              <a:t>                                       -Listen </a:t>
            </a:r>
          </a:p>
          <a:p>
            <a:pPr marL="0" indent="0">
              <a:buNone/>
            </a:pPr>
            <a:r>
              <a:rPr lang="en-GB" sz="8600" b="1" i="1" dirty="0">
                <a:latin typeface="Arial" panose="020B0604020202020204" pitchFamily="34" charset="0"/>
                <a:cs typeface="Arial" panose="020B0604020202020204" pitchFamily="34" charset="0"/>
              </a:rPr>
              <a:t>                                       -Acknowledge </a:t>
            </a:r>
          </a:p>
          <a:p>
            <a:pPr marL="0" indent="0">
              <a:buNone/>
            </a:pPr>
            <a:r>
              <a:rPr lang="en-GB" sz="8600" b="1" i="1" dirty="0">
                <a:latin typeface="Arial" panose="020B0604020202020204" pitchFamily="34" charset="0"/>
                <a:cs typeface="Arial" panose="020B0604020202020204" pitchFamily="34" charset="0"/>
              </a:rPr>
              <a:t>                                       -Respond </a:t>
            </a:r>
          </a:p>
          <a:p>
            <a:pPr marL="0" indent="0">
              <a:buNone/>
            </a:pPr>
            <a:r>
              <a:rPr lang="en-GB" sz="8600" b="1" i="1" dirty="0">
                <a:latin typeface="Arial" panose="020B0604020202020204" pitchFamily="34" charset="0"/>
                <a:cs typeface="Arial" panose="020B0604020202020204" pitchFamily="34" charset="0"/>
              </a:rPr>
              <a:t>                                       - Resolve differences. </a:t>
            </a:r>
          </a:p>
          <a:p>
            <a:endParaRPr lang="en-GB" dirty="0"/>
          </a:p>
        </p:txBody>
      </p:sp>
    </p:spTree>
    <p:extLst>
      <p:ext uri="{BB962C8B-B14F-4D97-AF65-F5344CB8AC3E}">
        <p14:creationId xmlns:p14="http://schemas.microsoft.com/office/powerpoint/2010/main" val="30795277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B2268-B44C-4B4A-9F2E-A6F379E43F38}"/>
              </a:ext>
            </a:extLst>
          </p:cNvPr>
          <p:cNvSpPr>
            <a:spLocks noGrp="1"/>
          </p:cNvSpPr>
          <p:nvPr>
            <p:ph type="title"/>
          </p:nvPr>
        </p:nvSpPr>
        <p:spPr/>
        <p:txBody>
          <a:bodyPr/>
          <a:lstStyle/>
          <a:p>
            <a:r>
              <a:rPr lang="en-GB" dirty="0">
                <a:solidFill>
                  <a:schemeClr val="tx1"/>
                </a:solidFill>
              </a:rPr>
              <a:t>SUCCESSFUL TEAM DEVELOPMENT</a:t>
            </a:r>
          </a:p>
        </p:txBody>
      </p:sp>
      <p:graphicFrame>
        <p:nvGraphicFramePr>
          <p:cNvPr id="3" name="Table 3">
            <a:extLst>
              <a:ext uri="{FF2B5EF4-FFF2-40B4-BE49-F238E27FC236}">
                <a16:creationId xmlns:a16="http://schemas.microsoft.com/office/drawing/2014/main" id="{AEA89752-7E6C-4A14-8E18-56BDF426BE2E}"/>
              </a:ext>
            </a:extLst>
          </p:cNvPr>
          <p:cNvGraphicFramePr>
            <a:graphicFrameLocks noGrp="1"/>
          </p:cNvGraphicFramePr>
          <p:nvPr>
            <p:extLst>
              <p:ext uri="{D42A27DB-BD31-4B8C-83A1-F6EECF244321}">
                <p14:modId xmlns:p14="http://schemas.microsoft.com/office/powerpoint/2010/main" val="1646539546"/>
              </p:ext>
            </p:extLst>
          </p:nvPr>
        </p:nvGraphicFramePr>
        <p:xfrm>
          <a:off x="1478844" y="5004753"/>
          <a:ext cx="8128000" cy="1279420"/>
        </p:xfrm>
        <a:graphic>
          <a:graphicData uri="http://schemas.openxmlformats.org/drawingml/2006/table">
            <a:tbl>
              <a:tblPr firstRow="1" bandRow="1">
                <a:tableStyleId>{073A0DAA-6AF3-43AB-8588-CEC1D06C72B9}</a:tableStyleId>
              </a:tblPr>
              <a:tblGrid>
                <a:gridCol w="4064000">
                  <a:extLst>
                    <a:ext uri="{9D8B030D-6E8A-4147-A177-3AD203B41FA5}">
                      <a16:colId xmlns:a16="http://schemas.microsoft.com/office/drawing/2014/main" val="275580635"/>
                    </a:ext>
                  </a:extLst>
                </a:gridCol>
                <a:gridCol w="4064000">
                  <a:extLst>
                    <a:ext uri="{9D8B030D-6E8A-4147-A177-3AD203B41FA5}">
                      <a16:colId xmlns:a16="http://schemas.microsoft.com/office/drawing/2014/main" val="2508732632"/>
                    </a:ext>
                  </a:extLst>
                </a:gridCol>
              </a:tblGrid>
              <a:tr h="639710">
                <a:tc>
                  <a:txBody>
                    <a:bodyPr/>
                    <a:lstStyle/>
                    <a:p>
                      <a:r>
                        <a:rPr lang="en-GB" dirty="0"/>
                        <a:t>STUDENT NAME:</a:t>
                      </a:r>
                    </a:p>
                  </a:txBody>
                  <a:tcPr/>
                </a:tc>
                <a:tc>
                  <a:txBody>
                    <a:bodyPr/>
                    <a:lstStyle/>
                    <a:p>
                      <a:r>
                        <a:rPr lang="en-GB" dirty="0"/>
                        <a:t>KATERINA DIMITROVA</a:t>
                      </a:r>
                    </a:p>
                  </a:txBody>
                  <a:tcPr/>
                </a:tc>
                <a:extLst>
                  <a:ext uri="{0D108BD9-81ED-4DB2-BD59-A6C34878D82A}">
                    <a16:rowId xmlns:a16="http://schemas.microsoft.com/office/drawing/2014/main" val="2933297787"/>
                  </a:ext>
                </a:extLst>
              </a:tr>
              <a:tr h="639710">
                <a:tc>
                  <a:txBody>
                    <a:bodyPr/>
                    <a:lstStyle/>
                    <a:p>
                      <a:r>
                        <a:rPr lang="en-GB" dirty="0"/>
                        <a:t>STUDENT NUMBER:</a:t>
                      </a:r>
                    </a:p>
                  </a:txBody>
                  <a:tcPr/>
                </a:tc>
                <a:tc>
                  <a:txBody>
                    <a:bodyPr/>
                    <a:lstStyle/>
                    <a:p>
                      <a:r>
                        <a:rPr lang="en-GB" dirty="0"/>
                        <a:t>2028992</a:t>
                      </a:r>
                    </a:p>
                  </a:txBody>
                  <a:tcPr/>
                </a:tc>
                <a:extLst>
                  <a:ext uri="{0D108BD9-81ED-4DB2-BD59-A6C34878D82A}">
                    <a16:rowId xmlns:a16="http://schemas.microsoft.com/office/drawing/2014/main" val="576418281"/>
                  </a:ext>
                </a:extLst>
              </a:tr>
            </a:tbl>
          </a:graphicData>
        </a:graphic>
      </p:graphicFrame>
    </p:spTree>
    <p:extLst>
      <p:ext uri="{BB962C8B-B14F-4D97-AF65-F5344CB8AC3E}">
        <p14:creationId xmlns:p14="http://schemas.microsoft.com/office/powerpoint/2010/main" val="81243116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F894D-2EDB-448F-A1DB-3F71A44C04A4}"/>
              </a:ext>
            </a:extLst>
          </p:cNvPr>
          <p:cNvSpPr>
            <a:spLocks noGrp="1"/>
          </p:cNvSpPr>
          <p:nvPr>
            <p:ph type="title"/>
          </p:nvPr>
        </p:nvSpPr>
        <p:spPr>
          <a:xfrm>
            <a:off x="831569" y="144966"/>
            <a:ext cx="8825659" cy="1981200"/>
          </a:xfrm>
        </p:spPr>
        <p:txBody>
          <a:bodyPr/>
          <a:lstStyle/>
          <a:p>
            <a:r>
              <a:rPr lang="en-GB" sz="4000" dirty="0"/>
              <a:t>SUCCESSFUL TEAM DEVELOPMENT </a:t>
            </a:r>
          </a:p>
        </p:txBody>
      </p:sp>
      <p:sp>
        <p:nvSpPr>
          <p:cNvPr id="3" name="Text Placeholder 2">
            <a:extLst>
              <a:ext uri="{FF2B5EF4-FFF2-40B4-BE49-F238E27FC236}">
                <a16:creationId xmlns:a16="http://schemas.microsoft.com/office/drawing/2014/main" id="{49DAC2CB-E6C1-451B-A94F-2EE098CEBEA5}"/>
              </a:ext>
            </a:extLst>
          </p:cNvPr>
          <p:cNvSpPr>
            <a:spLocks noGrp="1"/>
          </p:cNvSpPr>
          <p:nvPr>
            <p:ph type="body" sz="half" idx="2"/>
          </p:nvPr>
        </p:nvSpPr>
        <p:spPr>
          <a:xfrm>
            <a:off x="831569" y="2126165"/>
            <a:ext cx="8825659" cy="3605561"/>
          </a:xfrm>
        </p:spPr>
        <p:txBody>
          <a:bodyPr>
            <a:noAutofit/>
          </a:bodyPr>
          <a:lstStyle/>
          <a:p>
            <a:pPr algn="just"/>
            <a:r>
              <a:rPr lang="en-US" sz="1600" b="1" dirty="0"/>
              <a:t>Successful teams</a:t>
            </a:r>
            <a:r>
              <a:rPr lang="en-US" sz="1600" dirty="0"/>
              <a:t> encourage </a:t>
            </a:r>
            <a:r>
              <a:rPr lang="en-US" sz="1600" b="1" dirty="0"/>
              <a:t>team</a:t>
            </a:r>
            <a:r>
              <a:rPr lang="en-US" sz="1600" dirty="0"/>
              <a:t> members to share ideas, consider solutions and solve problems together. Good </a:t>
            </a:r>
            <a:r>
              <a:rPr lang="en-US" sz="1600" b="1" dirty="0"/>
              <a:t>teams</a:t>
            </a:r>
            <a:r>
              <a:rPr lang="en-US" sz="1600" dirty="0"/>
              <a:t> benefit individual members by offering added support and opportunities for </a:t>
            </a:r>
            <a:r>
              <a:rPr lang="en-US" sz="1600" b="1" dirty="0"/>
              <a:t>development</a:t>
            </a:r>
            <a:r>
              <a:rPr lang="en-US" sz="1600" dirty="0"/>
              <a:t>. Clear communication: Good </a:t>
            </a:r>
            <a:r>
              <a:rPr lang="en-US" sz="1600" b="1" dirty="0"/>
              <a:t>teams</a:t>
            </a:r>
            <a:r>
              <a:rPr lang="en-US" sz="1600" dirty="0"/>
              <a:t> brainstorm solutions, provide status updates and complete tasks.</a:t>
            </a:r>
          </a:p>
          <a:p>
            <a:r>
              <a:rPr lang="en-US" sz="1600" b="1" dirty="0"/>
              <a:t>Goal-oriented mindset: </a:t>
            </a:r>
            <a:r>
              <a:rPr lang="en-US" sz="1600" dirty="0"/>
              <a:t>The most effective teams set, implement and track goals together to increase efficiency and improve productivity. </a:t>
            </a:r>
          </a:p>
          <a:p>
            <a:r>
              <a:rPr lang="en-US" sz="1600" b="1" dirty="0"/>
              <a:t>Commitment to their roles:</a:t>
            </a:r>
            <a:r>
              <a:rPr lang="en-US" sz="1600" dirty="0"/>
              <a:t> Individuals working in roles based on their strengths and expertise are often highly motivated.</a:t>
            </a:r>
          </a:p>
          <a:p>
            <a:r>
              <a:rPr lang="en-US" sz="1600" b="1" dirty="0"/>
              <a:t>Open to learning:</a:t>
            </a:r>
            <a:r>
              <a:rPr lang="en-US" sz="1600" dirty="0"/>
              <a:t> Some teams may adjust roles and responsibilities due to the needs of a project or task. Team members who are interested in challenging their skills and learning to complete new </a:t>
            </a:r>
            <a:r>
              <a:rPr lang="en-US" sz="1600" b="1" dirty="0"/>
              <a:t>Shared culture: </a:t>
            </a:r>
            <a:r>
              <a:rPr lang="en-US" sz="1600" dirty="0"/>
              <a:t>Whether it is a company culture or group culture, teams who are united by a singular mission or set of values are often more motivated.</a:t>
            </a:r>
          </a:p>
          <a:p>
            <a:r>
              <a:rPr lang="en-US" sz="1600" b="1" dirty="0"/>
              <a:t>Responsibility and accountability: </a:t>
            </a:r>
            <a:r>
              <a:rPr lang="en-US" sz="1600" dirty="0"/>
              <a:t>When teams share a set of values and goals, each team member can be held to the same standard. </a:t>
            </a:r>
          </a:p>
          <a:p>
            <a:r>
              <a:rPr lang="en-US" sz="1600" b="1" dirty="0"/>
              <a:t>Clear communication: </a:t>
            </a:r>
            <a:r>
              <a:rPr lang="en-US" sz="1600" dirty="0"/>
              <a:t>Good teams brainstorm solutions, provide status updates and complete tasks.</a:t>
            </a:r>
          </a:p>
          <a:p>
            <a:r>
              <a:rPr lang="en-US" sz="1600" b="1" dirty="0"/>
              <a:t>An effective leader:</a:t>
            </a:r>
            <a:r>
              <a:rPr lang="en-US" sz="1600" dirty="0"/>
              <a:t> Leaders who provide clear direction and encourage team members to succeed are typically managing successful teams.</a:t>
            </a:r>
          </a:p>
          <a:p>
            <a:endParaRPr lang="en-GB" sz="1600" dirty="0"/>
          </a:p>
        </p:txBody>
      </p:sp>
    </p:spTree>
    <p:extLst>
      <p:ext uri="{BB962C8B-B14F-4D97-AF65-F5344CB8AC3E}">
        <p14:creationId xmlns:p14="http://schemas.microsoft.com/office/powerpoint/2010/main" val="11775837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6EECB7E-49C3-4F13-B851-A0FF9B438071}"/>
              </a:ext>
            </a:extLst>
          </p:cNvPr>
          <p:cNvPicPr>
            <a:picLocks noChangeAspect="1"/>
          </p:cNvPicPr>
          <p:nvPr/>
        </p:nvPicPr>
        <p:blipFill>
          <a:blip r:embed="rId2"/>
          <a:stretch>
            <a:fillRect/>
          </a:stretch>
        </p:blipFill>
        <p:spPr>
          <a:xfrm>
            <a:off x="0" y="0"/>
            <a:ext cx="12192000" cy="2490154"/>
          </a:xfrm>
          <a:prstGeom prst="rect">
            <a:avLst/>
          </a:prstGeom>
        </p:spPr>
      </p:pic>
      <p:sp>
        <p:nvSpPr>
          <p:cNvPr id="3" name="Text Placeholder 2">
            <a:extLst>
              <a:ext uri="{FF2B5EF4-FFF2-40B4-BE49-F238E27FC236}">
                <a16:creationId xmlns:a16="http://schemas.microsoft.com/office/drawing/2014/main" id="{5EE718A6-EB12-4F02-B2A3-058520F79B90}"/>
              </a:ext>
            </a:extLst>
          </p:cNvPr>
          <p:cNvSpPr>
            <a:spLocks noGrp="1"/>
          </p:cNvSpPr>
          <p:nvPr>
            <p:ph type="body" sz="half" idx="2"/>
          </p:nvPr>
        </p:nvSpPr>
        <p:spPr/>
        <p:txBody>
          <a:bodyPr>
            <a:noAutofit/>
          </a:bodyPr>
          <a:lstStyle/>
          <a:p>
            <a:pPr algn="just"/>
            <a:r>
              <a:rPr lang="en-US" sz="1200" dirty="0">
                <a:latin typeface="Arial Black" panose="020B0A04020102020204" pitchFamily="34" charset="0"/>
              </a:rPr>
              <a:t>The first rule of team building is an obvious one: to lead a team effectively, you must first establish your leadership with each team member. Remember that the most effective team leaders build their relationships of trust and loyalty, rather than fear or the power of their positions.</a:t>
            </a:r>
          </a:p>
          <a:p>
            <a:pPr algn="just"/>
            <a:r>
              <a:rPr lang="en-US" sz="1200" b="1" dirty="0">
                <a:latin typeface="Arial Black" panose="020B0A04020102020204" pitchFamily="34" charset="0"/>
              </a:rPr>
              <a:t>Consider each employee's ideas as valuable</a:t>
            </a:r>
            <a:r>
              <a:rPr lang="en-US" sz="1200" dirty="0">
                <a:latin typeface="Arial Black" panose="020B0A04020102020204" pitchFamily="34" charset="0"/>
              </a:rPr>
              <a:t>. Remember that there is no such thing as a stupid idea.</a:t>
            </a:r>
          </a:p>
          <a:p>
            <a:pPr algn="just"/>
            <a:r>
              <a:rPr lang="en-US" sz="1200" b="1" dirty="0">
                <a:latin typeface="Arial Black" panose="020B0A04020102020204" pitchFamily="34" charset="0"/>
              </a:rPr>
              <a:t>Be aware of employees' unspoken feelings</a:t>
            </a:r>
            <a:r>
              <a:rPr lang="en-US" sz="1200" dirty="0">
                <a:latin typeface="Arial Black" panose="020B0A04020102020204" pitchFamily="34" charset="0"/>
              </a:rPr>
              <a:t>. Set an example to team members by being open with employees and sensitive to their moods and feelings.</a:t>
            </a:r>
          </a:p>
          <a:p>
            <a:pPr algn="just"/>
            <a:r>
              <a:rPr lang="en-US" sz="1200" b="1" dirty="0">
                <a:latin typeface="Arial Black" panose="020B0A04020102020204" pitchFamily="34" charset="0"/>
              </a:rPr>
              <a:t>Act as a harmonizing influence</a:t>
            </a:r>
            <a:r>
              <a:rPr lang="en-US" sz="1200" dirty="0">
                <a:latin typeface="Arial Black" panose="020B0A04020102020204" pitchFamily="34" charset="0"/>
              </a:rPr>
              <a:t>. Look for chances to mediate and resolve minor disputes; point continually toward the team's higher goals.</a:t>
            </a:r>
          </a:p>
          <a:p>
            <a:pPr algn="just"/>
            <a:r>
              <a:rPr lang="en-US" sz="1200" b="1" dirty="0">
                <a:latin typeface="Arial Black" panose="020B0A04020102020204" pitchFamily="34" charset="0"/>
              </a:rPr>
              <a:t>Be clear when communicating</a:t>
            </a:r>
            <a:r>
              <a:rPr lang="en-US" sz="1200" dirty="0">
                <a:latin typeface="Arial Black" panose="020B0A04020102020204" pitchFamily="34" charset="0"/>
              </a:rPr>
              <a:t>. Be careful to clarify directives.</a:t>
            </a:r>
          </a:p>
          <a:p>
            <a:pPr algn="just"/>
            <a:r>
              <a:rPr lang="en-US" sz="1200" b="1" dirty="0">
                <a:latin typeface="Arial Black" panose="020B0A04020102020204" pitchFamily="34" charset="0"/>
              </a:rPr>
              <a:t>Encourage trust and cooperation among employees on your team</a:t>
            </a:r>
            <a:r>
              <a:rPr lang="en-US" sz="1200" dirty="0">
                <a:latin typeface="Arial Black" panose="020B0A04020102020204" pitchFamily="34" charset="0"/>
              </a:rPr>
              <a:t>. Remember that the relationships team members establish among themselves are every bit as important as those you establish with them. As the team begins to take shape, pay close attention to the ways in which team members work together and take steps to improve communication, cooperation, trust, and respect in those relationships.</a:t>
            </a:r>
          </a:p>
          <a:p>
            <a:pPr algn="just"/>
            <a:r>
              <a:rPr lang="en-US" sz="1200" b="1" dirty="0">
                <a:latin typeface="Arial Black" panose="020B0A04020102020204" pitchFamily="34" charset="0"/>
              </a:rPr>
              <a:t>Encourage team members to share information</a:t>
            </a:r>
            <a:r>
              <a:rPr lang="en-US" sz="1200" dirty="0">
                <a:latin typeface="Arial Black" panose="020B0A04020102020204" pitchFamily="34" charset="0"/>
              </a:rPr>
              <a:t>. Emphasize the importance of each team member's contribution and demonstrate how all of their jobs operate together to move the entire team closer to its goal.</a:t>
            </a:r>
          </a:p>
          <a:p>
            <a:endParaRPr lang="en-US" sz="1200" dirty="0">
              <a:latin typeface="Arial Black" panose="020B0A04020102020204" pitchFamily="34" charset="0"/>
            </a:endParaRPr>
          </a:p>
          <a:p>
            <a:endParaRPr lang="en-GB" sz="1200" dirty="0">
              <a:latin typeface="Arial Black" panose="020B0A04020102020204" pitchFamily="34" charset="0"/>
            </a:endParaRPr>
          </a:p>
        </p:txBody>
      </p:sp>
    </p:spTree>
    <p:extLst>
      <p:ext uri="{BB962C8B-B14F-4D97-AF65-F5344CB8AC3E}">
        <p14:creationId xmlns:p14="http://schemas.microsoft.com/office/powerpoint/2010/main" val="7905060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8C71F-930B-40CC-BB42-80A9810919E0}"/>
              </a:ext>
            </a:extLst>
          </p:cNvPr>
          <p:cNvSpPr>
            <a:spLocks noGrp="1"/>
          </p:cNvSpPr>
          <p:nvPr>
            <p:ph type="title"/>
          </p:nvPr>
        </p:nvSpPr>
        <p:spPr>
          <a:xfrm>
            <a:off x="78058" y="293648"/>
            <a:ext cx="10805531" cy="1312128"/>
          </a:xfrm>
        </p:spPr>
        <p:txBody>
          <a:bodyPr/>
          <a:lstStyle/>
          <a:p>
            <a:r>
              <a:rPr lang="en-US" b="0" dirty="0">
                <a:effectLst/>
              </a:rPr>
              <a:t>Steps to Building an Effective Team</a:t>
            </a:r>
            <a:endParaRPr lang="en-GB" dirty="0"/>
          </a:p>
        </p:txBody>
      </p:sp>
      <p:sp>
        <p:nvSpPr>
          <p:cNvPr id="3" name="Text Placeholder 2">
            <a:extLst>
              <a:ext uri="{FF2B5EF4-FFF2-40B4-BE49-F238E27FC236}">
                <a16:creationId xmlns:a16="http://schemas.microsoft.com/office/drawing/2014/main" id="{08557F9F-D2F0-451D-A54C-FF97FFBDB0CA}"/>
              </a:ext>
            </a:extLst>
          </p:cNvPr>
          <p:cNvSpPr>
            <a:spLocks noGrp="1"/>
          </p:cNvSpPr>
          <p:nvPr>
            <p:ph type="body" sz="half" idx="2"/>
          </p:nvPr>
        </p:nvSpPr>
        <p:spPr>
          <a:xfrm>
            <a:off x="1065744" y="2932771"/>
            <a:ext cx="8825659" cy="2362200"/>
          </a:xfrm>
        </p:spPr>
        <p:txBody>
          <a:bodyPr>
            <a:noAutofit/>
          </a:bodyPr>
          <a:lstStyle/>
          <a:p>
            <a:pPr algn="just"/>
            <a:r>
              <a:rPr lang="en-US" sz="1800" dirty="0"/>
              <a:t>Effective teams can make or break an organization. When they work out, amazing things happen and their contributions can help organizations make tremendous leaps. The flip side of this is the dysfunctional team that gets bogged down, fails to deliver and costs the organization in terms of lost productivity, missed goals and sagging morale.</a:t>
            </a:r>
          </a:p>
          <a:p>
            <a:pPr algn="just"/>
            <a:r>
              <a:rPr lang="en-US" sz="1800" dirty="0"/>
              <a:t>So, what makes the difference between the two scenarios? In his seminal book, </a:t>
            </a:r>
            <a:r>
              <a:rPr lang="en-US" sz="1800" i="1" dirty="0"/>
              <a:t>Tools for Team Excellence, </a:t>
            </a:r>
            <a:r>
              <a:rPr lang="en-US" sz="1800" dirty="0"/>
              <a:t>Professor Gregory </a:t>
            </a:r>
            <a:r>
              <a:rPr lang="en-US" sz="1800" dirty="0" err="1"/>
              <a:t>Huszczo</a:t>
            </a:r>
            <a:r>
              <a:rPr lang="en-US" sz="1800" dirty="0"/>
              <a:t> outlined seven key components for successful team development.</a:t>
            </a:r>
          </a:p>
          <a:p>
            <a:pPr algn="just"/>
            <a:r>
              <a:rPr lang="en-US" sz="1800" dirty="0"/>
              <a:t>Those seven key components are:</a:t>
            </a:r>
          </a:p>
          <a:p>
            <a:pPr algn="just"/>
            <a:r>
              <a:rPr lang="en-US" sz="1800" b="1" dirty="0"/>
              <a:t>Clear sense of direction.</a:t>
            </a:r>
            <a:r>
              <a:rPr lang="en-US" sz="1800" dirty="0"/>
              <a:t> Team members should have a shared purpose. They should understand the expected outcomes of the team, what their role is how their team’s output will contribute to corporate goals.</a:t>
            </a:r>
          </a:p>
          <a:p>
            <a:pPr algn="just"/>
            <a:r>
              <a:rPr lang="en-US" sz="1800" b="1" dirty="0"/>
              <a:t>Talented members</a:t>
            </a:r>
            <a:r>
              <a:rPr lang="en-US" sz="1800" dirty="0"/>
              <a:t>. When putting the team together, it’s essential to have someone with the vision of what is to be accomplished identify the competencies required to get the job done.</a:t>
            </a:r>
          </a:p>
          <a:p>
            <a:pPr algn="just"/>
            <a:endParaRPr lang="en-GB" sz="1200" dirty="0">
              <a:latin typeface="Arial Black" panose="020B0A04020102020204" pitchFamily="34" charset="0"/>
            </a:endParaRPr>
          </a:p>
        </p:txBody>
      </p:sp>
    </p:spTree>
    <p:extLst>
      <p:ext uri="{BB962C8B-B14F-4D97-AF65-F5344CB8AC3E}">
        <p14:creationId xmlns:p14="http://schemas.microsoft.com/office/powerpoint/2010/main" val="288540321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388A335-BD3B-43EF-BF4A-AFE2654EB85A}"/>
              </a:ext>
            </a:extLst>
          </p:cNvPr>
          <p:cNvSpPr>
            <a:spLocks noGrp="1"/>
          </p:cNvSpPr>
          <p:nvPr>
            <p:ph type="body" sz="half" idx="2"/>
          </p:nvPr>
        </p:nvSpPr>
        <p:spPr>
          <a:xfrm>
            <a:off x="898476" y="2497873"/>
            <a:ext cx="8825659" cy="2362200"/>
          </a:xfrm>
        </p:spPr>
        <p:txBody>
          <a:bodyPr>
            <a:noAutofit/>
          </a:bodyPr>
          <a:lstStyle/>
          <a:p>
            <a:pPr algn="just"/>
            <a:r>
              <a:rPr lang="en-US" sz="2000" b="1" dirty="0"/>
              <a:t>Clear &amp; enticing responsibilities.</a:t>
            </a:r>
            <a:r>
              <a:rPr lang="en-US" sz="2000" dirty="0"/>
              <a:t> Everyone should understand what their role is and team members should be aware of whom to go to when they need help; however, role definition shouldn’t be so narrowly defined that it eliminates the opportunity to benefit from the multiple talents of a member.</a:t>
            </a:r>
          </a:p>
          <a:p>
            <a:pPr algn="just"/>
            <a:r>
              <a:rPr lang="en-US" sz="2000" b="1" dirty="0"/>
              <a:t>Reasonable &amp; efficient operating procedures.</a:t>
            </a:r>
            <a:r>
              <a:rPr lang="en-US" sz="2000" dirty="0"/>
              <a:t> Systems need to be in place to plan, conduct meetings, identify and solve problems, make decisions, give and receive information, evaluate progress and perform tasks. Without these procedures in place dysfunction sets in.</a:t>
            </a:r>
          </a:p>
          <a:p>
            <a:pPr algn="just"/>
            <a:r>
              <a:rPr lang="en-US" sz="2000" b="1" dirty="0"/>
              <a:t>Constructive interpersonal relationships.</a:t>
            </a:r>
            <a:r>
              <a:rPr lang="en-US" sz="2000" dirty="0"/>
              <a:t> You also need to have systems to celebrate diversity, handle conflict, provide support and challenge individuals.</a:t>
            </a:r>
          </a:p>
          <a:p>
            <a:pPr algn="just"/>
            <a:r>
              <a:rPr lang="en-US" sz="2000" b="1" dirty="0"/>
              <a:t>Active reinforcement systems.</a:t>
            </a:r>
            <a:r>
              <a:rPr lang="en-US" sz="2000" dirty="0"/>
              <a:t> Just as in the larger organization, a team needs to have systems in place to hold members accountable and to reward positive outcomes and behaviors.</a:t>
            </a:r>
          </a:p>
          <a:p>
            <a:pPr algn="just"/>
            <a:r>
              <a:rPr lang="en-US" sz="2000" b="1" dirty="0"/>
              <a:t>Constructive external relationships.</a:t>
            </a:r>
            <a:r>
              <a:rPr lang="en-US" sz="2000" dirty="0"/>
              <a:t> No team is an island. Your team will have to work with others in the organization and will be reliant upon organizational resources to accomplish their goals. As a result, good diplomatic relations are required.</a:t>
            </a:r>
          </a:p>
          <a:p>
            <a:pPr lvl="1"/>
            <a:endParaRPr lang="en-US" sz="2000" dirty="0"/>
          </a:p>
          <a:p>
            <a:endParaRPr lang="en-GB" sz="2000" dirty="0"/>
          </a:p>
        </p:txBody>
      </p:sp>
    </p:spTree>
    <p:extLst>
      <p:ext uri="{BB962C8B-B14F-4D97-AF65-F5344CB8AC3E}">
        <p14:creationId xmlns:p14="http://schemas.microsoft.com/office/powerpoint/2010/main" val="172103985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1185DE1-697B-4462-BF98-196192DE61AB}"/>
              </a:ext>
            </a:extLst>
          </p:cNvPr>
          <p:cNvSpPr>
            <a:spLocks noGrp="1"/>
          </p:cNvSpPr>
          <p:nvPr>
            <p:ph type="body" sz="half" idx="2"/>
          </p:nvPr>
        </p:nvSpPr>
        <p:spPr>
          <a:xfrm>
            <a:off x="965384" y="2171700"/>
            <a:ext cx="8825659" cy="2362200"/>
          </a:xfrm>
        </p:spPr>
        <p:txBody>
          <a:bodyPr>
            <a:normAutofit fontScale="25000" lnSpcReduction="20000"/>
          </a:bodyPr>
          <a:lstStyle/>
          <a:p>
            <a:pPr marL="228600">
              <a:lnSpc>
                <a:spcPct val="107000"/>
              </a:lnSpc>
              <a:spcAft>
                <a:spcPts val="800"/>
              </a:spcAft>
            </a:pPr>
            <a:r>
              <a:rPr lang="en-GB" sz="9600" b="1" u="sng"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References</a:t>
            </a:r>
            <a:endParaRPr lang="en-GB" sz="96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p>
            <a:pPr marL="1371600" indent="-1143000">
              <a:lnSpc>
                <a:spcPct val="107000"/>
              </a:lnSpc>
              <a:spcAft>
                <a:spcPts val="800"/>
              </a:spcAft>
              <a:buFont typeface="Arial" panose="020B0604020202020204" pitchFamily="34" charset="0"/>
              <a:buChar char="•"/>
            </a:pPr>
            <a:r>
              <a:rPr lang="en-GB" sz="9600" dirty="0">
                <a:effectLst/>
                <a:latin typeface="Calibri" panose="020F0502020204030204" pitchFamily="34" charset="0"/>
                <a:ea typeface="Calibri" panose="020F0502020204030204" pitchFamily="34" charset="0"/>
                <a:cs typeface="Times New Roman" panose="02020603050405020304" pitchFamily="18" charset="0"/>
              </a:rPr>
              <a:t>Belbin, R.M. (1981) </a:t>
            </a:r>
            <a:r>
              <a:rPr lang="en-GB" sz="9600" i="1" dirty="0">
                <a:effectLst/>
                <a:latin typeface="Calibri" panose="020F0502020204030204" pitchFamily="34" charset="0"/>
                <a:ea typeface="Calibri" panose="020F0502020204030204" pitchFamily="34" charset="0"/>
                <a:cs typeface="Times New Roman" panose="02020603050405020304" pitchFamily="18" charset="0"/>
              </a:rPr>
              <a:t>Management Teams – Why they Succeed or Fail: Oxford; Butterworth-Heinemann.</a:t>
            </a:r>
            <a:r>
              <a:rPr lang="en-GB" sz="9600" kern="1200" dirty="0">
                <a:solidFill>
                  <a:srgbClr val="000000"/>
                </a:solidFill>
                <a:effectLst/>
                <a:latin typeface="Calibri" panose="020F0502020204030204" pitchFamily="34" charset="0"/>
                <a:ea typeface="+mn-ea"/>
                <a:cs typeface="+mn-cs"/>
              </a:rPr>
              <a:t> </a:t>
            </a:r>
            <a:endParaRPr lang="en-GB" sz="9600" dirty="0">
              <a:effectLst/>
              <a:latin typeface="Calibri" panose="020F0502020204030204" pitchFamily="34" charset="0"/>
              <a:ea typeface="Calibri" panose="020F0502020204030204" pitchFamily="34" charset="0"/>
              <a:cs typeface="Times New Roman" panose="02020603050405020304" pitchFamily="18" charset="0"/>
            </a:endParaRPr>
          </a:p>
          <a:p>
            <a:pPr marL="1371600" indent="-1143000">
              <a:lnSpc>
                <a:spcPct val="107000"/>
              </a:lnSpc>
              <a:spcAft>
                <a:spcPts val="800"/>
              </a:spcAft>
              <a:buFont typeface="Arial" panose="020B0604020202020204" pitchFamily="34" charset="0"/>
              <a:buChar char="•"/>
            </a:pPr>
            <a:r>
              <a:rPr lang="en-GB" sz="9600" kern="1200" dirty="0">
                <a:effectLst/>
                <a:latin typeface="Calibri" panose="020F0502020204030204" pitchFamily="34" charset="0"/>
                <a:ea typeface="+mn-ea"/>
                <a:cs typeface="+mn-cs"/>
              </a:rPr>
              <a:t>Hersey, P. and Blanchard, K. H. (1969). </a:t>
            </a:r>
            <a:r>
              <a:rPr lang="en-GB" sz="9600" i="1" kern="1200" dirty="0">
                <a:effectLst/>
                <a:latin typeface="Calibri" panose="020F0502020204030204" pitchFamily="34" charset="0"/>
                <a:ea typeface="+mn-ea"/>
                <a:cs typeface="+mn-cs"/>
              </a:rPr>
              <a:t>Management of Organizational </a:t>
            </a:r>
            <a:r>
              <a:rPr lang="en-GB" sz="9600" i="1" kern="1200" dirty="0" err="1">
                <a:effectLst/>
                <a:latin typeface="Calibri" panose="020F0502020204030204" pitchFamily="34" charset="0"/>
                <a:ea typeface="+mn-ea"/>
                <a:cs typeface="+mn-cs"/>
              </a:rPr>
              <a:t>Behavior</a:t>
            </a:r>
            <a:r>
              <a:rPr lang="en-GB" sz="9600" i="1" kern="1200" dirty="0">
                <a:effectLst/>
                <a:latin typeface="Calibri" panose="020F0502020204030204" pitchFamily="34" charset="0"/>
                <a:ea typeface="+mn-ea"/>
                <a:cs typeface="+mn-cs"/>
              </a:rPr>
              <a:t> – Utilizing Human Resources</a:t>
            </a:r>
            <a:r>
              <a:rPr lang="en-GB" sz="9600" kern="1200" dirty="0">
                <a:effectLst/>
                <a:latin typeface="Calibri" panose="020F0502020204030204" pitchFamily="34" charset="0"/>
                <a:ea typeface="+mn-ea"/>
                <a:cs typeface="+mn-cs"/>
              </a:rPr>
              <a:t>. New Jersey/Prentice Hall</a:t>
            </a:r>
            <a:endParaRPr lang="en-GB" sz="9600" dirty="0">
              <a:effectLst/>
              <a:latin typeface="Calibri" panose="020F0502020204030204" pitchFamily="34" charset="0"/>
              <a:ea typeface="Calibri" panose="020F0502020204030204" pitchFamily="34" charset="0"/>
              <a:cs typeface="Times New Roman" panose="02020603050405020304" pitchFamily="18" charset="0"/>
            </a:endParaRPr>
          </a:p>
          <a:p>
            <a:pPr marL="1371600" indent="-1143000">
              <a:lnSpc>
                <a:spcPct val="107000"/>
              </a:lnSpc>
              <a:spcAft>
                <a:spcPts val="800"/>
              </a:spcAft>
              <a:buFont typeface="Arial" panose="020B0604020202020204" pitchFamily="34" charset="0"/>
              <a:buChar char="•"/>
            </a:pPr>
            <a:r>
              <a:rPr lang="en-GB" sz="9600" dirty="0">
                <a:effectLst/>
                <a:latin typeface="Calibri" panose="020F0502020204030204" pitchFamily="34" charset="0"/>
                <a:ea typeface="Calibri" panose="020F0502020204030204" pitchFamily="34" charset="0"/>
                <a:cs typeface="Times New Roman" panose="02020603050405020304" pitchFamily="18" charset="0"/>
              </a:rPr>
              <a:t>Kozlowski, J. &amp; Bell, S. (2001) </a:t>
            </a:r>
            <a:r>
              <a:rPr lang="en-GB" sz="9600" i="1" dirty="0">
                <a:effectLst/>
                <a:latin typeface="Calibri" panose="020F0502020204030204" pitchFamily="34" charset="0"/>
                <a:ea typeface="Calibri" panose="020F0502020204030204" pitchFamily="34" charset="0"/>
                <a:cs typeface="Times New Roman" panose="02020603050405020304" pitchFamily="18" charset="0"/>
              </a:rPr>
              <a:t>Work Groups and Teams in Organizations,</a:t>
            </a:r>
            <a:r>
              <a:rPr lang="en-GB" sz="9600" dirty="0">
                <a:effectLst/>
                <a:latin typeface="Calibri" panose="020F0502020204030204" pitchFamily="34" charset="0"/>
                <a:ea typeface="Calibri" panose="020F0502020204030204" pitchFamily="34" charset="0"/>
                <a:cs typeface="Times New Roman" panose="02020603050405020304" pitchFamily="18" charset="0"/>
              </a:rPr>
              <a:t> Cornell University, bb92@cornell.edu </a:t>
            </a:r>
          </a:p>
          <a:p>
            <a:pPr marL="1371600" indent="-1143000">
              <a:lnSpc>
                <a:spcPct val="107000"/>
              </a:lnSpc>
              <a:spcAft>
                <a:spcPts val="800"/>
              </a:spcAft>
              <a:buFont typeface="Arial" panose="020B0604020202020204" pitchFamily="34" charset="0"/>
              <a:buChar char="•"/>
            </a:pPr>
            <a:r>
              <a:rPr lang="en-GB" sz="9600" dirty="0">
                <a:effectLst/>
                <a:latin typeface="Calibri" panose="020F0502020204030204" pitchFamily="34" charset="0"/>
                <a:ea typeface="Calibri" panose="020F0502020204030204" pitchFamily="34" charset="0"/>
                <a:cs typeface="Times New Roman" panose="02020603050405020304" pitchFamily="18" charset="0"/>
              </a:rPr>
              <a:t>Morgan, P. (2017) </a:t>
            </a:r>
            <a:r>
              <a:rPr lang="en-GB" sz="9600" i="1" dirty="0">
                <a:effectLst/>
                <a:latin typeface="Calibri" panose="020F0502020204030204" pitchFamily="34" charset="0"/>
                <a:ea typeface="Calibri" panose="020F0502020204030204" pitchFamily="34" charset="0"/>
                <a:cs typeface="Times New Roman" panose="02020603050405020304" pitchFamily="18" charset="0"/>
              </a:rPr>
              <a:t>The Business Student’s Guide to Study and Employability</a:t>
            </a:r>
            <a:r>
              <a:rPr lang="en-GB" sz="9600" dirty="0">
                <a:effectLst/>
                <a:latin typeface="Calibri" panose="020F0502020204030204" pitchFamily="34" charset="0"/>
                <a:ea typeface="Calibri" panose="020F0502020204030204" pitchFamily="34" charset="0"/>
                <a:cs typeface="Times New Roman" panose="02020603050405020304" pitchFamily="18" charset="0"/>
              </a:rPr>
              <a:t>, London: Sage Publications Ltd.  </a:t>
            </a:r>
          </a:p>
          <a:p>
            <a:pPr marL="1371600" indent="-1143000">
              <a:lnSpc>
                <a:spcPct val="107000"/>
              </a:lnSpc>
              <a:spcAft>
                <a:spcPts val="800"/>
              </a:spcAft>
              <a:buFont typeface="Arial" panose="020B0604020202020204" pitchFamily="34" charset="0"/>
              <a:buChar char="•"/>
            </a:pPr>
            <a:r>
              <a:rPr lang="en-GB" sz="9600" u="sng" kern="1200" dirty="0">
                <a:effectLst/>
                <a:latin typeface="Calibri Light" panose="020F0302020204030204" pitchFamily="34" charset="0"/>
                <a:ea typeface="+mj-ea"/>
                <a:cs typeface="+mj-cs"/>
                <a:hlinkClick r:id="rId2">
                  <a:extLst>
                    <a:ext uri="{A12FA001-AC4F-418D-AE19-62706E023703}">
                      <ahyp:hlinkClr xmlns:ahyp="http://schemas.microsoft.com/office/drawing/2018/hyperlinkcolor" val="tx"/>
                    </a:ext>
                  </a:extLst>
                </a:hlinkClick>
              </a:rPr>
              <a:t>Thomas, K. W., and Kilmann, R. H. </a:t>
            </a:r>
            <a:r>
              <a:rPr lang="en-GB" sz="9600" i="1" u="sng" kern="1200" dirty="0">
                <a:effectLst/>
                <a:latin typeface="Calibri Light" panose="020F0302020204030204" pitchFamily="34" charset="0"/>
                <a:ea typeface="+mj-ea"/>
                <a:cs typeface="+mj-cs"/>
                <a:hlinkClick r:id="rId2">
                  <a:extLst>
                    <a:ext uri="{A12FA001-AC4F-418D-AE19-62706E023703}">
                      <ahyp:hlinkClr xmlns:ahyp="http://schemas.microsoft.com/office/drawing/2018/hyperlinkcolor" val="tx"/>
                    </a:ext>
                  </a:extLst>
                </a:hlinkClick>
              </a:rPr>
              <a:t>The Thomas-Kilmann Conflict Mode Instrument</a:t>
            </a:r>
            <a:r>
              <a:rPr lang="en-GB" sz="9600" i="1" kern="1200" dirty="0">
                <a:effectLst/>
                <a:latin typeface="Calibri Light" panose="020F0302020204030204" pitchFamily="34" charset="0"/>
                <a:ea typeface="+mj-ea"/>
                <a:cs typeface="+mj-cs"/>
              </a:rPr>
              <a:t> </a:t>
            </a:r>
            <a:r>
              <a:rPr lang="en-GB" sz="9600" kern="1200" dirty="0">
                <a:effectLst/>
                <a:latin typeface="Calibri Light" panose="020F0302020204030204" pitchFamily="34" charset="0"/>
                <a:ea typeface="+mj-ea"/>
                <a:cs typeface="+mj-cs"/>
              </a:rPr>
              <a:t>(Mountain View, CA: CPP, Inc., 1974).</a:t>
            </a:r>
            <a:endParaRPr lang="en-GB" sz="9600" dirty="0">
              <a:effectLst/>
              <a:latin typeface="Calibri" panose="020F0502020204030204" pitchFamily="34" charset="0"/>
              <a:ea typeface="Calibri" panose="020F0502020204030204" pitchFamily="34" charset="0"/>
              <a:cs typeface="Times New Roman" panose="02020603050405020304" pitchFamily="18" charset="0"/>
            </a:endParaRPr>
          </a:p>
          <a:p>
            <a:pPr marL="1371600" indent="-1143000">
              <a:lnSpc>
                <a:spcPct val="107000"/>
              </a:lnSpc>
              <a:spcAft>
                <a:spcPts val="800"/>
              </a:spcAft>
              <a:buFont typeface="Arial" panose="020B0604020202020204" pitchFamily="34" charset="0"/>
              <a:buChar char="•"/>
            </a:pPr>
            <a:r>
              <a:rPr lang="en-GB" sz="9600" dirty="0">
                <a:effectLst/>
                <a:latin typeface="Calibri" panose="020F0502020204030204" pitchFamily="34" charset="0"/>
                <a:ea typeface="Calibri" panose="020F0502020204030204" pitchFamily="34" charset="0"/>
                <a:cs typeface="Times New Roman" panose="02020603050405020304" pitchFamily="18" charset="0"/>
              </a:rPr>
              <a:t>Tuckman, B.W. (1965), ‘Developmental Sequence in Small Groups’, Psychological Bulletin 6.</a:t>
            </a:r>
          </a:p>
          <a:p>
            <a:endParaRPr lang="en-GB" dirty="0"/>
          </a:p>
        </p:txBody>
      </p:sp>
    </p:spTree>
    <p:extLst>
      <p:ext uri="{BB962C8B-B14F-4D97-AF65-F5344CB8AC3E}">
        <p14:creationId xmlns:p14="http://schemas.microsoft.com/office/powerpoint/2010/main" val="402533230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426A63FA-D8DF-470C-8398-A010C370C9AB}"/>
              </a:ext>
            </a:extLst>
          </p:cNvPr>
          <p:cNvSpPr>
            <a:spLocks noGrp="1"/>
          </p:cNvSpPr>
          <p:nvPr>
            <p:ph type="body" sz="half" idx="2"/>
          </p:nvPr>
        </p:nvSpPr>
        <p:spPr>
          <a:xfrm>
            <a:off x="853871" y="111512"/>
            <a:ext cx="8825659" cy="7044200"/>
          </a:xfrm>
        </p:spPr>
        <p:txBody>
          <a:bodyPr>
            <a:normAutofit fontScale="55000" lnSpcReduction="20000"/>
          </a:bodyPr>
          <a:lstStyle/>
          <a:p>
            <a:pPr marL="457200" indent="-457200" algn="just">
              <a:buFont typeface="Arial" panose="020B0604020202020204" pitchFamily="34" charset="0"/>
              <a:buChar char="•"/>
            </a:pPr>
            <a:r>
              <a:rPr lang="en-US" sz="2900" dirty="0"/>
              <a:t>https://www.managers.org.uk/knowledge-and-insights/blog/how-to-build-an-effective-team/https://www.indeed.com/career-advice/career development/steps-to-building-a-successful-team</a:t>
            </a:r>
          </a:p>
          <a:p>
            <a:pPr marL="457200" indent="-457200" algn="just">
              <a:buFont typeface="Arial" panose="020B0604020202020204" pitchFamily="34" charset="0"/>
              <a:buChar char="•"/>
            </a:pPr>
            <a:r>
              <a:rPr lang="en-US" sz="2900" dirty="0"/>
              <a:t>https://hr.berkeley.edu/hr-network/central-guide-managing-hr/managing-hr/interaction/team-building/stepsRosemann</a:t>
            </a:r>
          </a:p>
          <a:p>
            <a:pPr marL="457200" indent="-457200" algn="just">
              <a:buFont typeface="Arial" panose="020B0604020202020204" pitchFamily="34" charset="0"/>
              <a:buChar char="•"/>
            </a:pPr>
            <a:r>
              <a:rPr lang="en-US" sz="2900" dirty="0"/>
              <a:t>https://hr.berkeley.edu/hr-network/central-guide-managing-hr/managing-hr/interaction/team-building/steps</a:t>
            </a:r>
          </a:p>
          <a:p>
            <a:pPr marL="457200" indent="-457200" algn="just">
              <a:buFont typeface="Arial" panose="020B0604020202020204" pitchFamily="34" charset="0"/>
              <a:buChar char="•"/>
            </a:pPr>
            <a:r>
              <a:rPr lang="en-US" sz="2900" dirty="0"/>
              <a:t> </a:t>
            </a:r>
            <a:r>
              <a:rPr lang="en-US" sz="2900" dirty="0">
                <a:hlinkClick r:id="rId2"/>
              </a:rPr>
              <a:t>https://blog.mcquaig.com/7-components-of-successful-team-development</a:t>
            </a:r>
            <a:endParaRPr lang="en-US" sz="2900" dirty="0"/>
          </a:p>
          <a:p>
            <a:pPr marL="457200" indent="-457200" rtl="0">
              <a:spcBef>
                <a:spcPts val="0"/>
              </a:spcBef>
              <a:spcAft>
                <a:spcPts val="0"/>
              </a:spcAft>
              <a:buFont typeface="Arial" panose="020B0604020202020204" pitchFamily="34" charset="0"/>
              <a:buChar char="•"/>
            </a:pPr>
            <a:r>
              <a:rPr lang="en-IN" sz="2900" b="0" i="0" u="none" strike="noStrike" dirty="0">
                <a:solidFill>
                  <a:srgbClr val="222222"/>
                </a:solidFill>
                <a:effectLst/>
                <a:latin typeface="Arial" panose="020B0604020202020204" pitchFamily="34" charset="0"/>
              </a:rPr>
              <a:t>Bao, R., 2019. Research on the relationship between team roles theory and team effectiveness. </a:t>
            </a:r>
            <a:r>
              <a:rPr lang="en-IN" sz="2900" b="0" i="0" u="none" strike="noStrike" dirty="0">
                <a:solidFill>
                  <a:srgbClr val="000000"/>
                </a:solidFill>
                <a:effectLst/>
                <a:latin typeface="Arial" panose="020B0604020202020204" pitchFamily="34" charset="0"/>
              </a:rPr>
              <a:t>Available at: </a:t>
            </a:r>
            <a:r>
              <a:rPr lang="en-IN" sz="2900" b="0" i="0" u="sng" strike="noStrike" dirty="0">
                <a:solidFill>
                  <a:srgbClr val="1155CC"/>
                </a:solidFill>
                <a:effectLst/>
                <a:latin typeface="Arial" panose="020B0604020202020204" pitchFamily="34" charset="0"/>
                <a:hlinkClick r:id="rId3"/>
              </a:rPr>
              <a:t>https://www.webofproceedings.org/proceedings_series/ESSP/ICEMEET%202019/ICEMEET19424.pdf</a:t>
            </a:r>
            <a:endParaRPr lang="en-IN" sz="2900" b="0" i="0" u="sng" strike="noStrike" dirty="0">
              <a:solidFill>
                <a:srgbClr val="1155CC"/>
              </a:solidFill>
              <a:effectLst/>
              <a:latin typeface="Arial" panose="020B0604020202020204" pitchFamily="34" charset="0"/>
            </a:endParaRPr>
          </a:p>
          <a:p>
            <a:pPr marL="457200" indent="-457200" rtl="0">
              <a:spcBef>
                <a:spcPts val="0"/>
              </a:spcBef>
              <a:spcAft>
                <a:spcPts val="0"/>
              </a:spcAft>
              <a:buFont typeface="Arial" panose="020B0604020202020204" pitchFamily="34" charset="0"/>
              <a:buChar char="•"/>
            </a:pPr>
            <a:endParaRPr lang="en-IN" sz="2900" u="sng" dirty="0">
              <a:solidFill>
                <a:srgbClr val="1155CC"/>
              </a:solidFill>
              <a:latin typeface="Arial" panose="020B0604020202020204" pitchFamily="34" charset="0"/>
            </a:endParaRPr>
          </a:p>
          <a:p>
            <a:pPr marL="457200" indent="-457200" rtl="0">
              <a:spcBef>
                <a:spcPts val="0"/>
              </a:spcBef>
              <a:spcAft>
                <a:spcPts val="0"/>
              </a:spcAft>
              <a:buFont typeface="Arial" panose="020B0604020202020204" pitchFamily="34" charset="0"/>
              <a:buChar char="•"/>
            </a:pPr>
            <a:endParaRPr lang="en-IN" sz="2900" b="0" dirty="0">
              <a:effectLst/>
            </a:endParaRPr>
          </a:p>
          <a:p>
            <a:pPr marL="457200" indent="-457200" rtl="0">
              <a:spcBef>
                <a:spcPts val="0"/>
              </a:spcBef>
              <a:spcAft>
                <a:spcPts val="0"/>
              </a:spcAft>
              <a:buFont typeface="Arial" panose="020B0604020202020204" pitchFamily="34" charset="0"/>
              <a:buChar char="•"/>
            </a:pPr>
            <a:r>
              <a:rPr lang="en-IN" sz="2900" b="0" i="0" u="none" strike="noStrike" dirty="0" err="1">
                <a:solidFill>
                  <a:srgbClr val="222222"/>
                </a:solidFill>
                <a:effectLst/>
                <a:latin typeface="Arial" panose="020B0604020202020204" pitchFamily="34" charset="0"/>
              </a:rPr>
              <a:t>Halldorsson</a:t>
            </a:r>
            <a:r>
              <a:rPr lang="en-IN" sz="2900" b="0" i="0" u="none" strike="noStrike" dirty="0">
                <a:solidFill>
                  <a:srgbClr val="222222"/>
                </a:solidFill>
                <a:effectLst/>
                <a:latin typeface="Arial" panose="020B0604020202020204" pitchFamily="34" charset="0"/>
              </a:rPr>
              <a:t>, V., </a:t>
            </a:r>
            <a:r>
              <a:rPr lang="en-IN" sz="2900" b="0" i="0" u="none" strike="noStrike" dirty="0" err="1">
                <a:solidFill>
                  <a:srgbClr val="222222"/>
                </a:solidFill>
                <a:effectLst/>
                <a:latin typeface="Arial" panose="020B0604020202020204" pitchFamily="34" charset="0"/>
              </a:rPr>
              <a:t>Thorlindsson</a:t>
            </a:r>
            <a:r>
              <a:rPr lang="en-IN" sz="2900" b="0" i="0" u="none" strike="noStrike" dirty="0">
                <a:solidFill>
                  <a:srgbClr val="222222"/>
                </a:solidFill>
                <a:effectLst/>
                <a:latin typeface="Arial" panose="020B0604020202020204" pitchFamily="34" charset="0"/>
              </a:rPr>
              <a:t>, T. and Katovich, M.A., 2017. Teamwork in sport: A sociological analysis. </a:t>
            </a:r>
            <a:r>
              <a:rPr lang="en-IN" sz="2900" b="0" i="1" u="none" strike="noStrike" dirty="0">
                <a:solidFill>
                  <a:srgbClr val="222222"/>
                </a:solidFill>
                <a:effectLst/>
                <a:latin typeface="Arial" panose="020B0604020202020204" pitchFamily="34" charset="0"/>
              </a:rPr>
              <a:t>Sport in Society</a:t>
            </a:r>
            <a:r>
              <a:rPr lang="en-IN" sz="2900" b="0" i="0" u="none" strike="noStrike" dirty="0">
                <a:solidFill>
                  <a:srgbClr val="222222"/>
                </a:solidFill>
                <a:effectLst/>
                <a:latin typeface="Arial" panose="020B0604020202020204" pitchFamily="34" charset="0"/>
              </a:rPr>
              <a:t>, </a:t>
            </a:r>
            <a:r>
              <a:rPr lang="en-IN" sz="2900" b="0" i="1" u="none" strike="noStrike" dirty="0">
                <a:solidFill>
                  <a:srgbClr val="222222"/>
                </a:solidFill>
                <a:effectLst/>
                <a:latin typeface="Arial" panose="020B0604020202020204" pitchFamily="34" charset="0"/>
              </a:rPr>
              <a:t>20</a:t>
            </a:r>
            <a:r>
              <a:rPr lang="en-IN" sz="2900" b="0" i="0" u="none" strike="noStrike" dirty="0">
                <a:solidFill>
                  <a:srgbClr val="222222"/>
                </a:solidFill>
                <a:effectLst/>
                <a:latin typeface="Arial" panose="020B0604020202020204" pitchFamily="34" charset="0"/>
              </a:rPr>
              <a:t>(9), pp.1281-1296. </a:t>
            </a:r>
            <a:r>
              <a:rPr lang="en-IN" sz="2900" b="0" i="0" u="none" strike="noStrike" dirty="0">
                <a:solidFill>
                  <a:srgbClr val="000000"/>
                </a:solidFill>
                <a:effectLst/>
                <a:latin typeface="Arial" panose="020B0604020202020204" pitchFamily="34" charset="0"/>
              </a:rPr>
              <a:t>Available at: </a:t>
            </a:r>
            <a:r>
              <a:rPr lang="en-IN" sz="2900" b="0" i="0" u="sng" strike="noStrike" dirty="0">
                <a:solidFill>
                  <a:srgbClr val="1155CC"/>
                </a:solidFill>
                <a:effectLst/>
                <a:latin typeface="Arial" panose="020B0604020202020204" pitchFamily="34" charset="0"/>
                <a:hlinkClick r:id="rId4"/>
              </a:rPr>
              <a:t>http://uni.hi.is/vidarh/files/2018/07/Teamwork-in-sport-a-sociological-analysis.pdf</a:t>
            </a:r>
            <a:endParaRPr lang="en-IN" sz="2900" b="0" i="0" u="sng" strike="noStrike" dirty="0">
              <a:solidFill>
                <a:srgbClr val="1155CC"/>
              </a:solidFill>
              <a:effectLst/>
              <a:latin typeface="Arial" panose="020B0604020202020204" pitchFamily="34" charset="0"/>
            </a:endParaRPr>
          </a:p>
          <a:p>
            <a:pPr marL="457200" indent="-457200" rtl="0">
              <a:spcBef>
                <a:spcPts val="0"/>
              </a:spcBef>
              <a:spcAft>
                <a:spcPts val="0"/>
              </a:spcAft>
              <a:buFont typeface="Arial" panose="020B0604020202020204" pitchFamily="34" charset="0"/>
              <a:buChar char="•"/>
            </a:pPr>
            <a:endParaRPr lang="en-IN" sz="2900" u="sng" dirty="0">
              <a:solidFill>
                <a:srgbClr val="1155CC"/>
              </a:solidFill>
              <a:latin typeface="Arial" panose="020B0604020202020204" pitchFamily="34" charset="0"/>
            </a:endParaRPr>
          </a:p>
          <a:p>
            <a:pPr marL="457200" indent="-457200" rtl="0">
              <a:spcBef>
                <a:spcPts val="0"/>
              </a:spcBef>
              <a:spcAft>
                <a:spcPts val="0"/>
              </a:spcAft>
              <a:buFont typeface="Arial" panose="020B0604020202020204" pitchFamily="34" charset="0"/>
              <a:buChar char="•"/>
            </a:pPr>
            <a:endParaRPr lang="en-IN" sz="2900" b="0" dirty="0">
              <a:effectLst/>
            </a:endParaRPr>
          </a:p>
          <a:p>
            <a:pPr marL="457200" indent="-457200" rtl="0">
              <a:spcBef>
                <a:spcPts val="0"/>
              </a:spcBef>
              <a:spcAft>
                <a:spcPts val="0"/>
              </a:spcAft>
              <a:buFont typeface="Arial" panose="020B0604020202020204" pitchFamily="34" charset="0"/>
              <a:buChar char="•"/>
            </a:pPr>
            <a:r>
              <a:rPr lang="en-IN" sz="2900" b="0" i="0" u="none" strike="noStrike" dirty="0">
                <a:solidFill>
                  <a:srgbClr val="222222"/>
                </a:solidFill>
                <a:effectLst/>
                <a:latin typeface="Arial" panose="020B0604020202020204" pitchFamily="34" charset="0"/>
              </a:rPr>
              <a:t>Fox, L., </a:t>
            </a:r>
            <a:r>
              <a:rPr lang="en-IN" sz="2900" b="0" i="0" u="none" strike="noStrike" dirty="0" err="1">
                <a:solidFill>
                  <a:srgbClr val="222222"/>
                </a:solidFill>
                <a:effectLst/>
                <a:latin typeface="Arial" panose="020B0604020202020204" pitchFamily="34" charset="0"/>
              </a:rPr>
              <a:t>Onders</a:t>
            </a:r>
            <a:r>
              <a:rPr lang="en-IN" sz="2900" b="0" i="0" u="none" strike="noStrike" dirty="0">
                <a:solidFill>
                  <a:srgbClr val="222222"/>
                </a:solidFill>
                <a:effectLst/>
                <a:latin typeface="Arial" panose="020B0604020202020204" pitchFamily="34" charset="0"/>
              </a:rPr>
              <a:t>, R., Hermansen-</a:t>
            </a:r>
            <a:r>
              <a:rPr lang="en-IN" sz="2900" b="0" i="0" u="none" strike="noStrike" dirty="0" err="1">
                <a:solidFill>
                  <a:srgbClr val="222222"/>
                </a:solidFill>
                <a:effectLst/>
                <a:latin typeface="Arial" panose="020B0604020202020204" pitchFamily="34" charset="0"/>
              </a:rPr>
              <a:t>Kobulnicky</a:t>
            </a:r>
            <a:r>
              <a:rPr lang="en-IN" sz="2900" b="0" i="0" u="none" strike="noStrike" dirty="0">
                <a:solidFill>
                  <a:srgbClr val="222222"/>
                </a:solidFill>
                <a:effectLst/>
                <a:latin typeface="Arial" panose="020B0604020202020204" pitchFamily="34" charset="0"/>
              </a:rPr>
              <a:t>, C.J., Nguyen, T.N., </a:t>
            </a:r>
            <a:r>
              <a:rPr lang="en-IN" sz="2900" b="0" i="0" u="none" strike="noStrike" dirty="0" err="1">
                <a:solidFill>
                  <a:srgbClr val="222222"/>
                </a:solidFill>
                <a:effectLst/>
                <a:latin typeface="Arial" panose="020B0604020202020204" pitchFamily="34" charset="0"/>
              </a:rPr>
              <a:t>Myran</a:t>
            </a:r>
            <a:r>
              <a:rPr lang="en-IN" sz="2900" b="0" i="0" u="none" strike="noStrike" dirty="0">
                <a:solidFill>
                  <a:srgbClr val="222222"/>
                </a:solidFill>
                <a:effectLst/>
                <a:latin typeface="Arial" panose="020B0604020202020204" pitchFamily="34" charset="0"/>
              </a:rPr>
              <a:t>, L., Linn, B. and </a:t>
            </a:r>
            <a:r>
              <a:rPr lang="en-IN" sz="2900" b="0" i="0" u="none" strike="noStrike" dirty="0" err="1">
                <a:solidFill>
                  <a:srgbClr val="222222"/>
                </a:solidFill>
                <a:effectLst/>
                <a:latin typeface="Arial" panose="020B0604020202020204" pitchFamily="34" charset="0"/>
              </a:rPr>
              <a:t>Hornecker</a:t>
            </a:r>
            <a:r>
              <a:rPr lang="en-IN" sz="2900" b="0" i="0" u="none" strike="noStrike" dirty="0">
                <a:solidFill>
                  <a:srgbClr val="222222"/>
                </a:solidFill>
                <a:effectLst/>
                <a:latin typeface="Arial" panose="020B0604020202020204" pitchFamily="34" charset="0"/>
              </a:rPr>
              <a:t>, J., 2018. Teaching interprofessional teamwork skills to health professional students: A scoping review. </a:t>
            </a:r>
            <a:r>
              <a:rPr lang="en-IN" sz="2900" b="0" i="1" u="none" strike="noStrike" dirty="0">
                <a:solidFill>
                  <a:srgbClr val="222222"/>
                </a:solidFill>
                <a:effectLst/>
                <a:latin typeface="Arial" panose="020B0604020202020204" pitchFamily="34" charset="0"/>
              </a:rPr>
              <a:t>Journal of interprofessional care</a:t>
            </a:r>
            <a:r>
              <a:rPr lang="en-IN" sz="2900" b="0" i="0" u="none" strike="noStrike" dirty="0">
                <a:solidFill>
                  <a:srgbClr val="222222"/>
                </a:solidFill>
                <a:effectLst/>
                <a:latin typeface="Arial" panose="020B0604020202020204" pitchFamily="34" charset="0"/>
              </a:rPr>
              <a:t>, </a:t>
            </a:r>
            <a:r>
              <a:rPr lang="en-IN" sz="2900" b="0" i="1" u="none" strike="noStrike" dirty="0">
                <a:solidFill>
                  <a:srgbClr val="222222"/>
                </a:solidFill>
                <a:effectLst/>
                <a:latin typeface="Arial" panose="020B0604020202020204" pitchFamily="34" charset="0"/>
              </a:rPr>
              <a:t>32</a:t>
            </a:r>
            <a:r>
              <a:rPr lang="en-IN" sz="2900" b="0" i="0" u="none" strike="noStrike" dirty="0">
                <a:solidFill>
                  <a:srgbClr val="222222"/>
                </a:solidFill>
                <a:effectLst/>
                <a:latin typeface="Arial" panose="020B0604020202020204" pitchFamily="34" charset="0"/>
              </a:rPr>
              <a:t>(2), pp.127-135. </a:t>
            </a:r>
            <a:r>
              <a:rPr lang="en-IN" sz="2900" b="0" i="0" u="none" strike="noStrike" dirty="0">
                <a:solidFill>
                  <a:srgbClr val="000000"/>
                </a:solidFill>
                <a:effectLst/>
                <a:latin typeface="Arial" panose="020B0604020202020204" pitchFamily="34" charset="0"/>
              </a:rPr>
              <a:t>Available at: </a:t>
            </a:r>
            <a:r>
              <a:rPr lang="en-IN" sz="2900" b="0" i="0" u="sng" strike="noStrike" dirty="0">
                <a:solidFill>
                  <a:srgbClr val="1155CC"/>
                </a:solidFill>
                <a:effectLst/>
                <a:latin typeface="Arial" panose="020B0604020202020204" pitchFamily="34" charset="0"/>
                <a:hlinkClick r:id="rId5"/>
              </a:rPr>
              <a:t>https://static1.squarespace.com/static/5ed656f45f1d1722c20a9692/t/6018685727a5f71276a5e926/1612212312273/Fox%2C+Onders%2C+et+al_Teaching+Interprofessional+Teamwork+Skills.pdf</a:t>
            </a:r>
            <a:endParaRPr lang="en-IN" sz="2900" b="0" dirty="0">
              <a:effectLst/>
            </a:endParaRPr>
          </a:p>
          <a:p>
            <a:pPr marL="457200" indent="-457200">
              <a:buFont typeface="Arial" panose="020B0604020202020204" pitchFamily="34" charset="0"/>
              <a:buChar char="•"/>
            </a:pPr>
            <a:r>
              <a:rPr lang="en-GB" sz="2900" dirty="0">
                <a:solidFill>
                  <a:srgbClr val="FFFFFF"/>
                </a:solidFill>
                <a:effectLst/>
                <a:latin typeface="Segoe UI Historic" panose="020B0502040204020203" pitchFamily="34" charset="0"/>
                <a:ea typeface="Calibri" panose="020F0502020204030204" pitchFamily="34" charset="0"/>
                <a:cs typeface="Times New Roman" panose="02020603050405020304" pitchFamily="18" charset="0"/>
              </a:rPr>
              <a:t>SANDEEP </a:t>
            </a:r>
            <a:r>
              <a:rPr lang="en-GB" sz="2900" dirty="0" err="1">
                <a:solidFill>
                  <a:srgbClr val="FFFFFF"/>
                </a:solidFill>
                <a:effectLst/>
                <a:latin typeface="Segoe UI Historic" panose="020B0502040204020203" pitchFamily="34" charset="0"/>
                <a:ea typeface="Calibri" panose="020F0502020204030204" pitchFamily="34" charset="0"/>
                <a:cs typeface="Times New Roman" panose="02020603050405020304" pitchFamily="18" charset="0"/>
              </a:rPr>
              <a:t>RAWAT,Delhi,India</a:t>
            </a:r>
            <a:r>
              <a:rPr lang="en-GB" sz="2900" dirty="0">
                <a:solidFill>
                  <a:srgbClr val="FFFFFF"/>
                </a:solidFill>
                <a:effectLst/>
                <a:latin typeface="Segoe UI Historic" panose="020B0502040204020203" pitchFamily="34" charset="0"/>
                <a:ea typeface="Calibri" panose="020F0502020204030204" pitchFamily="34" charset="0"/>
                <a:cs typeface="Times New Roman" panose="02020603050405020304" pitchFamily="18" charset="0"/>
              </a:rPr>
              <a:t> (Hiring for pan ) PAUL GOODMAN,jan.201</a:t>
            </a:r>
            <a:endParaRPr lang="en-GB" sz="29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buFont typeface="Arial" panose="020B0604020202020204" pitchFamily="34" charset="0"/>
              <a:buChar char="•"/>
            </a:pPr>
            <a:br>
              <a:rPr lang="en-IN" sz="2900" dirty="0"/>
            </a:br>
            <a:endParaRPr lang="en-IN" sz="2900" dirty="0"/>
          </a:p>
          <a:p>
            <a:pPr algn="just"/>
            <a:endParaRPr lang="en-US" dirty="0"/>
          </a:p>
          <a:p>
            <a:endParaRPr lang="en-GB" dirty="0"/>
          </a:p>
        </p:txBody>
      </p:sp>
    </p:spTree>
    <p:extLst>
      <p:ext uri="{BB962C8B-B14F-4D97-AF65-F5344CB8AC3E}">
        <p14:creationId xmlns:p14="http://schemas.microsoft.com/office/powerpoint/2010/main" val="12936210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362</TotalTime>
  <Words>2687</Words>
  <Application>Microsoft Office PowerPoint</Application>
  <PresentationFormat>Widescreen</PresentationFormat>
  <Paragraphs>202</Paragraphs>
  <Slides>40</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40</vt:i4>
      </vt:variant>
    </vt:vector>
  </HeadingPairs>
  <TitlesOfParts>
    <vt:vector size="50" baseType="lpstr">
      <vt:lpstr>Arial</vt:lpstr>
      <vt:lpstr>Arial Black</vt:lpstr>
      <vt:lpstr>Calibri</vt:lpstr>
      <vt:lpstr>Calibri Light</vt:lpstr>
      <vt:lpstr>Century Gothic</vt:lpstr>
      <vt:lpstr>Segoe UI Historic</vt:lpstr>
      <vt:lpstr>Symbol</vt:lpstr>
      <vt:lpstr>Times New Roman</vt:lpstr>
      <vt:lpstr>Wingdings 3</vt:lpstr>
      <vt:lpstr>Ion</vt:lpstr>
      <vt:lpstr>EFECTIVE TEAM WORK AND                                             COMMUNICATION</vt:lpstr>
      <vt:lpstr>PowerPoint Presentation</vt:lpstr>
      <vt:lpstr>Introduction of team working</vt:lpstr>
      <vt:lpstr>PowerPoint Presentation</vt:lpstr>
      <vt:lpstr>PowerPoint Presentation</vt:lpstr>
      <vt:lpstr>BETTER OUTCOME </vt:lpstr>
      <vt:lpstr>SHARED INFORMATION</vt:lpstr>
      <vt:lpstr>MOTIVATION</vt:lpstr>
      <vt:lpstr> MUTUAL SUPPORT</vt:lpstr>
      <vt:lpstr>STRATEGES OF TEAM DEVELOPMENT</vt:lpstr>
      <vt:lpstr>Four Stages of Team Development</vt:lpstr>
      <vt:lpstr>PowerPoint Presentation</vt:lpstr>
      <vt:lpstr>Stage 1 Forming</vt:lpstr>
      <vt:lpstr>Stage 2: Storming</vt:lpstr>
      <vt:lpstr>Stage 3: Norming </vt:lpstr>
      <vt:lpstr>Stage 4: Performing </vt:lpstr>
      <vt:lpstr>TEAM ROLES</vt:lpstr>
      <vt:lpstr>Team Work</vt:lpstr>
      <vt:lpstr>Belbin Team Roles </vt:lpstr>
      <vt:lpstr>PowerPoint Presentation</vt:lpstr>
      <vt:lpstr>PowerPoint Presentation</vt:lpstr>
      <vt:lpstr>PowerPoint Presentation</vt:lpstr>
      <vt:lpstr>Implementation of Belbin’s team roles in the workplace</vt:lpstr>
      <vt:lpstr>Importance of Teamwork  </vt:lpstr>
      <vt:lpstr>PowerPoint Presentation</vt:lpstr>
      <vt:lpstr>MANAGING CONFLICT  </vt:lpstr>
      <vt:lpstr>MANAGING CONFLICT</vt:lpstr>
      <vt:lpstr>Managing Conflict  </vt:lpstr>
      <vt:lpstr>MANAGING CONFLICT</vt:lpstr>
      <vt:lpstr>MANAGING CONFLICT</vt:lpstr>
      <vt:lpstr>MANAGING CONFLICT</vt:lpstr>
      <vt:lpstr>MANAGING CONFLICT</vt:lpstr>
      <vt:lpstr>MANAGING CONFLICT</vt:lpstr>
      <vt:lpstr>SUCCESSFUL TEAM DEVELOPMENT</vt:lpstr>
      <vt:lpstr>SUCCESSFUL TEAM DEVELOPMENT </vt:lpstr>
      <vt:lpstr>PowerPoint Presentation</vt:lpstr>
      <vt:lpstr>Steps to Building an Effective Team</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EFECTIVE TEAM WORK AND                                             COMMUNICATION</dc:title>
  <dc:creator>Daniel Turai</dc:creator>
  <cp:lastModifiedBy>Daniel Turai</cp:lastModifiedBy>
  <cp:revision>9</cp:revision>
  <dcterms:created xsi:type="dcterms:W3CDTF">2021-11-06T13:09:37Z</dcterms:created>
  <dcterms:modified xsi:type="dcterms:W3CDTF">2021-11-27T21:42:23Z</dcterms:modified>
</cp:coreProperties>
</file>