
<file path=[Content_Types].xml><?xml version="1.0" encoding="utf-8"?>
<Types xmlns="http://schemas.openxmlformats.org/package/2006/content-types">
  <Default Extension="wmf" ContentType="image/x-wmf"/>
  <Default Extension="png" ContentType="image/png"/>
  <Default Extension="jpg" ContentType="image/jpeg"/>
  <Default Extension="jpeg" ContentType="image/jpeg"/>
  <Default Extension="xml" ContentType="application/xml"/>
  <Default Extension="rels" ContentType="application/vnd.openxmlformats-package.relationships+xml"/>
  <Default Extension="bin" ContentType="application/vnd.openxmlformats-officedocument.oleObject"/>
  <Override PartName="/ppt/notesSlides/notesSlide57.xml" ContentType="application/vnd.openxmlformats-officedocument.presentationml.notesSlide+xml"/>
  <Override PartName="/ppt/notesSlides/notesSlide56.xml" ContentType="application/vnd.openxmlformats-officedocument.presentationml.notesSlide+xml"/>
  <Override PartName="/ppt/notesSlides/notesSlide55.xml" ContentType="application/vnd.openxmlformats-officedocument.presentationml.notesSlide+xml"/>
  <Override PartName="/ppt/notesSlides/notesSlide53.xml" ContentType="application/vnd.openxmlformats-officedocument.presentationml.notesSlide+xml"/>
  <Override PartName="/ppt/notesSlides/notesSlide49.xml" ContentType="application/vnd.openxmlformats-officedocument.presentationml.notesSlide+xml"/>
  <Override PartName="/ppt/notesSlides/notesSlide51.xml" ContentType="application/vnd.openxmlformats-officedocument.presentationml.notesSlide+xml"/>
  <Override PartName="/ppt/notesSlides/notesSlide48.xml" ContentType="application/vnd.openxmlformats-officedocument.presentationml.notesSlide+xml"/>
  <Override PartName="/ppt/notesSlides/notesSlide45.xml" ContentType="application/vnd.openxmlformats-officedocument.presentationml.notesSlide+xml"/>
  <Override PartName="/ppt/notesSlides/notesSlide44.xml" ContentType="application/vnd.openxmlformats-officedocument.presentationml.notesSlide+xml"/>
  <Override PartName="/ppt/notesSlides/notesSlide41.xml" ContentType="application/vnd.openxmlformats-officedocument.presentationml.notesSlide+xml"/>
  <Override PartName="/ppt/notesSlides/notesSlide40.xml" ContentType="application/vnd.openxmlformats-officedocument.presentationml.notesSlide+xml"/>
  <Override PartName="/ppt/notesSlides/notesSlide39.xml" ContentType="application/vnd.openxmlformats-officedocument.presentationml.notesSlide+xml"/>
  <Override PartName="/ppt/notesSlides/notesSlide33.xml" ContentType="application/vnd.openxmlformats-officedocument.presentationml.notesSlide+xml"/>
  <Override PartName="/ppt/notesSlides/notesSlide52.xml" ContentType="application/vnd.openxmlformats-officedocument.presentationml.notesSlide+xml"/>
  <Override PartName="/ppt/notesSlides/notesSlide32.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54.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22.xml" ContentType="application/vnd.openxmlformats-officedocument.presentationml.notesSlide+xml"/>
  <Override PartName="/ppt/notesSlides/notesSlide15.xml" ContentType="application/vnd.openxmlformats-officedocument.presentationml.notesSlide+xml"/>
  <Override PartName="/ppt/notesSlides/notesSlide13.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4.xml" ContentType="application/vnd.openxmlformats-officedocument.presentationml.notesSlide+xml"/>
  <Override PartName="/ppt/notesSlides/notesSlide38.xml" ContentType="application/vnd.openxmlformats-officedocument.presentationml.notesSlide+xml"/>
  <Override PartName="/ppt/notesSlides/notesSlide42.xml" ContentType="application/vnd.openxmlformats-officedocument.presentationml.notesSlide+xml"/>
  <Override PartName="/ppt/notesSlides/notesSlide3.xml" ContentType="application/vnd.openxmlformats-officedocument.presentationml.notesSlide+xml"/>
  <Override PartName="/ppt/notesSlides/notesSlide1.xml" ContentType="application/vnd.openxmlformats-officedocument.presentationml.notesSlide+xml"/>
  <Override PartName="/ppt/slides/slide57.xml" ContentType="application/vnd.openxmlformats-officedocument.presentationml.slide+xml"/>
  <Override PartName="/ppt/slides/slide54.xml" ContentType="application/vnd.openxmlformats-officedocument.presentationml.slide+xml"/>
  <Override PartName="/ppt/notesSlides/notesSlide12.xml" ContentType="application/vnd.openxmlformats-officedocument.presentationml.notesSlide+xml"/>
  <Override PartName="/ppt/slides/slide53.xml" ContentType="application/vnd.openxmlformats-officedocument.presentationml.slide+xml"/>
  <Override PartName="/ppt/slides/slide52.xml" ContentType="application/vnd.openxmlformats-officedocument.presentationml.slide+xml"/>
  <Override PartName="/ppt/slides/slide50.xml" ContentType="application/vnd.openxmlformats-officedocument.presentationml.slide+xml"/>
  <Override PartName="/ppt/slides/slide45.xml" ContentType="application/vnd.openxmlformats-officedocument.presentationml.slide+xml"/>
  <Override PartName="/ppt/slides/slide41.xml" ContentType="application/vnd.openxmlformats-officedocument.presentationml.slide+xml"/>
  <Override PartName="/ppt/slides/slide46.xml" ContentType="application/vnd.openxmlformats-officedocument.presentationml.slide+xml"/>
  <Override PartName="/ppt/slides/slide51.xml" ContentType="application/vnd.openxmlformats-officedocument.presentationml.slide+xml"/>
  <Override PartName="/ppt/slides/slide32.xml" ContentType="application/vnd.openxmlformats-officedocument.presentationml.slide+xml"/>
  <Override PartName="/ppt/notesSlides/notesSlide47.xml" ContentType="application/vnd.openxmlformats-officedocument.presentationml.notesSlide+xml"/>
  <Override PartName="/ppt/notesSlides/notesSlide18.xml" ContentType="application/vnd.openxmlformats-officedocument.presentationml.notesSlide+xml"/>
  <Override PartName="/ppt/slides/slide36.xml" ContentType="application/vnd.openxmlformats-officedocument.presentationml.slide+xml"/>
  <Override PartName="/ppt/slides/slide30.xml" ContentType="application/vnd.openxmlformats-officedocument.presentationml.slide+xml"/>
  <Override PartName="/ppt/slides/slide28.xml" ContentType="application/vnd.openxmlformats-officedocument.presentationml.slide+xml"/>
  <Override PartName="/ppt/notesSlides/notesSlide36.xml" ContentType="application/vnd.openxmlformats-officedocument.presentationml.notesSlide+xml"/>
  <Override PartName="/ppt/slides/slide34.xml" ContentType="application/vnd.openxmlformats-officedocument.presentationml.slide+xml"/>
  <Override PartName="/ppt/notesSlides/notesSlide29.xml" ContentType="application/vnd.openxmlformats-officedocument.presentationml.notesSlide+xml"/>
  <Override PartName="/ppt/slides/slide27.xml" ContentType="application/vnd.openxmlformats-officedocument.presentationml.slide+xml"/>
  <Override PartName="/ppt/slides/slide24.xml" ContentType="application/vnd.openxmlformats-officedocument.presentationml.slide+xml"/>
  <Override PartName="/ppt/notesSlides/notesSlide14.xml" ContentType="application/vnd.openxmlformats-officedocument.presentationml.notesSlide+xml"/>
  <Override PartName="/ppt/slides/slide23.xml" ContentType="application/vnd.openxmlformats-officedocument.presentationml.slide+xml"/>
  <Override PartName="/ppt/notesSlides/notesSlide2.xml" ContentType="application/vnd.openxmlformats-officedocument.presentationml.notesSlide+xml"/>
  <Override PartName="/ppt/slides/slide18.xml" ContentType="application/vnd.openxmlformats-officedocument.presentationml.slide+xml"/>
  <Override PartName="/ppt/notesSlides/notesSlide5.xml" ContentType="application/vnd.openxmlformats-officedocument.presentationml.notes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2.xml" ContentType="application/vnd.openxmlformats-officedocument.presentationml.slide+xml"/>
  <Override PartName="/ppt/slides/slide42.xml" ContentType="application/vnd.openxmlformats-officedocument.presentationml.slide+xml"/>
  <Override PartName="/ppt/notesSlides/notesSlide43.xml" ContentType="application/vnd.openxmlformats-officedocument.presentationml.notesSlide+xml"/>
  <Override PartName="/ppt/notesSlides/notesSlide46.xml" ContentType="application/vnd.openxmlformats-officedocument.presentationml.notesSlide+xml"/>
  <Override PartName="/ppt/slides/slide9.xml" ContentType="application/vnd.openxmlformats-officedocument.presentationml.slide+xml"/>
  <Override PartName="/ppt/slides/slide33.xml" ContentType="application/vnd.openxmlformats-officedocument.presentationml.slide+xml"/>
  <Override PartName="/ppt/notesSlides/notesSlide16.xml" ContentType="application/vnd.openxmlformats-officedocument.presentationml.notesSlide+xml"/>
  <Override PartName="/ppt/slides/slide20.xml" ContentType="application/vnd.openxmlformats-officedocument.presentationml.slide+xml"/>
  <Override PartName="/ppt/slides/slide43.xml" ContentType="application/vnd.openxmlformats-officedocument.presentationml.slide+xml"/>
  <Override PartName="/ppt/slides/slide13.xml" ContentType="application/vnd.openxmlformats-officedocument.presentationml.slide+xml"/>
  <Override PartName="/ppt/notesSlides/notesSlide37.xml" ContentType="application/vnd.openxmlformats-officedocument.presentationml.notesSlide+xml"/>
  <Override PartName="/ppt/slides/slide10.xml" ContentType="application/vnd.openxmlformats-officedocument.presentationml.slide+xml"/>
  <Override PartName="/ppt/notesSlides/notesSlide31.xml" ContentType="application/vnd.openxmlformats-officedocument.presentationml.notesSlide+xml"/>
  <Override PartName="/ppt/slides/slide35.xml" ContentType="application/vnd.openxmlformats-officedocument.presentationml.slide+xml"/>
  <Override PartName="/ppt/slides/slide6.xml" ContentType="application/vnd.openxmlformats-officedocument.presentationml.slide+xml"/>
  <Override PartName="/ppt/slides/slide3.xml" ContentType="application/vnd.openxmlformats-officedocument.presentationml.slide+xml"/>
  <Override PartName="/ppt/slides/slide40.xml" ContentType="application/vnd.openxmlformats-officedocument.presentationml.slide+xml"/>
  <Override PartName="/ppt/slides/slide56.xml" ContentType="application/vnd.openxmlformats-officedocument.presentationml.slide+xml"/>
  <Override PartName="/ppt/notesSlides/notesSlide21.xml" ContentType="application/vnd.openxmlformats-officedocument.presentationml.notesSlide+xml"/>
  <Override PartName="/ppt/slides/slide2.xml" ContentType="application/vnd.openxmlformats-officedocument.presentationml.slide+xml"/>
  <Override PartName="/ppt/slides/slide1.xml" ContentType="application/vnd.openxmlformats-officedocument.presentationml.slide+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7.xml" ContentType="application/vnd.openxmlformats-officedocument.presentationml.slideLayout+xml"/>
  <Override PartName="/ppt/slides/slide44.xml" ContentType="application/vnd.openxmlformats-officedocument.presentationml.slide+xml"/>
  <Override PartName="/ppt/slides/slide37.xml" ContentType="application/vnd.openxmlformats-officedocument.presentationml.slide+xml"/>
  <Override PartName="/ppt/notesSlides/notesSlide7.xml" ContentType="application/vnd.openxmlformats-officedocument.presentationml.notesSlide+xml"/>
  <Override PartName="/ppt/slideLayouts/slideLayout2.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notesSlides/notesSlide35.xml" ContentType="application/vnd.openxmlformats-officedocument.presentationml.notesSlide+xml"/>
  <Override PartName="/ppt/slideLayouts/slideLayout1.xml" ContentType="application/vnd.openxmlformats-officedocument.presentationml.slideLayout+xml"/>
  <Override PartName="/ppt/slides/slide49.xml" ContentType="application/vnd.openxmlformats-officedocument.presentationml.slide+xml"/>
  <Override PartName="/ppt/notesMasters/notesMaster1.xml" ContentType="application/vnd.openxmlformats-officedocument.presentationml.notesMaster+xml"/>
  <Override PartName="/ppt/theme/theme2.xml" ContentType="application/vnd.openxmlformats-officedocument.theme+xml"/>
  <Override PartName="/ppt/slides/slide48.xml" ContentType="application/vnd.openxmlformats-officedocument.presentationml.slide+xml"/>
  <Override PartName="/ppt/notesSlides/notesSlide34.xml" ContentType="application/vnd.openxmlformats-officedocument.presentationml.notesSlide+xml"/>
  <Override PartName="/ppt/slides/slide22.xml" ContentType="application/vnd.openxmlformats-officedocument.presentationml.slide+xml"/>
  <Override PartName="/ppt/notesSlides/notesSlide17.xml" ContentType="application/vnd.openxmlformats-officedocument.presentationml.notesSlide+xml"/>
  <Override PartName="/ppt/slideLayouts/slideLayout6.xml" ContentType="application/vnd.openxmlformats-officedocument.presentationml.slideLayout+xml"/>
  <Override PartName="/ppt/slides/slide8.xml" ContentType="application/vnd.openxmlformats-officedocument.presentationml.slide+xml"/>
  <Override PartName="/docProps/app.xml" ContentType="application/vnd.openxmlformats-officedocument.extended-properties+xml"/>
  <Override PartName="/ppt/slides/slide29.xml" ContentType="application/vnd.openxmlformats-officedocument.presentationml.slide+xml"/>
  <Override PartName="/ppt/slideLayouts/slideLayout5.xml" ContentType="application/vnd.openxmlformats-officedocument.presentationml.slideLayout+xml"/>
  <Override PartName="/ppt/slides/slide21.xml" ContentType="application/vnd.openxmlformats-officedocument.presentationml.slide+xml"/>
  <Override PartName="/ppt/slides/slide4.xml" ContentType="application/vnd.openxmlformats-officedocument.presentationml.slide+xml"/>
  <Override PartName="/ppt/slides/slide55.xml" ContentType="application/vnd.openxmlformats-officedocument.presentationml.slide+xml"/>
  <Override PartName="/docProps/core.xml" ContentType="application/vnd.openxmlformats-package.core-properties+xml"/>
  <Override PartName="/ppt/slides/slide19.xml" ContentType="application/vnd.openxmlformats-officedocument.presentationml.slide+xml"/>
  <Override PartName="/ppt/viewProps.xml" ContentType="application/vnd.openxmlformats-officedocument.presentationml.viewProps+xml"/>
  <Override PartName="/ppt/slides/slide31.xml" ContentType="application/vnd.openxmlformats-officedocument.presentationml.slide+xml"/>
  <Override PartName="/ppt/slides/slide26.xml" ContentType="application/vnd.openxmlformats-officedocument.presentationml.slide+xml"/>
  <Override PartName="/ppt/slides/slide7.xml" ContentType="application/vnd.openxmlformats-officedocument.presentationml.slide+xml"/>
  <Override PartName="/ppt/slides/slide47.xml" ContentType="application/vnd.openxmlformats-officedocument.presentationml.slide+xml"/>
  <Override PartName="/ppt/notesSlides/notesSlide8.xml" ContentType="application/vnd.openxmlformats-officedocument.presentationml.notesSlide+xml"/>
  <Override PartName="/ppt/notesSlides/notesSlide50.xml" ContentType="application/vnd.openxmlformats-officedocument.presentationml.notesSlide+xml"/>
  <Override PartName="/ppt/presProps.xml" ContentType="application/vnd.openxmlformats-officedocument.presentationml.presProps+xml"/>
  <Override PartName="/ppt/slides/slide11.xml" ContentType="application/vnd.openxmlformats-officedocument.presentationml.slide+xml"/>
  <Override PartName="/ppt/slides/slide39.xml" ContentType="application/vnd.openxmlformats-officedocument.presentationml.slide+xml"/>
  <Override PartName="/ppt/slideMasters/slideMaster1.xml" ContentType="application/vnd.openxmlformats-officedocument.presentationml.slideMaster+xml"/>
  <Override PartName="/ppt/slides/slide5.xml" ContentType="application/vnd.openxmlformats-officedocument.presentationml.slide+xml"/>
  <Override PartName="/ppt/slides/slide25.xml" ContentType="application/vnd.openxmlformats-officedocument.presentationml.slide+xml"/>
  <Override PartName="/ppt/notesSlides/notesSlide30.xml" ContentType="application/vnd.openxmlformats-officedocument.presentationml.notesSlide+xml"/>
  <Override PartName="/ppt/slides/slide38.xml" ContentType="application/vnd.openxmlformats-officedocument.presentationml.slide+xml"/>
  <Override PartName="/ppt/tableStyles.xml" ContentType="application/vnd.openxmlformats-officedocument.presentationml.tableStyles+xml"/>
  <Override PartName="/ppt/presentation.xml" ContentType="application/vnd.openxmlformats-officedocument.presentationml.presentation.main+xml"/>
  <Override PartName="/ppt/notesSlides/notesSlide19.xml" ContentType="application/vnd.openxmlformats-officedocument.presentationml.notesSlide+xml"/>
  <Override PartName="/ppt/theme/theme1.xml" ContentType="application/vnd.openxmlformats-officedocument.theme+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sldMasterIdLst>
    <p:sldMasterId id="2147483648" r:id="rId1"/>
  </p:sldMasterIdLst>
  <p:notesMasterIdLst>
    <p:notesMasterId r:id="rId61"/>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Lst>
  <p:sldSz cx="9144000" cy="6858000" type="screen4x3"/>
  <p:notesSz cx="6858000" cy="9144000"/>
  <p:defaultTextStyle>
    <a:def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defRPr>
    </a:defPPr>
    <a:lvl1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1pPr>
    <a:lvl2pPr marL="0" marR="0" indent="457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2pPr>
    <a:lvl3pPr marL="0" marR="0" indent="914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3pPr>
    <a:lvl4pPr marL="0" marR="0" indent="1371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4pPr>
    <a:lvl5pPr marL="0" marR="0" indent="18288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5pPr>
    <a:lvl6pPr marL="0" marR="0" indent="22860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6pPr>
    <a:lvl7pPr marL="0" marR="0" indent="2743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7pPr>
    <a:lvl8pPr marL="0" marR="0" indent="3200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8pPr>
    <a:lvl9pPr marL="0" marR="0" indent="3657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7" d="100"/>
          <a:sy n="67" d="100"/>
        </p:scale>
        <p:origin x="1284" y="32"/>
      </p:cViewPr>
      <p:guideLst>
        <p:guide pos="2880"/>
        <p:guide pos="2160" orient="horz"/>
      </p:guideLst>
    </p:cSldViewPr>
  </p:slideViewPr>
  <p:gridSpacing cx="72008" cy="72008"/>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theme" Target="theme/theme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slide" Target="slides/slide57.xml"/><Relationship Id="rId61" Type="http://schemas.openxmlformats.org/officeDocument/2006/relationships/notesMaster" Target="notesMasters/notesMaster1.xml"/><Relationship Id="rId62" Type="http://schemas.openxmlformats.org/officeDocument/2006/relationships/presProps" Target="presProps.xml" /><Relationship Id="rId63" Type="http://schemas.openxmlformats.org/officeDocument/2006/relationships/tableStyles" Target="tableStyles.xml" /><Relationship Id="rId64" Type="http://schemas.openxmlformats.org/officeDocument/2006/relationships/viewProps" Target="viewProps.xml" /></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Ref idx="1001">
        <a:schemeClr val="bg1"/>
      </p:bgRef>
    </p:bg>
    <p:spTree>
      <p:nvGrpSpPr>
        <p:cNvPr id="1" name=""/>
        <p:cNvGrpSpPr/>
        <p:nvPr/>
      </p:nvGrpSpPr>
      <p:grpSpPr bwMode="auto">
        <a:xfrm>
          <a:off x="0" y="0"/>
          <a:ext cx="0" cy="0"/>
          <a:chOff x="0" y="0"/>
          <a:chExt cx="0" cy="0"/>
        </a:xfrm>
      </p:grpSpPr>
      <p:sp>
        <p:nvSpPr>
          <p:cNvPr id="109" name="Shape 109"/>
          <p:cNvSpPr>
            <a:spLocks noChangeAspect="1" noGrp="1" noRot="1"/>
          </p:cNvSpPr>
          <p:nvPr>
            <p:ph type="sldImg"/>
          </p:nvPr>
        </p:nvSpPr>
        <p:spPr bwMode="auto">
          <a:xfrm>
            <a:off x="1143000" y="685800"/>
            <a:ext cx="4572000" cy="3429000"/>
          </a:xfrm>
          <a:prstGeom prst="rect">
            <a:avLst/>
          </a:prstGeom>
        </p:spPr>
        <p:txBody>
          <a:bodyPr/>
          <a:lstStyle/>
          <a:p>
            <a:pPr>
              <a:defRPr/>
            </a:pPr>
            <a:endParaRPr/>
          </a:p>
        </p:txBody>
      </p:sp>
      <p:sp>
        <p:nvSpPr>
          <p:cNvPr id="110" name="Shape 110"/>
          <p:cNvSpPr>
            <a:spLocks noGrp="1"/>
          </p:cNvSpPr>
          <p:nvPr>
            <p:ph type="body" sz="quarter" idx="1"/>
          </p:nvPr>
        </p:nvSpPr>
        <p:spPr bwMode="auto">
          <a:xfrm>
            <a:off x="914400" y="4343400"/>
            <a:ext cx="5029200" cy="4114800"/>
          </a:xfrm>
          <a:prstGeom prst="rect">
            <a:avLst/>
          </a:prstGeom>
        </p:spPr>
        <p:txBody>
          <a:bodyPr/>
          <a:lstStyle/>
          <a:p>
            <a:pPr>
              <a:defRPr/>
            </a:pPr>
            <a:endParaRPr/>
          </a:p>
        </p:txBody>
      </p:sp>
    </p:spTree>
  </p:cSld>
  <p:clrMap bg1="lt1" tx1="dk1" bg2="lt2" tx2="dk2" accent1="accent1" accent2="accent2" accent3="accent3" accent4="accent4" accent5="accent5" accent6="accent6" hlink="hlink" folHlink="folHlink"/>
  <p:notesStyle>
    <a:lvl1pPr>
      <a:defRPr sz="1200">
        <a:latin typeface="+mn-lt"/>
        <a:ea typeface="+mn-ea"/>
        <a:cs typeface="+mn-cs"/>
      </a:defRPr>
    </a:lvl1pPr>
    <a:lvl2pPr indent="228600">
      <a:defRPr sz="1200">
        <a:latin typeface="+mn-lt"/>
        <a:ea typeface="+mn-ea"/>
        <a:cs typeface="+mn-cs"/>
      </a:defRPr>
    </a:lvl2pPr>
    <a:lvl3pPr indent="457200">
      <a:defRPr sz="1200">
        <a:latin typeface="+mn-lt"/>
        <a:ea typeface="+mn-ea"/>
        <a:cs typeface="+mn-cs"/>
      </a:defRPr>
    </a:lvl3pPr>
    <a:lvl4pPr indent="685800">
      <a:defRPr sz="1200">
        <a:latin typeface="+mn-lt"/>
        <a:ea typeface="+mn-ea"/>
        <a:cs typeface="+mn-cs"/>
      </a:defRPr>
    </a:lvl4pPr>
    <a:lvl5pPr indent="914400">
      <a:defRPr sz="1200">
        <a:latin typeface="+mn-lt"/>
        <a:ea typeface="+mn-ea"/>
        <a:cs typeface="+mn-cs"/>
      </a:defRPr>
    </a:lvl5pPr>
    <a:lvl6pPr indent="1143000">
      <a:defRPr sz="1200">
        <a:latin typeface="+mn-lt"/>
        <a:ea typeface="+mn-ea"/>
        <a:cs typeface="+mn-cs"/>
      </a:defRPr>
    </a:lvl6pPr>
    <a:lvl7pPr indent="1371600">
      <a:defRPr sz="1200">
        <a:latin typeface="+mn-lt"/>
        <a:ea typeface="+mn-ea"/>
        <a:cs typeface="+mn-cs"/>
      </a:defRPr>
    </a:lvl7pPr>
    <a:lvl8pPr indent="1600200">
      <a:defRPr sz="1200">
        <a:latin typeface="+mn-lt"/>
        <a:ea typeface="+mn-ea"/>
        <a:cs typeface="+mn-cs"/>
      </a:defRPr>
    </a:lvl8pPr>
    <a:lvl9pPr indent="1828800">
      <a:defRPr sz="1200">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8882C48-7565-8E32-5500-3BAB39555650}" type="slidenum">
              <a:rPr/>
              <a:t/>
            </a:fld>
            <a:endParaRPr/>
          </a:p>
        </p:txBody>
      </p:sp>
    </p:spTree>
  </p:cSld>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20D38DB-EE0D-44F4-AF4B-60E166F83630}" type="slidenum">
              <a:rPr/>
              <a:t/>
            </a:fld>
            <a:endParaRPr/>
          </a:p>
        </p:txBody>
      </p:sp>
    </p:spTree>
  </p:cSld>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93AE51D-6BB8-BFF9-3C4D-26C20954B3D4}" type="slidenum">
              <a:rPr/>
              <a:t/>
            </a:fld>
            <a:endParaRPr/>
          </a:p>
        </p:txBody>
      </p:sp>
    </p:spTree>
  </p:cSld>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A998379-7971-0553-C693-2E6E605D28F9}" type="slidenum">
              <a:rPr/>
              <a:t/>
            </a:fld>
            <a:endParaRPr/>
          </a:p>
        </p:txBody>
      </p:sp>
    </p:spTree>
  </p:cSld>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72BCE68-0B75-2605-5779-1651F94CBC31}" type="slidenum">
              <a:rPr/>
              <a:t/>
            </a:fld>
            <a:endParaRPr/>
          </a:p>
        </p:txBody>
      </p:sp>
    </p:spTree>
  </p:cSld>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1A419B8-D23E-00CE-F7EA-A1248B013B87}" type="slidenum">
              <a:rPr/>
              <a:t/>
            </a:fld>
            <a:endParaRPr/>
          </a:p>
        </p:txBody>
      </p:sp>
    </p:spTree>
  </p:cSld>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99D6CF2-34D9-1888-C100-B7392B5E3492}" type="slidenum">
              <a:rPr/>
              <a:t/>
            </a:fld>
            <a:endParaRPr/>
          </a:p>
        </p:txBody>
      </p:sp>
    </p:spTree>
  </p:cSld>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4401B23-851D-E8A7-9419-F2971579B2ED}" type="slidenum">
              <a:rPr/>
              <a:t/>
            </a:fld>
            <a:endParaRPr/>
          </a:p>
        </p:txBody>
      </p:sp>
    </p:spTree>
  </p:cSld>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634429602" name="Slide Image Placeholder 1"/>
          <p:cNvSpPr>
            <a:spLocks noChangeAspect="1" noGrp="1" noRot="1"/>
          </p:cNvSpPr>
          <p:nvPr>
            <p:ph type="sldImg"/>
          </p:nvPr>
        </p:nvSpPr>
        <p:spPr bwMode="auto"/>
      </p:sp>
      <p:sp>
        <p:nvSpPr>
          <p:cNvPr id="1283968373" name="Notes Placeholder 2"/>
          <p:cNvSpPr>
            <a:spLocks noGrp="1"/>
          </p:cNvSpPr>
          <p:nvPr>
            <p:ph type="body" idx="1"/>
          </p:nvPr>
        </p:nvSpPr>
        <p:spPr bwMode="auto"/>
        <p:txBody>
          <a:bodyPr/>
          <a:lstStyle/>
          <a:p>
            <a:pPr>
              <a:defRPr/>
            </a:pPr>
            <a:endParaRPr/>
          </a:p>
        </p:txBody>
      </p:sp>
      <p:sp>
        <p:nvSpPr>
          <p:cNvPr id="736629279" name="Slide Number Placeholder 3"/>
          <p:cNvSpPr>
            <a:spLocks noGrp="1"/>
          </p:cNvSpPr>
          <p:nvPr>
            <p:ph type="sldNum" sz="quarter" idx="10"/>
          </p:nvPr>
        </p:nvSpPr>
        <p:spPr bwMode="auto"/>
        <p:txBody>
          <a:bodyPr/>
          <a:lstStyle/>
          <a:p>
            <a:pPr>
              <a:defRPr/>
            </a:pPr>
            <a:fld id="{7570CE70-E9F4-FEDB-71EF-0AA00857C5CC}" type="slidenum">
              <a:rPr/>
              <a:t/>
            </a:fld>
            <a:endParaRPr/>
          </a:p>
        </p:txBody>
      </p:sp>
    </p:spTree>
  </p:cSld>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DE40FB7-D0E6-C465-2DAB-5BE377462D9D}" type="slidenum">
              <a:rPr/>
              <a:t/>
            </a:fld>
            <a:endParaRPr/>
          </a:p>
        </p:txBody>
      </p:sp>
    </p:spTree>
  </p:cSld>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7295369" name="Slide Image Placeholder 1"/>
          <p:cNvSpPr>
            <a:spLocks noChangeAspect="1" noGrp="1" noRot="1"/>
          </p:cNvSpPr>
          <p:nvPr>
            <p:ph type="sldImg"/>
          </p:nvPr>
        </p:nvSpPr>
        <p:spPr bwMode="auto"/>
      </p:sp>
      <p:sp>
        <p:nvSpPr>
          <p:cNvPr id="1596793866" name="Notes Placeholder 2"/>
          <p:cNvSpPr>
            <a:spLocks noGrp="1"/>
          </p:cNvSpPr>
          <p:nvPr>
            <p:ph type="body" idx="1"/>
          </p:nvPr>
        </p:nvSpPr>
        <p:spPr bwMode="auto"/>
        <p:txBody>
          <a:bodyPr/>
          <a:lstStyle/>
          <a:p>
            <a:pPr>
              <a:defRPr/>
            </a:pPr>
            <a:endParaRPr/>
          </a:p>
        </p:txBody>
      </p:sp>
      <p:sp>
        <p:nvSpPr>
          <p:cNvPr id="183384026" name="Slide Number Placeholder 3"/>
          <p:cNvSpPr>
            <a:spLocks noGrp="1"/>
          </p:cNvSpPr>
          <p:nvPr>
            <p:ph type="sldNum" sz="quarter" idx="10"/>
          </p:nvPr>
        </p:nvSpPr>
        <p:spPr bwMode="auto"/>
        <p:txBody>
          <a:bodyPr/>
          <a:lstStyle/>
          <a:p>
            <a:pPr>
              <a:defRPr/>
            </a:pPr>
            <a:fld id="{5573EDCB-B100-7B26-DBFF-7FCC543F2EEB}" type="slidenum">
              <a:rPr/>
              <a:t/>
            </a:fld>
            <a:endParaRPr/>
          </a:p>
        </p:txBody>
      </p:sp>
    </p:spTree>
  </p:cSld>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825329110" name="Slide Image Placeholder 1"/>
          <p:cNvSpPr>
            <a:spLocks noChangeAspect="1" noGrp="1" noRot="1"/>
          </p:cNvSpPr>
          <p:nvPr>
            <p:ph type="sldImg"/>
          </p:nvPr>
        </p:nvSpPr>
        <p:spPr bwMode="auto"/>
      </p:sp>
      <p:sp>
        <p:nvSpPr>
          <p:cNvPr id="89550428" name="Notes Placeholder 2"/>
          <p:cNvSpPr>
            <a:spLocks noGrp="1"/>
          </p:cNvSpPr>
          <p:nvPr>
            <p:ph type="body" idx="1"/>
          </p:nvPr>
        </p:nvSpPr>
        <p:spPr bwMode="auto"/>
        <p:txBody>
          <a:bodyPr/>
          <a:lstStyle/>
          <a:p>
            <a:pPr>
              <a:defRPr/>
            </a:pPr>
            <a:endParaRPr/>
          </a:p>
        </p:txBody>
      </p:sp>
      <p:sp>
        <p:nvSpPr>
          <p:cNvPr id="1252229598" name="Slide Number Placeholder 3"/>
          <p:cNvSpPr>
            <a:spLocks noGrp="1"/>
          </p:cNvSpPr>
          <p:nvPr>
            <p:ph type="sldNum" sz="quarter" idx="10"/>
          </p:nvPr>
        </p:nvSpPr>
        <p:spPr bwMode="auto"/>
        <p:txBody>
          <a:bodyPr/>
          <a:lstStyle/>
          <a:p>
            <a:pPr>
              <a:defRPr/>
            </a:pPr>
            <a:fld id="{D0A6EAF1-BA0E-E3CD-8400-9032229D5491}" type="slidenum">
              <a:rPr/>
              <a:t/>
            </a:fld>
            <a:endParaRPr/>
          </a:p>
        </p:txBody>
      </p:sp>
    </p:spTree>
  </p:cSld>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473021320" name="Slide Image Placeholder 1"/>
          <p:cNvSpPr>
            <a:spLocks noChangeAspect="1" noGrp="1" noRot="1"/>
          </p:cNvSpPr>
          <p:nvPr>
            <p:ph type="sldImg"/>
          </p:nvPr>
        </p:nvSpPr>
        <p:spPr bwMode="auto"/>
      </p:sp>
      <p:sp>
        <p:nvSpPr>
          <p:cNvPr id="1996956194" name="Notes Placeholder 2"/>
          <p:cNvSpPr>
            <a:spLocks noGrp="1"/>
          </p:cNvSpPr>
          <p:nvPr>
            <p:ph type="body" idx="1"/>
          </p:nvPr>
        </p:nvSpPr>
        <p:spPr bwMode="auto"/>
        <p:txBody>
          <a:bodyPr/>
          <a:lstStyle/>
          <a:p>
            <a:pPr>
              <a:defRPr/>
            </a:pPr>
            <a:endParaRPr/>
          </a:p>
        </p:txBody>
      </p:sp>
      <p:sp>
        <p:nvSpPr>
          <p:cNvPr id="1928894069" name="Slide Number Placeholder 3"/>
          <p:cNvSpPr>
            <a:spLocks noGrp="1"/>
          </p:cNvSpPr>
          <p:nvPr>
            <p:ph type="sldNum" sz="quarter" idx="10"/>
          </p:nvPr>
        </p:nvSpPr>
        <p:spPr bwMode="auto"/>
        <p:txBody>
          <a:bodyPr/>
          <a:lstStyle/>
          <a:p>
            <a:pPr>
              <a:defRPr/>
            </a:pPr>
            <a:fld id="{25F0DBFF-0E03-9178-9C4F-5A78D1ABE480}" type="slidenum">
              <a:rPr/>
              <a:t/>
            </a:fld>
            <a:endParaRPr/>
          </a:p>
        </p:txBody>
      </p:sp>
    </p:spTree>
  </p:cSld>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876597693" name="Slide Image Placeholder 1"/>
          <p:cNvSpPr>
            <a:spLocks noChangeAspect="1" noGrp="1" noRot="1"/>
          </p:cNvSpPr>
          <p:nvPr>
            <p:ph type="sldImg"/>
          </p:nvPr>
        </p:nvSpPr>
        <p:spPr bwMode="auto"/>
      </p:sp>
      <p:sp>
        <p:nvSpPr>
          <p:cNvPr id="1475249997" name="Notes Placeholder 2"/>
          <p:cNvSpPr>
            <a:spLocks noGrp="1"/>
          </p:cNvSpPr>
          <p:nvPr>
            <p:ph type="body" idx="1"/>
          </p:nvPr>
        </p:nvSpPr>
        <p:spPr bwMode="auto"/>
        <p:txBody>
          <a:bodyPr/>
          <a:lstStyle/>
          <a:p>
            <a:pPr>
              <a:defRPr/>
            </a:pPr>
            <a:endParaRPr/>
          </a:p>
        </p:txBody>
      </p:sp>
      <p:sp>
        <p:nvSpPr>
          <p:cNvPr id="1138685089" name="Slide Number Placeholder 3"/>
          <p:cNvSpPr>
            <a:spLocks noGrp="1"/>
          </p:cNvSpPr>
          <p:nvPr>
            <p:ph type="sldNum" sz="quarter" idx="10"/>
          </p:nvPr>
        </p:nvSpPr>
        <p:spPr bwMode="auto"/>
        <p:txBody>
          <a:bodyPr/>
          <a:lstStyle/>
          <a:p>
            <a:pPr>
              <a:defRPr/>
            </a:pPr>
            <a:fld id="{F24B2EE7-D2B4-F972-D048-B07BE19E13B0}" type="slidenum">
              <a:rPr/>
              <a:t/>
            </a:fld>
            <a:endParaRPr/>
          </a:p>
        </p:txBody>
      </p:sp>
    </p:spTree>
  </p:cSld>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E20AD26-F0E2-FCD0-AF9F-7A43B56C511C}" type="slidenum">
              <a:rPr/>
              <a:t/>
            </a:fld>
            <a:endParaRPr/>
          </a:p>
        </p:txBody>
      </p:sp>
    </p:spTree>
  </p:cSld>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F824575-8ECF-8F26-EAD4-77F56DECD58B}" type="slidenum">
              <a:rPr/>
              <a:t/>
            </a:fld>
            <a:endParaRPr/>
          </a:p>
        </p:txBody>
      </p:sp>
    </p:spTree>
  </p:cSld>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7C73007-F3F2-CBBD-C100-1ECD35426F42}" type="slidenum">
              <a:rPr/>
              <a:t/>
            </a:fld>
            <a:endParaRPr/>
          </a:p>
        </p:txBody>
      </p:sp>
    </p:spTree>
  </p:cSld>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AC51730-372F-6057-8C14-B1C7FD02C545}" type="slidenum">
              <a:rPr/>
              <a:t/>
            </a:fld>
            <a:endParaRPr/>
          </a:p>
        </p:txBody>
      </p:sp>
    </p:spTree>
  </p:cSld>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D02E626-C5ED-FE28-CBA7-07B83837CA47}" type="slidenum">
              <a:rPr/>
              <a:t/>
            </a:fld>
            <a:endParaRPr/>
          </a:p>
        </p:txBody>
      </p:sp>
    </p:spTree>
  </p:cSld>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701875002" name="Slide Image Placeholder 1"/>
          <p:cNvSpPr>
            <a:spLocks noChangeAspect="1" noGrp="1" noRot="1"/>
          </p:cNvSpPr>
          <p:nvPr>
            <p:ph type="sldImg"/>
          </p:nvPr>
        </p:nvSpPr>
        <p:spPr bwMode="auto"/>
      </p:sp>
      <p:sp>
        <p:nvSpPr>
          <p:cNvPr id="2045072771" name="Notes Placeholder 2"/>
          <p:cNvSpPr>
            <a:spLocks noGrp="1"/>
          </p:cNvSpPr>
          <p:nvPr>
            <p:ph type="body" idx="1"/>
          </p:nvPr>
        </p:nvSpPr>
        <p:spPr bwMode="auto"/>
        <p:txBody>
          <a:bodyPr/>
          <a:lstStyle/>
          <a:p>
            <a:pPr>
              <a:defRPr/>
            </a:pPr>
            <a:endParaRPr/>
          </a:p>
        </p:txBody>
      </p:sp>
      <p:sp>
        <p:nvSpPr>
          <p:cNvPr id="344784568" name="Slide Number Placeholder 3"/>
          <p:cNvSpPr>
            <a:spLocks noGrp="1"/>
          </p:cNvSpPr>
          <p:nvPr>
            <p:ph type="sldNum" sz="quarter" idx="10"/>
          </p:nvPr>
        </p:nvSpPr>
        <p:spPr bwMode="auto"/>
        <p:txBody>
          <a:bodyPr/>
          <a:lstStyle/>
          <a:p>
            <a:pPr>
              <a:defRPr/>
            </a:pPr>
            <a:fld id="{4115F851-E16C-F28B-8F84-B87D4D0B1B6F}" type="slidenum">
              <a:rPr/>
              <a:t/>
            </a:fld>
            <a:endParaRPr/>
          </a:p>
        </p:txBody>
      </p:sp>
    </p:spTree>
  </p:cSld>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49A9583-C7F0-0DCD-9811-881B055B84FC}" type="slidenum">
              <a:rPr/>
              <a:t/>
            </a:fld>
            <a:endParaRPr/>
          </a:p>
        </p:txBody>
      </p:sp>
    </p:spTree>
  </p:cSld>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2D6BE63-0753-5B96-14B7-E7D287DAF27B}" type="slidenum">
              <a:rPr/>
              <a:t/>
            </a:fld>
            <a:endParaRPr/>
          </a:p>
        </p:txBody>
      </p:sp>
    </p:spTree>
  </p:cSld>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0525FC9-F22B-D53A-DBE6-6D51E26C7583}" type="slidenum">
              <a:rPr/>
              <a:t/>
            </a:fld>
            <a:endParaRPr/>
          </a:p>
        </p:txBody>
      </p:sp>
    </p:spTree>
  </p:cSld>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24092E7-F2A0-9C91-A394-C1B15A34F054}" type="slidenum">
              <a:rPr/>
              <a:t/>
            </a:fld>
            <a:endParaRPr/>
          </a:p>
        </p:txBody>
      </p:sp>
    </p:spTree>
  </p:cSld>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AF12342-3A1E-DB53-538A-0C4EA78AFC49}" type="slidenum">
              <a:rPr/>
              <a:t/>
            </a:fld>
            <a:endParaRPr/>
          </a:p>
        </p:txBody>
      </p:sp>
    </p:spTree>
  </p:cSld>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4435298-6454-0191-16FB-F7E2BF98C5B7}" type="slidenum">
              <a:rPr/>
              <a:t/>
            </a:fld>
            <a:endParaRPr/>
          </a:p>
        </p:txBody>
      </p:sp>
    </p:spTree>
  </p:cSld>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4BBD761-318E-8F4F-D70B-9B1DEF5DAB97}" type="slidenum">
              <a:rPr/>
              <a:t/>
            </a:fld>
            <a:endParaRPr/>
          </a:p>
        </p:txBody>
      </p:sp>
    </p:spTree>
  </p:cSld>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5884D8F-7FD2-78A5-95B0-D6231440BC69}" type="slidenum">
              <a:rPr/>
              <a:t/>
            </a:fld>
            <a:endParaRPr/>
          </a:p>
        </p:txBody>
      </p:sp>
    </p:spTree>
  </p:cSld>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729967302" name="Slide Image Placeholder 1"/>
          <p:cNvSpPr>
            <a:spLocks noChangeAspect="1" noGrp="1" noRot="1"/>
          </p:cNvSpPr>
          <p:nvPr>
            <p:ph type="sldImg"/>
          </p:nvPr>
        </p:nvSpPr>
        <p:spPr bwMode="auto"/>
      </p:sp>
      <p:sp>
        <p:nvSpPr>
          <p:cNvPr id="282033284" name="Notes Placeholder 2"/>
          <p:cNvSpPr>
            <a:spLocks noGrp="1"/>
          </p:cNvSpPr>
          <p:nvPr>
            <p:ph type="body" idx="1"/>
          </p:nvPr>
        </p:nvSpPr>
        <p:spPr bwMode="auto"/>
        <p:txBody>
          <a:bodyPr/>
          <a:lstStyle/>
          <a:p>
            <a:pPr>
              <a:defRPr/>
            </a:pPr>
            <a:endParaRPr/>
          </a:p>
        </p:txBody>
      </p:sp>
      <p:sp>
        <p:nvSpPr>
          <p:cNvPr id="1091289266" name="Slide Number Placeholder 3"/>
          <p:cNvSpPr>
            <a:spLocks noGrp="1"/>
          </p:cNvSpPr>
          <p:nvPr>
            <p:ph type="sldNum" sz="quarter" idx="10"/>
          </p:nvPr>
        </p:nvSpPr>
        <p:spPr bwMode="auto"/>
        <p:txBody>
          <a:bodyPr/>
          <a:lstStyle/>
          <a:p>
            <a:pPr>
              <a:defRPr/>
            </a:pPr>
            <a:fld id="{E0915174-635F-375D-FEC8-74ACD217DB50}" type="slidenum">
              <a:rPr/>
              <a:t/>
            </a:fld>
            <a:endParaRPr/>
          </a:p>
        </p:txBody>
      </p:sp>
    </p:spTree>
  </p:cSld>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871472566" name="Slide Image Placeholder 1"/>
          <p:cNvSpPr>
            <a:spLocks noChangeAspect="1" noGrp="1" noRot="1"/>
          </p:cNvSpPr>
          <p:nvPr>
            <p:ph type="sldImg"/>
          </p:nvPr>
        </p:nvSpPr>
        <p:spPr bwMode="auto"/>
      </p:sp>
      <p:sp>
        <p:nvSpPr>
          <p:cNvPr id="640757098" name="Notes Placeholder 2"/>
          <p:cNvSpPr>
            <a:spLocks noGrp="1"/>
          </p:cNvSpPr>
          <p:nvPr>
            <p:ph type="body" idx="1"/>
          </p:nvPr>
        </p:nvSpPr>
        <p:spPr bwMode="auto"/>
        <p:txBody>
          <a:bodyPr/>
          <a:lstStyle/>
          <a:p>
            <a:pPr>
              <a:defRPr/>
            </a:pPr>
            <a:endParaRPr/>
          </a:p>
        </p:txBody>
      </p:sp>
      <p:sp>
        <p:nvSpPr>
          <p:cNvPr id="1003485899" name="Slide Number Placeholder 3"/>
          <p:cNvSpPr>
            <a:spLocks noGrp="1"/>
          </p:cNvSpPr>
          <p:nvPr>
            <p:ph type="sldNum" sz="quarter" idx="10"/>
          </p:nvPr>
        </p:nvSpPr>
        <p:spPr bwMode="auto"/>
        <p:txBody>
          <a:bodyPr/>
          <a:lstStyle/>
          <a:p>
            <a:pPr>
              <a:defRPr/>
            </a:pPr>
            <a:fld id="{A1A1CA84-692D-6717-F40C-D4E419C7D3A1}" type="slidenum">
              <a:rPr/>
              <a:t/>
            </a:fld>
            <a:endParaRPr/>
          </a:p>
        </p:txBody>
      </p:sp>
    </p:spTree>
  </p:cSld>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647F15A-5D38-55AC-4983-FD6006345738}" type="slidenum">
              <a:rPr/>
              <a:t/>
            </a:fld>
            <a:endParaRPr/>
          </a:p>
        </p:txBody>
      </p:sp>
    </p:spTree>
  </p:cSld>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EC57211-E559-1796-22BA-5843A4B6E8FC}" type="slidenum">
              <a:rPr/>
              <a:t/>
            </a:fld>
            <a:endParaRPr/>
          </a:p>
        </p:txBody>
      </p:sp>
    </p:spTree>
  </p:cSld>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AEF9E03-8298-B3F3-9702-AFB1DF45EA96}" type="slidenum">
              <a:rPr/>
              <a:t/>
            </a:fld>
            <a:endParaRPr/>
          </a:p>
        </p:txBody>
      </p:sp>
    </p:spTree>
  </p:cSld>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8B00BD8-E138-7A07-29E5-B79071D76F22}" type="slidenum">
              <a:rPr/>
              <a:t/>
            </a:fld>
            <a:endParaRPr/>
          </a:p>
        </p:txBody>
      </p:sp>
    </p:spTree>
  </p:cSld>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426903262" name="Slide Image Placeholder 1"/>
          <p:cNvSpPr>
            <a:spLocks noChangeAspect="1" noGrp="1" noRot="1"/>
          </p:cNvSpPr>
          <p:nvPr>
            <p:ph type="sldImg"/>
          </p:nvPr>
        </p:nvSpPr>
        <p:spPr bwMode="auto"/>
      </p:sp>
      <p:sp>
        <p:nvSpPr>
          <p:cNvPr id="1455200093" name="Notes Placeholder 2"/>
          <p:cNvSpPr>
            <a:spLocks noGrp="1"/>
          </p:cNvSpPr>
          <p:nvPr>
            <p:ph type="body" idx="1"/>
          </p:nvPr>
        </p:nvSpPr>
        <p:spPr bwMode="auto"/>
        <p:txBody>
          <a:bodyPr/>
          <a:lstStyle/>
          <a:p>
            <a:pPr>
              <a:defRPr/>
            </a:pPr>
            <a:endParaRPr/>
          </a:p>
        </p:txBody>
      </p:sp>
      <p:sp>
        <p:nvSpPr>
          <p:cNvPr id="1285247123" name="Slide Number Placeholder 3"/>
          <p:cNvSpPr>
            <a:spLocks noGrp="1"/>
          </p:cNvSpPr>
          <p:nvPr>
            <p:ph type="sldNum" sz="quarter" idx="10"/>
          </p:nvPr>
        </p:nvSpPr>
        <p:spPr bwMode="auto"/>
        <p:txBody>
          <a:bodyPr/>
          <a:lstStyle/>
          <a:p>
            <a:pPr>
              <a:defRPr/>
            </a:pPr>
            <a:fld id="{761EB25E-7E73-E847-88DD-0A28A6C25CF9}" type="slidenum">
              <a:rPr/>
              <a:t/>
            </a:fld>
            <a:endParaRPr/>
          </a:p>
        </p:txBody>
      </p:sp>
    </p:spTree>
  </p:cSld>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567941006" name="Slide Image Placeholder 1"/>
          <p:cNvSpPr>
            <a:spLocks noChangeAspect="1" noGrp="1" noRot="1"/>
          </p:cNvSpPr>
          <p:nvPr>
            <p:ph type="sldImg"/>
          </p:nvPr>
        </p:nvSpPr>
        <p:spPr bwMode="auto"/>
      </p:sp>
      <p:sp>
        <p:nvSpPr>
          <p:cNvPr id="2117639637" name="Notes Placeholder 2"/>
          <p:cNvSpPr>
            <a:spLocks noGrp="1"/>
          </p:cNvSpPr>
          <p:nvPr>
            <p:ph type="body" idx="1"/>
          </p:nvPr>
        </p:nvSpPr>
        <p:spPr bwMode="auto"/>
        <p:txBody>
          <a:bodyPr/>
          <a:lstStyle/>
          <a:p>
            <a:pPr>
              <a:defRPr/>
            </a:pPr>
            <a:endParaRPr/>
          </a:p>
        </p:txBody>
      </p:sp>
      <p:sp>
        <p:nvSpPr>
          <p:cNvPr id="276396675" name="Slide Number Placeholder 3"/>
          <p:cNvSpPr>
            <a:spLocks noGrp="1"/>
          </p:cNvSpPr>
          <p:nvPr>
            <p:ph type="sldNum" sz="quarter" idx="10"/>
          </p:nvPr>
        </p:nvSpPr>
        <p:spPr bwMode="auto"/>
        <p:txBody>
          <a:bodyPr/>
          <a:lstStyle/>
          <a:p>
            <a:pPr>
              <a:defRPr/>
            </a:pPr>
            <a:fld id="{0554EB8F-0EA6-9B10-F921-5CDAD4B2CAF0}" type="slidenum">
              <a:rPr/>
              <a:t/>
            </a:fld>
            <a:endParaRPr/>
          </a:p>
        </p:txBody>
      </p:sp>
    </p:spTree>
  </p:cSld>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24BA6B1-47B2-E060-A70F-F0EC64362B62}" type="slidenum">
              <a:rPr/>
              <a:t/>
            </a:fld>
            <a:endParaRPr/>
          </a:p>
        </p:txBody>
      </p:sp>
    </p:spTree>
  </p:cSld>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05B562C-1CBF-101D-6B39-6C91DC0226D4}" type="slidenum">
              <a:rPr/>
              <a:t/>
            </a:fld>
            <a:endParaRPr/>
          </a:p>
        </p:txBody>
      </p:sp>
    </p:spTree>
  </p:cSld>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1D9E71D-09AD-F5C0-5105-57772B91671A}" type="slidenum">
              <a:rPr/>
              <a:t/>
            </a:fld>
            <a:endParaRPr/>
          </a:p>
        </p:txBody>
      </p:sp>
    </p:spTree>
  </p:cSld>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E6E3D70-4F5B-0D94-1D6F-35C92743BFAD}" type="slidenum">
              <a:rPr/>
              <a:t/>
            </a:fld>
            <a:endParaRPr/>
          </a:p>
        </p:txBody>
      </p:sp>
    </p:spTree>
  </p:cSld>
</p:notes>
</file>

<file path=ppt/notesSlides/notesSlide4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9DD12D3-B5E1-866E-5C60-EF0D82452EDC}" type="slidenum">
              <a:rPr/>
              <a:t/>
            </a:fld>
            <a:endParaRPr/>
          </a:p>
        </p:txBody>
      </p:sp>
    </p:spTree>
  </p:cSld>
</p:notes>
</file>

<file path=ppt/notesSlides/notesSlide4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9EA6412-30FD-20C8-E3F8-EF318B37E905}" type="slidenum">
              <a:rPr/>
              <a:t/>
            </a:fld>
            <a:endParaRPr/>
          </a:p>
        </p:txBody>
      </p:sp>
    </p:spTree>
  </p:cSld>
</p:notes>
</file>

<file path=ppt/notesSlides/notesSlide4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67290AF-3E90-6482-761E-070B1D9866DE}" type="slidenum">
              <a:rPr/>
              <a:t/>
            </a:fld>
            <a:endParaRPr/>
          </a:p>
        </p:txBody>
      </p:sp>
    </p:spTree>
  </p:cSld>
</p:notes>
</file>

<file path=ppt/notesSlides/notesSlide4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46429FE-2ED7-C9F5-0B4A-CB07E0176A96}" type="slidenum">
              <a:rPr/>
              <a:t/>
            </a:fld>
            <a:endParaRPr/>
          </a:p>
        </p:txBody>
      </p:sp>
    </p:spTree>
  </p:cSld>
</p:notes>
</file>

<file path=ppt/notesSlides/notesSlide4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557404654" name="Slide Image Placeholder 1"/>
          <p:cNvSpPr>
            <a:spLocks noChangeAspect="1" noGrp="1" noRot="1"/>
          </p:cNvSpPr>
          <p:nvPr>
            <p:ph type="sldImg"/>
          </p:nvPr>
        </p:nvSpPr>
        <p:spPr bwMode="auto"/>
      </p:sp>
      <p:sp>
        <p:nvSpPr>
          <p:cNvPr id="901522309" name="Notes Placeholder 2"/>
          <p:cNvSpPr>
            <a:spLocks noGrp="1"/>
          </p:cNvSpPr>
          <p:nvPr>
            <p:ph type="body" idx="1"/>
          </p:nvPr>
        </p:nvSpPr>
        <p:spPr bwMode="auto"/>
        <p:txBody>
          <a:bodyPr/>
          <a:lstStyle/>
          <a:p>
            <a:pPr>
              <a:defRPr/>
            </a:pPr>
            <a:endParaRPr/>
          </a:p>
        </p:txBody>
      </p:sp>
      <p:sp>
        <p:nvSpPr>
          <p:cNvPr id="1742641047" name="Slide Number Placeholder 3"/>
          <p:cNvSpPr>
            <a:spLocks noGrp="1"/>
          </p:cNvSpPr>
          <p:nvPr>
            <p:ph type="sldNum" sz="quarter" idx="10"/>
          </p:nvPr>
        </p:nvSpPr>
        <p:spPr bwMode="auto"/>
        <p:txBody>
          <a:bodyPr/>
          <a:lstStyle/>
          <a:p>
            <a:pPr>
              <a:defRPr/>
            </a:pPr>
            <a:fld id="{72FAA27F-FBB4-6E2C-8DDF-5A96837DBD2E}" type="slidenum">
              <a:rPr/>
              <a:t/>
            </a:fld>
            <a:endParaRPr/>
          </a:p>
        </p:txBody>
      </p:sp>
    </p:spTree>
  </p:cSld>
</p:notes>
</file>

<file path=ppt/notesSlides/notesSlide4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3F032A1-9B73-FBBA-3EEF-85D1ACFE01D2}" type="slidenum">
              <a:rPr/>
              <a:t/>
            </a:fld>
            <a:endParaRPr/>
          </a:p>
        </p:txBody>
      </p:sp>
    </p:spTree>
  </p:cSld>
</p:notes>
</file>

<file path=ppt/notesSlides/notesSlide4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536500420" name="Slide Image Placeholder 1"/>
          <p:cNvSpPr>
            <a:spLocks noChangeAspect="1" noGrp="1" noRot="1"/>
          </p:cNvSpPr>
          <p:nvPr>
            <p:ph type="sldImg"/>
          </p:nvPr>
        </p:nvSpPr>
        <p:spPr bwMode="auto"/>
      </p:sp>
      <p:sp>
        <p:nvSpPr>
          <p:cNvPr id="2030347454" name="Notes Placeholder 2"/>
          <p:cNvSpPr>
            <a:spLocks noGrp="1"/>
          </p:cNvSpPr>
          <p:nvPr>
            <p:ph type="body" idx="1"/>
          </p:nvPr>
        </p:nvSpPr>
        <p:spPr bwMode="auto"/>
        <p:txBody>
          <a:bodyPr/>
          <a:lstStyle/>
          <a:p>
            <a:pPr>
              <a:defRPr/>
            </a:pPr>
            <a:endParaRPr/>
          </a:p>
        </p:txBody>
      </p:sp>
      <p:sp>
        <p:nvSpPr>
          <p:cNvPr id="136226689" name="Slide Number Placeholder 3"/>
          <p:cNvSpPr>
            <a:spLocks noGrp="1"/>
          </p:cNvSpPr>
          <p:nvPr>
            <p:ph type="sldNum" sz="quarter" idx="10"/>
          </p:nvPr>
        </p:nvSpPr>
        <p:spPr bwMode="auto"/>
        <p:txBody>
          <a:bodyPr/>
          <a:lstStyle/>
          <a:p>
            <a:pPr>
              <a:defRPr/>
            </a:pPr>
            <a:fld id="{137E5848-3A8E-F89D-43C4-66E244BAEC8A}" type="slidenum">
              <a:rPr/>
              <a:t/>
            </a:fld>
            <a:endParaRPr/>
          </a:p>
        </p:txBody>
      </p:sp>
    </p:spTree>
  </p:cSld>
</p:notes>
</file>

<file path=ppt/notesSlides/notesSlide4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1929304347" name="Slide Image Placeholder 1"/>
          <p:cNvSpPr>
            <a:spLocks noChangeAspect="1" noGrp="1" noRot="1"/>
          </p:cNvSpPr>
          <p:nvPr>
            <p:ph type="sldImg"/>
          </p:nvPr>
        </p:nvSpPr>
        <p:spPr bwMode="auto"/>
      </p:sp>
      <p:sp>
        <p:nvSpPr>
          <p:cNvPr id="1397608412" name="Notes Placeholder 2"/>
          <p:cNvSpPr>
            <a:spLocks noGrp="1"/>
          </p:cNvSpPr>
          <p:nvPr>
            <p:ph type="body" idx="1"/>
          </p:nvPr>
        </p:nvSpPr>
        <p:spPr bwMode="auto"/>
        <p:txBody>
          <a:bodyPr/>
          <a:lstStyle/>
          <a:p>
            <a:pPr>
              <a:defRPr/>
            </a:pPr>
            <a:endParaRPr/>
          </a:p>
        </p:txBody>
      </p:sp>
      <p:sp>
        <p:nvSpPr>
          <p:cNvPr id="1978630420" name="Slide Number Placeholder 3"/>
          <p:cNvSpPr>
            <a:spLocks noGrp="1"/>
          </p:cNvSpPr>
          <p:nvPr>
            <p:ph type="sldNum" sz="quarter" idx="10"/>
          </p:nvPr>
        </p:nvSpPr>
        <p:spPr bwMode="auto"/>
        <p:txBody>
          <a:bodyPr/>
          <a:lstStyle/>
          <a:p>
            <a:pPr>
              <a:defRPr/>
            </a:pPr>
            <a:fld id="{66F2FEB8-2ED4-A406-29B4-D4BC8B9C0331}" type="slidenum">
              <a:rPr/>
              <a:t/>
            </a:fld>
            <a:endParaRPr/>
          </a:p>
        </p:txBody>
      </p:sp>
    </p:spTree>
  </p:cSld>
</p:notes>
</file>

<file path=ppt/notesSlides/notesSlide4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2503D2E-ADAB-2341-6BD2-7050878E041A}" type="slidenum">
              <a:rPr/>
              <a:t/>
            </a:fld>
            <a:endParaRPr/>
          </a:p>
        </p:txBody>
      </p:sp>
    </p:spTree>
  </p:cSld>
</p:notes>
</file>

<file path=ppt/notesSlides/notesSlide5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BED64A8-D54E-8EF9-7F15-CD8B068C2469}" type="slidenum">
              <a:rPr/>
              <a:t/>
            </a:fld>
            <a:endParaRPr/>
          </a:p>
        </p:txBody>
      </p:sp>
    </p:spTree>
  </p:cSld>
</p:notes>
</file>

<file path=ppt/notesSlides/notesSlide5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125354A-E3BD-CF06-8211-9C9B99705510}" type="slidenum">
              <a:rPr/>
              <a:t/>
            </a:fld>
            <a:endParaRPr/>
          </a:p>
        </p:txBody>
      </p:sp>
    </p:spTree>
  </p:cSld>
</p:notes>
</file>

<file path=ppt/notesSlides/notesSlide5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E81D5E0-CAF1-5D8F-C350-AD7D7D8C58F1}" type="slidenum">
              <a:rPr/>
              <a:t/>
            </a:fld>
            <a:endParaRPr/>
          </a:p>
        </p:txBody>
      </p:sp>
    </p:spTree>
  </p:cSld>
</p:notes>
</file>

<file path=ppt/notesSlides/notesSlide5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E20F1DF-8D79-4FF3-F745-A6607D2DAD87}" type="slidenum">
              <a:rPr/>
              <a:t/>
            </a:fld>
            <a:endParaRPr/>
          </a:p>
        </p:txBody>
      </p:sp>
    </p:spTree>
  </p:cSld>
</p:notes>
</file>

<file path=ppt/notesSlides/notesSlide5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18342620" name="Slide Image Placeholder 1"/>
          <p:cNvSpPr>
            <a:spLocks noChangeAspect="1" noGrp="1" noRot="1"/>
          </p:cNvSpPr>
          <p:nvPr>
            <p:ph type="sldImg"/>
          </p:nvPr>
        </p:nvSpPr>
        <p:spPr bwMode="auto"/>
      </p:sp>
      <p:sp>
        <p:nvSpPr>
          <p:cNvPr id="1455028499" name="Notes Placeholder 2"/>
          <p:cNvSpPr>
            <a:spLocks noGrp="1"/>
          </p:cNvSpPr>
          <p:nvPr>
            <p:ph type="body" idx="1"/>
          </p:nvPr>
        </p:nvSpPr>
        <p:spPr bwMode="auto"/>
        <p:txBody>
          <a:bodyPr/>
          <a:lstStyle/>
          <a:p>
            <a:pPr>
              <a:defRPr/>
            </a:pPr>
            <a:endParaRPr/>
          </a:p>
        </p:txBody>
      </p:sp>
      <p:sp>
        <p:nvSpPr>
          <p:cNvPr id="1483227168" name="Slide Number Placeholder 3"/>
          <p:cNvSpPr>
            <a:spLocks noGrp="1"/>
          </p:cNvSpPr>
          <p:nvPr>
            <p:ph type="sldNum" sz="quarter" idx="10"/>
          </p:nvPr>
        </p:nvSpPr>
        <p:spPr bwMode="auto"/>
        <p:txBody>
          <a:bodyPr/>
          <a:lstStyle/>
          <a:p>
            <a:pPr>
              <a:defRPr/>
            </a:pPr>
            <a:fld id="{79F9E08D-2120-E233-EC00-D923F98E4575}" type="slidenum">
              <a:rPr/>
              <a:t/>
            </a:fld>
            <a:endParaRPr/>
          </a:p>
        </p:txBody>
      </p:sp>
    </p:spTree>
  </p:cSld>
</p:notes>
</file>

<file path=ppt/notesSlides/notesSlide5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4DA6D1B-D1BA-2793-0F51-E8489E39A809}" type="slidenum">
              <a:rPr/>
              <a:t/>
            </a:fld>
            <a:endParaRPr/>
          </a:p>
        </p:txBody>
      </p:sp>
    </p:spTree>
  </p:cSld>
</p:notes>
</file>

<file path=ppt/notesSlides/notesSlide5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7B5B482-378F-E53A-7A31-F62CBD4BDCD4}" type="slidenum">
              <a:rPr/>
              <a:t/>
            </a:fld>
            <a:endParaRPr/>
          </a:p>
        </p:txBody>
      </p:sp>
    </p:spTree>
  </p:cSld>
</p:notes>
</file>

<file path=ppt/notesSlides/notesSlide5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C580730-5880-5EF2-3DC5-240B76EEF216}" type="slidenum">
              <a:rPr/>
              <a:t/>
            </a:fld>
            <a:endParaRPr/>
          </a:p>
        </p:txBody>
      </p:sp>
    </p:spTree>
  </p:cSld>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itle" userDrawn="1">
  <p:cSld name="Title Slide">
    <p:bg>
      <p:bgPr shadeToTitle="0">
        <a:blipFill>
          <a:blip r:embed="rId2"/>
          <a:stretch/>
        </a:blipFill>
      </p:bgPr>
    </p:bg>
    <p:spTree>
      <p:nvGrpSpPr>
        <p:cNvPr id="1" name=""/>
        <p:cNvGrpSpPr/>
        <p:nvPr/>
      </p:nvGrpSpPr>
      <p:grpSpPr bwMode="auto">
        <a:xfrm>
          <a:off x="0" y="0"/>
          <a:ext cx="0" cy="0"/>
          <a:chOff x="0" y="0"/>
          <a:chExt cx="0" cy="0"/>
        </a:xfrm>
      </p:grpSpPr>
      <p:sp>
        <p:nvSpPr>
          <p:cNvPr id="11" name="Title Text"/>
          <p:cNvSpPr txBox="1">
            <a:spLocks noGrp="1"/>
          </p:cNvSpPr>
          <p:nvPr>
            <p:ph type="title"/>
          </p:nvPr>
        </p:nvSpPr>
        <p:spPr bwMode="auto">
          <a:xfrm>
            <a:off x="683568" y="1988843"/>
            <a:ext cx="7772401" cy="1470026"/>
          </a:xfrm>
          <a:prstGeom prst="rect">
            <a:avLst/>
          </a:prstGeom>
        </p:spPr>
        <p:txBody>
          <a:bodyPr/>
          <a:lstStyle/>
          <a:p>
            <a:pPr>
              <a:defRPr/>
            </a:pPr>
            <a:r>
              <a:rPr/>
              <a:t>Title Text</a:t>
            </a:r>
            <a:endParaRPr/>
          </a:p>
        </p:txBody>
      </p:sp>
      <p:sp>
        <p:nvSpPr>
          <p:cNvPr id="12" name="Body Level One…"/>
          <p:cNvSpPr txBox="1">
            <a:spLocks noGrp="1"/>
          </p:cNvSpPr>
          <p:nvPr>
            <p:ph type="body" sz="quarter" idx="1"/>
          </p:nvPr>
        </p:nvSpPr>
        <p:spPr bwMode="auto">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13"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itle and Content">
    <p:spTree>
      <p:nvGrpSpPr>
        <p:cNvPr id="1" name=""/>
        <p:cNvGrpSpPr/>
        <p:nvPr/>
      </p:nvGrpSpPr>
      <p:grpSpPr bwMode="auto">
        <a:xfrm>
          <a:off x="0" y="0"/>
          <a:ext cx="0" cy="0"/>
          <a:chOff x="0" y="0"/>
          <a:chExt cx="0" cy="0"/>
        </a:xfrm>
      </p:grpSpPr>
      <p:sp>
        <p:nvSpPr>
          <p:cNvPr id="20" name="Title Text"/>
          <p:cNvSpPr txBox="1">
            <a:spLocks noGrp="1"/>
          </p:cNvSpPr>
          <p:nvPr>
            <p:ph type="title"/>
          </p:nvPr>
        </p:nvSpPr>
        <p:spPr bwMode="auto">
          <a:prstGeom prst="rect">
            <a:avLst/>
          </a:prstGeom>
        </p:spPr>
        <p:txBody>
          <a:bodyPr/>
          <a:lstStyle/>
          <a:p>
            <a:pPr>
              <a:defRPr/>
            </a:pPr>
            <a:r>
              <a:rPr/>
              <a:t>Title Text</a:t>
            </a:r>
            <a:endParaRPr/>
          </a:p>
        </p:txBody>
      </p:sp>
      <p:sp>
        <p:nvSpPr>
          <p:cNvPr id="21" name="Body Level One…"/>
          <p:cNvSpPr txBox="1">
            <a:spLocks noGrp="1"/>
          </p:cNvSpPr>
          <p:nvPr>
            <p:ph type="body" idx="1"/>
          </p:nvPr>
        </p:nvSpPr>
        <p:spPr bwMode="auto">
          <a:xfrm>
            <a:off x="457200" y="1600200"/>
            <a:ext cx="8229600" cy="3917033"/>
          </a:xfrm>
          <a:prstGeom prst="rect">
            <a:avLst/>
          </a:prstGeom>
        </p:spPr>
        <p:txBody>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22"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Section Header">
    <p:spTree>
      <p:nvGrpSpPr>
        <p:cNvPr id="1" name=""/>
        <p:cNvGrpSpPr/>
        <p:nvPr/>
      </p:nvGrpSpPr>
      <p:grpSpPr bwMode="auto">
        <a:xfrm>
          <a:off x="0" y="0"/>
          <a:ext cx="0" cy="0"/>
          <a:chOff x="0" y="0"/>
          <a:chExt cx="0" cy="0"/>
        </a:xfrm>
      </p:grpSpPr>
      <p:sp>
        <p:nvSpPr>
          <p:cNvPr id="29" name="Title Text"/>
          <p:cNvSpPr txBox="1">
            <a:spLocks noGrp="1"/>
          </p:cNvSpPr>
          <p:nvPr>
            <p:ph type="title"/>
          </p:nvPr>
        </p:nvSpPr>
        <p:spPr bwMode="auto">
          <a:xfrm>
            <a:off x="683568" y="3993086"/>
            <a:ext cx="7772401" cy="1362075"/>
          </a:xfrm>
          <a:prstGeom prst="rect">
            <a:avLst/>
          </a:prstGeom>
        </p:spPr>
        <p:txBody>
          <a:bodyPr anchor="t"/>
          <a:lstStyle>
            <a:lvl1pPr algn="l">
              <a:defRPr sz="3000" b="1" cap="all"/>
            </a:lvl1pPr>
          </a:lstStyle>
          <a:p>
            <a:pPr>
              <a:defRPr/>
            </a:pPr>
            <a:r>
              <a:rPr/>
              <a:t>Title Text</a:t>
            </a:r>
            <a:endParaRPr/>
          </a:p>
        </p:txBody>
      </p:sp>
      <p:sp>
        <p:nvSpPr>
          <p:cNvPr id="30" name="Body Level One…"/>
          <p:cNvSpPr txBox="1">
            <a:spLocks noGrp="1"/>
          </p:cNvSpPr>
          <p:nvPr>
            <p:ph type="body" sz="quarter" idx="1"/>
          </p:nvPr>
        </p:nvSpPr>
        <p:spPr bwMode="auto">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31"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wo Content">
    <p:spTree>
      <p:nvGrpSpPr>
        <p:cNvPr id="1" name=""/>
        <p:cNvGrpSpPr/>
        <p:nvPr/>
      </p:nvGrpSpPr>
      <p:grpSpPr bwMode="auto">
        <a:xfrm>
          <a:off x="0" y="0"/>
          <a:ext cx="0" cy="0"/>
          <a:chOff x="0" y="0"/>
          <a:chExt cx="0" cy="0"/>
        </a:xfrm>
      </p:grpSpPr>
      <p:sp>
        <p:nvSpPr>
          <p:cNvPr id="38" name="Title Text"/>
          <p:cNvSpPr txBox="1">
            <a:spLocks noGrp="1"/>
          </p:cNvSpPr>
          <p:nvPr>
            <p:ph type="title"/>
          </p:nvPr>
        </p:nvSpPr>
        <p:spPr bwMode="auto">
          <a:prstGeom prst="rect">
            <a:avLst/>
          </a:prstGeom>
        </p:spPr>
        <p:txBody>
          <a:bodyPr/>
          <a:lstStyle/>
          <a:p>
            <a:pPr>
              <a:defRPr/>
            </a:pPr>
            <a:r>
              <a:rPr/>
              <a:t>Title Text</a:t>
            </a:r>
            <a:endParaRPr/>
          </a:p>
        </p:txBody>
      </p:sp>
      <p:sp>
        <p:nvSpPr>
          <p:cNvPr id="39" name="Body Level One…"/>
          <p:cNvSpPr txBox="1">
            <a:spLocks noGrp="1"/>
          </p:cNvSpPr>
          <p:nvPr>
            <p:ph type="body" sz="half" idx="1"/>
          </p:nvPr>
        </p:nvSpPr>
        <p:spPr bwMode="auto">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Comparison">
    <p:spTree>
      <p:nvGrpSpPr>
        <p:cNvPr id="1" name=""/>
        <p:cNvGrpSpPr/>
        <p:nvPr/>
      </p:nvGrpSpPr>
      <p:grpSpPr bwMode="auto">
        <a:xfrm>
          <a:off x="0" y="0"/>
          <a:ext cx="0" cy="0"/>
          <a:chOff x="0" y="0"/>
          <a:chExt cx="0" cy="0"/>
        </a:xfrm>
      </p:grpSpPr>
      <p:sp>
        <p:nvSpPr>
          <p:cNvPr id="47" name="Title Text"/>
          <p:cNvSpPr txBox="1">
            <a:spLocks noGrp="1"/>
          </p:cNvSpPr>
          <p:nvPr>
            <p:ph type="title"/>
          </p:nvPr>
        </p:nvSpPr>
        <p:spPr bwMode="auto">
          <a:prstGeom prst="rect">
            <a:avLst/>
          </a:prstGeom>
        </p:spPr>
        <p:txBody>
          <a:bodyPr/>
          <a:lstStyle/>
          <a:p>
            <a:pPr>
              <a:defRPr/>
            </a:pPr>
            <a:r>
              <a:rPr/>
              <a:t>Title Text</a:t>
            </a:r>
            <a:endParaRPr/>
          </a:p>
        </p:txBody>
      </p:sp>
      <p:sp>
        <p:nvSpPr>
          <p:cNvPr id="48" name="Body Level One…"/>
          <p:cNvSpPr txBox="1">
            <a:spLocks noGrp="1"/>
          </p:cNvSpPr>
          <p:nvPr>
            <p:ph type="body" sz="quarter" idx="1"/>
          </p:nvPr>
        </p:nvSpPr>
        <p:spPr bwMode="auto">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9" name="Text Placeholder 4"/>
          <p:cNvSpPr>
            <a:spLocks noGrp="1"/>
          </p:cNvSpPr>
          <p:nvPr>
            <p:ph type="body" sz="quarter" idx="21"/>
          </p:nvPr>
        </p:nvSpPr>
        <p:spPr bwMode="auto">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itle Only">
    <p:spTree>
      <p:nvGrpSpPr>
        <p:cNvPr id="1" name=""/>
        <p:cNvGrpSpPr/>
        <p:nvPr/>
      </p:nvGrpSpPr>
      <p:grpSpPr bwMode="auto">
        <a:xfrm>
          <a:off x="0" y="0"/>
          <a:ext cx="0" cy="0"/>
          <a:chOff x="0" y="0"/>
          <a:chExt cx="0" cy="0"/>
        </a:xfrm>
      </p:grpSpPr>
      <p:sp>
        <p:nvSpPr>
          <p:cNvPr id="57" name="Title Text"/>
          <p:cNvSpPr txBox="1">
            <a:spLocks noGrp="1"/>
          </p:cNvSpPr>
          <p:nvPr>
            <p:ph type="title"/>
          </p:nvPr>
        </p:nvSpPr>
        <p:spPr bwMode="auto">
          <a:prstGeom prst="rect">
            <a:avLst/>
          </a:prstGeom>
        </p:spPr>
        <p:txBody>
          <a:bodyPr/>
          <a:lstStyle/>
          <a:p>
            <a:pPr>
              <a:defRPr/>
            </a:pPr>
            <a:r>
              <a:rPr/>
              <a:t>Title Text</a:t>
            </a:r>
            <a:endParaRPr/>
          </a:p>
        </p:txBody>
      </p:sp>
      <p:sp>
        <p:nvSpPr>
          <p:cNvPr id="58"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Blank">
    <p:spTree>
      <p:nvGrpSpPr>
        <p:cNvPr id="1" name=""/>
        <p:cNvGrpSpPr/>
        <p:nvPr/>
      </p:nvGrpSpPr>
      <p:grpSpPr bwMode="auto">
        <a:xfrm>
          <a:off x="0" y="0"/>
          <a:ext cx="0" cy="0"/>
          <a:chOff x="0" y="0"/>
          <a:chExt cx="0" cy="0"/>
        </a:xfrm>
      </p:grpSpPr>
      <p:sp>
        <p:nvSpPr>
          <p:cNvPr id="6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Content with Caption">
    <p:spTree>
      <p:nvGrpSpPr>
        <p:cNvPr id="1" name=""/>
        <p:cNvGrpSpPr/>
        <p:nvPr/>
      </p:nvGrpSpPr>
      <p:grpSpPr bwMode="auto">
        <a:xfrm>
          <a:off x="0" y="0"/>
          <a:ext cx="0" cy="0"/>
          <a:chOff x="0" y="0"/>
          <a:chExt cx="0" cy="0"/>
        </a:xfrm>
      </p:grpSpPr>
      <p:sp>
        <p:nvSpPr>
          <p:cNvPr id="72" name="Title Text"/>
          <p:cNvSpPr txBox="1">
            <a:spLocks noGrp="1"/>
          </p:cNvSpPr>
          <p:nvPr>
            <p:ph type="title"/>
          </p:nvPr>
        </p:nvSpPr>
        <p:spPr bwMode="auto">
          <a:xfrm>
            <a:off x="457201" y="273050"/>
            <a:ext cx="3008315" cy="1162050"/>
          </a:xfrm>
          <a:prstGeom prst="rect">
            <a:avLst/>
          </a:prstGeom>
        </p:spPr>
        <p:txBody>
          <a:bodyPr anchor="b"/>
          <a:lstStyle>
            <a:lvl1pPr algn="l">
              <a:defRPr sz="1500" b="1"/>
            </a:lvl1pPr>
          </a:lstStyle>
          <a:p>
            <a:pPr>
              <a:defRPr/>
            </a:pPr>
            <a:r>
              <a:rPr/>
              <a:t>Title Text</a:t>
            </a:r>
            <a:endParaRPr/>
          </a:p>
        </p:txBody>
      </p:sp>
      <p:sp>
        <p:nvSpPr>
          <p:cNvPr id="73" name="Body Level One…"/>
          <p:cNvSpPr txBox="1">
            <a:spLocks noGrp="1"/>
          </p:cNvSpPr>
          <p:nvPr>
            <p:ph type="body" idx="1"/>
          </p:nvPr>
        </p:nvSpPr>
        <p:spPr bwMode="auto">
          <a:xfrm>
            <a:off x="3575050" y="273053"/>
            <a:ext cx="5111750" cy="5172175"/>
          </a:xfrm>
          <a:prstGeom prst="rect">
            <a:avLst/>
          </a:prstGeom>
        </p:spPr>
        <p:txBody>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74" name="Text Placeholder 3"/>
          <p:cNvSpPr>
            <a:spLocks noGrp="1"/>
          </p:cNvSpPr>
          <p:nvPr>
            <p:ph type="body" sz="quarter" idx="21"/>
          </p:nvPr>
        </p:nvSpPr>
        <p:spPr bwMode="auto">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Picture with Caption">
    <p:spTree>
      <p:nvGrpSpPr>
        <p:cNvPr id="1" name=""/>
        <p:cNvGrpSpPr/>
        <p:nvPr/>
      </p:nvGrpSpPr>
      <p:grpSpPr bwMode="auto">
        <a:xfrm>
          <a:off x="0" y="0"/>
          <a:ext cx="0" cy="0"/>
          <a:chOff x="0" y="0"/>
          <a:chExt cx="0" cy="0"/>
        </a:xfrm>
      </p:grpSpPr>
      <p:sp>
        <p:nvSpPr>
          <p:cNvPr id="82" name="Title Text"/>
          <p:cNvSpPr txBox="1">
            <a:spLocks noGrp="1"/>
          </p:cNvSpPr>
          <p:nvPr>
            <p:ph type="title"/>
          </p:nvPr>
        </p:nvSpPr>
        <p:spPr bwMode="auto">
          <a:xfrm>
            <a:off x="1792288" y="4509120"/>
            <a:ext cx="5486401" cy="566739"/>
          </a:xfrm>
          <a:prstGeom prst="rect">
            <a:avLst/>
          </a:prstGeom>
        </p:spPr>
        <p:txBody>
          <a:bodyPr anchor="b"/>
          <a:lstStyle>
            <a:lvl1pPr algn="l">
              <a:defRPr sz="1500" b="1"/>
            </a:lvl1pPr>
          </a:lstStyle>
          <a:p>
            <a:pPr>
              <a:defRPr/>
            </a:pPr>
            <a:r>
              <a:rPr/>
              <a:t>Title Text</a:t>
            </a:r>
            <a:endParaRPr/>
          </a:p>
        </p:txBody>
      </p:sp>
      <p:sp>
        <p:nvSpPr>
          <p:cNvPr id="83" name="Picture Placeholder 2"/>
          <p:cNvSpPr>
            <a:spLocks noGrp="1"/>
          </p:cNvSpPr>
          <p:nvPr>
            <p:ph type="pic" sz="half" idx="21"/>
          </p:nvPr>
        </p:nvSpPr>
        <p:spPr bwMode="auto">
          <a:xfrm>
            <a:off x="1792288" y="612778"/>
            <a:ext cx="5486401" cy="3824338"/>
          </a:xfrm>
          <a:prstGeom prst="rect">
            <a:avLst/>
          </a:prstGeom>
        </p:spPr>
        <p:txBody>
          <a:bodyPr lIns="91439" rIns="91439">
            <a:noAutofit/>
          </a:bodyPr>
          <a:lstStyle/>
          <a:p>
            <a:pPr>
              <a:defRPr/>
            </a:pPr>
            <a:endParaRPr/>
          </a:p>
        </p:txBody>
      </p:sp>
      <p:sp>
        <p:nvSpPr>
          <p:cNvPr id="84" name="Body Level One…"/>
          <p:cNvSpPr txBox="1">
            <a:spLocks noGrp="1"/>
          </p:cNvSpPr>
          <p:nvPr>
            <p:ph type="body" sz="quarter" idx="1"/>
          </p:nvPr>
        </p:nvSpPr>
        <p:spPr bwMode="auto">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8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theme" Target="../theme/theme1.xml"/><Relationship Id="rId11"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Pr shadeToTitle="0">
        <a:blipFill>
          <a:blip r:embed="rId11"/>
          <a:stretch/>
        </a:blipFill>
      </p:bgPr>
    </p:bg>
    <p:spTree>
      <p:nvGrpSpPr>
        <p:cNvPr id="1" name=""/>
        <p:cNvGrpSpPr/>
        <p:nvPr/>
      </p:nvGrpSpPr>
      <p:grpSpPr bwMode="auto">
        <a:xfrm>
          <a:off x="0" y="0"/>
          <a:ext cx="0" cy="0"/>
          <a:chOff x="0" y="0"/>
          <a:chExt cx="0" cy="0"/>
        </a:xfrm>
      </p:grpSpPr>
      <p:sp>
        <p:nvSpPr>
          <p:cNvPr id="2" name="Title Text"/>
          <p:cNvSpPr txBox="1">
            <a:spLocks noGrp="1"/>
          </p:cNvSpPr>
          <p:nvPr>
            <p:ph type="title"/>
          </p:nvPr>
        </p:nvSpPr>
        <p:spPr bwMode="auto">
          <a:xfrm>
            <a:off x="457200" y="274638"/>
            <a:ext cx="8229600" cy="1143001"/>
          </a:xfrm>
          <a:prstGeom prst="rect">
            <a:avLst/>
          </a:prstGeom>
          <a:ln w="12700">
            <a:miter lim="400000"/>
          </a:ln>
        </p:spPr>
        <p:txBody>
          <a:bodyPr lIns="45719" rIns="45719" anchor="ctr">
            <a:normAutofit/>
          </a:bodyPr>
          <a:lstStyle/>
          <a:p>
            <a:pPr>
              <a:defRPr/>
            </a:pPr>
            <a:r>
              <a:rPr/>
              <a:t>Title Text</a:t>
            </a:r>
            <a:endParaRPr/>
          </a:p>
        </p:txBody>
      </p:sp>
      <p:sp>
        <p:nvSpPr>
          <p:cNvPr id="3" name="Body Level One…"/>
          <p:cNvSpPr txBox="1">
            <a:spLocks noGrp="1"/>
          </p:cNvSpPr>
          <p:nvPr>
            <p:ph type="body" idx="1"/>
          </p:nvPr>
        </p:nvSpPr>
        <p:spPr bwMode="auto">
          <a:xfrm>
            <a:off x="457200" y="1600200"/>
            <a:ext cx="8229600" cy="5257800"/>
          </a:xfrm>
          <a:prstGeom prst="rect">
            <a:avLst/>
          </a:prstGeom>
          <a:ln w="12700">
            <a:miter lim="400000"/>
          </a:ln>
        </p:spPr>
        <p:txBody>
          <a:bodyPr lIns="45719" rIns="45719">
            <a:normAutofit/>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 name="Slide Number"/>
          <p:cNvSpPr txBox="1">
            <a:spLocks noGrp="1"/>
          </p:cNvSpPr>
          <p:nvPr>
            <p:ph type="sldNum" sz="quarter" idx="2"/>
          </p:nvPr>
        </p:nvSpPr>
        <p:spPr bwMode="auto">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pPr>
              <a:defRPr/>
            </a:pPr>
            <a:fld id="{86CB4B4D-7CA3-9044-876B-883B54F8677D}"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1pPr>
      <a:lvl2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2pPr>
      <a:lvl3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3pPr>
      <a:lvl4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4pPr>
      <a:lvl5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5pPr>
      <a:lvl6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6pPr>
      <a:lvl7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7pPr>
      <a:lvl8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8pPr>
      <a:lvl9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9pPr>
    </p:titleStyle>
    <p:bodyStyle>
      <a:lvl1pPr marL="257175" marR="0" indent="-257175"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1pPr>
      <a:lvl2pPr marL="587829" marR="0" indent="-24492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2pPr>
      <a:lvl3pPr marL="914400" marR="0" indent="-22860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3pPr>
      <a:lvl4pPr marL="1303019" marR="0" indent="-27431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4pPr>
      <a:lvl5pPr marL="16459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5pPr>
      <a:lvl6pPr marL="19888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6pPr>
      <a:lvl7pPr marL="23317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7pPr>
      <a:lvl8pPr marL="26746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8pPr>
      <a:lvl9pPr marL="3017519"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9pPr>
    </p:bodyStyle>
    <p:otherStyle>
      <a:lvl1pPr marL="0" marR="0" indent="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1pPr>
      <a:lvl2pPr marL="0" marR="0" indent="457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2pPr>
      <a:lvl3pPr marL="0" marR="0" indent="914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3pPr>
      <a:lvl4pPr marL="0" marR="0" indent="1371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4pPr>
      <a:lvl5pPr marL="0" marR="0" indent="18288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5pPr>
      <a:lvl6pPr marL="0" marR="0" indent="22860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6pPr>
      <a:lvl7pPr marL="0" marR="0" indent="2743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7pPr>
      <a:lvl8pPr marL="0" marR="0" indent="3200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8pPr>
      <a:lvl9pPr marL="0" marR="0" indent="3657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5.jpg"/></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6.jpg"/></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7.png"/></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8.jpg"/></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9.jpg"/></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10.jpg"/></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11.png"/></Relationships>
</file>

<file path=ppt/slides/_rels/slide27.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12.jpg"/><Relationship Id="rId4" Type="http://schemas.openxmlformats.org/officeDocument/2006/relationships/image" Target="../media/image13.jpg"/></Relationships>
</file>

<file path=ppt/slides/_rels/slide3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14.png"/></Relationships>
</file>

<file path=ppt/slides/_rels/slide3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15.png"/></Relationships>
</file>

<file path=ppt/slides/_rels/slide3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16.png"/></Relationships>
</file>

<file path=ppt/slides/_rels/slide3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3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3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4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4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4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s>
</file>

<file path=ppt/slides/_rels/slide4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 Id="rId3" Type="http://schemas.openxmlformats.org/officeDocument/2006/relationships/image" Target="../media/image17.png"/><Relationship Id="rId4" Type="http://schemas.openxmlformats.org/officeDocument/2006/relationships/image" Target="../media/image18.jpg"/></Relationships>
</file>

<file path=ppt/slides/_rels/slide4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image" Target="../media/image19.png"/></Relationships>
</file>

<file path=ppt/slides/_rels/slide4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9.xml"/></Relationships>
</file>

<file path=ppt/slides/_rels/slide5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0.xml"/></Relationships>
</file>

<file path=ppt/slides/_rels/slide5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1.xml"/></Relationships>
</file>

<file path=ppt/slides/_rels/slide5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2.xml"/></Relationships>
</file>

<file path=ppt/slides/_rels/slide5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3.xml"/></Relationships>
</file>

<file path=ppt/slides/_rels/slide5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4.xml"/></Relationships>
</file>

<file path=ppt/slides/_rels/slide5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5.xml"/></Relationships>
</file>

<file path=ppt/slides/_rels/slide5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6.xml"/></Relationships>
</file>

<file path=ppt/slides/_rels/slide5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7.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2" name="Title 1"/>
          <p:cNvSpPr txBox="1">
            <a:spLocks noGrp="1"/>
          </p:cNvSpPr>
          <p:nvPr>
            <p:ph type="ctrTitle"/>
          </p:nvPr>
        </p:nvSpPr>
        <p:spPr bwMode="auto">
          <a:xfrm>
            <a:off x="421240" y="2166100"/>
            <a:ext cx="8409677" cy="3853348"/>
          </a:xfrm>
          <a:prstGeom prst="rect">
            <a:avLst/>
          </a:prstGeom>
        </p:spPr>
        <p:txBody>
          <a:bodyPr>
            <a:normAutofit fontScale="90000"/>
          </a:bodyPr>
          <a:lstStyle/>
          <a:p>
            <a:pPr defTabSz="562355">
              <a:defRPr sz="3050" b="1">
                <a:solidFill>
                  <a:schemeClr val="accent2"/>
                </a:solidFill>
              </a:defRPr>
            </a:pPr>
            <a:br>
              <a:rPr lang="en-GB"/>
            </a:br>
            <a:br>
              <a:rPr lang="en-GB"/>
            </a:br>
            <a:r>
              <a:rPr lang="en-GB" sz="3100">
                <a:solidFill>
                  <a:srgbClr val="FFFF00"/>
                </a:solidFill>
              </a:rPr>
              <a:t>LCLM5005</a:t>
            </a:r>
            <a:br>
              <a:rPr sz="3100">
                <a:solidFill>
                  <a:srgbClr val="FFFF00"/>
                </a:solidFill>
              </a:rPr>
            </a:br>
            <a:r>
              <a:rPr sz="3100">
                <a:solidFill>
                  <a:srgbClr val="FFFF00"/>
                </a:solidFill>
              </a:rPr>
              <a:t> </a:t>
            </a:r>
            <a:r>
              <a:rPr lang="en-GB" sz="3100">
                <a:solidFill>
                  <a:srgbClr val="FFFF00"/>
                </a:solidFill>
              </a:rPr>
              <a:t>Organisational Culture</a:t>
            </a:r>
            <a:endParaRPr sz="3100">
              <a:solidFill>
                <a:srgbClr val="FFFF00"/>
              </a:solidFill>
            </a:endParaRPr>
          </a:p>
          <a:p>
            <a:pPr defTabSz="562355">
              <a:defRPr sz="2600" b="1">
                <a:solidFill>
                  <a:schemeClr val="accent2"/>
                </a:solidFill>
              </a:defRPr>
            </a:pPr>
            <a:r>
              <a:rPr lang="en-GB" sz="3100" b="1">
                <a:solidFill>
                  <a:srgbClr val="FFFF00"/>
                </a:solidFill>
                <a:ea typeface="Calibri"/>
                <a:cs typeface="Times New Roman"/>
              </a:rPr>
              <a:t>Week 4</a:t>
            </a:r>
            <a:r>
              <a:rPr lang="en-GB" sz="3100" b="1">
                <a:solidFill>
                  <a:srgbClr val="FFFF00"/>
                </a:solidFill>
                <a:ea typeface="Calibri"/>
                <a:cs typeface="Times New Roman"/>
              </a:rPr>
              <a:t>:</a:t>
            </a:r>
            <a:r>
              <a:rPr lang="en-GB" sz="3100">
                <a:solidFill>
                  <a:srgbClr val="FFFF00"/>
                </a:solidFill>
                <a:ea typeface="Calibri"/>
                <a:cs typeface="Times New Roman"/>
              </a:rPr>
              <a:t> </a:t>
            </a:r>
            <a:br>
              <a:rPr lang="en-GB" sz="3100">
                <a:solidFill>
                  <a:srgbClr val="FFFF00"/>
                </a:solidFill>
                <a:ea typeface="Calibri"/>
                <a:cs typeface="Times New Roman"/>
              </a:rPr>
            </a:br>
            <a:r>
              <a:rPr lang="en-GB" sz="3100" b="1">
                <a:solidFill>
                  <a:srgbClr val="FFFF00"/>
                </a:solidFill>
                <a:ea typeface="Calibri"/>
                <a:cs typeface="Times New Roman"/>
              </a:rPr>
              <a:t>Theories of </a:t>
            </a:r>
            <a:r>
              <a:rPr lang="en-GB" sz="3100" b="1">
                <a:solidFill>
                  <a:srgbClr val="FFFF00"/>
                </a:solidFill>
                <a:ea typeface="Calibri"/>
                <a:cs typeface="Times New Roman"/>
              </a:rPr>
              <a:t>Organisational Culture</a:t>
            </a:r>
            <a:br>
              <a:rPr lang="en-GB" sz="3100" b="1">
                <a:solidFill>
                  <a:srgbClr val="FFFF00"/>
                </a:solidFill>
                <a:ea typeface="Calibri"/>
                <a:cs typeface="Times New Roman"/>
              </a:rPr>
            </a:br>
            <a:br>
              <a:rPr lang="en-GB" sz="3100"/>
            </a:br>
            <a:br>
              <a:rPr sz="2950">
                <a:solidFill>
                  <a:srgbClr val="FF0000"/>
                </a:solidFill>
              </a:rPr>
            </a:br>
            <a:br>
              <a:rPr sz="2950">
                <a:solidFill>
                  <a:srgbClr val="FF0000"/>
                </a:solidFill>
              </a:rPr>
            </a:br>
            <a:endParaRPr sz="2950">
              <a:solidFill>
                <a:srgbClr val="FF0000"/>
              </a:solidFill>
            </a:endParaRPr>
          </a:p>
        </p:txBody>
      </p:sp>
      <p:sp>
        <p:nvSpPr>
          <p:cNvPr id="113" name="TextBox 1"/>
          <p:cNvSpPr txBox="1"/>
          <p:nvPr/>
        </p:nvSpPr>
        <p:spPr bwMode="auto">
          <a:xfrm>
            <a:off x="313083" y="965771"/>
            <a:ext cx="8235017" cy="1200329"/>
          </a:xfrm>
          <a:prstGeom prst="rect">
            <a:avLst/>
          </a:prstGeom>
          <a:ln w="12700">
            <a:miter lim="400000"/>
          </a:ln>
        </p:spPr>
        <p:txBody>
          <a:bodyPr wrap="square" lIns="45719" rIns="45719">
            <a:spAutoFit/>
          </a:bodyPr>
          <a:lstStyle>
            <a:lvl1pPr>
              <a:defRPr sz="4000" b="1"/>
            </a:lvl1pPr>
          </a:lstStyle>
          <a:p>
            <a:pPr algn="ctr">
              <a:defRPr/>
            </a:pPr>
            <a:r>
              <a:rPr lang="en-US" sz="3600">
                <a:latin typeface="Arial"/>
                <a:ea typeface="Arial"/>
              </a:rPr>
              <a:t>BA</a:t>
            </a:r>
            <a:r>
              <a:rPr lang="en-US" sz="3600" spc="-35">
                <a:latin typeface="Arial"/>
                <a:ea typeface="Arial"/>
              </a:rPr>
              <a:t> </a:t>
            </a:r>
            <a:r>
              <a:rPr lang="en-US" sz="3600">
                <a:latin typeface="Arial"/>
                <a:ea typeface="Arial"/>
              </a:rPr>
              <a:t>(Hons)</a:t>
            </a:r>
            <a:r>
              <a:rPr lang="en-US" sz="3600" spc="-35">
                <a:latin typeface="Arial"/>
                <a:ea typeface="Arial"/>
              </a:rPr>
              <a:t> </a:t>
            </a:r>
            <a:r>
              <a:rPr lang="en-US" sz="3600">
                <a:latin typeface="Arial"/>
                <a:ea typeface="Arial"/>
              </a:rPr>
              <a:t>Leadership</a:t>
            </a:r>
            <a:r>
              <a:rPr lang="en-US" sz="3600" spc="-30">
                <a:latin typeface="Arial"/>
                <a:ea typeface="Arial"/>
              </a:rPr>
              <a:t> </a:t>
            </a:r>
            <a:r>
              <a:rPr lang="en-US" sz="3600">
                <a:latin typeface="Arial"/>
                <a:ea typeface="Arial"/>
              </a:rPr>
              <a:t>and</a:t>
            </a:r>
            <a:r>
              <a:rPr lang="en-US" sz="3600" spc="-25">
                <a:latin typeface="Arial"/>
                <a:ea typeface="Arial"/>
              </a:rPr>
              <a:t> </a:t>
            </a:r>
            <a:r>
              <a:rPr lang="en-US" sz="3600">
                <a:latin typeface="Arial"/>
                <a:ea typeface="Arial"/>
              </a:rPr>
              <a:t>Management</a:t>
            </a:r>
            <a:r>
              <a:rPr lang="en-US" sz="3600" spc="-35">
                <a:latin typeface="Arial"/>
                <a:ea typeface="Arial"/>
              </a:rPr>
              <a:t> </a:t>
            </a:r>
            <a:r>
              <a:rPr lang="en-US" sz="3600">
                <a:latin typeface="Arial"/>
                <a:ea typeface="Arial"/>
              </a:rPr>
              <a:t>Skills</a:t>
            </a:r>
            <a:r>
              <a:rPr lang="en-US" sz="3600" spc="-30">
                <a:latin typeface="Arial"/>
                <a:ea typeface="Arial"/>
              </a:rPr>
              <a:t> </a:t>
            </a:r>
            <a:r>
              <a:rPr lang="en-US" sz="3600">
                <a:latin typeface="Arial"/>
                <a:ea typeface="Arial"/>
              </a:rPr>
              <a:t>for</a:t>
            </a:r>
            <a:r>
              <a:rPr lang="en-US" sz="3600" spc="-30">
                <a:latin typeface="Arial"/>
                <a:ea typeface="Arial"/>
              </a:rPr>
              <a:t> </a:t>
            </a:r>
            <a:r>
              <a:rPr lang="en-US" sz="3600">
                <a:latin typeface="Arial"/>
                <a:ea typeface="Arial"/>
              </a:rPr>
              <a:t>the</a:t>
            </a:r>
            <a:r>
              <a:rPr lang="en-US" sz="3600" spc="-25">
                <a:latin typeface="Arial"/>
                <a:ea typeface="Arial"/>
              </a:rPr>
              <a:t> </a:t>
            </a:r>
            <a:r>
              <a:rPr lang="en-US" sz="3600" spc="-10">
                <a:latin typeface="Arial"/>
                <a:ea typeface="Arial"/>
              </a:rPr>
              <a:t>Workplace</a:t>
            </a:r>
            <a:endParaRPr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195209" y="1643865"/>
            <a:ext cx="8575576" cy="3877931"/>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a:buFont typeface="Arial"/>
              <a:buChar char="•"/>
              <a:defRPr/>
            </a:pPr>
            <a:r>
              <a:rPr lang="en-GB" sz="2400" b="1" i="1">
                <a:solidFill>
                  <a:srgbClr val="00B0F0"/>
                </a:solidFill>
                <a:ea typeface="Calibri"/>
                <a:cs typeface="Times New Roman"/>
              </a:rPr>
              <a:t>Read and learnt from two articles</a:t>
            </a:r>
            <a:endParaRPr sz="2400" i="1">
              <a:solidFill>
                <a:srgbClr val="00B0F0"/>
              </a:solidFill>
            </a:endParaRPr>
          </a:p>
          <a:p>
            <a:pPr marL="0" indent="0">
              <a:buClrTx/>
              <a:buSzPct val="100000"/>
              <a:buFont typeface="Arial"/>
              <a:buNone/>
              <a:defRPr/>
            </a:pPr>
            <a:endParaRPr sz="2400" b="1" i="1"/>
          </a:p>
          <a:p>
            <a:pPr>
              <a:buFont typeface="Arial"/>
              <a:buChar char="•"/>
              <a:defRPr/>
            </a:pPr>
            <a:r>
              <a:rPr lang="en-GB" sz="2400" b="1" i="1">
                <a:solidFill>
                  <a:srgbClr val="00B0F0"/>
                </a:solidFill>
              </a:rPr>
              <a:t>Summarised the key findings of the two articles</a:t>
            </a:r>
            <a:endParaRPr lang="en-GB" sz="2400" b="1" i="1">
              <a:solidFill>
                <a:srgbClr val="00B0F0"/>
              </a:solidFill>
            </a:endParaRPr>
          </a:p>
          <a:p>
            <a:pPr>
              <a:buFont typeface="Arial"/>
              <a:buChar char="•"/>
              <a:defRPr/>
            </a:pPr>
            <a:endParaRPr sz="2400" i="1"/>
          </a:p>
          <a:p>
            <a:pPr>
              <a:buFont typeface="Arial"/>
              <a:buChar char="•"/>
              <a:defRPr/>
            </a:pPr>
            <a:r>
              <a:rPr lang="en-GB" sz="2400" b="1" i="1">
                <a:solidFill>
                  <a:srgbClr val="00B0F0"/>
                </a:solidFill>
              </a:rPr>
              <a:t>Linked organisational culture with organisational performance</a:t>
            </a:r>
            <a:endParaRPr lang="en-GB" sz="2400" b="1" i="1">
              <a:solidFill>
                <a:srgbClr val="00B0F0"/>
              </a:solidFill>
            </a:endParaRPr>
          </a:p>
          <a:p>
            <a:pPr>
              <a:buFont typeface="Arial"/>
              <a:buChar char="•"/>
              <a:defRPr/>
            </a:pPr>
            <a:endParaRPr lang="en-GB" sz="2400" i="1"/>
          </a:p>
          <a:p>
            <a:pPr>
              <a:buFont typeface="Arial"/>
              <a:buChar char="•"/>
              <a:defRPr/>
            </a:pPr>
            <a:r>
              <a:rPr lang="en-GB" sz="2400" b="1" i="1" u="none" strike="noStrike" cap="none" spc="0">
                <a:ln>
                  <a:noFill/>
                </a:ln>
                <a:solidFill>
                  <a:srgbClr val="00B0F0"/>
                </a:solidFill>
                <a:latin typeface="Myriad Pro"/>
                <a:ea typeface="Myriad Pro"/>
                <a:cs typeface="Myriad Pro"/>
              </a:rPr>
              <a:t>Discussed the assignment briefs</a:t>
            </a:r>
            <a:endParaRPr sz="2400" i="1"/>
          </a:p>
          <a:p>
            <a:pPr marL="0" lvl="0" indent="0">
              <a:buClrTx/>
              <a:buSzPct val="100000"/>
              <a:buFont typeface="Arial"/>
              <a:buNone/>
              <a:defRPr/>
            </a:pPr>
            <a:endParaRPr sz="2400" i="1"/>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2</a:t>
            </a:fld>
            <a:endParaRPr/>
          </a:p>
        </p:txBody>
      </p:sp>
      <p:sp>
        <p:nvSpPr>
          <p:cNvPr id="117" name="Title 1"/>
          <p:cNvSpPr txBox="1">
            <a:spLocks noGrp="1"/>
          </p:cNvSpPr>
          <p:nvPr>
            <p:ph type="title"/>
          </p:nvPr>
        </p:nvSpPr>
        <p:spPr bwMode="auto">
          <a:xfrm>
            <a:off x="606175" y="250298"/>
            <a:ext cx="7918553" cy="857251"/>
          </a:xfrm>
          <a:prstGeom prst="rect">
            <a:avLst/>
          </a:prstGeom>
        </p:spPr>
        <p:txBody>
          <a:bodyPr>
            <a:normAutofit/>
          </a:bodyPr>
          <a:lstStyle>
            <a:lvl1pPr defTabSz="630936">
              <a:defRPr sz="3300" b="1">
                <a:solidFill>
                  <a:srgbClr val="0070C0"/>
                </a:solidFill>
              </a:defRPr>
            </a:lvl1pPr>
          </a:lstStyle>
          <a:p>
            <a:pPr>
              <a:defRPr/>
            </a:pPr>
            <a:r>
              <a:rPr lang="en-GB"/>
              <a:t>Recap of Week 3 </a:t>
            </a:r>
            <a:endParaRPr/>
          </a:p>
        </p:txBody>
      </p:sp>
      <p:sp>
        <p:nvSpPr>
          <p:cNvPr id="118" name="TextBox 7"/>
          <p:cNvSpPr txBox="1"/>
          <p:nvPr/>
        </p:nvSpPr>
        <p:spPr bwMode="auto">
          <a:xfrm>
            <a:off x="195209" y="1107550"/>
            <a:ext cx="8151611" cy="461665"/>
          </a:xfrm>
          <a:prstGeom prst="rect">
            <a:avLst/>
          </a:prstGeom>
          <a:ln w="12700">
            <a:miter lim="400000"/>
          </a:ln>
        </p:spPr>
        <p:txBody>
          <a:bodyPr wrap="square" lIns="45719" rIns="45719">
            <a:spAutoFit/>
          </a:bodyPr>
          <a:lstStyle>
            <a:lvl1pPr>
              <a:defRPr sz="2400" b="1"/>
            </a:lvl1pPr>
          </a:lstStyle>
          <a:p>
            <a:pPr>
              <a:defRPr/>
            </a:pPr>
            <a:r>
              <a:rPr lang="en-GB"/>
              <a:t>We did the following:</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123289" y="1692324"/>
            <a:ext cx="8846049" cy="3829471"/>
          </a:xfrm>
          <a:prstGeom prst="rect">
            <a:avLst/>
          </a:prstGeom>
        </p:spPr>
        <p:txBody>
          <a:bodyPr>
            <a:normAutofit/>
          </a:bodyPr>
          <a:lstStyle/>
          <a:p>
            <a:pPr>
              <a:buFont typeface="Wingdings"/>
              <a:buChar char="v"/>
              <a:defRPr/>
            </a:pPr>
            <a:r>
              <a:rPr lang="en-GB" sz="2800"/>
              <a:t>Hofstede’s Cultural Dimensions</a:t>
            </a:r>
            <a:endParaRPr sz="2800"/>
          </a:p>
          <a:p>
            <a:pPr lvl="0">
              <a:buFont typeface="Wingdings"/>
              <a:buChar char="v"/>
              <a:defRPr/>
            </a:pPr>
            <a:r>
              <a:rPr lang="en-GB" sz="2800"/>
              <a:t>Schein’s Three Levels of Organisational Culture</a:t>
            </a:r>
            <a:endParaRPr sz="2800"/>
          </a:p>
          <a:p>
            <a:pPr lvl="0">
              <a:buFont typeface="Wingdings"/>
              <a:buChar char="v"/>
              <a:defRPr/>
            </a:pPr>
            <a:r>
              <a:rPr lang="en-GB" sz="2800"/>
              <a:t>Johnson and Scholes’ Cultural Web </a:t>
            </a:r>
            <a:endParaRPr sz="2800"/>
          </a:p>
          <a:p>
            <a:pPr lvl="0">
              <a:buFont typeface="Wingdings"/>
              <a:buChar char="v"/>
              <a:defRPr/>
            </a:pPr>
            <a:r>
              <a:rPr lang="en-GB" sz="2800"/>
              <a:t>Handy’s 4 Types of Culture</a:t>
            </a:r>
            <a:endParaRPr sz="2800"/>
          </a:p>
          <a:p>
            <a:pPr lvl="0">
              <a:buFont typeface="Wingdings"/>
              <a:buChar char="v"/>
              <a:defRPr/>
            </a:pPr>
            <a:r>
              <a:rPr lang="en-GB" sz="2800"/>
              <a:t>Deal and Kennedy’s Corporate Cultures</a:t>
            </a:r>
            <a:endParaRPr/>
          </a:p>
          <a:p>
            <a:pPr>
              <a:defRPr/>
            </a:pPr>
            <a:endParaRPr lang="en-GB"/>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3</a:t>
            </a:fld>
            <a:endParaRPr/>
          </a:p>
        </p:txBody>
      </p:sp>
      <p:sp>
        <p:nvSpPr>
          <p:cNvPr id="117" name="Title 1"/>
          <p:cNvSpPr txBox="1">
            <a:spLocks noGrp="1"/>
          </p:cNvSpPr>
          <p:nvPr>
            <p:ph type="title"/>
          </p:nvPr>
        </p:nvSpPr>
        <p:spPr bwMode="auto">
          <a:xfrm>
            <a:off x="606175" y="250298"/>
            <a:ext cx="7918553" cy="857251"/>
          </a:xfrm>
          <a:prstGeom prst="rect">
            <a:avLst/>
          </a:prstGeom>
        </p:spPr>
        <p:txBody>
          <a:bodyPr vertOverflow="overflow" horzOverflow="overflow" vert="horz" wrap="square" lIns="45718" tIns="45720" rIns="45718" bIns="45720" numCol="1" spcCol="0" rtlCol="0" fromWordArt="0" anchor="ctr" anchorCtr="0" forceAA="0" upright="0" compatLnSpc="0">
            <a:normAutofit fontScale="95000" lnSpcReduction="1000"/>
          </a:bodyPr>
          <a:lstStyle>
            <a:lvl1pPr defTabSz="630936">
              <a:defRPr sz="3300" b="1">
                <a:solidFill>
                  <a:srgbClr val="0070C0"/>
                </a:solidFill>
              </a:defRPr>
            </a:lvl1pPr>
          </a:lstStyle>
          <a:p>
            <a:pPr>
              <a:defRPr/>
            </a:pPr>
            <a:r>
              <a:rPr lang="en-GB" sz="3200">
                <a:solidFill>
                  <a:schemeClr val="tx1"/>
                </a:solidFill>
              </a:rPr>
              <a:t>Week 4: Theories of Organisational Culture</a:t>
            </a:r>
            <a:endParaRPr>
              <a:solidFill>
                <a:schemeClr val="tx1"/>
              </a:solidFill>
            </a:endParaRPr>
          </a:p>
        </p:txBody>
      </p:sp>
      <p:sp>
        <p:nvSpPr>
          <p:cNvPr id="118" name="TextBox 7"/>
          <p:cNvSpPr txBox="1"/>
          <p:nvPr/>
        </p:nvSpPr>
        <p:spPr bwMode="auto">
          <a:xfrm>
            <a:off x="267127" y="1107549"/>
            <a:ext cx="8090491" cy="579479"/>
          </a:xfrm>
          <a:prstGeom prst="rect">
            <a:avLst/>
          </a:prstGeom>
          <a:ln w="12700">
            <a:miter lim="400000"/>
          </a:ln>
        </p:spPr>
        <p:txBody>
          <a:bodyPr wrap="square" lIns="45719" rIns="45719">
            <a:spAutoFit/>
          </a:bodyPr>
          <a:lstStyle>
            <a:lvl1pPr>
              <a:defRPr sz="2400" b="1"/>
            </a:lvl1pPr>
          </a:lstStyle>
          <a:p>
            <a:pPr>
              <a:defRPr/>
            </a:pPr>
            <a:r>
              <a:rPr lang="en-GB" sz="3200"/>
              <a:t>We will examine the</a:t>
            </a:r>
            <a:r>
              <a:rPr lang="en-GB" sz="3200"/>
              <a:t> following:</a:t>
            </a:r>
            <a:endParaRPr sz="3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133564" y="205483"/>
            <a:ext cx="8553236" cy="1068514"/>
          </a:xfrm>
          <a:prstGeom prst="rect">
            <a:avLst/>
          </a:prstGeom>
        </p:spPr>
        <p:txBody>
          <a:bodyPr>
            <a:normAutofit fontScale="90000"/>
          </a:bodyPr>
          <a:lstStyle/>
          <a:p>
            <a:pPr>
              <a:defRPr/>
            </a:pPr>
            <a:br>
              <a:rPr lang="en-GB" sz="4800">
                <a:solidFill>
                  <a:srgbClr val="00B0F0"/>
                </a:solidFill>
              </a:rPr>
            </a:br>
            <a:r>
              <a:rPr lang="en-GB" sz="4000" b="1">
                <a:solidFill>
                  <a:srgbClr val="00B0F0"/>
                </a:solidFill>
                <a:ea typeface="Calibri"/>
                <a:cs typeface="Times New Roman"/>
              </a:rPr>
              <a:t>Theories of Organisational Culture</a:t>
            </a:r>
            <a:br>
              <a:rPr lang="en-GB" sz="4000" b="1">
                <a:solidFill>
                  <a:srgbClr val="00B0F0"/>
                </a:solidFill>
                <a:ea typeface="Calibri"/>
                <a:cs typeface="Times New Roman"/>
              </a:rPr>
            </a:br>
            <a:br>
              <a:rPr lang="en-GB" sz="4800">
                <a:solidFill>
                  <a:srgbClr val="00B0F0"/>
                </a:solidFill>
              </a:rPr>
            </a:br>
            <a:endParaRPr sz="4800" b="1">
              <a:solidFill>
                <a:srgbClr val="00B0F0"/>
              </a:solidFill>
            </a:endParaRPr>
          </a:p>
        </p:txBody>
      </p:sp>
      <p:sp>
        <p:nvSpPr>
          <p:cNvPr id="124" name="Clarifying the core concepts in this module"/>
          <p:cNvSpPr txBox="1">
            <a:spLocks noGrp="1"/>
          </p:cNvSpPr>
          <p:nvPr>
            <p:ph type="body" idx="1"/>
          </p:nvPr>
        </p:nvSpPr>
        <p:spPr bwMode="auto">
          <a:xfrm>
            <a:off x="133564" y="1160981"/>
            <a:ext cx="8763856" cy="4243238"/>
          </a:xfrm>
          <a:prstGeom prst="rect">
            <a:avLst/>
          </a:prstGeom>
        </p:spPr>
        <p:txBody>
          <a:bodyPr>
            <a:normAutofit/>
          </a:bodyPr>
          <a:lstStyle/>
          <a:p>
            <a:pPr marL="0" indent="0" algn="ctr">
              <a:spcBef>
                <a:spcPts val="0"/>
              </a:spcBef>
              <a:buSzTx/>
              <a:buFontTx/>
              <a:buNone/>
              <a:defRPr sz="3300" b="1"/>
            </a:pPr>
            <a:endParaRPr sz="4400">
              <a:solidFill>
                <a:srgbClr val="FF0000"/>
              </a:solidFill>
            </a:endParaRPr>
          </a:p>
        </p:txBody>
      </p:sp>
      <p:pic>
        <p:nvPicPr>
          <p:cNvPr id="1026" name="Picture 2" descr="12 Types of Organizational Cultures + Examples | SurveyLegend"/>
          <p:cNvPicPr>
            <a:picLocks noChangeAspect="1" noChangeArrowheads="1"/>
          </p:cNvPicPr>
          <p:nvPr/>
        </p:nvPicPr>
        <p:blipFill>
          <a:blip r:embed="rId3"/>
          <a:stretch/>
        </p:blipFill>
        <p:spPr bwMode="auto">
          <a:xfrm>
            <a:off x="359229" y="1273997"/>
            <a:ext cx="7903321" cy="4130222"/>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7" dur="1" fill="hold">
                                          <p:stCondLst>
                                            <p:cond delay="0"/>
                                          </p:stCondLst>
                                        </p:cTn>
                                        <p:tgtEl>
                                          <p:spTgt spid="123"/>
                                        </p:tgtEl>
                                        <p:attrNameLst>
                                          <p:attrName>style.visibility</p:attrName>
                                        </p:attrNameLst>
                                      </p:cBhvr>
                                      <p:to>
                                        <p:strVal val="visible"/>
                                      </p:to>
                                    </p:set>
                                    <p:animEffect transition="in" filter="barn(inVertical)">
                                      <p:cBhvr>
                                        <p:cTn id="6" dur="500"/>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lnSpcReduction="10000"/>
          </a:bodyPr>
          <a:lstStyle/>
          <a:p>
            <a:pPr>
              <a:defRPr/>
            </a:pPr>
            <a:r>
              <a:rPr lang="en-GB" sz="3200"/>
              <a:t>The culture of an organisation (i.e. entity) is its “personality and characteristics”. </a:t>
            </a:r>
            <a:endParaRPr/>
          </a:p>
          <a:p>
            <a:pPr>
              <a:defRPr/>
            </a:pPr>
            <a:endParaRPr lang="en-GB" sz="3200"/>
          </a:p>
          <a:p>
            <a:pPr>
              <a:defRPr/>
            </a:pPr>
            <a:r>
              <a:rPr lang="en-GB" sz="3200"/>
              <a:t>Organisational culture is made up of shared values, beliefs and;</a:t>
            </a:r>
            <a:endParaRPr/>
          </a:p>
          <a:p>
            <a:pPr>
              <a:defRPr/>
            </a:pPr>
            <a:endParaRPr lang="en-GB" sz="3200"/>
          </a:p>
          <a:p>
            <a:pPr>
              <a:defRPr/>
            </a:pPr>
            <a:r>
              <a:rPr lang="en-GB" sz="3200"/>
              <a:t>It covers assumptions about how people should behave and interact, how decisions should be made, and;</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buClrTx/>
              <a:buSzPct val="100000"/>
              <a:buFont typeface="Arial"/>
              <a:buNone/>
              <a:defRPr/>
            </a:pPr>
            <a:r>
              <a:rPr lang="en-GB" sz="3200"/>
              <a:t>(cont.)</a:t>
            </a:r>
            <a:endParaRPr lang="en-GB" sz="3200"/>
          </a:p>
          <a:p>
            <a:pPr>
              <a:defRPr/>
            </a:pPr>
            <a:r>
              <a:rPr lang="en-GB" sz="3200"/>
              <a:t>How work activities should be carried out. </a:t>
            </a:r>
            <a:endParaRPr/>
          </a:p>
          <a:p>
            <a:pPr>
              <a:defRPr/>
            </a:pPr>
            <a:endParaRPr lang="en-GB" sz="3200"/>
          </a:p>
          <a:p>
            <a:pPr>
              <a:defRPr/>
            </a:pPr>
            <a:r>
              <a:rPr lang="en-GB" sz="3200"/>
              <a:t>The key factors in an organisation’s culture include its history and environment as well as the people who lead and work for it. </a:t>
            </a:r>
            <a:endParaRPr lang="en-US" sz="3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lnSpc>
                <a:spcPct val="90000"/>
              </a:lnSpc>
              <a:buSzPct val="90000"/>
              <a:buNone/>
              <a:defRPr/>
            </a:pPr>
            <a:r>
              <a:rPr lang="en-GB" sz="3200" b="1"/>
              <a:t>Organisational culture is reinforced through:</a:t>
            </a:r>
            <a:endParaRPr/>
          </a:p>
          <a:p>
            <a:pPr marL="0" indent="0" algn="just">
              <a:lnSpc>
                <a:spcPct val="90000"/>
              </a:lnSpc>
              <a:buSzPct val="90000"/>
              <a:buNone/>
              <a:defRPr/>
            </a:pPr>
            <a:endParaRPr lang="en-GB" sz="3200"/>
          </a:p>
          <a:p>
            <a:pPr algn="just">
              <a:lnSpc>
                <a:spcPct val="90000"/>
              </a:lnSpc>
              <a:buSzPct val="90000"/>
              <a:buFont typeface="Wingdings"/>
              <a:buChar char="§"/>
              <a:defRPr/>
            </a:pPr>
            <a:r>
              <a:rPr lang="en-GB" sz="3200"/>
              <a:t>The system of rites and rituals, patterns of communication;</a:t>
            </a:r>
            <a:endParaRPr/>
          </a:p>
          <a:p>
            <a:pPr algn="just">
              <a:lnSpc>
                <a:spcPct val="90000"/>
              </a:lnSpc>
              <a:buSzPct val="90000"/>
              <a:buFont typeface="Wingdings"/>
              <a:buChar char="§"/>
              <a:defRPr/>
            </a:pPr>
            <a:endParaRPr lang="en-GB" sz="3200"/>
          </a:p>
          <a:p>
            <a:pPr algn="just">
              <a:lnSpc>
                <a:spcPct val="90000"/>
              </a:lnSpc>
              <a:buSzPct val="90000"/>
              <a:buFont typeface="Wingdings"/>
              <a:buChar char="§"/>
              <a:defRPr/>
            </a:pPr>
            <a:r>
              <a:rPr lang="en-GB" sz="3200"/>
              <a:t>The informal organisation, expected patterns of behaviour and perceptions of the </a:t>
            </a:r>
            <a:r>
              <a:rPr lang="en-GB" sz="3200" i="1"/>
              <a:t>psychological contract</a:t>
            </a:r>
            <a:r>
              <a:rPr lang="en-GB" sz="3200"/>
              <a:t>.</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0414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996593"/>
            <a:ext cx="8702212" cy="4520641"/>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marL="0" indent="0">
              <a:lnSpc>
                <a:spcPct val="90000"/>
              </a:lnSpc>
              <a:buSzPct val="90000"/>
              <a:buNone/>
              <a:defRPr/>
            </a:pPr>
            <a:r>
              <a:rPr lang="en-GB" sz="3200"/>
              <a:t>To further understand organisational culture, </a:t>
            </a:r>
            <a:endParaRPr/>
          </a:p>
          <a:p>
            <a:pPr marL="0" indent="0">
              <a:lnSpc>
                <a:spcPct val="90000"/>
              </a:lnSpc>
              <a:buSzPct val="90000"/>
              <a:buNone/>
              <a:defRPr/>
            </a:pPr>
            <a:r>
              <a:rPr lang="en-GB" sz="3200"/>
              <a:t>it is essential to examine various theories that underpin this important organisational phenomenon.</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We will examine the following:</a:t>
            </a:r>
            <a:endParaRPr/>
          </a:p>
          <a:p>
            <a:pPr lvl="0">
              <a:buFont typeface="Wingdings"/>
              <a:buChar char="Ø"/>
              <a:defRPr/>
            </a:pPr>
            <a:r>
              <a:rPr lang="en-GB" sz="2200" b="1"/>
              <a:t>Hofstede’s Cultural Dimensions</a:t>
            </a:r>
            <a:endParaRPr/>
          </a:p>
          <a:p>
            <a:pPr lvl="0">
              <a:buFont typeface="Wingdings"/>
              <a:buChar char="Ø"/>
              <a:defRPr/>
            </a:pPr>
            <a:r>
              <a:rPr lang="en-GB" sz="2200" b="1"/>
              <a:t>Schein’s Three Levels of Organisational Culture</a:t>
            </a:r>
            <a:endParaRPr/>
          </a:p>
          <a:p>
            <a:pPr lvl="0">
              <a:buFont typeface="Wingdings"/>
              <a:buChar char="Ø"/>
              <a:defRPr/>
            </a:pPr>
            <a:r>
              <a:rPr lang="en-GB" sz="2200" b="1"/>
              <a:t>Johnson and Scholes’ Cultural Web </a:t>
            </a:r>
            <a:endParaRPr/>
          </a:p>
          <a:p>
            <a:pPr lvl="0">
              <a:buFont typeface="Wingdings"/>
              <a:buChar char="Ø"/>
              <a:defRPr/>
            </a:pPr>
            <a:r>
              <a:rPr lang="en-GB" sz="2200" b="1"/>
              <a:t>Handy’s 4 Types of Culture</a:t>
            </a:r>
            <a:endParaRPr/>
          </a:p>
          <a:p>
            <a:pPr lvl="0">
              <a:buFont typeface="Wingdings"/>
              <a:buChar char="Ø"/>
              <a:defRPr/>
            </a:pPr>
            <a:r>
              <a:rPr lang="en-GB" sz="2200" b="1"/>
              <a:t>Deal and Kennedy’s Corporate Cultures</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1" end="1"/>
                                            </p:txEl>
                                          </p:spTgt>
                                        </p:tgtEl>
                                        <p:attrNameLst>
                                          <p:attrName>style.visibility</p:attrName>
                                        </p:attrNameLst>
                                      </p:cBhvr>
                                      <p:to>
                                        <p:strVal val="visible"/>
                                      </p:to>
                                    </p:set>
                                    <p:anim calcmode="lin" valueType="num">
                                      <p:cBhvr additive="base">
                                        <p:cTn id="24"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24">
                                            <p:txEl>
                                              <p:pRg st="4" end="4"/>
                                            </p:txEl>
                                          </p:spTgt>
                                        </p:tgtEl>
                                        <p:attrNameLst>
                                          <p:attrName>style.visibility</p:attrName>
                                        </p:attrNameLst>
                                      </p:cBhvr>
                                      <p:to>
                                        <p:strVal val="visible"/>
                                      </p:to>
                                    </p:set>
                                    <p:anim calcmode="lin" valueType="num">
                                      <p:cBhvr additive="base">
                                        <p:cTn id="3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24">
                                            <p:txEl>
                                              <p:pRg st="5" end="5"/>
                                            </p:txEl>
                                          </p:spTgt>
                                        </p:tgtEl>
                                        <p:attrNameLst>
                                          <p:attrName>style.visibility</p:attrName>
                                        </p:attrNameLst>
                                      </p:cBhvr>
                                      <p:to>
                                        <p:strVal val="visible"/>
                                      </p:to>
                                    </p:set>
                                    <p:anim calcmode="lin" valueType="num">
                                      <p:cBhvr additive="base">
                                        <p:cTn id="42"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2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24">
                                            <p:txEl>
                                              <p:pRg st="6" end="6"/>
                                            </p:txEl>
                                          </p:spTgt>
                                        </p:tgtEl>
                                        <p:attrNameLst>
                                          <p:attrName>style.visibility</p:attrName>
                                        </p:attrNameLst>
                                      </p:cBhvr>
                                      <p:to>
                                        <p:strVal val="visible"/>
                                      </p:to>
                                    </p:set>
                                    <p:anim calcmode="lin" valueType="num">
                                      <p:cBhvr additive="base">
                                        <p:cTn id="48"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2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24">
                                            <p:txEl>
                                              <p:pRg st="7" end="7"/>
                                            </p:txEl>
                                          </p:spTgt>
                                        </p:tgtEl>
                                        <p:attrNameLst>
                                          <p:attrName>style.visibility</p:attrName>
                                        </p:attrNameLst>
                                      </p:cBhvr>
                                      <p:to>
                                        <p:strVal val="visible"/>
                                      </p:to>
                                    </p:set>
                                    <p:anim calcmode="lin" valueType="num">
                                      <p:cBhvr additive="base">
                                        <p:cTn id="54" dur="500" fill="hold"/>
                                        <p:tgtEl>
                                          <p:spTgt spid="124">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12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24">
                                            <p:txEl>
                                              <p:pRg st="8" end="8"/>
                                            </p:txEl>
                                          </p:spTgt>
                                        </p:tgtEl>
                                        <p:attrNameLst>
                                          <p:attrName>style.visibility</p:attrName>
                                        </p:attrNameLst>
                                      </p:cBhvr>
                                      <p:to>
                                        <p:strVal val="visible"/>
                                      </p:to>
                                    </p:set>
                                    <p:anim calcmode="lin" valueType="num">
                                      <p:cBhvr additive="base">
                                        <p:cTn id="60" dur="500" fill="hold"/>
                                        <p:tgtEl>
                                          <p:spTgt spid="124">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12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34363230"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286056760" name="Clarifying the core concepts in this module"/>
          <p:cNvSpPr txBox="1">
            <a:spLocks noGrp="1"/>
          </p:cNvSpPr>
          <p:nvPr>
            <p:ph type="body" idx="1"/>
          </p:nvPr>
        </p:nvSpPr>
        <p:spPr bwMode="auto">
          <a:xfrm flipH="0" flipV="0">
            <a:off x="297950" y="1017140"/>
            <a:ext cx="5642223" cy="4500090"/>
          </a:xfrm>
          <a:prstGeom prst="rect">
            <a:avLst/>
          </a:prstGeom>
        </p:spPr>
        <p:txBody>
          <a:bodyPr vertOverflow="overflow" horzOverflow="overflow" vert="horz" wrap="square" lIns="45718" tIns="45720" rIns="45718" bIns="45720" numCol="1" spcCol="0" rtlCol="0" fromWordArt="0" anchor="t" anchorCtr="0" forceAA="0" upright="0" compatLnSpc="0">
            <a:normAutofit fontScale="80000" lnSpcReduction="4000"/>
          </a:bodyPr>
          <a:lstStyle/>
          <a:p>
            <a:pPr marL="0" lvl="0" indent="0">
              <a:buNone/>
              <a:defRPr/>
            </a:pPr>
            <a:r>
              <a:rPr lang="en-GB" sz="2800" b="1"/>
              <a:t>Geert Hofstede</a:t>
            </a:r>
            <a:endParaRPr/>
          </a:p>
          <a:p>
            <a:pPr algn="just">
              <a:lnSpc>
                <a:spcPct val="90000"/>
              </a:lnSpc>
              <a:defRPr/>
            </a:pPr>
            <a:r>
              <a:rPr lang="en-GB" b="0"/>
              <a:t>He </a:t>
            </a:r>
            <a:r>
              <a:rPr lang="en-GB"/>
              <a:t>is well-known for his work exploring the national and regional cultural influences which affect the behaviour of organisations.</a:t>
            </a:r>
            <a:endParaRPr lang="en-GB"/>
          </a:p>
          <a:p>
            <a:pPr algn="just">
              <a:lnSpc>
                <a:spcPct val="90000"/>
              </a:lnSpc>
              <a:defRPr/>
            </a:pPr>
            <a:endParaRPr lang="en-GB"/>
          </a:p>
          <a:p>
            <a:pPr algn="just">
              <a:lnSpc>
                <a:spcPct val="90000"/>
              </a:lnSpc>
              <a:defRPr/>
            </a:pPr>
            <a:r>
              <a:rPr lang="en-GB" sz="2400" b="0" i="0" u="none" strike="noStrike" cap="none" spc="0">
                <a:ln>
                  <a:noFill/>
                </a:ln>
                <a:solidFill>
                  <a:srgbClr val="202122"/>
                </a:solidFill>
                <a:latin typeface="Arial"/>
                <a:ea typeface="Arial"/>
                <a:cs typeface="Arial"/>
              </a:rPr>
              <a:t>Born</a:t>
            </a:r>
            <a:r>
              <a:rPr lang="en-GB" sz="2400" b="1" i="0" u="none" strike="noStrike" cap="none" spc="0">
                <a:ln>
                  <a:noFill/>
                </a:ln>
                <a:solidFill>
                  <a:srgbClr val="202122"/>
                </a:solidFill>
                <a:latin typeface="Arial"/>
                <a:ea typeface="Arial"/>
                <a:cs typeface="Arial"/>
              </a:rPr>
              <a:t> </a:t>
            </a:r>
            <a:r>
              <a:rPr lang="en-GB" sz="2400" b="1" i="0" u="none" strike="noStrike" cap="none" spc="0">
                <a:ln>
                  <a:noFill/>
                </a:ln>
                <a:solidFill>
                  <a:srgbClr val="202122"/>
                </a:solidFill>
                <a:latin typeface="Arial"/>
                <a:ea typeface="Arial"/>
                <a:cs typeface="Arial"/>
              </a:rPr>
              <a:t>G</a:t>
            </a:r>
            <a:r>
              <a:rPr lang="en-US" sz="2400" b="1" i="0" u="none" strike="noStrike" cap="none" spc="0">
                <a:ln>
                  <a:noFill/>
                </a:ln>
                <a:solidFill>
                  <a:srgbClr val="202122"/>
                </a:solidFill>
                <a:latin typeface="Arial"/>
                <a:ea typeface="Arial"/>
                <a:cs typeface="Arial"/>
              </a:rPr>
              <a:t>erard Hendrik</a:t>
            </a:r>
            <a:r>
              <a:rPr lang="en-US" sz="2400" b="0" i="0" u="none" strike="noStrike" cap="none" spc="0">
                <a:ln>
                  <a:noFill/>
                </a:ln>
                <a:solidFill>
                  <a:srgbClr val="202122"/>
                </a:solidFill>
                <a:latin typeface="Arial"/>
                <a:ea typeface="Arial"/>
                <a:cs typeface="Arial"/>
              </a:rPr>
              <a:t> </a:t>
            </a:r>
            <a:r>
              <a:rPr lang="en-US" sz="2400" b="0" i="0" u="none" strike="noStrike" cap="none" spc="0">
                <a:ln>
                  <a:noFill/>
                </a:ln>
                <a:solidFill>
                  <a:srgbClr val="202122"/>
                </a:solidFill>
                <a:latin typeface="Arial"/>
                <a:ea typeface="Arial"/>
                <a:cs typeface="Arial"/>
              </a:rPr>
              <a:t>(</a:t>
            </a:r>
            <a:r>
              <a:rPr lang="en-US" sz="2400" b="1" i="0" u="none" strike="noStrike" cap="none" spc="0">
                <a:ln>
                  <a:noFill/>
                </a:ln>
                <a:solidFill>
                  <a:srgbClr val="202122"/>
                </a:solidFill>
                <a:latin typeface="Arial"/>
                <a:ea typeface="Arial"/>
                <a:cs typeface="Arial"/>
              </a:rPr>
              <a:t>Geert</a:t>
            </a:r>
            <a:r>
              <a:rPr lang="en-US" sz="2400" b="0" i="0" u="none" strike="noStrike" cap="none" spc="0">
                <a:ln>
                  <a:noFill/>
                </a:ln>
                <a:solidFill>
                  <a:srgbClr val="202122"/>
                </a:solidFill>
                <a:latin typeface="Arial"/>
                <a:ea typeface="Arial"/>
                <a:cs typeface="Arial"/>
              </a:rPr>
              <a:t>)</a:t>
            </a:r>
            <a:r>
              <a:rPr lang="en-US" sz="2400" b="0" i="0" u="none" strike="noStrike" cap="none" spc="0">
                <a:ln>
                  <a:noFill/>
                </a:ln>
                <a:solidFill>
                  <a:srgbClr val="202122"/>
                </a:solidFill>
                <a:latin typeface="Arial"/>
                <a:ea typeface="Arial"/>
                <a:cs typeface="Arial"/>
              </a:rPr>
              <a:t> </a:t>
            </a:r>
            <a:r>
              <a:rPr lang="en-US" sz="2400" b="1" i="0" u="none" strike="noStrike" cap="none" spc="0">
                <a:ln>
                  <a:noFill/>
                </a:ln>
                <a:solidFill>
                  <a:srgbClr val="202122"/>
                </a:solidFill>
                <a:latin typeface="Arial"/>
                <a:ea typeface="Arial"/>
                <a:cs typeface="Arial"/>
              </a:rPr>
              <a:t>Hofstede</a:t>
            </a:r>
            <a:r>
              <a:rPr lang="en-US" sz="2400" b="0" i="0" u="none" strike="noStrike" cap="none" spc="0">
                <a:ln>
                  <a:noFill/>
                </a:ln>
                <a:solidFill>
                  <a:srgbClr val="202122"/>
                </a:solidFill>
                <a:latin typeface="Arial"/>
                <a:ea typeface="Arial"/>
                <a:cs typeface="Arial"/>
              </a:rPr>
              <a:t> </a:t>
            </a:r>
            <a:r>
              <a:rPr lang="en-US" sz="2400" b="0" i="0" u="none" strike="noStrike" cap="none" spc="0">
                <a:ln>
                  <a:noFill/>
                </a:ln>
                <a:solidFill>
                  <a:srgbClr val="202122"/>
                </a:solidFill>
                <a:latin typeface="Arial"/>
                <a:ea typeface="Arial"/>
                <a:cs typeface="Arial"/>
              </a:rPr>
              <a:t>(2 October 1928 – 12 February 2020)</a:t>
            </a:r>
            <a:r>
              <a:rPr lang="en-GB" sz="2400" b="0" i="0" u="none" strike="noStrike" cap="none" spc="0">
                <a:ln>
                  <a:noFill/>
                </a:ln>
                <a:solidFill>
                  <a:srgbClr val="202122"/>
                </a:solidFill>
                <a:latin typeface="Arial"/>
                <a:ea typeface="Arial"/>
                <a:cs typeface="Arial"/>
              </a:rPr>
              <a:t>, he</a:t>
            </a:r>
            <a:r>
              <a:rPr lang="en-US" sz="2400" b="0" i="0" u="none" strike="noStrike" cap="none" spc="0">
                <a:ln>
                  <a:noFill/>
                </a:ln>
                <a:solidFill>
                  <a:srgbClr val="202122"/>
                </a:solidFill>
                <a:latin typeface="Arial"/>
                <a:ea typeface="Arial"/>
                <a:cs typeface="Arial"/>
              </a:rPr>
              <a:t> was a Dutch</a:t>
            </a:r>
            <a:r>
              <a:rPr lang="en-GB" sz="2400" b="0" i="0" u="none" strike="noStrike" cap="none" spc="0">
                <a:ln>
                  <a:noFill/>
                </a:ln>
                <a:solidFill>
                  <a:srgbClr val="202122"/>
                </a:solidFill>
                <a:latin typeface="Arial"/>
                <a:ea typeface="Arial"/>
                <a:cs typeface="Arial"/>
              </a:rPr>
              <a:t> social psychologist</a:t>
            </a:r>
            <a:r>
              <a:rPr lang="en-US" sz="2400" b="0" i="0" u="none" strike="noStrike" cap="none" spc="0">
                <a:ln>
                  <a:noFill/>
                </a:ln>
                <a:solidFill>
                  <a:srgbClr val="202122"/>
                </a:solidFill>
                <a:latin typeface="Arial"/>
                <a:ea typeface="Arial"/>
                <a:cs typeface="Arial"/>
              </a:rPr>
              <a:t>,</a:t>
            </a:r>
            <a:r>
              <a:rPr lang="en-US" sz="2400" b="0" i="0" u="none" strike="noStrike" cap="none" spc="0">
                <a:ln>
                  <a:noFill/>
                </a:ln>
                <a:solidFill>
                  <a:srgbClr val="202122"/>
                </a:solidFill>
                <a:latin typeface="Arial"/>
                <a:ea typeface="Arial"/>
                <a:cs typeface="Arial"/>
              </a:rPr>
              <a:t> </a:t>
            </a:r>
            <a:r>
              <a:rPr lang="en-GB" sz="2400" b="0" i="0" u="none" strike="noStrike" cap="none" spc="0">
                <a:ln>
                  <a:noFill/>
                </a:ln>
                <a:solidFill>
                  <a:srgbClr val="202122"/>
                </a:solidFill>
                <a:latin typeface="Arial"/>
                <a:ea typeface="Arial"/>
                <a:cs typeface="Arial"/>
              </a:rPr>
              <a:t>IBM</a:t>
            </a:r>
            <a:r>
              <a:rPr lang="en-US" sz="2400" b="0" i="0" u="none" strike="noStrike" cap="none" spc="0">
                <a:ln>
                  <a:noFill/>
                </a:ln>
                <a:solidFill>
                  <a:srgbClr val="202122"/>
                </a:solidFill>
                <a:latin typeface="Arial"/>
                <a:ea typeface="Arial"/>
                <a:cs typeface="Arial"/>
              </a:rPr>
              <a:t> </a:t>
            </a:r>
            <a:r>
              <a:rPr lang="en-US" sz="2400" b="0" i="0" u="none" strike="noStrike" cap="none" spc="0">
                <a:ln>
                  <a:noFill/>
                </a:ln>
                <a:solidFill>
                  <a:srgbClr val="202122"/>
                </a:solidFill>
                <a:latin typeface="Arial"/>
                <a:ea typeface="Arial"/>
                <a:cs typeface="Arial"/>
              </a:rPr>
              <a:t>employee, and Professor Emeritus of Organi</a:t>
            </a:r>
            <a:r>
              <a:rPr lang="en-GB" sz="2400" b="0" i="0" u="none" strike="noStrike" cap="none" spc="0">
                <a:ln>
                  <a:noFill/>
                </a:ln>
                <a:solidFill>
                  <a:srgbClr val="202122"/>
                </a:solidFill>
                <a:latin typeface="Arial"/>
                <a:ea typeface="Arial"/>
                <a:cs typeface="Arial"/>
              </a:rPr>
              <a:t>s</a:t>
            </a:r>
            <a:r>
              <a:rPr lang="en-US" sz="2400" b="0" i="0" u="none" strike="noStrike" cap="none" spc="0">
                <a:ln>
                  <a:noFill/>
                </a:ln>
                <a:solidFill>
                  <a:srgbClr val="202122"/>
                </a:solidFill>
                <a:latin typeface="Arial"/>
                <a:ea typeface="Arial"/>
                <a:cs typeface="Arial"/>
              </a:rPr>
              <a:t>ational Anthropology and International Management at</a:t>
            </a:r>
            <a:r>
              <a:rPr lang="en-US" sz="2400" b="0" i="0" u="none" strike="noStrike" cap="none" spc="0">
                <a:ln>
                  <a:noFill/>
                </a:ln>
                <a:solidFill>
                  <a:srgbClr val="202122"/>
                </a:solidFill>
                <a:latin typeface="Arial"/>
                <a:ea typeface="Arial"/>
                <a:cs typeface="Arial"/>
              </a:rPr>
              <a:t> </a:t>
            </a:r>
            <a:r>
              <a:rPr lang="en-GB" sz="2400" b="0" i="0" u="none" strike="noStrike" cap="none" spc="0">
                <a:ln>
                  <a:noFill/>
                </a:ln>
                <a:solidFill>
                  <a:srgbClr val="202122"/>
                </a:solidFill>
                <a:latin typeface="Arial"/>
                <a:ea typeface="Arial"/>
                <a:cs typeface="Arial"/>
              </a:rPr>
              <a:t>Maasctricht</a:t>
            </a:r>
            <a:r>
              <a:rPr lang="en-US" sz="2400" b="0" i="0" u="none" strike="noStrike" cap="none" spc="0">
                <a:ln>
                  <a:noFill/>
                </a:ln>
                <a:solidFill>
                  <a:srgbClr val="202122"/>
                </a:solidFill>
                <a:latin typeface="Arial"/>
                <a:ea typeface="Arial"/>
                <a:cs typeface="Arial"/>
              </a:rPr>
              <a:t> </a:t>
            </a:r>
            <a:r>
              <a:rPr lang="en-GB" sz="2400" b="0" i="0" u="none" strike="noStrike" cap="none" spc="0">
                <a:ln>
                  <a:noFill/>
                </a:ln>
                <a:solidFill>
                  <a:srgbClr val="202122"/>
                </a:solidFill>
                <a:latin typeface="Arial"/>
                <a:ea typeface="Arial"/>
                <a:cs typeface="Arial"/>
              </a:rPr>
              <a:t>University </a:t>
            </a:r>
            <a:r>
              <a:rPr lang="en-US" sz="2400" b="0" i="0" u="none" strike="noStrike" cap="none" spc="0">
                <a:ln>
                  <a:noFill/>
                </a:ln>
                <a:solidFill>
                  <a:srgbClr val="202122"/>
                </a:solidFill>
                <a:latin typeface="Arial"/>
                <a:ea typeface="Arial"/>
                <a:cs typeface="Arial"/>
              </a:rPr>
              <a:t>in the Netherlands</a:t>
            </a:r>
            <a:r>
              <a:rPr lang="en-GB" sz="2400" b="0" i="0" u="none" strike="noStrike" cap="none" spc="0">
                <a:ln>
                  <a:noFill/>
                </a:ln>
                <a:solidFill>
                  <a:srgbClr val="202122"/>
                </a:solidFill>
                <a:latin typeface="Arial"/>
                <a:ea typeface="Arial"/>
                <a:cs typeface="Arial"/>
              </a:rPr>
              <a:t>.</a:t>
            </a:r>
            <a:endParaRPr lang="en-GB"/>
          </a:p>
          <a:p>
            <a:pPr marL="0" indent="0" algn="just">
              <a:lnSpc>
                <a:spcPct val="90000"/>
              </a:lnSpc>
              <a:buSzPct val="90000"/>
              <a:buNone/>
              <a:defRPr/>
            </a:pPr>
            <a:endParaRPr/>
          </a:p>
          <a:p>
            <a:pPr marL="0" indent="0">
              <a:buClrTx/>
              <a:buSzPct val="100000"/>
              <a:buFont typeface="Arial"/>
              <a:buNone/>
              <a:defRPr/>
            </a:pPr>
            <a:endParaRPr sz="2400">
              <a:latin typeface="Arial"/>
              <a:cs typeface="Arial"/>
            </a:endParaRPr>
          </a:p>
          <a:p>
            <a:pPr marL="0" indent="0" algn="just">
              <a:lnSpc>
                <a:spcPct val="90000"/>
              </a:lnSpc>
              <a:buSzPct val="90000"/>
              <a:buNone/>
              <a:defRPr/>
            </a:pPr>
            <a:endParaRPr sz="2400">
              <a:latin typeface="Arial"/>
              <a:cs typeface="Arial"/>
            </a:endParaRPr>
          </a:p>
          <a:p>
            <a:pPr marL="0" indent="0" algn="just">
              <a:lnSpc>
                <a:spcPct val="90000"/>
              </a:lnSpc>
              <a:buSzPct val="90000"/>
              <a:buNone/>
              <a:defRPr/>
            </a:pPr>
            <a:endParaRPr sz="2400">
              <a:latin typeface="Arial"/>
              <a:cs typeface="Arial"/>
            </a:endParaRPr>
          </a:p>
        </p:txBody>
      </p:sp>
      <p:pic>
        <p:nvPicPr>
          <p:cNvPr id="1195961696" name=""/>
          <p:cNvPicPr>
            <a:picLocks noChangeAspect="1"/>
          </p:cNvPicPr>
          <p:nvPr/>
        </p:nvPicPr>
        <p:blipFill>
          <a:blip r:embed="rId3"/>
          <a:stretch/>
        </p:blipFill>
        <p:spPr bwMode="auto">
          <a:xfrm flipH="0" flipV="0">
            <a:off x="6190832" y="1490578"/>
            <a:ext cx="2672430" cy="2672430"/>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34363230"/>
                                        </p:tgtEl>
                                        <p:attrNameLst>
                                          <p:attrName>style.visibility</p:attrName>
                                        </p:attrNameLst>
                                      </p:cBhvr>
                                      <p:to>
                                        <p:strVal val="visible"/>
                                      </p:to>
                                    </p:set>
                                    <p:animEffect transition="in" filter="barn(inVertical)">
                                      <p:cBhvr>
                                        <p:cTn id="7" dur="500"/>
                                        <p:tgtEl>
                                          <p:spTgt spid="23436323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6056760">
                                            <p:bg/>
                                          </p:spTgt>
                                        </p:tgtEl>
                                        <p:attrNameLst>
                                          <p:attrName>style.visibility</p:attrName>
                                        </p:attrNameLst>
                                      </p:cBhvr>
                                      <p:to>
                                        <p:strVal val="visible"/>
                                      </p:to>
                                    </p:set>
                                    <p:animEffect transition="in" filter="fade">
                                      <p:cBhvr>
                                        <p:cTn id="12" dur="1000"/>
                                        <p:tgtEl>
                                          <p:spTgt spid="286056760">
                                            <p:bg/>
                                          </p:spTgt>
                                        </p:tgtEl>
                                      </p:cBhvr>
                                    </p:animEffect>
                                    <p:anim calcmode="lin" valueType="num">
                                      <p:cBhvr>
                                        <p:cTn id="13" dur="1000" fill="hold"/>
                                        <p:tgtEl>
                                          <p:spTgt spid="286056760">
                                            <p:bg/>
                                          </p:spTgt>
                                        </p:tgtEl>
                                        <p:attrNameLst>
                                          <p:attrName>ppt_x</p:attrName>
                                        </p:attrNameLst>
                                      </p:cBhvr>
                                      <p:tavLst>
                                        <p:tav tm="0">
                                          <p:val>
                                            <p:strVal val="#ppt_x"/>
                                          </p:val>
                                        </p:tav>
                                        <p:tav tm="100000">
                                          <p:val>
                                            <p:strVal val="#ppt_x"/>
                                          </p:val>
                                        </p:tav>
                                      </p:tavLst>
                                    </p:anim>
                                    <p:anim calcmode="lin" valueType="num">
                                      <p:cBhvr>
                                        <p:cTn id="14" dur="1000" fill="hold"/>
                                        <p:tgtEl>
                                          <p:spTgt spid="28605676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4363230" grpId="0" animBg="1"/>
      <p:bldP spid="286056760"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97951" y="1017141"/>
            <a:ext cx="8620018" cy="4500091"/>
          </a:xfrm>
          <a:prstGeom prst="rect">
            <a:avLst/>
          </a:prstGeom>
        </p:spPr>
        <p:txBody>
          <a:bodyPr vertOverflow="overflow" horzOverflow="overflow" vert="horz" wrap="square" lIns="45717" tIns="45720" rIns="45717" bIns="45720" numCol="1" spcCol="0" rtlCol="0" fromWordArt="0" anchor="t" anchorCtr="0" forceAA="0" upright="0" compatLnSpc="0">
            <a:normAutofit/>
          </a:bodyPr>
          <a:lstStyle/>
          <a:p>
            <a:pPr marL="0" lvl="0" indent="0">
              <a:buNone/>
              <a:defRPr/>
            </a:pPr>
            <a:r>
              <a:rPr lang="en-GB" sz="2800" b="1">
                <a:solidFill>
                  <a:srgbClr val="00B0F0"/>
                </a:solidFill>
              </a:rPr>
              <a:t>Hofstede’s Cultural Dimensions</a:t>
            </a:r>
            <a:endParaRPr sz="2800" b="1">
              <a:solidFill>
                <a:srgbClr val="00B0F0"/>
              </a:solidFill>
            </a:endParaRPr>
          </a:p>
          <a:p>
            <a:pPr>
              <a:defRPr/>
            </a:pPr>
            <a:r>
              <a:rPr sz="2400" b="1" i="0" u="none" spc="-36">
                <a:solidFill>
                  <a:srgbClr val="121212"/>
                </a:solidFill>
                <a:latin typeface="Arial"/>
                <a:ea typeface="Arial"/>
                <a:cs typeface="Arial"/>
              </a:rPr>
              <a:t>Power Distance </a:t>
            </a:r>
            <a:endParaRPr sz="2400"/>
          </a:p>
          <a:p>
            <a:pPr marL="0" lvl="0" indent="0">
              <a:buNone/>
              <a:defRPr/>
            </a:pPr>
            <a:r>
              <a:rPr sz="2400" b="0" i="0" u="none" spc="33">
                <a:solidFill>
                  <a:srgbClr val="000000"/>
                </a:solidFill>
                <a:latin typeface="Arial"/>
                <a:ea typeface="Arial"/>
                <a:cs typeface="Arial"/>
              </a:rPr>
              <a:t>This d</a:t>
            </a:r>
            <a:r>
              <a:rPr sz="2400" b="0" i="0" u="none" spc="33">
                <a:solidFill>
                  <a:srgbClr val="000000"/>
                </a:solidFill>
                <a:latin typeface="Arial"/>
                <a:ea typeface="Arial"/>
                <a:cs typeface="Arial"/>
              </a:rPr>
              <a:t>imension expresses the degree to which the less powerful members of a society accept and expect that power is distributed unequally.</a:t>
            </a:r>
            <a:endParaRPr sz="2400" b="1"/>
          </a:p>
          <a:p>
            <a:pPr marL="0" indent="0">
              <a:buClrTx/>
              <a:buSzPct val="100000"/>
              <a:buFont typeface="Arial"/>
              <a:buNone/>
              <a:defRPr/>
            </a:pPr>
            <a:endParaRPr sz="2400"/>
          </a:p>
          <a:p>
            <a:pPr>
              <a:defRPr/>
            </a:pPr>
            <a:r>
              <a:rPr sz="2400" b="1" i="0" u="none" spc="-36">
                <a:solidFill>
                  <a:srgbClr val="121212"/>
                </a:solidFill>
                <a:latin typeface="Arial"/>
                <a:ea typeface="Arial"/>
                <a:cs typeface="Arial"/>
              </a:rPr>
              <a:t>Individualism </a:t>
            </a:r>
            <a:endParaRPr sz="2400"/>
          </a:p>
          <a:p>
            <a:pPr marL="0" indent="0">
              <a:buClrTx/>
              <a:buSzPct val="100000"/>
              <a:buFont typeface="Arial"/>
              <a:buNone/>
              <a:defRPr/>
            </a:pPr>
            <a:r>
              <a:rPr sz="2400" b="0" i="0" u="none" spc="33">
                <a:solidFill>
                  <a:srgbClr val="000000"/>
                </a:solidFill>
                <a:latin typeface="Arial"/>
                <a:ea typeface="Arial"/>
                <a:cs typeface="Arial"/>
              </a:rPr>
              <a:t>The </a:t>
            </a:r>
            <a:r>
              <a:rPr lang="en-GB" sz="2400" b="0" i="0" u="none" spc="33">
                <a:solidFill>
                  <a:srgbClr val="000000"/>
                </a:solidFill>
                <a:latin typeface="Arial"/>
                <a:ea typeface="Arial"/>
                <a:cs typeface="Arial"/>
              </a:rPr>
              <a:t>dimension </a:t>
            </a:r>
            <a:r>
              <a:rPr sz="2400" b="0" i="0" u="none" spc="33">
                <a:solidFill>
                  <a:srgbClr val="000000"/>
                </a:solidFill>
                <a:latin typeface="Arial"/>
                <a:ea typeface="Arial"/>
                <a:cs typeface="Arial"/>
              </a:rPr>
              <a:t>can be defined as a preference for a loosely-knit social framework in which individuals are expected to take care of only themselves and their immediate families.</a:t>
            </a:r>
            <a:endParaRPr sz="2400" b="0" i="0" u="none" spc="33">
              <a:solidFill>
                <a:srgbClr val="000000"/>
              </a:solidFill>
              <a:latin typeface="Arial"/>
              <a:ea typeface="Arial"/>
              <a:cs typeface="Arial"/>
            </a:endParaRPr>
          </a:p>
          <a:p>
            <a:pPr marL="0" indent="0">
              <a:buClrTx/>
              <a:buSzPct val="100000"/>
              <a:buFont typeface="Arial"/>
              <a:buNone/>
              <a:defRPr/>
            </a:pPr>
            <a:endParaRPr sz="24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01595613"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496536883" name="Clarifying the core concepts in this module"/>
          <p:cNvSpPr txBox="1">
            <a:spLocks noGrp="1"/>
          </p:cNvSpPr>
          <p:nvPr>
            <p:ph type="body" idx="1"/>
          </p:nvPr>
        </p:nvSpPr>
        <p:spPr bwMode="auto">
          <a:xfrm>
            <a:off x="297950" y="1017140"/>
            <a:ext cx="8620017" cy="4500090"/>
          </a:xfrm>
          <a:prstGeom prst="rect">
            <a:avLst/>
          </a:prstGeom>
        </p:spPr>
        <p:txBody>
          <a:bodyPr vertOverflow="overflow" horzOverflow="overflow" vert="horz" wrap="square" lIns="45717" tIns="45720" rIns="45717" bIns="45720" numCol="1" spcCol="0" rtlCol="0" fromWordArt="0" anchor="t" anchorCtr="0" forceAA="0" upright="0" compatLnSpc="0">
            <a:normAutofit fontScale="90000" lnSpcReduction="2000"/>
          </a:bodyPr>
          <a:lstStyle/>
          <a:p>
            <a:pPr marL="0" lvl="0" indent="0">
              <a:buNone/>
              <a:defRPr/>
            </a:pPr>
            <a:r>
              <a:rPr lang="en-GB" sz="2800" b="1">
                <a:solidFill>
                  <a:srgbClr val="00B0F0"/>
                </a:solidFill>
              </a:rPr>
              <a:t>Hofstede’s Cultural Dimensions</a:t>
            </a:r>
            <a:endParaRPr sz="2800" b="1">
              <a:solidFill>
                <a:srgbClr val="00B0F0"/>
              </a:solidFill>
            </a:endParaRPr>
          </a:p>
          <a:p>
            <a:pPr>
              <a:defRPr/>
            </a:pPr>
            <a:r>
              <a:rPr sz="2400" b="1" i="0" u="none" spc="-36">
                <a:solidFill>
                  <a:srgbClr val="121212"/>
                </a:solidFill>
                <a:latin typeface="Arial"/>
                <a:ea typeface="Arial"/>
                <a:cs typeface="Arial"/>
              </a:rPr>
              <a:t>Masculinity vs</a:t>
            </a:r>
            <a:r>
              <a:rPr lang="en-GB" sz="2400" b="1" i="0" u="none" spc="-36">
                <a:solidFill>
                  <a:srgbClr val="121212"/>
                </a:solidFill>
                <a:latin typeface="Arial"/>
                <a:ea typeface="Arial"/>
                <a:cs typeface="Arial"/>
              </a:rPr>
              <a:t>.</a:t>
            </a:r>
            <a:r>
              <a:rPr sz="2400" b="1" i="0" u="none" spc="-36">
                <a:solidFill>
                  <a:srgbClr val="121212"/>
                </a:solidFill>
                <a:latin typeface="Arial"/>
                <a:ea typeface="Arial"/>
                <a:cs typeface="Arial"/>
              </a:rPr>
              <a:t> Femininity </a:t>
            </a:r>
            <a:endParaRPr sz="2400"/>
          </a:p>
          <a:p>
            <a:pPr marL="0" indent="0">
              <a:buClrTx/>
              <a:buSzPct val="100000"/>
              <a:buFont typeface="Arial"/>
              <a:buNone/>
              <a:defRPr/>
            </a:pPr>
            <a:r>
              <a:rPr sz="2400" b="0" i="0" u="none" spc="32">
                <a:solidFill>
                  <a:srgbClr val="000000"/>
                </a:solidFill>
                <a:latin typeface="Arial"/>
                <a:ea typeface="Arial"/>
                <a:cs typeface="Arial"/>
              </a:rPr>
              <a:t>The Masculinity side of this dimension represents a preference in society for achievement, heroism, assertiveness, and material rewards for success. Society at large is more competitive. Its opposite, Femininity, stands for a preference for cooperation, modesty, caring for the weak and quality of life. Society at large is more consensus-oriented.</a:t>
            </a:r>
            <a:endParaRPr sz="2400" b="0" i="0" u="none" spc="32">
              <a:solidFill>
                <a:srgbClr val="000000"/>
              </a:solidFill>
              <a:latin typeface="Arial"/>
              <a:ea typeface="Arial"/>
              <a:cs typeface="Arial"/>
            </a:endParaRPr>
          </a:p>
          <a:p>
            <a:pPr marL="0" indent="0">
              <a:buClrTx/>
              <a:buSzPct val="100000"/>
              <a:buFont typeface="Arial"/>
              <a:buNone/>
              <a:defRPr/>
            </a:pPr>
            <a:endParaRPr sz="2400"/>
          </a:p>
          <a:p>
            <a:pPr>
              <a:defRPr/>
            </a:pPr>
            <a:r>
              <a:rPr lang="en-US" sz="2400" b="1" i="0" u="none" strike="noStrike" cap="none" spc="-36">
                <a:ln>
                  <a:noFill/>
                </a:ln>
                <a:solidFill>
                  <a:srgbClr val="121212"/>
                </a:solidFill>
                <a:latin typeface="Arial"/>
                <a:ea typeface="Arial"/>
                <a:cs typeface="Arial"/>
              </a:rPr>
              <a:t>Uncertainty Avoidance </a:t>
            </a:r>
            <a:endParaRPr sz="2400"/>
          </a:p>
          <a:p>
            <a:pPr marL="0" indent="0">
              <a:buClrTx/>
              <a:buSzPct val="100000"/>
              <a:buFont typeface="Arial"/>
              <a:buNone/>
              <a:defRPr/>
            </a:pPr>
            <a:r>
              <a:rPr lang="en-US" sz="2400" b="0" i="0" u="none" strike="noStrike" cap="none" spc="31">
                <a:ln>
                  <a:noFill/>
                </a:ln>
                <a:solidFill>
                  <a:srgbClr val="000000"/>
                </a:solidFill>
                <a:latin typeface="Arial"/>
                <a:ea typeface="Arial"/>
                <a:cs typeface="Arial"/>
              </a:rPr>
              <a:t>Th</a:t>
            </a:r>
            <a:r>
              <a:rPr lang="en-GB" sz="2400" b="0" i="0" u="none" strike="noStrike" cap="none" spc="31">
                <a:ln>
                  <a:noFill/>
                </a:ln>
                <a:solidFill>
                  <a:srgbClr val="000000"/>
                </a:solidFill>
                <a:latin typeface="Arial"/>
                <a:ea typeface="Arial"/>
                <a:cs typeface="Arial"/>
              </a:rPr>
              <a:t>is</a:t>
            </a:r>
            <a:r>
              <a:rPr lang="en-US" sz="2400" b="0" i="0" u="none" strike="noStrike" cap="none" spc="31">
                <a:ln>
                  <a:noFill/>
                </a:ln>
                <a:solidFill>
                  <a:srgbClr val="000000"/>
                </a:solidFill>
                <a:latin typeface="Arial"/>
                <a:ea typeface="Arial"/>
                <a:cs typeface="Arial"/>
              </a:rPr>
              <a:t> dimension expresses the degree to which the members of a society feel uncomfortable with uncertainty and ambiguity. </a:t>
            </a:r>
            <a:endParaRPr sz="24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01595613"/>
                                        </p:tgtEl>
                                        <p:attrNameLst>
                                          <p:attrName>style.visibility</p:attrName>
                                        </p:attrNameLst>
                                      </p:cBhvr>
                                      <p:to>
                                        <p:strVal val="visible"/>
                                      </p:to>
                                    </p:set>
                                    <p:animEffect transition="in" filter="barn(inVertical)">
                                      <p:cBhvr>
                                        <p:cTn id="7" dur="500"/>
                                        <p:tgtEl>
                                          <p:spTgt spid="11015956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496536883">
                                            <p:bg/>
                                          </p:spTgt>
                                        </p:tgtEl>
                                        <p:attrNameLst>
                                          <p:attrName>style.visibility</p:attrName>
                                        </p:attrNameLst>
                                      </p:cBhvr>
                                      <p:to>
                                        <p:strVal val="visible"/>
                                      </p:to>
                                    </p:set>
                                    <p:animEffect transition="in" filter="fade">
                                      <p:cBhvr>
                                        <p:cTn id="12" dur="1000"/>
                                        <p:tgtEl>
                                          <p:spTgt spid="1496536883">
                                            <p:bg/>
                                          </p:spTgt>
                                        </p:tgtEl>
                                      </p:cBhvr>
                                    </p:animEffect>
                                    <p:anim calcmode="lin" valueType="num">
                                      <p:cBhvr>
                                        <p:cTn id="13" dur="1000" fill="hold"/>
                                        <p:tgtEl>
                                          <p:spTgt spid="1496536883">
                                            <p:bg/>
                                          </p:spTgt>
                                        </p:tgtEl>
                                        <p:attrNameLst>
                                          <p:attrName>ppt_x</p:attrName>
                                        </p:attrNameLst>
                                      </p:cBhvr>
                                      <p:tavLst>
                                        <p:tav tm="0">
                                          <p:val>
                                            <p:strVal val="#ppt_x"/>
                                          </p:val>
                                        </p:tav>
                                        <p:tav tm="100000">
                                          <p:val>
                                            <p:strVal val="#ppt_x"/>
                                          </p:val>
                                        </p:tav>
                                      </p:tavLst>
                                    </p:anim>
                                    <p:anim calcmode="lin" valueType="num">
                                      <p:cBhvr>
                                        <p:cTn id="14" dur="1000" fill="hold"/>
                                        <p:tgtEl>
                                          <p:spTgt spid="1496536883">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1595613" grpId="0" animBg="1"/>
      <p:bldP spid="149653688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886690703"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339580547" name="Clarifying the core concepts in this module"/>
          <p:cNvSpPr txBox="1">
            <a:spLocks noGrp="1"/>
          </p:cNvSpPr>
          <p:nvPr>
            <p:ph type="body" idx="1"/>
          </p:nvPr>
        </p:nvSpPr>
        <p:spPr bwMode="auto">
          <a:xfrm flipH="0" flipV="0">
            <a:off x="297950" y="1017140"/>
            <a:ext cx="8777575" cy="4864964"/>
          </a:xfrm>
          <a:prstGeom prst="rect">
            <a:avLst/>
          </a:prstGeom>
        </p:spPr>
        <p:txBody>
          <a:bodyPr vertOverflow="overflow" horzOverflow="overflow" vert="horz" wrap="square" lIns="45717" tIns="45720" rIns="45717" bIns="45720" numCol="1" spcCol="0" rtlCol="0" fromWordArt="0" anchor="t" anchorCtr="0" forceAA="0" upright="0" compatLnSpc="0">
            <a:normAutofit/>
          </a:bodyPr>
          <a:lstStyle/>
          <a:p>
            <a:pPr marL="0" lvl="0" indent="0">
              <a:buNone/>
              <a:defRPr/>
            </a:pPr>
            <a:r>
              <a:rPr lang="en-GB" sz="2800" b="1">
                <a:solidFill>
                  <a:srgbClr val="00B0F0"/>
                </a:solidFill>
              </a:rPr>
              <a:t>Hofstede’s Cultural Dimensions (cont.)</a:t>
            </a:r>
            <a:endParaRPr sz="2800" b="1">
              <a:solidFill>
                <a:srgbClr val="00B0F0"/>
              </a:solidFill>
            </a:endParaRPr>
          </a:p>
          <a:p>
            <a:pPr>
              <a:defRPr/>
            </a:pPr>
            <a:r>
              <a:rPr sz="2200" b="1" i="0" u="none" spc="-36">
                <a:solidFill>
                  <a:srgbClr val="121212"/>
                </a:solidFill>
                <a:latin typeface="Arial"/>
                <a:ea typeface="Arial"/>
                <a:cs typeface="Arial"/>
              </a:rPr>
              <a:t>Long Term Orientation </a:t>
            </a:r>
            <a:endParaRPr sz="2200"/>
          </a:p>
          <a:p>
            <a:pPr marL="0" indent="0">
              <a:buClrTx/>
              <a:buSzPct val="100000"/>
              <a:buFont typeface="Arial"/>
              <a:buNone/>
              <a:defRPr/>
            </a:pPr>
            <a:r>
              <a:rPr sz="2200" b="0" i="0" u="none" spc="32">
                <a:solidFill>
                  <a:srgbClr val="000000"/>
                </a:solidFill>
                <a:latin typeface="Arial"/>
                <a:ea typeface="Arial"/>
                <a:cs typeface="Arial"/>
              </a:rPr>
              <a:t>Every society has to maintain some links with its own past while dealing with the challenges of the present and the future. Societies prioritise these two existential goals differently.</a:t>
            </a:r>
            <a:r>
              <a:rPr lang="en-GB" sz="2200" b="0" i="0" u="none" spc="31">
                <a:solidFill>
                  <a:srgbClr val="000000"/>
                </a:solidFill>
                <a:latin typeface="Arial"/>
                <a:ea typeface="Arial"/>
                <a:cs typeface="Arial"/>
              </a:rPr>
              <a:t> </a:t>
            </a:r>
            <a:r>
              <a:rPr sz="2200" b="0" i="0" u="none" spc="31">
                <a:solidFill>
                  <a:srgbClr val="000000"/>
                </a:solidFill>
                <a:latin typeface="Arial"/>
                <a:ea typeface="Arial"/>
                <a:cs typeface="Arial"/>
              </a:rPr>
              <a:t>Societies that score low on this dimension, for example, prefer to maintain time-honoured traditions and norms while viewing societal change with suspicion.</a:t>
            </a:r>
            <a:r>
              <a:rPr lang="en-GB" sz="2200" b="0" i="0" u="none" spc="31">
                <a:solidFill>
                  <a:srgbClr val="000000"/>
                </a:solidFill>
                <a:latin typeface="Arial"/>
                <a:ea typeface="Arial"/>
                <a:cs typeface="Arial"/>
              </a:rPr>
              <a:t> </a:t>
            </a:r>
            <a:endParaRPr sz="2200" b="0" i="0" u="none" spc="31">
              <a:solidFill>
                <a:srgbClr val="000000"/>
              </a:solidFill>
              <a:latin typeface="Arial"/>
              <a:ea typeface="Arial"/>
              <a:cs typeface="Arial"/>
            </a:endParaRPr>
          </a:p>
          <a:p>
            <a:pPr marL="0" indent="0">
              <a:buClrTx/>
              <a:buSzPct val="100000"/>
              <a:buFont typeface="Arial"/>
              <a:buNone/>
              <a:defRPr/>
            </a:pPr>
            <a:r>
              <a:rPr sz="2200" b="0" i="0" u="none" spc="31">
                <a:solidFill>
                  <a:srgbClr val="000000"/>
                </a:solidFill>
                <a:latin typeface="Arial"/>
                <a:ea typeface="Arial"/>
                <a:cs typeface="Arial"/>
              </a:rPr>
              <a:t>Those with a culture which scores high, on the other hand, take a more pragmatic approach: they encourage </a:t>
            </a:r>
            <a:r>
              <a:rPr lang="en-GB" sz="2200" b="0" i="0" u="none" spc="31">
                <a:solidFill>
                  <a:srgbClr val="000000"/>
                </a:solidFill>
                <a:latin typeface="Arial"/>
                <a:ea typeface="Arial"/>
                <a:cs typeface="Arial"/>
              </a:rPr>
              <a:t>being </a:t>
            </a:r>
            <a:r>
              <a:rPr sz="2200" b="0" i="0" u="none" spc="31">
                <a:solidFill>
                  <a:srgbClr val="000000"/>
                </a:solidFill>
                <a:latin typeface="Arial"/>
                <a:ea typeface="Arial"/>
                <a:cs typeface="Arial"/>
              </a:rPr>
              <a:t>thrift and prepare for the future.</a:t>
            </a:r>
            <a:endParaRPr sz="2200"/>
          </a:p>
          <a:p>
            <a:pPr marL="0" indent="0">
              <a:buClrTx/>
              <a:buSzPct val="100000"/>
              <a:buFont typeface="Arial"/>
              <a:buNone/>
              <a:defRPr/>
            </a:pPr>
            <a:endParaRPr sz="1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886690703"/>
                                        </p:tgtEl>
                                        <p:attrNameLst>
                                          <p:attrName>style.visibility</p:attrName>
                                        </p:attrNameLst>
                                      </p:cBhvr>
                                      <p:to>
                                        <p:strVal val="visible"/>
                                      </p:to>
                                    </p:set>
                                    <p:animEffect transition="in" filter="barn(inVertical)">
                                      <p:cBhvr>
                                        <p:cTn id="7" dur="500"/>
                                        <p:tgtEl>
                                          <p:spTgt spid="188669070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39580547">
                                            <p:bg/>
                                          </p:spTgt>
                                        </p:tgtEl>
                                        <p:attrNameLst>
                                          <p:attrName>style.visibility</p:attrName>
                                        </p:attrNameLst>
                                      </p:cBhvr>
                                      <p:to>
                                        <p:strVal val="visible"/>
                                      </p:to>
                                    </p:set>
                                    <p:animEffect transition="in" filter="fade">
                                      <p:cBhvr>
                                        <p:cTn id="12" dur="1000"/>
                                        <p:tgtEl>
                                          <p:spTgt spid="339580547">
                                            <p:bg/>
                                          </p:spTgt>
                                        </p:tgtEl>
                                      </p:cBhvr>
                                    </p:animEffect>
                                    <p:anim calcmode="lin" valueType="num">
                                      <p:cBhvr>
                                        <p:cTn id="13" dur="1000" fill="hold"/>
                                        <p:tgtEl>
                                          <p:spTgt spid="339580547">
                                            <p:bg/>
                                          </p:spTgt>
                                        </p:tgtEl>
                                        <p:attrNameLst>
                                          <p:attrName>ppt_x</p:attrName>
                                        </p:attrNameLst>
                                      </p:cBhvr>
                                      <p:tavLst>
                                        <p:tav tm="0">
                                          <p:val>
                                            <p:strVal val="#ppt_x"/>
                                          </p:val>
                                        </p:tav>
                                        <p:tav tm="100000">
                                          <p:val>
                                            <p:strVal val="#ppt_x"/>
                                          </p:val>
                                        </p:tav>
                                      </p:tavLst>
                                    </p:anim>
                                    <p:anim calcmode="lin" valueType="num">
                                      <p:cBhvr>
                                        <p:cTn id="14" dur="1000" fill="hold"/>
                                        <p:tgtEl>
                                          <p:spTgt spid="339580547">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6690703" grpId="0" animBg="1"/>
      <p:bldP spid="339580547"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34048109" name="Double-click to edit"/>
          <p:cNvSpPr txBox="1">
            <a:spLocks noGrp="1"/>
          </p:cNvSpPr>
          <p:nvPr>
            <p:ph type="title"/>
          </p:nvPr>
        </p:nvSpPr>
        <p:spPr bwMode="auto">
          <a:xfrm>
            <a:off x="215757" y="274637"/>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665690813" name="Clarifying the core concepts in this module"/>
          <p:cNvSpPr txBox="1">
            <a:spLocks noGrp="1"/>
          </p:cNvSpPr>
          <p:nvPr>
            <p:ph type="body" idx="1"/>
          </p:nvPr>
        </p:nvSpPr>
        <p:spPr bwMode="auto">
          <a:xfrm flipH="0" flipV="0">
            <a:off x="297949" y="1017139"/>
            <a:ext cx="8777574" cy="4864963"/>
          </a:xfrm>
          <a:prstGeom prst="rect">
            <a:avLst/>
          </a:prstGeom>
        </p:spPr>
        <p:txBody>
          <a:bodyPr vertOverflow="overflow" horzOverflow="overflow" vert="horz" wrap="square" lIns="45717" tIns="45720" rIns="45717" bIns="45720" numCol="1" spcCol="0" rtlCol="0" fromWordArt="0" anchor="t" anchorCtr="0" forceAA="0" upright="0" compatLnSpc="0">
            <a:normAutofit/>
          </a:bodyPr>
          <a:lstStyle/>
          <a:p>
            <a:pPr marL="0" lvl="0" indent="0">
              <a:buNone/>
              <a:defRPr/>
            </a:pPr>
            <a:r>
              <a:rPr lang="en-GB" sz="2800" b="1">
                <a:solidFill>
                  <a:srgbClr val="00B0F0"/>
                </a:solidFill>
              </a:rPr>
              <a:t>Hofstede’s Cultural Dimensions (cont.)</a:t>
            </a:r>
            <a:endParaRPr sz="2800" b="1">
              <a:solidFill>
                <a:srgbClr val="00B0F0"/>
              </a:solidFill>
            </a:endParaRPr>
          </a:p>
          <a:p>
            <a:pPr>
              <a:defRPr/>
            </a:pPr>
            <a:r>
              <a:rPr sz="2200" b="1" i="0" u="none" spc="-36">
                <a:solidFill>
                  <a:srgbClr val="121212"/>
                </a:solidFill>
                <a:latin typeface="Arial"/>
                <a:ea typeface="Arial"/>
                <a:cs typeface="Arial"/>
              </a:rPr>
              <a:t>Indulgence </a:t>
            </a:r>
            <a:endParaRPr sz="2200"/>
          </a:p>
          <a:p>
            <a:pPr marL="0" lvl="0" indent="0">
              <a:buNone/>
              <a:defRPr/>
            </a:pPr>
            <a:r>
              <a:rPr sz="2200" b="0" i="0" u="none" spc="31">
                <a:solidFill>
                  <a:srgbClr val="000000"/>
                </a:solidFill>
                <a:latin typeface="Arial"/>
                <a:ea typeface="Arial"/>
                <a:cs typeface="Arial"/>
              </a:rPr>
              <a:t>Indulgence stands for a society that allows relatively free gratification of basic and natural human drives related to enjoying life and having fun. Restraint stands for a society that suppresses gratification of needs and regulates it by means of strict social norms.</a:t>
            </a:r>
            <a:endParaRPr sz="2200"/>
          </a:p>
        </p:txBody>
      </p:sp>
      <p:sp>
        <p:nvSpPr>
          <p:cNvPr id="1483616473" name=""/>
          <p:cNvSpPr txBox="1"/>
          <p:nvPr/>
        </p:nvSpPr>
        <p:spPr bwMode="auto">
          <a:xfrm flipH="0" flipV="0">
            <a:off x="398212" y="5097465"/>
            <a:ext cx="8149619" cy="366119"/>
          </a:xfrm>
          <a:prstGeom prst="rect">
            <a:avLst/>
          </a:prstGeom>
          <a:noFill/>
        </p:spPr>
        <p:txBody>
          <a:bodyPr vertOverflow="overflow" horzOverflow="overflow" vert="horz" wrap="none" lIns="91440" tIns="45720" rIns="91440" bIns="45720" numCol="1" spcCol="0" rtlCol="0" fromWordArt="0" anchor="t" anchorCtr="0" forceAA="0" upright="0" compatLnSpc="0">
            <a:spAutoFit/>
          </a:bodyPr>
          <a:p>
            <a:pPr>
              <a:defRPr/>
            </a:pPr>
            <a:r>
              <a:rPr lang="en-GB" sz="1800" b="0" i="0" u="none" strike="noStrike" cap="none" spc="0">
                <a:ln>
                  <a:noFill/>
                </a:ln>
                <a:solidFill>
                  <a:srgbClr val="00B0F0"/>
                </a:solidFill>
                <a:latin typeface="Myriad Pro"/>
                <a:ea typeface="Myriad Pro"/>
                <a:cs typeface="Myriad Pro"/>
              </a:rPr>
              <a:t>Useful  </a:t>
            </a:r>
            <a:r>
              <a:rPr lang="en-GB" sz="1800" b="0" i="0" u="none" strike="noStrike" cap="none" spc="0">
                <a:ln>
                  <a:noFill/>
                </a:ln>
                <a:solidFill>
                  <a:srgbClr val="00B0F0"/>
                </a:solidFill>
                <a:latin typeface="Myriad Pro"/>
                <a:ea typeface="Myriad Pro"/>
                <a:cs typeface="Myriad Pro"/>
              </a:rPr>
              <a:t>Source/Tool</a:t>
            </a:r>
            <a:r>
              <a:rPr lang="en-GB" sz="1800" b="0" i="0" u="none" strike="noStrike" cap="none" spc="0">
                <a:ln>
                  <a:noFill/>
                </a:ln>
                <a:solidFill>
                  <a:srgbClr val="00B0F0"/>
                </a:solidFill>
                <a:latin typeface="Myriad Pro"/>
                <a:ea typeface="Myriad Pro"/>
                <a:cs typeface="Myriad Pro"/>
              </a:rPr>
              <a:t>: </a:t>
            </a:r>
            <a:r>
              <a:rPr lang="en-US" sz="1800" b="0" i="0" u="none" strike="noStrike" cap="none" spc="0">
                <a:ln>
                  <a:noFill/>
                </a:ln>
                <a:solidFill>
                  <a:srgbClr val="00B0F0"/>
                </a:solidFill>
                <a:latin typeface="Myriad Pro"/>
                <a:ea typeface="Myriad Pro"/>
                <a:cs typeface="Myriad Pro"/>
              </a:rPr>
              <a:t>https://www.theculturefactor.com/country-comparison-tool</a:t>
            </a:r>
            <a:endParaRPr>
              <a:solidFill>
                <a:srgbClr val="00B0F0"/>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34048109"/>
                                        </p:tgtEl>
                                        <p:attrNameLst>
                                          <p:attrName>style.visibility</p:attrName>
                                        </p:attrNameLst>
                                      </p:cBhvr>
                                      <p:to>
                                        <p:strVal val="visible"/>
                                      </p:to>
                                    </p:set>
                                    <p:animEffect transition="in" filter="barn(inVertical)">
                                      <p:cBhvr>
                                        <p:cTn id="7" dur="500"/>
                                        <p:tgtEl>
                                          <p:spTgt spid="133404810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665690813">
                                            <p:bg/>
                                          </p:spTgt>
                                        </p:tgtEl>
                                        <p:attrNameLst>
                                          <p:attrName>style.visibility</p:attrName>
                                        </p:attrNameLst>
                                      </p:cBhvr>
                                      <p:to>
                                        <p:strVal val="visible"/>
                                      </p:to>
                                    </p:set>
                                    <p:animEffect transition="in" filter="fade">
                                      <p:cBhvr>
                                        <p:cTn id="12" dur="1000"/>
                                        <p:tgtEl>
                                          <p:spTgt spid="1665690813">
                                            <p:bg/>
                                          </p:spTgt>
                                        </p:tgtEl>
                                      </p:cBhvr>
                                    </p:animEffect>
                                    <p:anim calcmode="lin" valueType="num">
                                      <p:cBhvr>
                                        <p:cTn id="13" dur="1000" fill="hold"/>
                                        <p:tgtEl>
                                          <p:spTgt spid="1665690813">
                                            <p:bg/>
                                          </p:spTgt>
                                        </p:tgtEl>
                                        <p:attrNameLst>
                                          <p:attrName>ppt_x</p:attrName>
                                        </p:attrNameLst>
                                      </p:cBhvr>
                                      <p:tavLst>
                                        <p:tav tm="0">
                                          <p:val>
                                            <p:strVal val="#ppt_x"/>
                                          </p:val>
                                        </p:tav>
                                        <p:tav tm="100000">
                                          <p:val>
                                            <p:strVal val="#ppt_x"/>
                                          </p:val>
                                        </p:tav>
                                      </p:tavLst>
                                    </p:anim>
                                    <p:anim calcmode="lin" valueType="num">
                                      <p:cBhvr>
                                        <p:cTn id="14" dur="1000" fill="hold"/>
                                        <p:tgtEl>
                                          <p:spTgt spid="1665690813">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048109" grpId="0" animBg="1"/>
      <p:bldP spid="166569081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695788165"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52469684" name="Clarifying the core concepts in this module"/>
          <p:cNvSpPr txBox="1">
            <a:spLocks noGrp="1"/>
          </p:cNvSpPr>
          <p:nvPr>
            <p:ph type="body" idx="1"/>
          </p:nvPr>
        </p:nvSpPr>
        <p:spPr bwMode="auto">
          <a:xfrm>
            <a:off x="297950" y="1017140"/>
            <a:ext cx="8620017" cy="4500090"/>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marL="0" indent="0" algn="just">
              <a:lnSpc>
                <a:spcPct val="90000"/>
              </a:lnSpc>
              <a:buSzPct val="90000"/>
              <a:buNone/>
              <a:defRPr/>
            </a:pPr>
            <a:r>
              <a:rPr lang="en-GB"/>
              <a:t>Hofstede (1980, 2010), whose work was more about the notion of National Culture, also worked with </a:t>
            </a:r>
            <a:r>
              <a:rPr lang="en-GB" b="1"/>
              <a:t>Bob </a:t>
            </a:r>
            <a:r>
              <a:rPr lang="en-GB" b="1"/>
              <a:t>Waisfisz</a:t>
            </a:r>
            <a:r>
              <a:rPr lang="en-GB"/>
              <a:t> since the 1980s. Waisfisz (2015) later developed an Organisational Culture Model based on Hofstede’s work, which also features six dimensions: </a:t>
            </a:r>
            <a:endParaRPr/>
          </a:p>
          <a:p>
            <a:pPr marL="0" indent="0" algn="just">
              <a:lnSpc>
                <a:spcPct val="90000"/>
              </a:lnSpc>
              <a:buSzPct val="90000"/>
              <a:buNone/>
              <a:defRPr/>
            </a:pPr>
            <a:endParaRPr lang="en-GB"/>
          </a:p>
          <a:p>
            <a:pPr marL="0" indent="0" algn="just">
              <a:lnSpc>
                <a:spcPct val="90000"/>
              </a:lnSpc>
              <a:buSzPct val="90000"/>
              <a:buNone/>
              <a:defRPr/>
            </a:pPr>
            <a:r>
              <a:rPr lang="en-GB" sz="2600"/>
              <a:t>These are:</a:t>
            </a:r>
            <a:endParaRPr/>
          </a:p>
          <a:p>
            <a:pPr>
              <a:lnSpc>
                <a:spcPct val="90000"/>
              </a:lnSpc>
              <a:buSzPct val="90000"/>
              <a:buFont typeface="Wingdings"/>
              <a:buChar char="Ø"/>
              <a:defRPr/>
            </a:pPr>
            <a:r>
              <a:rPr lang="en-GB" sz="2600" b="1">
                <a:solidFill>
                  <a:schemeClr val="tx1"/>
                </a:solidFill>
              </a:rPr>
              <a:t>Means oriented vs. Goal oriented</a:t>
            </a:r>
            <a:endParaRPr b="1">
              <a:solidFill>
                <a:schemeClr val="tx1"/>
              </a:solidFill>
            </a:endParaRPr>
          </a:p>
          <a:p>
            <a:pPr>
              <a:lnSpc>
                <a:spcPct val="90000"/>
              </a:lnSpc>
              <a:buSzPct val="90000"/>
              <a:buFont typeface="Wingdings"/>
              <a:buChar char="Ø"/>
              <a:defRPr/>
            </a:pPr>
            <a:r>
              <a:rPr lang="en-GB" sz="2600" b="1">
                <a:solidFill>
                  <a:schemeClr val="tx1"/>
                </a:solidFill>
              </a:rPr>
              <a:t>Internally driven vs. Externally driven</a:t>
            </a:r>
            <a:endParaRPr b="1">
              <a:solidFill>
                <a:schemeClr val="tx1"/>
              </a:solidFill>
            </a:endParaRPr>
          </a:p>
          <a:p>
            <a:pPr>
              <a:lnSpc>
                <a:spcPct val="90000"/>
              </a:lnSpc>
              <a:buSzPct val="90000"/>
              <a:buFont typeface="Wingdings"/>
              <a:buChar char="Ø"/>
              <a:defRPr/>
            </a:pPr>
            <a:r>
              <a:rPr lang="en-GB" sz="2600" b="1">
                <a:solidFill>
                  <a:schemeClr val="tx1"/>
                </a:solidFill>
              </a:rPr>
              <a:t>Easygoing</a:t>
            </a:r>
            <a:r>
              <a:rPr lang="en-GB" sz="2600" b="1">
                <a:solidFill>
                  <a:schemeClr val="tx1"/>
                </a:solidFill>
              </a:rPr>
              <a:t> vs. Strict</a:t>
            </a:r>
            <a:endParaRPr b="1">
              <a:solidFill>
                <a:schemeClr val="tx1"/>
              </a:solidFill>
            </a:endParaRPr>
          </a:p>
          <a:p>
            <a:pPr>
              <a:lnSpc>
                <a:spcPct val="90000"/>
              </a:lnSpc>
              <a:buSzPct val="90000"/>
              <a:buFont typeface="Wingdings"/>
              <a:buChar char="Ø"/>
              <a:defRPr/>
            </a:pPr>
            <a:r>
              <a:rPr lang="en-GB" sz="2600" b="1">
                <a:solidFill>
                  <a:schemeClr val="tx1"/>
                </a:solidFill>
              </a:rPr>
              <a:t>Local vs. Professional</a:t>
            </a:r>
            <a:endParaRPr b="1">
              <a:solidFill>
                <a:schemeClr val="tx1"/>
              </a:solidFill>
            </a:endParaRPr>
          </a:p>
          <a:p>
            <a:pPr>
              <a:lnSpc>
                <a:spcPct val="90000"/>
              </a:lnSpc>
              <a:buSzPct val="90000"/>
              <a:buFont typeface="Wingdings"/>
              <a:buChar char="Ø"/>
              <a:defRPr/>
            </a:pPr>
            <a:r>
              <a:rPr lang="en-GB" sz="2600" b="1">
                <a:solidFill>
                  <a:schemeClr val="tx1"/>
                </a:solidFill>
              </a:rPr>
              <a:t>Open system vs. Closed system</a:t>
            </a:r>
            <a:endParaRPr b="1">
              <a:solidFill>
                <a:schemeClr val="tx1"/>
              </a:solidFill>
            </a:endParaRPr>
          </a:p>
          <a:p>
            <a:pPr>
              <a:lnSpc>
                <a:spcPct val="90000"/>
              </a:lnSpc>
              <a:buSzPct val="90000"/>
              <a:buFont typeface="Wingdings"/>
              <a:buChar char="Ø"/>
              <a:defRPr/>
            </a:pPr>
            <a:r>
              <a:rPr lang="en-GB" sz="2600" b="1">
                <a:solidFill>
                  <a:schemeClr val="tx1"/>
                </a:solidFill>
              </a:rPr>
              <a:t>Employee-oriented vs. Work-oriented </a:t>
            </a:r>
            <a:endParaRPr lang="en-US" sz="2600">
              <a:solidFill>
                <a:schemeClr val="accent1">
                  <a:lumMod val="50000"/>
                </a:schemeClr>
              </a:solidFill>
            </a:endParaRPr>
          </a:p>
        </p:txBody>
      </p:sp>
      <p:pic>
        <p:nvPicPr>
          <p:cNvPr id="600656014" name=""/>
          <p:cNvPicPr>
            <a:picLocks noChangeAspect="1"/>
          </p:cNvPicPr>
          <p:nvPr/>
        </p:nvPicPr>
        <p:blipFill>
          <a:blip r:embed="rId3"/>
          <a:stretch/>
        </p:blipFill>
        <p:spPr bwMode="auto">
          <a:xfrm flipH="0" flipV="0">
            <a:off x="6142789" y="2593473"/>
            <a:ext cx="2603499" cy="2603499"/>
          </a:xfrm>
          <a:prstGeom prst="rect">
            <a:avLst/>
          </a:prstGeom>
        </p:spPr>
      </p:pic>
      <p:sp>
        <p:nvSpPr>
          <p:cNvPr id="145336658" name=""/>
          <p:cNvSpPr txBox="1"/>
          <p:nvPr/>
        </p:nvSpPr>
        <p:spPr bwMode="auto">
          <a:xfrm flipH="0" flipV="0">
            <a:off x="6719342" y="5263815"/>
            <a:ext cx="1889009" cy="366119"/>
          </a:xfrm>
          <a:prstGeom prst="rect">
            <a:avLst/>
          </a:prstGeom>
          <a:noFill/>
        </p:spPr>
        <p:txBody>
          <a:bodyPr vertOverflow="overflow" horzOverflow="overflow" vert="horz" wrap="square" lIns="91440" tIns="45720" rIns="91440" bIns="45720" numCol="1" spcCol="0" rtlCol="0" fromWordArt="0" anchor="t" anchorCtr="0" forceAA="0" upright="0" compatLnSpc="0">
            <a:spAutoFit/>
          </a:bodyPr>
          <a:p>
            <a:pPr>
              <a:defRPr/>
            </a:pPr>
            <a:r>
              <a:rPr lang="en-GB" sz="1800" b="1" i="0" u="none" strike="noStrike" cap="none" spc="0">
                <a:ln>
                  <a:noFill/>
                </a:ln>
                <a:solidFill>
                  <a:srgbClr val="000000"/>
                </a:solidFill>
                <a:latin typeface="Myriad Pro"/>
                <a:ea typeface="Myriad Pro"/>
                <a:cs typeface="Myriad Pro"/>
              </a:rPr>
              <a:t>Bob </a:t>
            </a:r>
            <a:r>
              <a:rPr lang="en-GB" sz="1800" b="1" i="0" u="none" strike="noStrike" cap="none" spc="0">
                <a:ln>
                  <a:noFill/>
                </a:ln>
                <a:solidFill>
                  <a:srgbClr val="000000"/>
                </a:solidFill>
                <a:latin typeface="Myriad Pro"/>
                <a:ea typeface="Myriad Pro"/>
                <a:cs typeface="Myriad Pro"/>
              </a:rPr>
              <a:t>Waisfisz</a:t>
            </a:r>
            <a:endParaRPr b="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95788165"/>
                                        </p:tgtEl>
                                        <p:attrNameLst>
                                          <p:attrName>style.visibility</p:attrName>
                                        </p:attrNameLst>
                                      </p:cBhvr>
                                      <p:to>
                                        <p:strVal val="visible"/>
                                      </p:to>
                                    </p:set>
                                    <p:animEffect transition="in" filter="barn(inVertical)">
                                      <p:cBhvr>
                                        <p:cTn id="7" dur="500"/>
                                        <p:tgtEl>
                                          <p:spTgt spid="69578816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2469684">
                                            <p:bg/>
                                          </p:spTgt>
                                        </p:tgtEl>
                                        <p:attrNameLst>
                                          <p:attrName>style.visibility</p:attrName>
                                        </p:attrNameLst>
                                      </p:cBhvr>
                                      <p:to>
                                        <p:strVal val="visible"/>
                                      </p:to>
                                    </p:set>
                                    <p:animEffect transition="in" filter="fade">
                                      <p:cBhvr>
                                        <p:cTn id="12" dur="1000"/>
                                        <p:tgtEl>
                                          <p:spTgt spid="152469684">
                                            <p:bg/>
                                          </p:spTgt>
                                        </p:tgtEl>
                                      </p:cBhvr>
                                    </p:animEffect>
                                    <p:anim calcmode="lin" valueType="num">
                                      <p:cBhvr>
                                        <p:cTn id="13" dur="1000" fill="hold"/>
                                        <p:tgtEl>
                                          <p:spTgt spid="152469684">
                                            <p:bg/>
                                          </p:spTgt>
                                        </p:tgtEl>
                                        <p:attrNameLst>
                                          <p:attrName>ppt_x</p:attrName>
                                        </p:attrNameLst>
                                      </p:cBhvr>
                                      <p:tavLst>
                                        <p:tav tm="0">
                                          <p:val>
                                            <p:strVal val="#ppt_x"/>
                                          </p:val>
                                        </p:tav>
                                        <p:tav tm="100000">
                                          <p:val>
                                            <p:strVal val="#ppt_x"/>
                                          </p:val>
                                        </p:tav>
                                      </p:tavLst>
                                    </p:anim>
                                    <p:anim calcmode="lin" valueType="num">
                                      <p:cBhvr>
                                        <p:cTn id="14" dur="1000" fill="hold"/>
                                        <p:tgtEl>
                                          <p:spTgt spid="15246968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5788165" grpId="0" animBg="1"/>
      <p:bldP spid="15246968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buNone/>
              <a:defRPr/>
            </a:pPr>
            <a:endParaRPr lang="en-GB"/>
          </a:p>
          <a:p>
            <a:pPr marL="457200" indent="-457200">
              <a:buAutoNum type="arabicPeriod"/>
              <a:defRPr/>
            </a:pPr>
            <a:r>
              <a:rPr lang="en-GB" b="1"/>
              <a:t>Means oriented vs. goal oriented </a:t>
            </a:r>
            <a:r>
              <a:rPr lang="en-GB"/>
              <a:t>- the extent to which</a:t>
            </a:r>
            <a:endParaRPr/>
          </a:p>
          <a:p>
            <a:pPr marL="0" indent="0">
              <a:buNone/>
              <a:defRPr/>
            </a:pPr>
            <a:r>
              <a:rPr lang="en-GB"/>
              <a:t>     goals (the ‘what’) or the means (the ‘how) of conducting</a:t>
            </a:r>
            <a:endParaRPr/>
          </a:p>
          <a:p>
            <a:pPr marL="0" indent="0">
              <a:buNone/>
              <a:defRPr/>
            </a:pPr>
            <a:r>
              <a:rPr lang="en-GB"/>
              <a:t>     work tasks are prioritized. This may affect attitudes to taking</a:t>
            </a:r>
            <a:endParaRPr/>
          </a:p>
          <a:p>
            <a:pPr marL="0" indent="0">
              <a:buNone/>
              <a:defRPr/>
            </a:pPr>
            <a:r>
              <a:rPr lang="en-GB"/>
              <a:t>     risks or contributing discretionary effort.</a:t>
            </a:r>
            <a:endParaRPr/>
          </a:p>
          <a:p>
            <a:pPr>
              <a:defRPr/>
            </a:pPr>
            <a:endParaRPr lang="en-GB"/>
          </a:p>
          <a:p>
            <a:pPr marL="0" indent="0">
              <a:buNone/>
              <a:defRPr/>
            </a:pPr>
            <a:r>
              <a:rPr lang="en-GB" b="1"/>
              <a:t>2. Internally driven vs. externally driven </a:t>
            </a:r>
            <a:r>
              <a:rPr lang="en-GB"/>
              <a:t>- externally driven</a:t>
            </a:r>
            <a:endParaRPr/>
          </a:p>
          <a:p>
            <a:pPr marL="0" indent="0">
              <a:buNone/>
              <a:defRPr/>
            </a:pPr>
            <a:r>
              <a:rPr lang="en-GB"/>
              <a:t>    cultures will be more pragmatic, focusing primarily on</a:t>
            </a:r>
            <a:endParaRPr/>
          </a:p>
          <a:p>
            <a:pPr marL="0" indent="0">
              <a:buNone/>
              <a:defRPr/>
            </a:pPr>
            <a:r>
              <a:rPr lang="en-GB"/>
              <a:t>    meeting the customer’s requirements, while internally driven</a:t>
            </a:r>
            <a:endParaRPr/>
          </a:p>
          <a:p>
            <a:pPr marL="0" indent="0">
              <a:buNone/>
              <a:defRPr/>
            </a:pPr>
            <a:r>
              <a:rPr lang="en-GB"/>
              <a:t>    cultures may exhibit stronger values.</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buNone/>
              <a:defRPr/>
            </a:pPr>
            <a:endParaRPr lang="en-GB"/>
          </a:p>
          <a:p>
            <a:pPr marL="0" indent="0">
              <a:buNone/>
              <a:defRPr/>
            </a:pPr>
            <a:r>
              <a:rPr lang="en-GB" b="1"/>
              <a:t>3. Easygoing vs. strict </a:t>
            </a:r>
            <a:r>
              <a:rPr lang="en-GB"/>
              <a:t>- stricter cultures run on a high level of</a:t>
            </a:r>
            <a:endParaRPr/>
          </a:p>
          <a:p>
            <a:pPr marL="0" indent="0">
              <a:buNone/>
              <a:defRPr/>
            </a:pPr>
            <a:r>
              <a:rPr lang="en-GB"/>
              <a:t>    discipline and control, while easy-going cultures tend</a:t>
            </a:r>
            <a:endParaRPr/>
          </a:p>
          <a:p>
            <a:pPr marL="0" indent="0">
              <a:buNone/>
              <a:defRPr/>
            </a:pPr>
            <a:r>
              <a:rPr lang="en-GB"/>
              <a:t>    towards more improvisation.</a:t>
            </a:r>
            <a:endParaRPr/>
          </a:p>
          <a:p>
            <a:pPr marL="457200" indent="-457200">
              <a:buFont typeface="+mj-lt"/>
              <a:buAutoNum type="arabicPeriod"/>
              <a:defRPr/>
            </a:pPr>
            <a:endParaRPr lang="en-GB"/>
          </a:p>
          <a:p>
            <a:pPr marL="0" indent="0">
              <a:buNone/>
              <a:defRPr/>
            </a:pPr>
            <a:r>
              <a:rPr lang="en-GB" b="1"/>
              <a:t>4. Local vs. professional </a:t>
            </a:r>
            <a:r>
              <a:rPr lang="en-GB"/>
              <a:t>- the extent to which people identify</a:t>
            </a:r>
            <a:endParaRPr/>
          </a:p>
          <a:p>
            <a:pPr marL="0" indent="0">
              <a:buNone/>
              <a:defRPr/>
            </a:pPr>
            <a:r>
              <a:rPr lang="en-GB"/>
              <a:t>    with their immediate colleagues and conform to the norms</a:t>
            </a:r>
            <a:endParaRPr/>
          </a:p>
          <a:p>
            <a:pPr marL="0" indent="0">
              <a:buNone/>
              <a:defRPr/>
            </a:pPr>
            <a:r>
              <a:rPr lang="en-GB"/>
              <a:t>    of this environment or associate themselves with a wider</a:t>
            </a:r>
            <a:endParaRPr/>
          </a:p>
          <a:p>
            <a:pPr marL="0" indent="0">
              <a:buNone/>
              <a:defRPr/>
            </a:pPr>
            <a:r>
              <a:rPr lang="en-GB"/>
              <a:t>    group of people and practices based on their role.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buNone/>
              <a:defRPr/>
            </a:pPr>
            <a:endParaRPr lang="en-GB"/>
          </a:p>
          <a:p>
            <a:pPr marL="0" indent="0">
              <a:buNone/>
              <a:defRPr/>
            </a:pPr>
            <a:r>
              <a:rPr lang="en-GB" b="1"/>
              <a:t>5. Open system vs. closed system </a:t>
            </a:r>
            <a:r>
              <a:rPr lang="en-GB"/>
              <a:t>– the extent to which</a:t>
            </a:r>
            <a:endParaRPr/>
          </a:p>
          <a:p>
            <a:pPr marL="0" indent="0">
              <a:buNone/>
              <a:defRPr/>
            </a:pPr>
            <a:r>
              <a:rPr lang="en-GB"/>
              <a:t>    newcomers are accepted and the differences they bring are</a:t>
            </a:r>
            <a:endParaRPr/>
          </a:p>
          <a:p>
            <a:pPr marL="0" indent="0">
              <a:buNone/>
              <a:defRPr/>
            </a:pPr>
            <a:r>
              <a:rPr lang="en-GB"/>
              <a:t>    welcomed.</a:t>
            </a:r>
            <a:endParaRPr/>
          </a:p>
          <a:p>
            <a:pPr>
              <a:defRPr/>
            </a:pPr>
            <a:endParaRPr lang="en-GB"/>
          </a:p>
          <a:p>
            <a:pPr marL="0" indent="0">
              <a:buNone/>
              <a:defRPr/>
            </a:pPr>
            <a:r>
              <a:rPr lang="en-GB" b="1"/>
              <a:t>6. Employee-oriented vs. work-oriented </a:t>
            </a:r>
            <a:r>
              <a:rPr lang="en-GB"/>
              <a:t>– the extent to which</a:t>
            </a:r>
            <a:endParaRPr/>
          </a:p>
          <a:p>
            <a:pPr marL="0" indent="0">
              <a:buNone/>
              <a:defRPr/>
            </a:pPr>
            <a:r>
              <a:rPr lang="en-GB"/>
              <a:t>    the employee’s well-being is prioritised at the expense of the</a:t>
            </a:r>
            <a:endParaRPr/>
          </a:p>
          <a:p>
            <a:pPr marL="0" indent="0">
              <a:buNone/>
              <a:defRPr/>
            </a:pPr>
            <a:r>
              <a:rPr lang="en-GB"/>
              <a:t>    task, or vice versa.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lvl="0">
              <a:defRPr/>
            </a:pPr>
            <a:r>
              <a:rPr lang="en-GB" sz="3600" b="1">
                <a:solidFill>
                  <a:srgbClr val="00B0F0"/>
                </a:solidFill>
              </a:rPr>
              <a:t>Class Discussion </a:t>
            </a:r>
            <a:endParaRPr>
              <a:solidFill>
                <a:srgbClr val="00B0F0"/>
              </a:solidFill>
            </a:endParaRPr>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vertOverflow="overflow" horzOverflow="overflow" vert="horz" wrap="square" lIns="45717" tIns="45720" rIns="45717" bIns="45720" numCol="1" spcCol="0" rtlCol="0" fromWordArt="0" anchor="t" anchorCtr="0" forceAA="0" upright="0" compatLnSpc="0">
            <a:normAutofit fontScale="85000" lnSpcReduction="3000"/>
          </a:bodyPr>
          <a:lstStyle/>
          <a:p>
            <a:pPr marL="0" lvl="0" indent="0">
              <a:buNone/>
              <a:defRPr/>
            </a:pPr>
            <a:endParaRPr lang="en-GB" sz="2800" b="1"/>
          </a:p>
          <a:p>
            <a:pPr lvl="0">
              <a:defRPr/>
            </a:pPr>
            <a:r>
              <a:rPr lang="en-GB" sz="2800" b="1"/>
              <a:t>What aspect of the Hofstede’s Cultural Dimensions interest you the most?</a:t>
            </a:r>
            <a:endParaRPr sz="2800" b="1"/>
          </a:p>
          <a:p>
            <a:pPr lvl="0">
              <a:defRPr/>
            </a:pPr>
            <a:endParaRPr sz="2800" b="1"/>
          </a:p>
          <a:p>
            <a:pPr lvl="0">
              <a:defRPr/>
            </a:pPr>
            <a:r>
              <a:rPr lang="en-GB" sz="2800" b="1" i="0" u="none" strike="noStrike" cap="none" spc="0">
                <a:ln>
                  <a:noFill/>
                </a:ln>
                <a:solidFill>
                  <a:srgbClr val="000000"/>
                </a:solidFill>
                <a:latin typeface="Myriad Pro"/>
                <a:ea typeface="Myriad Pro"/>
                <a:cs typeface="Myriad Pro"/>
              </a:rPr>
              <a:t>What aspect of Waisfisz’s Dimensions of Organisational Culture  interest you the most?</a:t>
            </a:r>
            <a:endParaRPr sz="2800"/>
          </a:p>
          <a:p>
            <a:pPr lvl="0">
              <a:defRPr/>
            </a:pPr>
            <a:endParaRPr sz="2800" b="1"/>
          </a:p>
          <a:p>
            <a:pPr lvl="0">
              <a:defRPr/>
            </a:pPr>
            <a:r>
              <a:rPr lang="en-GB" sz="2800" b="1"/>
              <a:t>Can you think of how these theories and models relate to your workplace and/or assignment?</a:t>
            </a:r>
            <a:endParaRPr sz="2800"/>
          </a:p>
          <a:p>
            <a:pPr marL="0" indent="0">
              <a:buNone/>
              <a:defRPr/>
            </a:pPr>
            <a:endParaRPr lang="en-GB"/>
          </a:p>
          <a:p>
            <a:pPr marL="0" indent="0">
              <a:buNone/>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821933"/>
            <a:ext cx="8774131" cy="4695300"/>
          </a:xfrm>
          <a:prstGeom prst="rect">
            <a:avLst/>
          </a:prstGeom>
        </p:spPr>
        <p:txBody>
          <a:bodyPr vertOverflow="overflow" horzOverflow="overflow" vert="horz" wrap="square" lIns="45717" tIns="45720" rIns="45717" bIns="45720" numCol="1" spcCol="0" rtlCol="0" fromWordArt="0" anchor="t" anchorCtr="0" forceAA="0" upright="0" compatLnSpc="0">
            <a:normAutofit fontScale="90000" lnSpcReduction="2000"/>
          </a:bodyPr>
          <a:lstStyle/>
          <a:p>
            <a:pPr marL="0" indent="0" algn="just">
              <a:lnSpc>
                <a:spcPct val="90000"/>
              </a:lnSpc>
              <a:buSzPct val="90000"/>
              <a:buNone/>
              <a:defRPr/>
            </a:pPr>
            <a:r>
              <a:rPr lang="en-GB" sz="2600" b="1">
                <a:solidFill>
                  <a:srgbClr val="00B0F0"/>
                </a:solidFill>
              </a:rPr>
              <a:t>Edgar Schein and the Three Levels of Organisational Culture</a:t>
            </a:r>
            <a:endParaRPr>
              <a:solidFill>
                <a:srgbClr val="00B0F0"/>
              </a:solidFill>
            </a:endParaRPr>
          </a:p>
          <a:p>
            <a:pPr marL="0" indent="0">
              <a:buNone/>
              <a:defRPr/>
            </a:pPr>
            <a:endParaRPr lang="en-GB"/>
          </a:p>
          <a:p>
            <a:pPr marL="0" indent="0" algn="just">
              <a:buNone/>
              <a:defRPr/>
            </a:pPr>
            <a:r>
              <a:rPr lang="en-GB" sz="2800"/>
              <a:t>Schein argues that culture is the most difficult organisational element to change, and it cannot be explained in its entirety. </a:t>
            </a:r>
            <a:endParaRPr/>
          </a:p>
          <a:p>
            <a:pPr marL="0" indent="0" algn="just">
              <a:buNone/>
              <a:defRPr/>
            </a:pPr>
            <a:endParaRPr lang="en-GB" sz="2800"/>
          </a:p>
          <a:p>
            <a:pPr marL="0" indent="0" algn="just">
              <a:buNone/>
              <a:defRPr/>
            </a:pPr>
            <a:r>
              <a:rPr lang="en-GB" sz="2800"/>
              <a:t>Schein’s (1985, 2016) model of organisation illustrates three levels of organisational culture: </a:t>
            </a:r>
            <a:r>
              <a:rPr lang="en-GB" sz="2800" b="1"/>
              <a:t>Artefacts, Espoused Values and Basic Underlying Assumptions</a:t>
            </a:r>
            <a:r>
              <a:rPr lang="en-GB" sz="2800"/>
              <a:t>.</a:t>
            </a:r>
            <a:endParaRPr/>
          </a:p>
          <a:p>
            <a:pPr marL="0" indent="0" algn="just">
              <a:buNone/>
              <a:defRPr/>
            </a:pPr>
            <a:endParaRPr lang="en-GB" sz="2800"/>
          </a:p>
          <a:p>
            <a:pPr marL="0" indent="0" algn="just">
              <a:buNone/>
              <a:defRPr/>
            </a:pPr>
            <a:r>
              <a:rPr lang="en-GB" sz="2800"/>
              <a:t>These levels offer a definition of what organisational culture really is.</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321129291" name="Double-click to edit"/>
          <p:cNvSpPr txBox="1">
            <a:spLocks noGrp="1"/>
          </p:cNvSpPr>
          <p:nvPr>
            <p:ph type="title"/>
          </p:nvPr>
        </p:nvSpPr>
        <p:spPr bwMode="auto">
          <a:xfrm>
            <a:off x="215757" y="82192"/>
            <a:ext cx="8784405" cy="863028"/>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5309775" name="Clarifying the core concepts in this module"/>
          <p:cNvSpPr txBox="1">
            <a:spLocks noGrp="1"/>
          </p:cNvSpPr>
          <p:nvPr>
            <p:ph type="body" idx="1"/>
          </p:nvPr>
        </p:nvSpPr>
        <p:spPr bwMode="auto">
          <a:xfrm flipH="0" flipV="0">
            <a:off x="3953837" y="821932"/>
            <a:ext cx="5171819" cy="4695300"/>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lgn="just">
              <a:lnSpc>
                <a:spcPct val="90000"/>
              </a:lnSpc>
              <a:buSzPct val="90000"/>
              <a:buNone/>
              <a:defRPr/>
            </a:pPr>
            <a:endParaRPr/>
          </a:p>
          <a:p>
            <a:pPr marL="0" indent="0" algn="just">
              <a:lnSpc>
                <a:spcPct val="90000"/>
              </a:lnSpc>
              <a:buSzPct val="90000"/>
              <a:buNone/>
              <a:defRPr/>
            </a:pPr>
            <a:r>
              <a:rPr lang="en-GB" sz="2600" b="1">
                <a:solidFill>
                  <a:schemeClr val="tx1"/>
                </a:solidFill>
              </a:rPr>
              <a:t>Edgar Schein</a:t>
            </a:r>
            <a:r>
              <a:rPr lang="en-GB" sz="2600" b="1">
                <a:solidFill>
                  <a:srgbClr val="FF0000"/>
                </a:solidFill>
              </a:rPr>
              <a:t> </a:t>
            </a:r>
            <a:endParaRPr lang="en-GB" sz="2600" b="1">
              <a:solidFill>
                <a:srgbClr val="FF0000"/>
              </a:solidFill>
            </a:endParaRPr>
          </a:p>
          <a:p>
            <a:pPr marL="0" indent="0">
              <a:buClrTx/>
              <a:buSzPct val="100000"/>
              <a:buFont typeface="Arial"/>
              <a:buNone/>
              <a:defRPr/>
            </a:pPr>
            <a:endParaRPr/>
          </a:p>
          <a:p>
            <a:pPr>
              <a:defRPr/>
            </a:pPr>
            <a:r>
              <a:rPr sz="2400" b="1" i="0" u="none">
                <a:solidFill>
                  <a:srgbClr val="202122"/>
                </a:solidFill>
                <a:latin typeface="Arial"/>
                <a:ea typeface="Arial"/>
                <a:cs typeface="Arial"/>
              </a:rPr>
              <a:t>Edgar Henry Schein</a:t>
            </a:r>
            <a:r>
              <a:rPr sz="2400" b="0" i="0" u="none">
                <a:solidFill>
                  <a:srgbClr val="202122"/>
                </a:solidFill>
                <a:latin typeface="Arial"/>
                <a:ea typeface="Arial"/>
                <a:cs typeface="Arial"/>
              </a:rPr>
              <a:t> </a:t>
            </a:r>
            <a:r>
              <a:rPr sz="2400" b="0" i="0" u="none">
                <a:solidFill>
                  <a:srgbClr val="202122"/>
                </a:solidFill>
                <a:latin typeface="Arial"/>
                <a:ea typeface="Arial"/>
                <a:cs typeface="Arial"/>
              </a:rPr>
              <a:t>(March 5, 1928 – January 26, 2023)</a:t>
            </a:r>
            <a:r>
              <a:rPr sz="2400" b="0" i="0" u="none">
                <a:solidFill>
                  <a:srgbClr val="202122"/>
                </a:solidFill>
                <a:latin typeface="Arial"/>
                <a:ea typeface="Arial"/>
                <a:cs typeface="Arial"/>
              </a:rPr>
              <a:t> </a:t>
            </a:r>
            <a:r>
              <a:rPr sz="2400" b="0" i="0" u="none">
                <a:solidFill>
                  <a:srgbClr val="202122"/>
                </a:solidFill>
                <a:latin typeface="Arial"/>
                <a:ea typeface="Arial"/>
                <a:cs typeface="Arial"/>
              </a:rPr>
              <a:t>was a Swiss-born American business theorist and psychologist who was professor at the</a:t>
            </a:r>
            <a:r>
              <a:rPr sz="2400" b="0" i="0" u="none">
                <a:solidFill>
                  <a:srgbClr val="202122"/>
                </a:solidFill>
                <a:latin typeface="Arial"/>
                <a:ea typeface="Arial"/>
                <a:cs typeface="Arial"/>
              </a:rPr>
              <a:t> </a:t>
            </a:r>
            <a:r>
              <a:rPr lang="en-GB" sz="2400"/>
              <a:t>Sloan School of Management, Massachusetts Institute of Technology (MIT).</a:t>
            </a:r>
            <a:endParaRPr sz="2400"/>
          </a:p>
          <a:p>
            <a:pPr marL="0" indent="0">
              <a:buNone/>
              <a:defRPr/>
            </a:pPr>
            <a:endParaRPr lang="en-GB"/>
          </a:p>
          <a:p>
            <a:pPr marL="0" indent="0">
              <a:buNone/>
              <a:defRPr/>
            </a:pPr>
            <a:endParaRPr lang="en-GB"/>
          </a:p>
        </p:txBody>
      </p:sp>
      <p:pic>
        <p:nvPicPr>
          <p:cNvPr id="818194797" name=""/>
          <p:cNvPicPr>
            <a:picLocks noChangeAspect="1"/>
          </p:cNvPicPr>
          <p:nvPr/>
        </p:nvPicPr>
        <p:blipFill>
          <a:blip r:embed="rId3"/>
          <a:stretch/>
        </p:blipFill>
        <p:spPr bwMode="auto">
          <a:xfrm flipH="0" flipV="0">
            <a:off x="419473" y="1269999"/>
            <a:ext cx="3291973" cy="3442368"/>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321129291" grpId="0" animBg="1"/>
      <p:bldP spid="5309775"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821933"/>
            <a:ext cx="8774131" cy="4695300"/>
          </a:xfrm>
          <a:prstGeom prst="rect">
            <a:avLst/>
          </a:prstGeom>
        </p:spPr>
        <p:txBody>
          <a:bodyPr>
            <a:normAutofit/>
          </a:bodyPr>
          <a:lstStyle/>
          <a:p>
            <a:pPr marL="0" indent="0" algn="just">
              <a:lnSpc>
                <a:spcPct val="90000"/>
              </a:lnSpc>
              <a:buSzPct val="90000"/>
              <a:buNone/>
              <a:defRPr/>
            </a:pPr>
            <a:r>
              <a:rPr lang="en-GB" sz="2600" b="1">
                <a:solidFill>
                  <a:schemeClr val="accent1">
                    <a:lumMod val="50000"/>
                  </a:schemeClr>
                </a:solidFill>
              </a:rPr>
              <a:t>Schein and the Three Levels of Organisational Culture</a:t>
            </a:r>
            <a:endParaRPr/>
          </a:p>
          <a:p>
            <a:pPr marL="0" indent="0">
              <a:buNone/>
              <a:defRPr/>
            </a:pPr>
            <a:endParaRPr lang="en-GB"/>
          </a:p>
        </p:txBody>
      </p:sp>
      <p:pic>
        <p:nvPicPr>
          <p:cNvPr id="1717080537" name=""/>
          <p:cNvPicPr>
            <a:picLocks noChangeAspect="1"/>
          </p:cNvPicPr>
          <p:nvPr/>
        </p:nvPicPr>
        <p:blipFill>
          <a:blip r:embed="rId3"/>
          <a:stretch/>
        </p:blipFill>
        <p:spPr bwMode="auto">
          <a:xfrm flipH="0" flipV="0">
            <a:off x="0" y="1303421"/>
            <a:ext cx="9144000" cy="4411578"/>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821933"/>
            <a:ext cx="8774131" cy="4695300"/>
          </a:xfrm>
          <a:prstGeom prst="rect">
            <a:avLst/>
          </a:prstGeom>
        </p:spPr>
        <p:txBody>
          <a:bodyPr>
            <a:normAutofit/>
          </a:bodyPr>
          <a:lstStyle/>
          <a:p>
            <a:pPr marL="0" indent="0" algn="just">
              <a:lnSpc>
                <a:spcPct val="90000"/>
              </a:lnSpc>
              <a:buSzPct val="90000"/>
              <a:buNone/>
              <a:defRPr/>
            </a:pPr>
            <a:r>
              <a:rPr lang="en-GB" sz="3200" b="1">
                <a:solidFill>
                  <a:schemeClr val="accent1">
                    <a:lumMod val="50000"/>
                  </a:schemeClr>
                </a:solidFill>
              </a:rPr>
              <a:t>Edgar Schein and the Three Levels of Organisational Culture</a:t>
            </a:r>
            <a:endParaRPr/>
          </a:p>
          <a:p>
            <a:pPr>
              <a:defRPr/>
            </a:pPr>
            <a:r>
              <a:rPr lang="en-GB" sz="3200" b="1"/>
              <a:t>Artefacts (or artifacts) </a:t>
            </a:r>
            <a:r>
              <a:rPr lang="en-GB" sz="3200"/>
              <a:t>- </a:t>
            </a:r>
            <a:r>
              <a:rPr lang="en-GB" sz="2800"/>
              <a:t>organisational attributes that can be seen, felt and heard by the uninitiated observer, including the facilities, offices, décor, furnishings, dress, and how people visibly interact with others and with organisational outsiders. </a:t>
            </a:r>
            <a:endParaRPr/>
          </a:p>
          <a:p>
            <a:pPr>
              <a:defRPr/>
            </a:pPr>
            <a:endParaRPr lang="en-GB"/>
          </a:p>
        </p:txBody>
      </p:sp>
      <p:pic>
        <p:nvPicPr>
          <p:cNvPr id="3074" name="Picture 2" descr="What is the Perfect Organisational Culture?"/>
          <p:cNvPicPr>
            <a:picLocks noChangeAspect="1" noChangeArrowheads="1"/>
          </p:cNvPicPr>
          <p:nvPr/>
        </p:nvPicPr>
        <p:blipFill>
          <a:blip r:embed="rId3"/>
          <a:stretch/>
        </p:blipFill>
        <p:spPr bwMode="auto">
          <a:xfrm flipH="0" flipV="0">
            <a:off x="1965157" y="4199635"/>
            <a:ext cx="4572000" cy="1439517"/>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821933"/>
            <a:ext cx="8774131" cy="4695300"/>
          </a:xfrm>
          <a:prstGeom prst="rect">
            <a:avLst/>
          </a:prstGeom>
        </p:spPr>
        <p:txBody>
          <a:bodyPr>
            <a:normAutofit/>
          </a:bodyPr>
          <a:lstStyle/>
          <a:p>
            <a:pPr marL="0" indent="0" algn="just">
              <a:lnSpc>
                <a:spcPct val="90000"/>
              </a:lnSpc>
              <a:buSzPct val="90000"/>
              <a:buNone/>
              <a:defRPr/>
            </a:pPr>
            <a:r>
              <a:rPr lang="en-GB" sz="3200" b="1">
                <a:solidFill>
                  <a:schemeClr val="accent1">
                    <a:lumMod val="50000"/>
                  </a:schemeClr>
                </a:solidFill>
              </a:rPr>
              <a:t>Edgar Schein and the Three Levels of Organisational Culture</a:t>
            </a:r>
            <a:endParaRPr/>
          </a:p>
          <a:p>
            <a:pPr marL="0" indent="0">
              <a:buNone/>
              <a:defRPr/>
            </a:pPr>
            <a:endParaRPr lang="en-GB"/>
          </a:p>
          <a:p>
            <a:pPr algn="just">
              <a:defRPr/>
            </a:pPr>
            <a:r>
              <a:rPr lang="en-GB" sz="3200" b="1"/>
              <a:t>Espoused values </a:t>
            </a:r>
            <a:r>
              <a:rPr lang="en-GB" sz="3200"/>
              <a:t>-</a:t>
            </a:r>
            <a:r>
              <a:rPr lang="en-GB"/>
              <a:t> </a:t>
            </a:r>
            <a:r>
              <a:rPr lang="en-GB" sz="2800"/>
              <a:t>the professed culture of an organisation's members. Company slogans, mission statements and other operational creeds are useful examples</a:t>
            </a:r>
            <a:r>
              <a:rPr lang="en-GB"/>
              <a:t>.</a:t>
            </a:r>
            <a:endParaRPr/>
          </a:p>
          <a:p>
            <a:pPr>
              <a:defRPr/>
            </a:pPr>
            <a:endParaRPr lang="en-GB"/>
          </a:p>
          <a:p>
            <a:pPr>
              <a:defRPr/>
            </a:pPr>
            <a:endParaRPr lang="en-GB"/>
          </a:p>
        </p:txBody>
      </p:sp>
      <p:pic>
        <p:nvPicPr>
          <p:cNvPr id="2050" name="Picture 2" descr="Organizational Culture: Managing Your Culture by Design Rather Than Default  - Steelcase"/>
          <p:cNvPicPr>
            <a:picLocks noChangeAspect="1" noChangeArrowheads="1"/>
          </p:cNvPicPr>
          <p:nvPr/>
        </p:nvPicPr>
        <p:blipFill>
          <a:blip r:embed="rId3"/>
          <a:stretch/>
        </p:blipFill>
        <p:spPr bwMode="auto">
          <a:xfrm>
            <a:off x="2694864" y="3852808"/>
            <a:ext cx="3965824" cy="1664425"/>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26031" y="821933"/>
            <a:ext cx="8774131" cy="4695300"/>
          </a:xfrm>
          <a:prstGeom prst="rect">
            <a:avLst/>
          </a:prstGeom>
        </p:spPr>
        <p:txBody>
          <a:bodyPr>
            <a:normAutofit/>
          </a:bodyPr>
          <a:lstStyle/>
          <a:p>
            <a:pPr marL="0" indent="0" algn="just">
              <a:lnSpc>
                <a:spcPct val="90000"/>
              </a:lnSpc>
              <a:buSzPct val="90000"/>
              <a:buNone/>
              <a:defRPr/>
            </a:pPr>
            <a:r>
              <a:rPr lang="en-GB" sz="3200" b="1">
                <a:solidFill>
                  <a:schemeClr val="accent1">
                    <a:lumMod val="50000"/>
                  </a:schemeClr>
                </a:solidFill>
              </a:rPr>
              <a:t>Edgar Schein and the Three Levels of Organisational Culture</a:t>
            </a:r>
            <a:endParaRPr/>
          </a:p>
          <a:p>
            <a:pPr algn="just">
              <a:defRPr/>
            </a:pPr>
            <a:r>
              <a:rPr lang="en-GB" sz="3000" b="1"/>
              <a:t>Basic underlying assumptions </a:t>
            </a:r>
            <a:r>
              <a:rPr lang="en-GB" b="1"/>
              <a:t>– </a:t>
            </a:r>
            <a:r>
              <a:rPr lang="en-GB" sz="2500"/>
              <a:t>these are unseen and not consciously identified in everyday interactions between organisational members. Even people with the experience to understand this deepest level of organisational culture can become accustomed to its attributes, reinforcing the invisibility of its existence.</a:t>
            </a:r>
            <a:endParaRPr/>
          </a:p>
          <a:p>
            <a:pPr algn="just">
              <a:defRPr/>
            </a:pPr>
            <a:endParaRPr lang="en-GB" sz="2500"/>
          </a:p>
        </p:txBody>
      </p:sp>
      <p:pic>
        <p:nvPicPr>
          <p:cNvPr id="4098" name="Picture 2" descr="10 elements of a strong organizational culture"/>
          <p:cNvPicPr>
            <a:picLocks noChangeAspect="1" noChangeArrowheads="1"/>
          </p:cNvPicPr>
          <p:nvPr/>
        </p:nvPicPr>
        <p:blipFill>
          <a:blip r:embed="rId3"/>
          <a:stretch/>
        </p:blipFill>
        <p:spPr bwMode="auto">
          <a:xfrm>
            <a:off x="3046287" y="4200845"/>
            <a:ext cx="3051425" cy="1449941"/>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lvl="0">
              <a:defRPr/>
            </a:pPr>
            <a:r>
              <a:rPr lang="en-GB" sz="3600" b="1">
                <a:solidFill>
                  <a:srgbClr val="00B0F0"/>
                </a:solidFill>
              </a:rPr>
              <a:t>Class Discussion </a:t>
            </a:r>
            <a:endParaRPr>
              <a:solidFill>
                <a:srgbClr val="00B0F0"/>
              </a:solidFill>
            </a:endParaRPr>
          </a:p>
        </p:txBody>
      </p:sp>
      <p:sp>
        <p:nvSpPr>
          <p:cNvPr id="124" name="Clarifying the core concepts in this module"/>
          <p:cNvSpPr txBox="1">
            <a:spLocks noGrp="1"/>
          </p:cNvSpPr>
          <p:nvPr>
            <p:ph type="body" idx="1"/>
          </p:nvPr>
        </p:nvSpPr>
        <p:spPr bwMode="auto">
          <a:xfrm>
            <a:off x="226031" y="821933"/>
            <a:ext cx="8774131" cy="4695300"/>
          </a:xfrm>
          <a:prstGeom prst="rect">
            <a:avLst/>
          </a:prstGeom>
        </p:spPr>
        <p:txBody>
          <a:bodyPr>
            <a:normAutofit/>
          </a:bodyPr>
          <a:lstStyle/>
          <a:p>
            <a:pPr marL="0" lvl="0" indent="0">
              <a:buNone/>
              <a:defRPr/>
            </a:pPr>
            <a:endParaRPr lang="en-GB" b="1"/>
          </a:p>
          <a:p>
            <a:pPr lvl="0" algn="just">
              <a:defRPr/>
            </a:pPr>
            <a:r>
              <a:rPr lang="en-GB" sz="2800" b="1">
                <a:solidFill>
                  <a:schemeClr val="tx1"/>
                </a:solidFill>
              </a:rPr>
              <a:t>What aspect of </a:t>
            </a:r>
            <a:r>
              <a:rPr lang="en-GB" sz="2800" b="1">
                <a:solidFill>
                  <a:schemeClr val="tx1"/>
                </a:solidFill>
              </a:rPr>
              <a:t>Schein’s three Levels of Organisational Culture </a:t>
            </a:r>
            <a:r>
              <a:rPr lang="en-GB" sz="2800" b="1">
                <a:solidFill>
                  <a:schemeClr val="tx1"/>
                </a:solidFill>
              </a:rPr>
              <a:t>interest you the most?</a:t>
            </a:r>
            <a:endParaRPr sz="2800">
              <a:solidFill>
                <a:schemeClr val="tx1"/>
              </a:solidFill>
            </a:endParaRPr>
          </a:p>
          <a:p>
            <a:pPr lvl="0" algn="just">
              <a:defRPr/>
            </a:pPr>
            <a:endParaRPr sz="2800" b="1">
              <a:solidFill>
                <a:schemeClr val="tx1"/>
              </a:solidFill>
            </a:endParaRPr>
          </a:p>
          <a:p>
            <a:pPr lvl="0" algn="just">
              <a:defRPr/>
            </a:pPr>
            <a:r>
              <a:rPr lang="en-GB" sz="2800" b="1">
                <a:solidFill>
                  <a:schemeClr val="tx1"/>
                </a:solidFill>
              </a:rPr>
              <a:t>Can you think of how the theory relates to your workplace and/or assignment?</a:t>
            </a:r>
            <a:endParaRPr sz="2800">
              <a:solidFill>
                <a:schemeClr val="tx1"/>
              </a:solidFill>
            </a:endParaRPr>
          </a:p>
          <a:p>
            <a:pPr marL="0" indent="0" algn="just">
              <a:buClrTx/>
              <a:buSzPct val="100000"/>
              <a:buFont typeface="Arial"/>
              <a:buNone/>
              <a:defRPr/>
            </a:pPr>
            <a:endParaRPr lang="en-GB" sz="25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a:t>Break Time </a:t>
            </a:r>
            <a:endParaRPr/>
          </a:p>
        </p:txBody>
      </p:sp>
      <p:pic>
        <p:nvPicPr>
          <p:cNvPr id="4" name="Picture 3"/>
          <p:cNvPicPr>
            <a:picLocks noChangeAspect="1"/>
          </p:cNvPicPr>
          <p:nvPr/>
        </p:nvPicPr>
        <p:blipFill>
          <a:blip r:embed="rId3"/>
          <a:stretch/>
        </p:blipFill>
        <p:spPr bwMode="auto">
          <a:xfrm>
            <a:off x="2514600" y="2057400"/>
            <a:ext cx="4114800" cy="2743200"/>
          </a:xfrm>
          <a:prstGeom prst="rect">
            <a:avLst/>
          </a:prstGeom>
        </p:spPr>
      </p:pic>
      <p:sp>
        <p:nvSpPr>
          <p:cNvPr id="3" name="Text Placeholder 2"/>
          <p:cNvSpPr>
            <a:spLocks noGrp="1"/>
          </p:cNvSpPr>
          <p:nvPr>
            <p:ph type="body" idx="1"/>
          </p:nvPr>
        </p:nvSpPr>
        <p:spPr bwMode="auto"/>
        <p:txBody>
          <a:bodyPr/>
          <a:lstStyle/>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83568" y="1988843"/>
            <a:ext cx="7772401" cy="1470026"/>
          </a:xfrm>
        </p:spPr>
        <p:txBody>
          <a:bodyPr anchor="ctr">
            <a:normAutofit/>
          </a:bodyPr>
          <a:lstStyle/>
          <a:p>
            <a:pPr>
              <a:defRPr/>
            </a:pPr>
            <a:r>
              <a:rPr lang="en-GB"/>
              <a:t>Session 2 </a:t>
            </a:r>
            <a:endParaRPr/>
          </a:p>
        </p:txBody>
      </p:sp>
      <p:sp>
        <p:nvSpPr>
          <p:cNvPr id="3" name="Text Placeholder 2"/>
          <p:cNvSpPr>
            <a:spLocks noGrp="1"/>
          </p:cNvSpPr>
          <p:nvPr>
            <p:ph type="body" sz="quarter" idx="1"/>
          </p:nvPr>
        </p:nvSpPr>
        <p:spPr bwMode="auto">
          <a:xfrm>
            <a:off x="1369367" y="3744614"/>
            <a:ext cx="6400801" cy="1752601"/>
          </a:xfrm>
        </p:spPr>
        <p:txBody>
          <a:bodyPr>
            <a:normAutofit/>
          </a:bodyPr>
          <a:lstStyle/>
          <a:p>
            <a:pPr>
              <a:defRPr/>
            </a:pPr>
            <a:r>
              <a:rPr lang="en-GB" sz="3200" b="1" i="0" u="none" strike="noStrike" cap="none" spc="0">
                <a:ln>
                  <a:noFill/>
                </a:ln>
                <a:solidFill>
                  <a:srgbClr val="FFFF00"/>
                </a:solidFill>
                <a:latin typeface="Myriad Pro"/>
                <a:ea typeface="Myriad Pro"/>
                <a:cs typeface="Myriad Pro"/>
              </a:rPr>
              <a:t>Theories </a:t>
            </a:r>
            <a:r>
              <a:rPr lang="en-GB" sz="3200" b="1">
                <a:solidFill>
                  <a:srgbClr val="FFFF00"/>
                </a:solidFill>
              </a:rPr>
              <a:t>of Organisational Culture (cont.)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945222"/>
            <a:ext cx="8774131" cy="4572012"/>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marL="0" indent="0" algn="just">
              <a:lnSpc>
                <a:spcPct val="90000"/>
              </a:lnSpc>
              <a:buSzPct val="90000"/>
              <a:buNone/>
              <a:defRPr/>
            </a:pPr>
            <a:r>
              <a:rPr lang="en-GB" sz="2800" b="1"/>
              <a:t>Gerry Johnson and Kevan Scholes </a:t>
            </a:r>
            <a:r>
              <a:rPr lang="en-GB" sz="2800"/>
              <a:t>developed the Cultural Web in 1992. </a:t>
            </a:r>
            <a:endParaRPr/>
          </a:p>
          <a:p>
            <a:pPr marL="0" indent="0" algn="just">
              <a:lnSpc>
                <a:spcPct val="90000"/>
              </a:lnSpc>
              <a:buSzPct val="90000"/>
              <a:buNone/>
              <a:defRPr/>
            </a:pPr>
            <a:endParaRPr lang="en-GB" sz="2800"/>
          </a:p>
          <a:p>
            <a:pPr marL="0" indent="0" algn="just">
              <a:lnSpc>
                <a:spcPct val="90000"/>
              </a:lnSpc>
              <a:buSzPct val="90000"/>
              <a:buNone/>
              <a:defRPr/>
            </a:pPr>
            <a:r>
              <a:rPr lang="en-GB" sz="2800"/>
              <a:t>It is a representation of the taken-for-granted assumptions of an organisation which helps management to focus on the key factors of culture and their impact on strategic issues. </a:t>
            </a:r>
            <a:endParaRPr/>
          </a:p>
          <a:p>
            <a:pPr marL="0" indent="0" algn="just">
              <a:lnSpc>
                <a:spcPct val="90000"/>
              </a:lnSpc>
              <a:buSzPct val="90000"/>
              <a:buNone/>
              <a:defRPr/>
            </a:pPr>
            <a:endParaRPr lang="en-GB" sz="2800"/>
          </a:p>
          <a:p>
            <a:pPr marL="0" indent="0" algn="just">
              <a:lnSpc>
                <a:spcPct val="90000"/>
              </a:lnSpc>
              <a:buSzPct val="90000"/>
              <a:buNone/>
              <a:defRPr/>
            </a:pPr>
            <a:r>
              <a:rPr lang="en-GB" sz="2800"/>
              <a:t>This can identify blockages to and facilitators of change in order to improve performance and competitive advantage. </a:t>
            </a:r>
            <a:endParaRPr/>
          </a:p>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80479532" name="Double-click to edit"/>
          <p:cNvSpPr txBox="1">
            <a:spLocks noGrp="1"/>
          </p:cNvSpPr>
          <p:nvPr>
            <p:ph type="title"/>
          </p:nvPr>
        </p:nvSpPr>
        <p:spPr bwMode="auto">
          <a:xfrm>
            <a:off x="215757" y="32060"/>
            <a:ext cx="8784405" cy="863028"/>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751402986" name="Clarifying the core concepts in this module"/>
          <p:cNvSpPr txBox="1">
            <a:spLocks noGrp="1"/>
          </p:cNvSpPr>
          <p:nvPr>
            <p:ph type="body" idx="1"/>
          </p:nvPr>
        </p:nvSpPr>
        <p:spPr bwMode="auto">
          <a:xfrm flipH="0" flipV="0">
            <a:off x="494758" y="945221"/>
            <a:ext cx="3601029" cy="4572011"/>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buClrTx/>
              <a:buSzPct val="100000"/>
              <a:buFont typeface="Arial"/>
              <a:buNone/>
              <a:defRPr/>
            </a:pPr>
            <a:r>
              <a:rPr lang="en-GB" sz="2000" b="1">
                <a:solidFill>
                  <a:schemeClr val="tx1"/>
                </a:solidFill>
              </a:rPr>
              <a:t>Gerry Johnson  </a:t>
            </a:r>
            <a:endParaRPr lang="en-GB" sz="2000" b="1">
              <a:solidFill>
                <a:schemeClr val="tx1"/>
              </a:solidFill>
            </a:endParaRPr>
          </a:p>
          <a:p>
            <a:pPr marL="0" indent="0">
              <a:buClrTx/>
              <a:buSzPct val="100000"/>
              <a:buFont typeface="Arial"/>
              <a:buNone/>
              <a:defRPr/>
            </a:pPr>
            <a:r>
              <a:rPr sz="1600" b="0" i="0" u="none">
                <a:solidFill>
                  <a:schemeClr val="tx1"/>
                </a:solidFill>
                <a:latin typeface="Arial"/>
                <a:ea typeface="Arial"/>
                <a:cs typeface="Arial"/>
              </a:rPr>
              <a:t>Emeritus Professor of Strategic Management at Lancaster University School of Management</a:t>
            </a:r>
            <a:r>
              <a:rPr lang="en-GB" sz="1600" b="0" i="0" u="none">
                <a:solidFill>
                  <a:schemeClr val="tx1"/>
                </a:solidFill>
                <a:latin typeface="Arial"/>
                <a:ea typeface="Arial"/>
                <a:cs typeface="Arial"/>
              </a:rPr>
              <a:t>, UK.</a:t>
            </a:r>
            <a:r>
              <a:rPr lang="en-GB" sz="1600" b="1">
                <a:solidFill>
                  <a:schemeClr val="tx1"/>
                </a:solidFill>
              </a:rPr>
              <a:t>                </a:t>
            </a:r>
            <a:r>
              <a:rPr lang="en-GB" sz="2000" b="1">
                <a:solidFill>
                  <a:schemeClr val="tx1"/>
                </a:solidFill>
              </a:rPr>
              <a:t>              </a:t>
            </a:r>
            <a:endParaRPr sz="2000" b="1">
              <a:solidFill>
                <a:schemeClr val="tx1"/>
              </a:solidFill>
            </a:endParaRPr>
          </a:p>
          <a:p>
            <a:pPr marL="0" indent="0">
              <a:buClrTx/>
              <a:buSzPct val="100000"/>
              <a:buFont typeface="Arial"/>
              <a:buNone/>
              <a:defRPr/>
            </a:pPr>
            <a:r>
              <a:rPr lang="en-GB" sz="2000">
                <a:solidFill>
                  <a:schemeClr val="tx1"/>
                </a:solidFill>
              </a:rPr>
              <a:t>               </a:t>
            </a:r>
            <a:endParaRPr sz="2000">
              <a:solidFill>
                <a:schemeClr val="tx1"/>
              </a:solidFill>
            </a:endParaRPr>
          </a:p>
        </p:txBody>
      </p:sp>
      <p:pic>
        <p:nvPicPr>
          <p:cNvPr id="179590781" name=""/>
          <p:cNvPicPr>
            <a:picLocks noChangeAspect="1"/>
          </p:cNvPicPr>
          <p:nvPr/>
        </p:nvPicPr>
        <p:blipFill>
          <a:blip r:embed="rId3"/>
          <a:stretch/>
        </p:blipFill>
        <p:spPr bwMode="auto">
          <a:xfrm>
            <a:off x="554160" y="2451353"/>
            <a:ext cx="3257550" cy="3257550"/>
          </a:xfrm>
          <a:prstGeom prst="rect">
            <a:avLst/>
          </a:prstGeom>
        </p:spPr>
      </p:pic>
      <p:pic>
        <p:nvPicPr>
          <p:cNvPr id="516740420" name=""/>
          <p:cNvPicPr>
            <a:picLocks noChangeAspect="1"/>
          </p:cNvPicPr>
          <p:nvPr/>
        </p:nvPicPr>
        <p:blipFill>
          <a:blip r:embed="rId4"/>
          <a:stretch/>
        </p:blipFill>
        <p:spPr bwMode="auto">
          <a:xfrm flipH="0" flipV="0">
            <a:off x="5115593" y="2451353"/>
            <a:ext cx="3257550" cy="3257549"/>
          </a:xfrm>
          <a:prstGeom prst="rect">
            <a:avLst/>
          </a:prstGeom>
        </p:spPr>
      </p:pic>
      <p:sp>
        <p:nvSpPr>
          <p:cNvPr id="1011224594" name=""/>
          <p:cNvSpPr/>
          <p:nvPr/>
        </p:nvSpPr>
        <p:spPr bwMode="auto">
          <a:xfrm flipH="0" flipV="0">
            <a:off x="5048118" y="895088"/>
            <a:ext cx="3931551" cy="1371960"/>
          </a:xfrm>
        </p:spPr>
        <p:txBody>
          <a:bodyPr rot="0" spcFirstLastPara="0" vertOverflow="overflow" horzOverflow="overflow" vert="horz" wrap="square" lIns="91440" tIns="45720" rIns="91440" bIns="45720" numCol="1" spcCol="0" rtlCol="0" fromWordArt="0" anchor="t" anchorCtr="0" forceAA="0" upright="0" compatLnSpc="1">
            <a:prstTxWarp prst="textNoShape"/>
            <a:spAutoFit/>
          </a:bodyPr>
          <a:p>
            <a:pPr marL="0" indent="0">
              <a:buClrTx/>
              <a:buSzPct val="100000"/>
              <a:buFont typeface="Arial"/>
              <a:buNone/>
              <a:defRPr/>
            </a:pPr>
            <a:r>
              <a:rPr lang="en-GB" sz="2000" b="1" i="0" u="none" strike="noStrike" cap="none" spc="0">
                <a:ln>
                  <a:noFill/>
                </a:ln>
                <a:solidFill>
                  <a:schemeClr val="tx1"/>
                </a:solidFill>
                <a:latin typeface="Myriad Pro"/>
                <a:ea typeface="Myriad Pro"/>
                <a:cs typeface="Myriad Pro"/>
              </a:rPr>
              <a:t>Kevan Scholes </a:t>
            </a:r>
            <a:endParaRPr sz="2000" b="1">
              <a:solidFill>
                <a:schemeClr val="tx1"/>
              </a:solidFill>
            </a:endParaRPr>
          </a:p>
          <a:p>
            <a:pPr>
              <a:defRPr/>
            </a:pPr>
            <a:r>
              <a:rPr sz="1600" b="0" i="0" u="none">
                <a:solidFill>
                  <a:schemeClr val="tx1"/>
                </a:solidFill>
                <a:latin typeface="Arial"/>
                <a:ea typeface="Arial"/>
                <a:cs typeface="Arial"/>
              </a:rPr>
              <a:t>Emeritus Professor of Strategic Management</a:t>
            </a:r>
            <a:r>
              <a:rPr sz="1600" b="0" i="0" u="none">
                <a:solidFill>
                  <a:schemeClr val="tx1"/>
                </a:solidFill>
                <a:latin typeface="Arial"/>
                <a:ea typeface="Arial"/>
                <a:cs typeface="Arial"/>
              </a:rPr>
              <a:t> </a:t>
            </a:r>
            <a:r>
              <a:rPr sz="1600" b="0" i="0" u="none">
                <a:solidFill>
                  <a:schemeClr val="tx1"/>
                </a:solidFill>
                <a:latin typeface="Arial"/>
                <a:ea typeface="Arial"/>
                <a:cs typeface="Arial"/>
              </a:rPr>
              <a:t>and formerly Director of Sheffield Business School</a:t>
            </a:r>
            <a:r>
              <a:rPr lang="en-GB" sz="1600" b="0" i="0" u="none">
                <a:solidFill>
                  <a:schemeClr val="tx1"/>
                </a:solidFill>
                <a:latin typeface="Arial"/>
                <a:ea typeface="Arial"/>
                <a:cs typeface="Arial"/>
              </a:rPr>
              <a:t>, </a:t>
            </a:r>
            <a:r>
              <a:rPr sz="1600" b="0" i="0" u="none">
                <a:solidFill>
                  <a:schemeClr val="tx1"/>
                </a:solidFill>
                <a:latin typeface="Arial"/>
                <a:ea typeface="Arial"/>
                <a:cs typeface="Arial"/>
              </a:rPr>
              <a:t>Sheffield Hallam University</a:t>
            </a:r>
            <a:r>
              <a:rPr lang="en-GB" sz="1600" b="0" i="0" u="none">
                <a:solidFill>
                  <a:schemeClr val="tx1"/>
                </a:solidFill>
                <a:latin typeface="Arial"/>
                <a:ea typeface="Arial"/>
                <a:cs typeface="Arial"/>
              </a:rPr>
              <a:t>, UK.</a:t>
            </a:r>
            <a:endParaRPr sz="1600" b="0">
              <a:solidFill>
                <a:schemeClr val="tx1"/>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780479532" grpId="0" animBg="1"/>
      <p:bldP spid="751402986"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521673956" name="Double-click to edit"/>
          <p:cNvSpPr txBox="1">
            <a:spLocks noGrp="1"/>
          </p:cNvSpPr>
          <p:nvPr>
            <p:ph type="title"/>
          </p:nvPr>
        </p:nvSpPr>
        <p:spPr bwMode="auto">
          <a:xfrm>
            <a:off x="215757" y="82192"/>
            <a:ext cx="8784405" cy="863028"/>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74664675" name="Clarifying the core concepts in this module"/>
          <p:cNvSpPr txBox="1">
            <a:spLocks noGrp="1"/>
          </p:cNvSpPr>
          <p:nvPr>
            <p:ph type="body" idx="1"/>
          </p:nvPr>
        </p:nvSpPr>
        <p:spPr bwMode="auto">
          <a:xfrm>
            <a:off x="143838" y="821932"/>
            <a:ext cx="8774130" cy="4695300"/>
          </a:xfrm>
          <a:prstGeom prst="rect">
            <a:avLst/>
          </a:prstGeom>
        </p:spPr>
        <p:txBody>
          <a:bodyPr>
            <a:normAutofit/>
          </a:bodyPr>
          <a:lstStyle/>
          <a:p>
            <a:pPr marL="0" indent="0">
              <a:buNone/>
              <a:defRPr/>
            </a:pPr>
            <a:r>
              <a:rPr lang="en-GB" b="1">
                <a:solidFill>
                  <a:srgbClr val="00B0F0"/>
                </a:solidFill>
              </a:rPr>
              <a:t>Johnson and Scholes’ (1992) Cultural Web: </a:t>
            </a:r>
            <a:endParaRPr>
              <a:solidFill>
                <a:srgbClr val="00B0F0"/>
              </a:solidFill>
            </a:endParaRPr>
          </a:p>
          <a:p>
            <a:pPr>
              <a:defRPr/>
            </a:pPr>
            <a:endParaRPr lang="en-GB"/>
          </a:p>
          <a:p>
            <a:pPr>
              <a:defRPr/>
            </a:pPr>
            <a:endParaRPr lang="en-GB"/>
          </a:p>
        </p:txBody>
      </p:sp>
      <p:pic>
        <p:nvPicPr>
          <p:cNvPr id="464171562" name=""/>
          <p:cNvPicPr>
            <a:picLocks noChangeAspect="1"/>
          </p:cNvPicPr>
          <p:nvPr/>
        </p:nvPicPr>
        <p:blipFill>
          <a:blip r:embed="rId3"/>
          <a:stretch/>
        </p:blipFill>
        <p:spPr bwMode="auto">
          <a:xfrm>
            <a:off x="852487" y="1323974"/>
            <a:ext cx="7439024" cy="4210049"/>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521673956" grpId="0" animBg="1"/>
      <p:bldP spid="174664675"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863029"/>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821933"/>
            <a:ext cx="8774131" cy="4695300"/>
          </a:xfrm>
          <a:prstGeom prst="rect">
            <a:avLst/>
          </a:prstGeom>
        </p:spPr>
        <p:txBody>
          <a:bodyPr>
            <a:normAutofit fontScale="92500" lnSpcReduction="10000"/>
          </a:bodyPr>
          <a:lstStyle/>
          <a:p>
            <a:pPr marL="0" indent="0">
              <a:buNone/>
              <a:defRPr/>
            </a:pPr>
            <a:r>
              <a:rPr lang="en-GB" sz="2800"/>
              <a:t>The Cultural Web contains six inter-related elements: </a:t>
            </a:r>
            <a:endParaRPr/>
          </a:p>
          <a:p>
            <a:pPr marL="0" indent="0">
              <a:buNone/>
              <a:defRPr/>
            </a:pPr>
            <a:endParaRPr lang="en-GB" sz="2800"/>
          </a:p>
          <a:p>
            <a:pPr>
              <a:defRPr/>
            </a:pPr>
            <a:r>
              <a:rPr lang="en-GB" sz="2800" b="1"/>
              <a:t>Stories </a:t>
            </a:r>
            <a:r>
              <a:rPr lang="en-GB" sz="2800"/>
              <a:t>- the past and present events and people talk about inside and outside the company.</a:t>
            </a:r>
            <a:endParaRPr/>
          </a:p>
          <a:p>
            <a:pPr>
              <a:defRPr/>
            </a:pPr>
            <a:endParaRPr lang="en-GB" sz="2800"/>
          </a:p>
          <a:p>
            <a:pPr>
              <a:defRPr/>
            </a:pPr>
            <a:r>
              <a:rPr lang="en-GB" sz="2800" b="1"/>
              <a:t>Rituals and routines </a:t>
            </a:r>
            <a:r>
              <a:rPr lang="en-GB" sz="2800"/>
              <a:t>- the daily behaviour and actions of people that signal acceptable behaviour.</a:t>
            </a:r>
            <a:endParaRPr/>
          </a:p>
          <a:p>
            <a:pPr marL="0" indent="0">
              <a:buNone/>
              <a:defRPr/>
            </a:pPr>
            <a:r>
              <a:rPr lang="en-GB" sz="2800"/>
              <a:t> </a:t>
            </a:r>
            <a:endParaRPr/>
          </a:p>
          <a:p>
            <a:pPr>
              <a:defRPr/>
            </a:pPr>
            <a:r>
              <a:rPr lang="en-GB" sz="2800" b="1"/>
              <a:t>Symbols </a:t>
            </a:r>
            <a:r>
              <a:rPr lang="en-GB" sz="2800"/>
              <a:t>- the visual representations of the company including logos, office decor and formal or informal dress codes. </a:t>
            </a:r>
            <a:endParaRPr/>
          </a:p>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82193"/>
            <a:ext cx="8784405" cy="739741"/>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143838" y="688369"/>
            <a:ext cx="8856324" cy="5013787"/>
          </a:xfrm>
          <a:prstGeom prst="rect">
            <a:avLst/>
          </a:prstGeom>
        </p:spPr>
        <p:txBody>
          <a:bodyPr vertOverflow="overflow" horzOverflow="overflow" vert="horz" wrap="square" lIns="45718" tIns="45720" rIns="45718" bIns="45720" numCol="1" spcCol="0" rtlCol="0" fromWordArt="0" anchor="t" anchorCtr="0" forceAA="0" upright="0" compatLnSpc="0">
            <a:normAutofit fontScale="25000" lnSpcReduction="15000"/>
          </a:bodyPr>
          <a:lstStyle/>
          <a:p>
            <a:pPr marL="0" indent="0">
              <a:buNone/>
              <a:defRPr/>
            </a:pPr>
            <a:r>
              <a:rPr lang="en-GB" sz="10000" b="1"/>
              <a:t>The Cultural Web (cont.): </a:t>
            </a:r>
            <a:endParaRPr lang="en-GB" sz="10000"/>
          </a:p>
          <a:p>
            <a:pPr>
              <a:defRPr/>
            </a:pPr>
            <a:endParaRPr lang="en-GB" sz="10000" b="1"/>
          </a:p>
          <a:p>
            <a:pPr>
              <a:defRPr/>
            </a:pPr>
            <a:r>
              <a:rPr lang="en-GB" sz="10000" b="1"/>
              <a:t>Organisational structure </a:t>
            </a:r>
            <a:r>
              <a:rPr lang="en-GB" sz="10000"/>
              <a:t>- </a:t>
            </a:r>
            <a:r>
              <a:rPr lang="en-GB" sz="9200"/>
              <a:t>includes structures defined by the organisational chart and the unwritten lines of power and influence that indicate whose contributions are most valued.</a:t>
            </a:r>
            <a:endParaRPr lang="en-GB" sz="9200"/>
          </a:p>
          <a:p>
            <a:pPr marL="0" indent="0">
              <a:buClrTx/>
              <a:buSzPct val="100000"/>
              <a:buFont typeface="Arial"/>
              <a:buNone/>
              <a:defRPr/>
            </a:pPr>
            <a:endParaRPr/>
          </a:p>
          <a:p>
            <a:pPr>
              <a:defRPr/>
            </a:pPr>
            <a:r>
              <a:rPr lang="en-GB" sz="10000" b="1"/>
              <a:t>Control systems </a:t>
            </a:r>
            <a:r>
              <a:rPr lang="en-GB" sz="10000"/>
              <a:t>- </a:t>
            </a:r>
            <a:r>
              <a:rPr lang="en-GB" sz="9200"/>
              <a:t>the ways that the organisation is controlled including financial systems, quality systems and rewards.</a:t>
            </a:r>
            <a:endParaRPr/>
          </a:p>
          <a:p>
            <a:pPr marL="0" indent="0">
              <a:buNone/>
              <a:defRPr/>
            </a:pPr>
            <a:r>
              <a:rPr lang="en-GB" sz="10000"/>
              <a:t> </a:t>
            </a:r>
            <a:endParaRPr/>
          </a:p>
          <a:p>
            <a:pPr algn="just">
              <a:defRPr/>
            </a:pPr>
            <a:r>
              <a:rPr lang="en-GB" sz="10000" b="1"/>
              <a:t>Power structures </a:t>
            </a:r>
            <a:r>
              <a:rPr lang="en-GB" sz="10000"/>
              <a:t>- </a:t>
            </a:r>
            <a:r>
              <a:rPr lang="en-GB" sz="9200"/>
              <a:t>in the company, the power structure may lie, for example, with one or two executives, with a group of executives or a department, or it may be more evenly distributed in a ‘flat’ organisational structure. These people have the greatest amount of influence on decisions, operations, and strategic direction. </a:t>
            </a:r>
            <a:endParaRPr/>
          </a:p>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179797" y="266008"/>
            <a:ext cx="8784405" cy="863029"/>
          </a:xfrm>
          <a:prstGeom prst="rect">
            <a:avLst/>
          </a:prstGeom>
        </p:spPr>
        <p:txBody>
          <a:bodyPr>
            <a:normAutofit fontScale="90000"/>
          </a:bodyPr>
          <a:lstStyle/>
          <a:p>
            <a:pPr>
              <a:spcBef>
                <a:spcPts val="0"/>
              </a:spcBef>
              <a:defRPr/>
            </a:pPr>
            <a:r>
              <a:rPr lang="en-GB" sz="3600" b="1">
                <a:solidFill>
                  <a:srgbClr val="00B0F0"/>
                </a:solidFill>
              </a:rPr>
              <a:t>Class Discussion </a:t>
            </a:r>
            <a:br>
              <a:rPr lang="en-GB" sz="3600" b="1">
                <a:solidFill>
                  <a:srgbClr val="00B0F0"/>
                </a:solidFill>
              </a:rPr>
            </a:br>
            <a:endParaRPr sz="3600" b="1">
              <a:solidFill>
                <a:srgbClr val="00B0F0"/>
              </a:solidFill>
            </a:endParaRPr>
          </a:p>
        </p:txBody>
      </p:sp>
      <p:sp>
        <p:nvSpPr>
          <p:cNvPr id="124" name="Clarifying the core concepts in this module"/>
          <p:cNvSpPr txBox="1">
            <a:spLocks noGrp="1"/>
          </p:cNvSpPr>
          <p:nvPr>
            <p:ph type="body" idx="1"/>
          </p:nvPr>
        </p:nvSpPr>
        <p:spPr bwMode="auto">
          <a:xfrm>
            <a:off x="143838" y="945222"/>
            <a:ext cx="8774131" cy="4572012"/>
          </a:xfrm>
          <a:prstGeom prst="rect">
            <a:avLst/>
          </a:prstGeom>
        </p:spPr>
        <p:txBody>
          <a:bodyPr>
            <a:normAutofit/>
          </a:bodyPr>
          <a:lstStyle/>
          <a:p>
            <a:pPr marL="0" lvl="0" indent="0">
              <a:buNone/>
              <a:defRPr/>
            </a:pPr>
            <a:endParaRPr lang="en-GB" sz="2800" b="1"/>
          </a:p>
          <a:p>
            <a:pPr algn="just">
              <a:defRPr/>
            </a:pPr>
            <a:r>
              <a:rPr lang="en-GB" sz="2800" b="1"/>
              <a:t>What aspect of Johnson and Scholes’ Cultural Web </a:t>
            </a:r>
            <a:r>
              <a:rPr lang="en-GB" sz="2800" b="1"/>
              <a:t>interest you the most?</a:t>
            </a:r>
            <a:endParaRPr/>
          </a:p>
          <a:p>
            <a:pPr lvl="0" algn="just">
              <a:defRPr/>
            </a:pPr>
            <a:endParaRPr lang="en-GB" sz="2800" b="1"/>
          </a:p>
          <a:p>
            <a:pPr lvl="0" algn="just">
              <a:defRPr/>
            </a:pPr>
            <a:r>
              <a:rPr lang="en-GB" sz="2800" b="1"/>
              <a:t>Can you think of how the theory relates to your workplace and/or assignment?</a:t>
            </a:r>
            <a:endParaRPr/>
          </a:p>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lnSpc>
                <a:spcPct val="90000"/>
              </a:lnSpc>
              <a:buSzPct val="90000"/>
              <a:buNone/>
              <a:defRPr/>
            </a:pPr>
            <a:r>
              <a:rPr lang="en-GB" sz="3200" b="1">
                <a:solidFill>
                  <a:srgbClr val="00B0F0"/>
                </a:solidFill>
              </a:rPr>
              <a:t>Handy’s 4 Types of Culture</a:t>
            </a:r>
            <a:endParaRPr sz="3200" b="1">
              <a:solidFill>
                <a:srgbClr val="00B0F0"/>
              </a:solidFill>
            </a:endParaRPr>
          </a:p>
          <a:p>
            <a:pPr marL="0" indent="0" algn="just">
              <a:lnSpc>
                <a:spcPct val="90000"/>
              </a:lnSpc>
              <a:buSzPct val="90000"/>
              <a:buNone/>
              <a:defRPr/>
            </a:pPr>
            <a:r>
              <a:rPr lang="en-GB" sz="3200"/>
              <a:t>Handy (1978, 2020) described four main types of organisational culture: </a:t>
            </a:r>
            <a:r>
              <a:rPr lang="en-GB" sz="3200" b="1" i="1"/>
              <a:t>Power Culture</a:t>
            </a:r>
            <a:r>
              <a:rPr lang="en-GB" sz="3200"/>
              <a:t>, </a:t>
            </a:r>
            <a:r>
              <a:rPr lang="en-GB" sz="3200" b="1" i="1"/>
              <a:t>Role Culture</a:t>
            </a:r>
            <a:r>
              <a:rPr lang="en-GB" sz="3200"/>
              <a:t>, </a:t>
            </a:r>
            <a:r>
              <a:rPr lang="en-GB" sz="3200" b="1" i="1"/>
              <a:t>Task Culture</a:t>
            </a:r>
            <a:r>
              <a:rPr lang="en-GB" sz="3200"/>
              <a:t> and </a:t>
            </a:r>
            <a:r>
              <a:rPr lang="en-GB" sz="3200" b="1" i="1"/>
              <a:t>Person Culture</a:t>
            </a:r>
            <a:r>
              <a:rPr lang="en-GB" sz="3200"/>
              <a:t>.</a:t>
            </a:r>
            <a:endParaRPr/>
          </a:p>
          <a:p>
            <a:pPr marL="0" indent="0" algn="just">
              <a:lnSpc>
                <a:spcPct val="90000"/>
              </a:lnSpc>
              <a:buSzPct val="90000"/>
              <a:buNone/>
              <a:defRPr/>
            </a:pPr>
            <a:endParaRPr lang="en-US" sz="2800"/>
          </a:p>
        </p:txBody>
      </p:sp>
      <p:sp>
        <p:nvSpPr>
          <p:cNvPr id="628538793"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4"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767885263" name="Clarifying the core concepts in this module"/>
          <p:cNvSpPr txBox="1">
            <a:spLocks noGrp="1"/>
          </p:cNvSpPr>
          <p:nvPr>
            <p:ph type="body" idx="1"/>
          </p:nvPr>
        </p:nvSpPr>
        <p:spPr bwMode="auto">
          <a:xfrm flipH="0" flipV="0">
            <a:off x="349441" y="1171253"/>
            <a:ext cx="3428848" cy="4345978"/>
          </a:xfrm>
          <a:prstGeom prst="rect">
            <a:avLst/>
          </a:prstGeom>
        </p:spPr>
        <p:txBody>
          <a:bodyPr>
            <a:normAutofit/>
          </a:bodyPr>
          <a:lstStyle/>
          <a:p>
            <a:pPr marL="0" indent="0" algn="just">
              <a:lnSpc>
                <a:spcPct val="90000"/>
              </a:lnSpc>
              <a:buSzPct val="90000"/>
              <a:buNone/>
              <a:defRPr/>
            </a:pPr>
            <a:r>
              <a:rPr lang="en-GB" sz="3200" b="1">
                <a:solidFill>
                  <a:schemeClr val="tx1"/>
                </a:solidFill>
              </a:rPr>
              <a:t>Charles Handy</a:t>
            </a:r>
            <a:endParaRPr lang="en-GB" sz="3200"/>
          </a:p>
          <a:p>
            <a:pPr marL="0" indent="0" algn="just">
              <a:lnSpc>
                <a:spcPct val="90000"/>
              </a:lnSpc>
              <a:buSzPct val="90000"/>
              <a:buNone/>
              <a:defRPr/>
            </a:pPr>
            <a:endParaRPr/>
          </a:p>
          <a:p>
            <a:pPr marL="0" indent="0" algn="just">
              <a:lnSpc>
                <a:spcPct val="90000"/>
              </a:lnSpc>
              <a:buSzPct val="90000"/>
              <a:buNone/>
              <a:defRPr/>
            </a:pPr>
            <a:endParaRPr lang="en-US" sz="2800"/>
          </a:p>
        </p:txBody>
      </p:sp>
      <p:sp>
        <p:nvSpPr>
          <p:cNvPr id="1839864669"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pic>
        <p:nvPicPr>
          <p:cNvPr id="1327721729" name=""/>
          <p:cNvPicPr>
            <a:picLocks noChangeAspect="1"/>
          </p:cNvPicPr>
          <p:nvPr/>
        </p:nvPicPr>
        <p:blipFill>
          <a:blip r:embed="rId3"/>
          <a:stretch/>
        </p:blipFill>
        <p:spPr bwMode="auto">
          <a:xfrm>
            <a:off x="459956" y="1788611"/>
            <a:ext cx="2809874" cy="3514725"/>
          </a:xfrm>
          <a:prstGeom prst="rect">
            <a:avLst/>
          </a:prstGeom>
        </p:spPr>
      </p:pic>
      <p:sp>
        <p:nvSpPr>
          <p:cNvPr id="892047375" name="Clarifying the core concepts in this module"/>
          <p:cNvSpPr txBox="1">
            <a:spLocks noGrp="1"/>
          </p:cNvSpPr>
          <p:nvPr/>
        </p:nvSpPr>
        <p:spPr bwMode="auto">
          <a:xfrm flipH="0" flipV="0">
            <a:off x="3877366" y="1741416"/>
            <a:ext cx="4613291" cy="4345978"/>
          </a:xfrm>
          <a:prstGeom prst="rect">
            <a:avLst/>
          </a:prstGeom>
        </p:spPr>
        <p:txBody>
          <a:bodyPr lIns="45718" rIns="45718">
            <a:normAutofit/>
          </a:bodyPr>
          <a:lstStyle>
            <a:lvl1pPr marL="257175" marR="0" indent="-257175"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1pPr>
            <a:lvl2pPr marL="587828" marR="0" indent="-244928"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2pPr>
            <a:lvl3pPr marL="914400" marR="0" indent="-22860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3pPr>
            <a:lvl4pPr marL="1303018" marR="0" indent="-274318"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4pPr>
            <a:lvl5pPr marL="16459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5pPr>
            <a:lvl6pPr marL="19888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6pPr>
            <a:lvl7pPr marL="23317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7pPr>
            <a:lvl8pPr marL="26746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8pPr>
            <a:lvl9pPr marL="3017519"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9pPr>
          </a:lstStyle>
          <a:p>
            <a:pPr marL="0" indent="0" algn="l">
              <a:lnSpc>
                <a:spcPct val="90000"/>
              </a:lnSpc>
              <a:buClrTx/>
              <a:buSzPct val="100000"/>
              <a:buFont typeface="Arial"/>
              <a:buNone/>
              <a:defRPr/>
            </a:pPr>
            <a:r>
              <a:rPr sz="2200" b="1" i="0" u="none">
                <a:solidFill>
                  <a:srgbClr val="202122"/>
                </a:solidFill>
                <a:latin typeface="Arial"/>
                <a:ea typeface="Arial"/>
                <a:cs typeface="Arial"/>
              </a:rPr>
              <a:t>Charles Brian Handy</a:t>
            </a:r>
            <a:r>
              <a:rPr lang="en-GB" sz="2200" b="1" i="0" u="none">
                <a:solidFill>
                  <a:srgbClr val="202122"/>
                </a:solidFill>
                <a:latin typeface="Arial"/>
                <a:ea typeface="Arial"/>
                <a:cs typeface="Arial"/>
              </a:rPr>
              <a:t>, </a:t>
            </a:r>
            <a:r>
              <a:rPr lang="en-GB" sz="2200" b="0" i="0" u="none">
                <a:solidFill>
                  <a:srgbClr val="202122"/>
                </a:solidFill>
                <a:latin typeface="Arial"/>
                <a:ea typeface="Arial"/>
                <a:cs typeface="Arial"/>
              </a:rPr>
              <a:t>C</a:t>
            </a:r>
            <a:r>
              <a:rPr lang="en-GB" sz="2200" b="0" i="0" u="none">
                <a:solidFill>
                  <a:srgbClr val="202122"/>
                </a:solidFill>
                <a:latin typeface="Arial"/>
                <a:ea typeface="Arial"/>
                <a:cs typeface="Arial"/>
              </a:rPr>
              <a:t>BE </a:t>
            </a:r>
            <a:endParaRPr sz="2200" b="0" i="0" u="none">
              <a:solidFill>
                <a:srgbClr val="202122"/>
              </a:solidFill>
              <a:latin typeface="Arial"/>
              <a:ea typeface="Arial"/>
              <a:cs typeface="Arial"/>
            </a:endParaRPr>
          </a:p>
          <a:p>
            <a:pPr marL="0" indent="0" algn="l">
              <a:lnSpc>
                <a:spcPct val="90000"/>
              </a:lnSpc>
              <a:buClrTx/>
              <a:buSzPct val="100000"/>
              <a:buFont typeface="Arial"/>
              <a:buNone/>
              <a:defRPr/>
            </a:pPr>
            <a:r>
              <a:rPr sz="2200" b="0" i="0" u="none">
                <a:solidFill>
                  <a:srgbClr val="202122"/>
                </a:solidFill>
                <a:latin typeface="Arial"/>
                <a:ea typeface="Arial"/>
                <a:cs typeface="Arial"/>
              </a:rPr>
              <a:t>(25 July 1932 – 13 December 2024) was an Irish author and philosopher who specialised in</a:t>
            </a:r>
            <a:r>
              <a:rPr sz="2200" b="0" i="0" u="none">
                <a:solidFill>
                  <a:srgbClr val="202122"/>
                </a:solidFill>
                <a:latin typeface="Arial"/>
                <a:ea typeface="Arial"/>
                <a:cs typeface="Arial"/>
              </a:rPr>
              <a:t> </a:t>
            </a:r>
            <a:r>
              <a:rPr lang="en-GB" sz="2200" b="0" i="0" u="none">
                <a:solidFill>
                  <a:srgbClr val="202122"/>
                </a:solidFill>
                <a:latin typeface="Arial"/>
                <a:ea typeface="Arial"/>
                <a:cs typeface="Arial"/>
              </a:rPr>
              <a:t>organisational behaviour </a:t>
            </a:r>
            <a:r>
              <a:rPr sz="2200" b="0" i="0" u="none">
                <a:solidFill>
                  <a:srgbClr val="202122"/>
                </a:solidFill>
                <a:latin typeface="Arial"/>
                <a:ea typeface="Arial"/>
                <a:cs typeface="Arial"/>
              </a:rPr>
              <a:t> </a:t>
            </a:r>
            <a:r>
              <a:rPr sz="2200" b="0" i="0" u="none">
                <a:solidFill>
                  <a:srgbClr val="202122"/>
                </a:solidFill>
                <a:latin typeface="Arial"/>
                <a:ea typeface="Arial"/>
                <a:cs typeface="Arial"/>
              </a:rPr>
              <a:t>and management</a:t>
            </a:r>
            <a:r>
              <a:rPr lang="en-GB" sz="2200" b="0" i="0" u="none">
                <a:solidFill>
                  <a:srgbClr val="202122"/>
                </a:solidFill>
                <a:latin typeface="Arial"/>
                <a:ea typeface="Arial"/>
                <a:cs typeface="Arial"/>
              </a:rPr>
              <a:t>.</a:t>
            </a:r>
            <a:endParaRPr sz="2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767885263"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498915357"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619550872" name="Clarifying the core concepts in this module"/>
          <p:cNvSpPr txBox="1">
            <a:spLocks noGrp="1"/>
          </p:cNvSpPr>
          <p:nvPr>
            <p:ph type="body" idx="1"/>
          </p:nvPr>
        </p:nvSpPr>
        <p:spPr bwMode="auto">
          <a:xfrm flipH="0" flipV="0">
            <a:off x="215756" y="1002631"/>
            <a:ext cx="8702211" cy="4514601"/>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buClrTx/>
              <a:buSzPct val="100000"/>
              <a:buFont typeface="Arial"/>
              <a:buNone/>
              <a:defRPr/>
            </a:pPr>
            <a:r>
              <a:rPr lang="en-GB" b="1">
                <a:solidFill>
                  <a:srgbClr val="00B0F0"/>
                </a:solidFill>
              </a:rPr>
              <a:t>Handy’s 4 Types of Culture</a:t>
            </a:r>
            <a:endParaRPr b="1">
              <a:solidFill>
                <a:srgbClr val="00B0F0"/>
              </a:solidFill>
            </a:endParaRPr>
          </a:p>
        </p:txBody>
      </p:sp>
      <p:pic>
        <p:nvPicPr>
          <p:cNvPr id="928856354" name=""/>
          <p:cNvPicPr>
            <a:picLocks noChangeAspect="1"/>
          </p:cNvPicPr>
          <p:nvPr/>
        </p:nvPicPr>
        <p:blipFill>
          <a:blip r:embed="rId3"/>
          <a:stretch/>
        </p:blipFill>
        <p:spPr bwMode="auto">
          <a:xfrm flipH="0" flipV="0">
            <a:off x="1238289" y="1467466"/>
            <a:ext cx="6416841" cy="4188238"/>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498915357" grpId="0" animBg="1"/>
      <p:bldP spid="1619550872"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vertOverflow="overflow" horzOverflow="overflow" vert="horz" wrap="square" lIns="45718" tIns="45720" rIns="45718" bIns="45720" numCol="1" spcCol="0" rtlCol="0" fromWordArt="0" anchor="t" anchorCtr="0" forceAA="0" upright="0" compatLnSpc="0">
            <a:normAutofit fontScale="85000" lnSpcReduction="3000"/>
          </a:bodyPr>
          <a:lstStyle/>
          <a:p>
            <a:pPr marL="0" indent="0" algn="just">
              <a:lnSpc>
                <a:spcPct val="90000"/>
              </a:lnSpc>
              <a:buSzPct val="90000"/>
              <a:buNone/>
              <a:defRPr/>
            </a:pPr>
            <a:r>
              <a:rPr lang="en-GB" sz="3200" b="0" i="0" u="none" strike="noStrike" cap="none" spc="0">
                <a:ln>
                  <a:noFill/>
                </a:ln>
                <a:solidFill>
                  <a:srgbClr val="00B0F0"/>
                </a:solidFill>
                <a:latin typeface="Myriad Pro"/>
                <a:ea typeface="Myriad Pro"/>
                <a:cs typeface="Myriad Pro"/>
              </a:rPr>
              <a:t>Handy’s 4 Types of Culture (cont.)</a:t>
            </a:r>
            <a:endParaRPr sz="3200">
              <a:solidFill>
                <a:srgbClr val="00B0F0"/>
              </a:solidFill>
            </a:endParaRPr>
          </a:p>
          <a:p>
            <a:pPr marL="0" indent="0" algn="just">
              <a:lnSpc>
                <a:spcPct val="90000"/>
              </a:lnSpc>
              <a:buSzPct val="90000"/>
              <a:buNone/>
              <a:defRPr/>
            </a:pPr>
            <a:endParaRPr/>
          </a:p>
          <a:p>
            <a:pPr marL="0" indent="0" algn="just">
              <a:lnSpc>
                <a:spcPct val="90000"/>
              </a:lnSpc>
              <a:buSzPct val="90000"/>
              <a:buNone/>
              <a:defRPr/>
            </a:pPr>
            <a:r>
              <a:rPr lang="en-GB" sz="3200" b="1">
                <a:solidFill>
                  <a:schemeClr val="accent1">
                    <a:lumMod val="50000"/>
                  </a:schemeClr>
                </a:solidFill>
              </a:rPr>
              <a:t>Power culture </a:t>
            </a:r>
            <a:r>
              <a:rPr lang="en-GB" sz="3200"/>
              <a:t>depends on a central power source with rays of influence from the central figure throughout the organisation. </a:t>
            </a:r>
            <a:endParaRPr lang="en-GB" sz="3200"/>
          </a:p>
          <a:p>
            <a:pPr marL="0" indent="0" algn="just">
              <a:lnSpc>
                <a:spcPct val="90000"/>
              </a:lnSpc>
              <a:buSzPct val="90000"/>
              <a:buNone/>
              <a:defRPr/>
            </a:pPr>
            <a:endParaRPr lang="en-GB" sz="3200"/>
          </a:p>
          <a:p>
            <a:pPr marL="0" indent="0" algn="just">
              <a:lnSpc>
                <a:spcPct val="90000"/>
              </a:lnSpc>
              <a:buSzPct val="90000"/>
              <a:buNone/>
              <a:defRPr/>
            </a:pPr>
            <a:r>
              <a:rPr lang="en-GB" sz="3200"/>
              <a:t>A </a:t>
            </a:r>
            <a:r>
              <a:rPr lang="en-GB" sz="3200" b="1" i="1">
                <a:solidFill>
                  <a:schemeClr val="accent1">
                    <a:lumMod val="50000"/>
                  </a:schemeClr>
                </a:solidFill>
              </a:rPr>
              <a:t>power culture</a:t>
            </a:r>
            <a:r>
              <a:rPr lang="en-GB" sz="3200" b="1" i="1">
                <a:solidFill>
                  <a:srgbClr val="FF0000"/>
                </a:solidFill>
              </a:rPr>
              <a:t> </a:t>
            </a:r>
            <a:r>
              <a:rPr lang="en-GB" sz="3200"/>
              <a:t>is frequently found in small entrepreneurial organisations and relies on trust, empathy and personal communications for its effectiveness. </a:t>
            </a:r>
            <a:endParaRPr/>
          </a:p>
          <a:p>
            <a:pPr marL="0" indent="0" algn="just">
              <a:lnSpc>
                <a:spcPct val="90000"/>
              </a:lnSpc>
              <a:buSzPct val="90000"/>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lnSpc>
                <a:spcPct val="90000"/>
              </a:lnSpc>
              <a:buSzPct val="90000"/>
              <a:buNone/>
              <a:defRPr/>
            </a:pPr>
            <a:r>
              <a:rPr lang="en-GB" sz="3200"/>
              <a:t>Control is exercised from the centre by the selection of key individuals.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There are few rules and procedures, and little bureaucracy.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It is a political organisation with decisions taken largely on the balance of influence.</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lnSpc>
                <a:spcPct val="90000"/>
              </a:lnSpc>
              <a:buSzPct val="90000"/>
              <a:buNone/>
              <a:defRPr/>
            </a:pPr>
            <a:r>
              <a:rPr lang="en-GB" sz="3200" b="1" i="1">
                <a:solidFill>
                  <a:schemeClr val="accent1">
                    <a:lumMod val="50000"/>
                  </a:schemeClr>
                </a:solidFill>
              </a:rPr>
              <a:t>Role culture </a:t>
            </a:r>
            <a:r>
              <a:rPr lang="en-GB" sz="3200"/>
              <a:t>is often stereotyped as a bureaucracy and works by logic and rationality.</a:t>
            </a:r>
            <a:endParaRPr/>
          </a:p>
          <a:p>
            <a:pPr marL="0" indent="0" algn="just">
              <a:lnSpc>
                <a:spcPct val="90000"/>
              </a:lnSpc>
              <a:buSzPct val="90000"/>
              <a:buNone/>
              <a:defRPr/>
            </a:pPr>
            <a:endParaRPr lang="en-GB" sz="3200"/>
          </a:p>
          <a:p>
            <a:pPr marL="0" indent="0" algn="just">
              <a:lnSpc>
                <a:spcPct val="90000"/>
              </a:lnSpc>
              <a:buSzPct val="90000"/>
              <a:buNone/>
              <a:defRPr/>
            </a:pPr>
            <a:r>
              <a:rPr lang="en-GB" sz="3200" b="1" i="1">
                <a:solidFill>
                  <a:schemeClr val="accent1">
                    <a:lumMod val="50000"/>
                  </a:schemeClr>
                </a:solidFill>
              </a:rPr>
              <a:t>Role culture </a:t>
            </a:r>
            <a:r>
              <a:rPr lang="en-GB" sz="3200"/>
              <a:t>rests on the strength of strong organisational ‘pillars’ – </a:t>
            </a:r>
            <a:r>
              <a:rPr lang="en-GB" sz="3200" b="0" i="0" u="none" strike="noStrike" cap="none" spc="0">
                <a:ln>
                  <a:noFill/>
                </a:ln>
                <a:solidFill>
                  <a:srgbClr val="000000"/>
                </a:solidFill>
                <a:latin typeface="Myriad Pro"/>
                <a:ea typeface="Myriad Pro"/>
                <a:cs typeface="Myriad Pro"/>
              </a:rPr>
              <a:t>for example,</a:t>
            </a:r>
            <a:r>
              <a:rPr lang="en-GB" sz="3200"/>
              <a:t> the functions of specialists in  finance, purchasing and production. </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lnSpc>
                <a:spcPct val="90000"/>
              </a:lnSpc>
              <a:buSzPct val="90000"/>
              <a:buNone/>
              <a:defRPr/>
            </a:pPr>
            <a:r>
              <a:rPr lang="en-GB" sz="3200"/>
              <a:t>The work of, and interaction between, the pillars is controlled by procedures and rules, and co-ordinated by a small band of senior managers.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The role or job description is often more important than the individual, and position is the main source of power.</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lnSpc>
                <a:spcPct val="90000"/>
              </a:lnSpc>
              <a:buSzPct val="90000"/>
              <a:buNone/>
              <a:defRPr/>
            </a:pPr>
            <a:r>
              <a:rPr lang="en-GB" sz="3200" b="1" i="1">
                <a:solidFill>
                  <a:schemeClr val="accent1">
                    <a:lumMod val="50000"/>
                  </a:schemeClr>
                </a:solidFill>
              </a:rPr>
              <a:t>Task culture </a:t>
            </a:r>
            <a:r>
              <a:rPr lang="en-GB" sz="3200"/>
              <a:t>is job orientated or project orientated. </a:t>
            </a:r>
            <a:endParaRPr/>
          </a:p>
          <a:p>
            <a:pPr marL="0" indent="0" algn="just">
              <a:lnSpc>
                <a:spcPct val="90000"/>
              </a:lnSpc>
              <a:buSzPct val="90000"/>
              <a:buNone/>
              <a:defRPr/>
            </a:pPr>
            <a:endParaRPr lang="en-US" sz="2800"/>
          </a:p>
          <a:p>
            <a:pPr marL="0" indent="0" algn="just">
              <a:lnSpc>
                <a:spcPct val="90000"/>
              </a:lnSpc>
              <a:buSzPct val="90000"/>
              <a:buNone/>
              <a:defRPr/>
            </a:pPr>
            <a:r>
              <a:rPr lang="en-GB" sz="3200"/>
              <a:t>In terms of structure, the task culture can be likened to a net, some strands of which are stronger than others, and with much of the power and influence at the interstices. An example is the </a:t>
            </a:r>
            <a:r>
              <a:rPr lang="en-GB" sz="3200" i="1"/>
              <a:t>matrix organisation</a:t>
            </a:r>
            <a:r>
              <a:rPr lang="en-GB" sz="3200"/>
              <a:t>. </a:t>
            </a:r>
            <a:endParaRPr lang="en-GB" sz="3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99336"/>
            <a:ext cx="8702212" cy="4417898"/>
          </a:xfrm>
          <a:prstGeom prst="rect">
            <a:avLst/>
          </a:prstGeom>
        </p:spPr>
        <p:txBody>
          <a:bodyPr>
            <a:normAutofit/>
          </a:bodyPr>
          <a:lstStyle/>
          <a:p>
            <a:pPr marL="0" indent="0" algn="just">
              <a:lnSpc>
                <a:spcPct val="90000"/>
              </a:lnSpc>
              <a:buSzPct val="90000"/>
              <a:buNone/>
              <a:defRPr/>
            </a:pPr>
            <a:r>
              <a:rPr lang="en-GB" sz="3200" b="1" i="1">
                <a:solidFill>
                  <a:schemeClr val="accent1">
                    <a:lumMod val="50000"/>
                  </a:schemeClr>
                </a:solidFill>
              </a:rPr>
              <a:t>Task culture </a:t>
            </a:r>
            <a:r>
              <a:rPr lang="en-GB" sz="3200"/>
              <a:t>seeks to bring together the right resources and people - utilises the unifying power of the group.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Influence is widely spread and based more on expert power than on position or personal power.</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339047" y="1068512"/>
            <a:ext cx="8578922" cy="4448721"/>
          </a:xfrm>
          <a:prstGeom prst="rect">
            <a:avLst/>
          </a:prstGeom>
        </p:spPr>
        <p:txBody>
          <a:bodyPr vertOverflow="overflow" horzOverflow="overflow" vert="horz" wrap="square" lIns="45718" tIns="45720" rIns="45718" bIns="45720" numCol="1" spcCol="0" rtlCol="0" fromWordArt="0" anchor="t" anchorCtr="0" forceAA="0" upright="0" compatLnSpc="0">
            <a:normAutofit fontScale="85000" lnSpcReduction="3000"/>
          </a:bodyPr>
          <a:lstStyle/>
          <a:p>
            <a:pPr marL="0" indent="0" algn="just">
              <a:lnSpc>
                <a:spcPct val="90000"/>
              </a:lnSpc>
              <a:buSzPct val="90000"/>
              <a:buNone/>
              <a:defRPr/>
            </a:pPr>
            <a:r>
              <a:rPr lang="en-GB" sz="3200" b="1" i="1">
                <a:solidFill>
                  <a:schemeClr val="accent1">
                    <a:lumMod val="50000"/>
                  </a:schemeClr>
                </a:solidFill>
              </a:rPr>
              <a:t>Person culture </a:t>
            </a:r>
            <a:r>
              <a:rPr lang="en-GB" sz="3200"/>
              <a:t>is where the individual is the central focus and any structure exists to serve the individuals within it.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When a group of people decide that it is in their own interests to band together to do their own thing and share office space, equipment or clerical assistance, then the resulting organisation would have a person culture. </a:t>
            </a:r>
            <a:endParaRPr/>
          </a:p>
          <a:p>
            <a:pPr marL="0" indent="0" algn="just">
              <a:lnSpc>
                <a:spcPct val="90000"/>
              </a:lnSpc>
              <a:buSzPct val="90000"/>
              <a:buNone/>
              <a:defRPr/>
            </a:pPr>
            <a:r>
              <a:rPr lang="en-GB" sz="3200"/>
              <a:t>Examples: groups of barristers, architects, doctors or consultants. </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315092"/>
            <a:ext cx="8702212" cy="4202141"/>
          </a:xfrm>
          <a:prstGeom prst="rect">
            <a:avLst/>
          </a:prstGeom>
        </p:spPr>
        <p:txBody>
          <a:bodyPr>
            <a:normAutofit fontScale="85000" lnSpcReduction="10000"/>
          </a:bodyPr>
          <a:lstStyle/>
          <a:p>
            <a:pPr marL="0" indent="0" algn="just">
              <a:lnSpc>
                <a:spcPct val="90000"/>
              </a:lnSpc>
              <a:buSzPct val="90000"/>
              <a:buNone/>
              <a:defRPr/>
            </a:pPr>
            <a:r>
              <a:rPr lang="en-GB" sz="3200" b="1" i="1">
                <a:solidFill>
                  <a:schemeClr val="accent1">
                    <a:lumMod val="50000"/>
                  </a:schemeClr>
                </a:solidFill>
              </a:rPr>
              <a:t>Person culture </a:t>
            </a:r>
            <a:endParaRPr/>
          </a:p>
          <a:p>
            <a:pPr marL="0" indent="0" algn="just">
              <a:lnSpc>
                <a:spcPct val="90000"/>
              </a:lnSpc>
              <a:buSzPct val="90000"/>
              <a:buNone/>
              <a:defRPr/>
            </a:pPr>
            <a:r>
              <a:rPr lang="en-GB" sz="3200"/>
              <a:t>Although it is found in only a few organisations, many individuals have a preference for person culture – for example, university professors and specialists.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Management hierarchies and control mechanisms are possible only by mutual consent.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Individuals have almost complete autonomy and any influence over them is likely to be on the basis of personal power.</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305688564" name="Double-click to edit"/>
          <p:cNvSpPr txBox="1">
            <a:spLocks noGrp="1"/>
          </p:cNvSpPr>
          <p:nvPr>
            <p:ph type="title"/>
          </p:nvPr>
        </p:nvSpPr>
        <p:spPr bwMode="auto">
          <a:xfrm>
            <a:off x="215757" y="82192"/>
            <a:ext cx="8784405" cy="863028"/>
          </a:xfrm>
          <a:prstGeom prst="rect">
            <a:avLst/>
          </a:prstGeom>
        </p:spPr>
        <p:txBody>
          <a:bodyPr>
            <a:normAutofit fontScale="90000"/>
          </a:bodyPr>
          <a:lstStyle/>
          <a:p>
            <a:pPr>
              <a:spcBef>
                <a:spcPts val="0"/>
              </a:spcBef>
              <a:defRPr/>
            </a:pPr>
            <a:r>
              <a:rPr lang="en-GB" sz="3600" b="1">
                <a:solidFill>
                  <a:srgbClr val="00B0F0"/>
                </a:solidFill>
              </a:rPr>
              <a:t>Class Discussion </a:t>
            </a:r>
            <a:br>
              <a:rPr lang="en-GB" sz="3600" b="1">
                <a:solidFill>
                  <a:srgbClr val="00B0F0"/>
                </a:solidFill>
              </a:rPr>
            </a:br>
            <a:endParaRPr sz="3600" b="1">
              <a:solidFill>
                <a:srgbClr val="00B0F0"/>
              </a:solidFill>
            </a:endParaRPr>
          </a:p>
        </p:txBody>
      </p:sp>
      <p:sp>
        <p:nvSpPr>
          <p:cNvPr id="1371901773" name="Clarifying the core concepts in this module"/>
          <p:cNvSpPr txBox="1">
            <a:spLocks noGrp="1"/>
          </p:cNvSpPr>
          <p:nvPr>
            <p:ph type="body" idx="1"/>
          </p:nvPr>
        </p:nvSpPr>
        <p:spPr bwMode="auto">
          <a:xfrm>
            <a:off x="143838" y="945221"/>
            <a:ext cx="8774130" cy="4572011"/>
          </a:xfrm>
          <a:prstGeom prst="rect">
            <a:avLst/>
          </a:prstGeom>
        </p:spPr>
        <p:txBody>
          <a:bodyPr>
            <a:normAutofit/>
          </a:bodyPr>
          <a:lstStyle/>
          <a:p>
            <a:pPr marL="0" lvl="0" indent="0">
              <a:buNone/>
              <a:defRPr/>
            </a:pPr>
            <a:endParaRPr lang="en-GB" sz="2800" b="1"/>
          </a:p>
          <a:p>
            <a:pPr algn="just">
              <a:defRPr/>
            </a:pPr>
            <a:r>
              <a:rPr lang="en-GB" sz="2800" b="1"/>
              <a:t>What aspect of Handy’s 4 Types of Culture </a:t>
            </a:r>
            <a:r>
              <a:rPr lang="en-GB" sz="2800" b="1"/>
              <a:t>interest you the most?</a:t>
            </a:r>
            <a:endParaRPr/>
          </a:p>
          <a:p>
            <a:pPr lvl="0" algn="just">
              <a:defRPr/>
            </a:pPr>
            <a:endParaRPr lang="en-GB" sz="2800" b="1"/>
          </a:p>
          <a:p>
            <a:pPr lvl="0" algn="just">
              <a:defRPr/>
            </a:pPr>
            <a:r>
              <a:rPr lang="en-GB" sz="2800" b="1"/>
              <a:t>Can you think of how the theory relates to your workplace and/or assignment?</a:t>
            </a:r>
            <a:endParaRPr/>
          </a:p>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5688564"/>
                                        </p:tgtEl>
                                        <p:attrNameLst>
                                          <p:attrName>style.visibility</p:attrName>
                                        </p:attrNameLst>
                                      </p:cBhvr>
                                      <p:to>
                                        <p:strVal val="visible"/>
                                      </p:to>
                                    </p:set>
                                    <p:animEffect transition="in" filter="barn(inVertical)">
                                      <p:cBhvr>
                                        <p:cTn id="7" dur="500"/>
                                        <p:tgtEl>
                                          <p:spTgt spid="30568856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71901773">
                                            <p:bg/>
                                          </p:spTgt>
                                        </p:tgtEl>
                                        <p:attrNameLst>
                                          <p:attrName>style.visibility</p:attrName>
                                        </p:attrNameLst>
                                      </p:cBhvr>
                                      <p:to>
                                        <p:strVal val="visible"/>
                                      </p:to>
                                    </p:set>
                                    <p:animEffect transition="in" filter="fade">
                                      <p:cBhvr>
                                        <p:cTn id="12" dur="1000"/>
                                        <p:tgtEl>
                                          <p:spTgt spid="1371901773">
                                            <p:bg/>
                                          </p:spTgt>
                                        </p:tgtEl>
                                      </p:cBhvr>
                                    </p:animEffect>
                                    <p:anim calcmode="lin" valueType="num">
                                      <p:cBhvr>
                                        <p:cTn id="13" dur="1000" fill="hold"/>
                                        <p:tgtEl>
                                          <p:spTgt spid="1371901773">
                                            <p:bg/>
                                          </p:spTgt>
                                        </p:tgtEl>
                                        <p:attrNameLst>
                                          <p:attrName>ppt_x</p:attrName>
                                        </p:attrNameLst>
                                      </p:cBhvr>
                                      <p:tavLst>
                                        <p:tav tm="0">
                                          <p:val>
                                            <p:strVal val="#ppt_x"/>
                                          </p:val>
                                        </p:tav>
                                        <p:tav tm="100000">
                                          <p:val>
                                            <p:strVal val="#ppt_x"/>
                                          </p:val>
                                        </p:tav>
                                      </p:tavLst>
                                    </p:anim>
                                    <p:anim calcmode="lin" valueType="num">
                                      <p:cBhvr>
                                        <p:cTn id="14" dur="1000" fill="hold"/>
                                        <p:tgtEl>
                                          <p:spTgt spid="1371901773">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5688564" grpId="0" animBg="1"/>
      <p:bldP spid="1371901773"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marL="0" indent="0" algn="just">
              <a:lnSpc>
                <a:spcPct val="90000"/>
              </a:lnSpc>
              <a:buSzPct val="90000"/>
              <a:buNone/>
              <a:defRPr/>
            </a:pPr>
            <a:r>
              <a:rPr lang="en-GB" sz="3200" b="1">
                <a:solidFill>
                  <a:srgbClr val="00B0F0"/>
                </a:solidFill>
              </a:rPr>
              <a:t>Deal and Kennedy’s Types of Corporate Culture</a:t>
            </a:r>
            <a:endParaRPr>
              <a:solidFill>
                <a:srgbClr val="00B0F0"/>
              </a:solidFill>
            </a:endParaRPr>
          </a:p>
          <a:p>
            <a:pPr marL="0" indent="0" algn="just">
              <a:lnSpc>
                <a:spcPct val="90000"/>
              </a:lnSpc>
              <a:buSzPct val="90000"/>
              <a:buNone/>
              <a:defRPr/>
            </a:pPr>
            <a:r>
              <a:rPr lang="en-GB" sz="3200"/>
              <a:t>From an examination of hundreds of business organisations and their environments, Deal and Kennedy (2000) categorised corporate culture into four, namely: </a:t>
            </a:r>
            <a:endParaRPr/>
          </a:p>
          <a:p>
            <a:pPr marL="514350" indent="-514350" algn="just">
              <a:lnSpc>
                <a:spcPct val="90000"/>
              </a:lnSpc>
              <a:buSzPct val="90000"/>
              <a:buFont typeface="+mj-lt"/>
              <a:buAutoNum type="arabicPeriod"/>
              <a:defRPr/>
            </a:pPr>
            <a:r>
              <a:rPr lang="en-GB" sz="3200"/>
              <a:t>‘The Tough-Guy Macho Culture’ </a:t>
            </a:r>
            <a:endParaRPr/>
          </a:p>
          <a:p>
            <a:pPr marL="514350" indent="-514350" algn="just">
              <a:lnSpc>
                <a:spcPct val="90000"/>
              </a:lnSpc>
              <a:buSzPct val="90000"/>
              <a:buFont typeface="+mj-lt"/>
              <a:buAutoNum type="arabicPeriod"/>
              <a:defRPr/>
            </a:pPr>
            <a:r>
              <a:rPr lang="en-GB" sz="3200"/>
              <a:t>‘The Work Hard/Play Hard Culture’</a:t>
            </a:r>
            <a:endParaRPr/>
          </a:p>
          <a:p>
            <a:pPr marL="514350" indent="-514350" algn="just">
              <a:lnSpc>
                <a:spcPct val="90000"/>
              </a:lnSpc>
              <a:buSzPct val="90000"/>
              <a:buFont typeface="+mj-lt"/>
              <a:buAutoNum type="arabicPeriod"/>
              <a:defRPr/>
            </a:pPr>
            <a:r>
              <a:rPr lang="en-GB" sz="3200"/>
              <a:t>‘The Bet your Company Culture’ </a:t>
            </a:r>
            <a:endParaRPr/>
          </a:p>
          <a:p>
            <a:pPr marL="514350" indent="-514350" algn="just">
              <a:lnSpc>
                <a:spcPct val="90000"/>
              </a:lnSpc>
              <a:buSzPct val="90000"/>
              <a:buFont typeface="+mj-lt"/>
              <a:buAutoNum type="arabicPeriod"/>
              <a:defRPr/>
            </a:pPr>
            <a:r>
              <a:rPr lang="en-GB" sz="3200"/>
              <a:t>‘The Process Culture’ </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837380973" name="Double-click to edit"/>
          <p:cNvSpPr txBox="1">
            <a:spLocks noGrp="1"/>
          </p:cNvSpPr>
          <p:nvPr>
            <p:ph type="title"/>
          </p:nvPr>
        </p:nvSpPr>
        <p:spPr bwMode="auto">
          <a:xfrm>
            <a:off x="65361" y="-76281"/>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359000242" name="Clarifying the core concepts in this module"/>
          <p:cNvSpPr txBox="1">
            <a:spLocks noGrp="1"/>
          </p:cNvSpPr>
          <p:nvPr>
            <p:ph type="body" idx="1"/>
          </p:nvPr>
        </p:nvSpPr>
        <p:spPr bwMode="auto">
          <a:xfrm flipH="0" flipV="0">
            <a:off x="700362" y="1003590"/>
            <a:ext cx="3161478" cy="1611606"/>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lgn="just">
              <a:lnSpc>
                <a:spcPct val="90000"/>
              </a:lnSpc>
              <a:buSzPct val="90000"/>
              <a:buNone/>
              <a:defRPr/>
            </a:pPr>
            <a:r>
              <a:rPr lang="en-GB" sz="3200" b="1" i="0" u="none" strike="noStrike" cap="none" spc="0">
                <a:ln>
                  <a:noFill/>
                </a:ln>
                <a:solidFill>
                  <a:schemeClr val="tx1"/>
                </a:solidFill>
                <a:latin typeface="Myriad Pro"/>
                <a:ea typeface="Myriad Pro"/>
                <a:cs typeface="Myriad Pro"/>
              </a:rPr>
              <a:t>Terrence Deal </a:t>
            </a:r>
            <a:endParaRPr lang="en-GB" sz="3200" b="1" i="0" u="none" strike="noStrike" cap="none" spc="0">
              <a:ln>
                <a:noFill/>
              </a:ln>
              <a:solidFill>
                <a:schemeClr val="tx1"/>
              </a:solidFill>
              <a:latin typeface="Myriad Pro"/>
              <a:ea typeface="Myriad Pro"/>
              <a:cs typeface="Myriad Pro"/>
            </a:endParaRPr>
          </a:p>
          <a:p>
            <a:pPr marL="0" indent="0" algn="just">
              <a:lnSpc>
                <a:spcPct val="90000"/>
              </a:lnSpc>
              <a:buSzPct val="90000"/>
              <a:buNone/>
              <a:defRPr/>
            </a:pPr>
            <a:r>
              <a:rPr lang="en-GB" sz="1400" b="0" i="0" u="none" strike="noStrike" cap="none" spc="0">
                <a:ln>
                  <a:noFill/>
                </a:ln>
                <a:solidFill>
                  <a:schemeClr val="tx1"/>
                </a:solidFill>
                <a:latin typeface="Arial"/>
                <a:ea typeface="Arial"/>
                <a:cs typeface="Arial"/>
              </a:rPr>
              <a:t>Retired </a:t>
            </a:r>
            <a:r>
              <a:rPr lang="en-GB" sz="1400" b="0" i="0" u="none" strike="noStrike" cap="none" spc="0">
                <a:ln>
                  <a:noFill/>
                </a:ln>
                <a:solidFill>
                  <a:schemeClr val="tx1"/>
                </a:solidFill>
                <a:latin typeface="Arial"/>
                <a:ea typeface="Arial"/>
                <a:cs typeface="Arial"/>
              </a:rPr>
              <a:t>p</a:t>
            </a:r>
            <a:r>
              <a:rPr lang="en-US" sz="1400" b="0" i="0" u="none" strike="noStrike" cap="none" spc="0">
                <a:ln>
                  <a:noFill/>
                </a:ln>
                <a:solidFill>
                  <a:schemeClr val="tx1"/>
                </a:solidFill>
                <a:latin typeface="Arial"/>
                <a:ea typeface="Arial"/>
                <a:cs typeface="Arial"/>
              </a:rPr>
              <a:t>rofessor</a:t>
            </a:r>
            <a:r>
              <a:rPr lang="en-GB" sz="1400" b="0" i="0" u="none" strike="noStrike" cap="none" spc="0">
                <a:ln>
                  <a:noFill/>
                </a:ln>
                <a:solidFill>
                  <a:schemeClr val="tx1"/>
                </a:solidFill>
                <a:latin typeface="Arial"/>
                <a:ea typeface="Arial"/>
                <a:cs typeface="Arial"/>
              </a:rPr>
              <a:t>  </a:t>
            </a:r>
            <a:r>
              <a:rPr lang="en-US" sz="1400" b="0" i="0" u="none" strike="noStrike" cap="none" spc="0">
                <a:ln>
                  <a:noFill/>
                </a:ln>
                <a:solidFill>
                  <a:schemeClr val="tx1"/>
                </a:solidFill>
                <a:latin typeface="Arial"/>
                <a:ea typeface="Arial"/>
                <a:cs typeface="Arial"/>
              </a:rPr>
              <a:t>at the Rossier School</a:t>
            </a:r>
            <a:r>
              <a:rPr lang="en-GB" sz="1400" b="0" i="0" u="none" strike="noStrike" cap="none" spc="0">
                <a:ln>
                  <a:noFill/>
                </a:ln>
                <a:solidFill>
                  <a:schemeClr val="tx1"/>
                </a:solidFill>
                <a:latin typeface="Arial"/>
                <a:ea typeface="Arial"/>
                <a:cs typeface="Arial"/>
              </a:rPr>
              <a:t>,</a:t>
            </a:r>
            <a:r>
              <a:rPr lang="en-US" sz="1400" b="0" i="0" u="none" strike="noStrike" cap="none" spc="0">
                <a:ln>
                  <a:noFill/>
                </a:ln>
                <a:solidFill>
                  <a:schemeClr val="tx1"/>
                </a:solidFill>
                <a:latin typeface="Arial"/>
                <a:ea typeface="Arial"/>
                <a:cs typeface="Arial"/>
              </a:rPr>
              <a:t>  University of Southern California</a:t>
            </a:r>
            <a:r>
              <a:rPr lang="en-GB" sz="1400" b="0" i="0" u="none" strike="noStrike" cap="none" spc="0">
                <a:ln>
                  <a:noFill/>
                </a:ln>
                <a:solidFill>
                  <a:schemeClr val="tx1"/>
                </a:solidFill>
                <a:latin typeface="Arial"/>
                <a:ea typeface="Arial"/>
                <a:cs typeface="Arial"/>
              </a:rPr>
              <a:t>; formerly</a:t>
            </a:r>
            <a:r>
              <a:rPr lang="en-US" sz="1400" b="0" i="0" u="none" strike="noStrike" cap="none" spc="0">
                <a:ln>
                  <a:noFill/>
                </a:ln>
                <a:solidFill>
                  <a:schemeClr val="tx1"/>
                </a:solidFill>
                <a:latin typeface="Arial"/>
                <a:ea typeface="Arial"/>
                <a:cs typeface="Arial"/>
              </a:rPr>
              <a:t> </a:t>
            </a:r>
            <a:r>
              <a:rPr sz="1400" b="0" i="0" u="none">
                <a:solidFill>
                  <a:schemeClr val="tx1"/>
                </a:solidFill>
                <a:latin typeface="Arial"/>
                <a:ea typeface="Arial"/>
                <a:cs typeface="Arial"/>
              </a:rPr>
              <a:t>professor at Peabody College at Vanderbilt University</a:t>
            </a:r>
            <a:r>
              <a:rPr lang="en-GB" sz="1400" b="0" i="0" u="none" strike="noStrike" cap="none" spc="0">
                <a:ln>
                  <a:noFill/>
                </a:ln>
                <a:solidFill>
                  <a:schemeClr val="tx1"/>
                </a:solidFill>
                <a:latin typeface="Myriad Pro"/>
                <a:ea typeface="Myriad Pro"/>
                <a:cs typeface="Myriad Pro"/>
              </a:rPr>
              <a:t> (Nasville, </a:t>
            </a:r>
            <a:r>
              <a:rPr sz="1400" b="0" i="0" u="none">
                <a:solidFill>
                  <a:schemeClr val="tx1"/>
                </a:solidFill>
                <a:latin typeface="Arial"/>
                <a:ea typeface="Arial"/>
                <a:cs typeface="Arial"/>
              </a:rPr>
              <a:t>Tennessee</a:t>
            </a:r>
            <a:r>
              <a:rPr lang="en-GB" sz="1400" b="0" i="0" u="none">
                <a:solidFill>
                  <a:schemeClr val="tx1"/>
                </a:solidFill>
                <a:latin typeface="Arial"/>
                <a:ea typeface="Arial"/>
                <a:cs typeface="Arial"/>
              </a:rPr>
              <a:t>, USA).</a:t>
            </a:r>
            <a:endParaRPr sz="1400" b="0">
              <a:solidFill>
                <a:schemeClr val="tx1"/>
              </a:solidFill>
            </a:endParaRPr>
          </a:p>
        </p:txBody>
      </p:sp>
      <p:sp>
        <p:nvSpPr>
          <p:cNvPr id="500910178" name="Clarifying the core concepts in this module"/>
          <p:cNvSpPr txBox="1">
            <a:spLocks noGrp="1"/>
          </p:cNvSpPr>
          <p:nvPr/>
        </p:nvSpPr>
        <p:spPr bwMode="auto">
          <a:xfrm flipH="0" flipV="0">
            <a:off x="4741642" y="1003590"/>
            <a:ext cx="3161478" cy="1461211"/>
          </a:xfrm>
          <a:prstGeom prst="rect">
            <a:avLst/>
          </a:prstGeom>
        </p:spPr>
        <p:txBody>
          <a:bodyPr vertOverflow="overflow" horzOverflow="overflow" vert="horz" wrap="square" lIns="45717" tIns="45720" rIns="45717" bIns="45720" numCol="1" spcCol="0" rtlCol="0" fromWordArt="0" anchor="t" anchorCtr="0" forceAA="0" upright="0" compatLnSpc="0">
            <a:normAutofit/>
          </a:bodyPr>
          <a:lstStyle>
            <a:lvl1pPr marL="257175" marR="0" indent="-257175"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1pPr>
            <a:lvl2pPr marL="587828" marR="0" indent="-244928"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2pPr>
            <a:lvl3pPr marL="914400" marR="0" indent="-22860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3pPr>
            <a:lvl4pPr marL="1303018" marR="0" indent="-274318"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4pPr>
            <a:lvl5pPr marL="16459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5pPr>
            <a:lvl6pPr marL="19888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6pPr>
            <a:lvl7pPr marL="23317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7pPr>
            <a:lvl8pPr marL="2674620"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8pPr>
            <a:lvl9pPr marL="3017518" marR="0" indent="-274320" algn="l" defTabSz="685800">
              <a:lnSpc>
                <a:spcPct val="100000"/>
              </a:lnSpc>
              <a:spcBef>
                <a:spcPts val="499"/>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9pPr>
          </a:lstStyle>
          <a:p>
            <a:pPr marL="0" indent="0" algn="just">
              <a:lnSpc>
                <a:spcPct val="90000"/>
              </a:lnSpc>
              <a:buSzPct val="90000"/>
              <a:buNone/>
              <a:defRPr/>
            </a:pPr>
            <a:r>
              <a:rPr lang="en-GB" sz="3200" b="1" i="0" u="none" strike="noStrike" cap="none" spc="0">
                <a:ln>
                  <a:noFill/>
                </a:ln>
                <a:solidFill>
                  <a:schemeClr val="tx1"/>
                </a:solidFill>
                <a:latin typeface="Myriad Pro"/>
                <a:ea typeface="Myriad Pro"/>
                <a:cs typeface="Myriad Pro"/>
              </a:rPr>
              <a:t>Allan Kennedy</a:t>
            </a:r>
            <a:endParaRPr sz="3200" b="1" i="0" u="none" strike="noStrike" cap="none" spc="0">
              <a:ln>
                <a:noFill/>
              </a:ln>
              <a:solidFill>
                <a:schemeClr val="tx1"/>
              </a:solidFill>
              <a:latin typeface="Myriad Pro"/>
              <a:ea typeface="Myriad Pro"/>
              <a:cs typeface="Myriad Pro"/>
            </a:endParaRPr>
          </a:p>
          <a:p>
            <a:pPr marL="0" indent="0" algn="just">
              <a:lnSpc>
                <a:spcPct val="90000"/>
              </a:lnSpc>
              <a:buSzPct val="90000"/>
              <a:buNone/>
              <a:defRPr/>
            </a:pPr>
            <a:r>
              <a:rPr lang="en-GB" sz="1400" b="0" i="0" u="none">
                <a:solidFill>
                  <a:schemeClr val="tx1"/>
                </a:solidFill>
                <a:latin typeface="Arial"/>
                <a:ea typeface="Arial"/>
                <a:cs typeface="Arial"/>
              </a:rPr>
              <a:t>Writer and management consultant living in Boston, Massachusetts, USA. He consults with a wide variety of organisations in USA and Europe.</a:t>
            </a:r>
            <a:endParaRPr sz="1400" b="0">
              <a:solidFill>
                <a:schemeClr val="tx1"/>
              </a:solidFill>
            </a:endParaRPr>
          </a:p>
        </p:txBody>
      </p:sp>
      <p:pic>
        <p:nvPicPr>
          <p:cNvPr id="889891574" name=""/>
          <p:cNvPicPr>
            <a:picLocks noChangeAspect="1"/>
          </p:cNvPicPr>
          <p:nvPr/>
        </p:nvPicPr>
        <p:blipFill>
          <a:blip r:embed="rId3"/>
          <a:stretch/>
        </p:blipFill>
        <p:spPr bwMode="auto">
          <a:xfrm flipH="0" flipV="0">
            <a:off x="1172577" y="2770772"/>
            <a:ext cx="1885949" cy="2419349"/>
          </a:xfrm>
          <a:prstGeom prst="rect">
            <a:avLst/>
          </a:prstGeom>
        </p:spPr>
      </p:pic>
      <p:pic>
        <p:nvPicPr>
          <p:cNvPr id="710019476" name=""/>
          <p:cNvPicPr>
            <a:picLocks noChangeAspect="1"/>
          </p:cNvPicPr>
          <p:nvPr/>
        </p:nvPicPr>
        <p:blipFill>
          <a:blip r:embed="rId4"/>
          <a:stretch/>
        </p:blipFill>
        <p:spPr bwMode="auto">
          <a:xfrm>
            <a:off x="5325182" y="2770772"/>
            <a:ext cx="1885950" cy="2419349"/>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37380973"/>
                                        </p:tgtEl>
                                        <p:attrNameLst>
                                          <p:attrName>style.visibility</p:attrName>
                                        </p:attrNameLst>
                                      </p:cBhvr>
                                      <p:to>
                                        <p:strVal val="visible"/>
                                      </p:to>
                                    </p:set>
                                    <p:animEffect transition="in" filter="barn(inVertical)">
                                      <p:cBhvr>
                                        <p:cTn id="7" dur="500"/>
                                        <p:tgtEl>
                                          <p:spTgt spid="83738097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359000242">
                                            <p:bg/>
                                          </p:spTgt>
                                        </p:tgtEl>
                                        <p:attrNameLst>
                                          <p:attrName>style.visibility</p:attrName>
                                        </p:attrNameLst>
                                      </p:cBhvr>
                                      <p:to>
                                        <p:strVal val="visible"/>
                                      </p:to>
                                    </p:set>
                                    <p:animEffect transition="in" filter="fade">
                                      <p:cBhvr>
                                        <p:cTn id="12" dur="1000"/>
                                        <p:tgtEl>
                                          <p:spTgt spid="1359000242">
                                            <p:bg/>
                                          </p:spTgt>
                                        </p:tgtEl>
                                      </p:cBhvr>
                                    </p:animEffect>
                                    <p:anim calcmode="lin" valueType="num">
                                      <p:cBhvr>
                                        <p:cTn id="13" dur="1000" fill="hold"/>
                                        <p:tgtEl>
                                          <p:spTgt spid="1359000242">
                                            <p:bg/>
                                          </p:spTgt>
                                        </p:tgtEl>
                                        <p:attrNameLst>
                                          <p:attrName>ppt_x</p:attrName>
                                        </p:attrNameLst>
                                      </p:cBhvr>
                                      <p:tavLst>
                                        <p:tav tm="0">
                                          <p:val>
                                            <p:strVal val="#ppt_x"/>
                                          </p:val>
                                        </p:tav>
                                        <p:tav tm="100000">
                                          <p:val>
                                            <p:strVal val="#ppt_x"/>
                                          </p:val>
                                        </p:tav>
                                      </p:tavLst>
                                    </p:anim>
                                    <p:anim calcmode="lin" valueType="num">
                                      <p:cBhvr>
                                        <p:cTn id="14" dur="1000" fill="hold"/>
                                        <p:tgtEl>
                                          <p:spTgt spid="1359000242">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7380973" grpId="0" animBg="1"/>
      <p:bldP spid="1359000242"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116549128" name="Double-click to edit"/>
          <p:cNvSpPr txBox="1">
            <a:spLocks noGrp="1"/>
          </p:cNvSpPr>
          <p:nvPr>
            <p:ph type="title"/>
          </p:nvPr>
        </p:nvSpPr>
        <p:spPr bwMode="auto">
          <a:xfrm>
            <a:off x="215757" y="274638"/>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719375832" name="Clarifying the core concepts in this module"/>
          <p:cNvSpPr txBox="1">
            <a:spLocks noGrp="1"/>
          </p:cNvSpPr>
          <p:nvPr>
            <p:ph type="body" idx="1"/>
          </p:nvPr>
        </p:nvSpPr>
        <p:spPr bwMode="auto">
          <a:xfrm flipH="0" flipV="0">
            <a:off x="215756" y="935789"/>
            <a:ext cx="8702211" cy="4581444"/>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lgn="just">
              <a:lnSpc>
                <a:spcPct val="90000"/>
              </a:lnSpc>
              <a:buSzPct val="90000"/>
              <a:buNone/>
              <a:defRPr/>
            </a:pPr>
            <a:r>
              <a:rPr lang="en-GB" sz="2400" b="1">
                <a:solidFill>
                  <a:srgbClr val="00B0F0"/>
                </a:solidFill>
              </a:rPr>
              <a:t>Deal and Kennedy’s Types of Corporate Culture (cont.)</a:t>
            </a:r>
            <a:endParaRPr sz="2400" b="1">
              <a:solidFill>
                <a:srgbClr val="00B0F0"/>
              </a:solidFill>
            </a:endParaRPr>
          </a:p>
          <a:p>
            <a:pPr marL="0" indent="0" algn="just">
              <a:lnSpc>
                <a:spcPct val="90000"/>
              </a:lnSpc>
              <a:buSzPct val="90000"/>
              <a:buNone/>
              <a:defRPr/>
            </a:pPr>
            <a:endParaRPr>
              <a:solidFill>
                <a:srgbClr val="FF0000"/>
              </a:solidFill>
            </a:endParaRPr>
          </a:p>
          <a:p>
            <a:pPr marL="0" indent="0" algn="just">
              <a:lnSpc>
                <a:spcPct val="90000"/>
              </a:lnSpc>
              <a:buSzPct val="90000"/>
              <a:buNone/>
              <a:defRPr/>
            </a:pPr>
            <a:endParaRPr>
              <a:solidFill>
                <a:srgbClr val="FF0000"/>
              </a:solidFill>
            </a:endParaRPr>
          </a:p>
        </p:txBody>
      </p:sp>
      <p:pic>
        <p:nvPicPr>
          <p:cNvPr id="482962439" name=""/>
          <p:cNvPicPr>
            <a:picLocks noChangeAspect="1"/>
          </p:cNvPicPr>
          <p:nvPr/>
        </p:nvPicPr>
        <p:blipFill>
          <a:blip r:embed="rId3"/>
          <a:stretch/>
        </p:blipFill>
        <p:spPr bwMode="auto">
          <a:xfrm flipH="0" flipV="0">
            <a:off x="536447" y="1336842"/>
            <a:ext cx="7653420" cy="4339723"/>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116549128"/>
                                        </p:tgtEl>
                                        <p:attrNameLst>
                                          <p:attrName>style.visibility</p:attrName>
                                        </p:attrNameLst>
                                      </p:cBhvr>
                                      <p:to>
                                        <p:strVal val="visible"/>
                                      </p:to>
                                    </p:set>
                                    <p:animEffect transition="in" filter="barn(inVertical)">
                                      <p:cBhvr>
                                        <p:cTn id="7" dur="500"/>
                                        <p:tgtEl>
                                          <p:spTgt spid="211654912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19375832">
                                            <p:bg/>
                                          </p:spTgt>
                                        </p:tgtEl>
                                        <p:attrNameLst>
                                          <p:attrName>style.visibility</p:attrName>
                                        </p:attrNameLst>
                                      </p:cBhvr>
                                      <p:to>
                                        <p:strVal val="visible"/>
                                      </p:to>
                                    </p:set>
                                    <p:animEffect transition="in" filter="fade">
                                      <p:cBhvr>
                                        <p:cTn id="12" dur="1000"/>
                                        <p:tgtEl>
                                          <p:spTgt spid="719375832">
                                            <p:bg/>
                                          </p:spTgt>
                                        </p:tgtEl>
                                      </p:cBhvr>
                                    </p:animEffect>
                                    <p:anim calcmode="lin" valueType="num">
                                      <p:cBhvr>
                                        <p:cTn id="13" dur="1000" fill="hold"/>
                                        <p:tgtEl>
                                          <p:spTgt spid="719375832">
                                            <p:bg/>
                                          </p:spTgt>
                                        </p:tgtEl>
                                        <p:attrNameLst>
                                          <p:attrName>ppt_x</p:attrName>
                                        </p:attrNameLst>
                                      </p:cBhvr>
                                      <p:tavLst>
                                        <p:tav tm="0">
                                          <p:val>
                                            <p:strVal val="#ppt_x"/>
                                          </p:val>
                                        </p:tav>
                                        <p:tav tm="100000">
                                          <p:val>
                                            <p:strVal val="#ppt_x"/>
                                          </p:val>
                                        </p:tav>
                                      </p:tavLst>
                                    </p:anim>
                                    <p:anim calcmode="lin" valueType="num">
                                      <p:cBhvr>
                                        <p:cTn id="14" dur="1000" fill="hold"/>
                                        <p:tgtEl>
                                          <p:spTgt spid="719375832">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6549128" grpId="0" animBg="1"/>
      <p:bldP spid="719375832"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marL="0" indent="0" algn="just">
              <a:lnSpc>
                <a:spcPct val="90000"/>
              </a:lnSpc>
              <a:buSzPct val="90000"/>
              <a:buNone/>
              <a:defRPr/>
            </a:pPr>
            <a:r>
              <a:rPr lang="en-GB" sz="2400" b="1" i="0" u="none" strike="noStrike" cap="none" spc="0">
                <a:ln>
                  <a:noFill/>
                </a:ln>
                <a:solidFill>
                  <a:srgbClr val="00B0F0"/>
                </a:solidFill>
                <a:latin typeface="Myriad Pro"/>
                <a:ea typeface="Myriad Pro"/>
                <a:cs typeface="Myriad Pro"/>
              </a:rPr>
              <a:t>Deal and Kennedy’s Types of Corporate Culture (cont.)</a:t>
            </a:r>
            <a:endParaRPr sz="2400" b="1">
              <a:solidFill>
                <a:srgbClr val="00B0F0"/>
              </a:solidFill>
            </a:endParaRPr>
          </a:p>
          <a:p>
            <a:pPr marL="0" indent="0" algn="just">
              <a:lnSpc>
                <a:spcPct val="90000"/>
              </a:lnSpc>
              <a:buSzPct val="90000"/>
              <a:buNone/>
              <a:defRPr/>
            </a:pPr>
            <a:r>
              <a:rPr lang="en-GB" sz="3200" b="1" i="1">
                <a:solidFill>
                  <a:schemeClr val="accent1">
                    <a:lumMod val="50000"/>
                  </a:schemeClr>
                </a:solidFill>
              </a:rPr>
              <a:t>The tough-guy is a macho culture </a:t>
            </a:r>
            <a:r>
              <a:rPr lang="en-GB" sz="3200"/>
              <a:t>in which employees often take high risks and obtain fast feedback on their actions. </a:t>
            </a:r>
            <a:endParaRPr/>
          </a:p>
          <a:p>
            <a:pPr marL="0" indent="0" algn="just">
              <a:lnSpc>
                <a:spcPct val="90000"/>
              </a:lnSpc>
              <a:buSzPct val="90000"/>
              <a:buNone/>
              <a:defRPr/>
            </a:pPr>
            <a:r>
              <a:rPr lang="en-GB" sz="3200"/>
              <a:t>Rewards in this type of culture may be high, even though it may be quite demanding to work within.</a:t>
            </a:r>
            <a:endParaRPr lang="en-GB" sz="3200"/>
          </a:p>
          <a:p>
            <a:pPr marL="0" indent="0" algn="just">
              <a:lnSpc>
                <a:spcPct val="90000"/>
              </a:lnSpc>
              <a:buSzPct val="90000"/>
              <a:buNone/>
              <a:defRPr/>
            </a:pPr>
            <a:r>
              <a:rPr lang="en-GB" sz="3200"/>
              <a:t> </a:t>
            </a:r>
            <a:endParaRPr/>
          </a:p>
          <a:p>
            <a:pPr marL="0" indent="0" algn="just">
              <a:lnSpc>
                <a:spcPct val="90000"/>
              </a:lnSpc>
              <a:buSzPct val="90000"/>
              <a:buNone/>
              <a:defRPr/>
            </a:pPr>
            <a:r>
              <a:rPr lang="en-GB" sz="3200"/>
              <a:t>An example of organisations with tough-guy cultures may be stockbrokers.</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marL="0" indent="0" algn="just">
              <a:lnSpc>
                <a:spcPct val="90000"/>
              </a:lnSpc>
              <a:buSzPct val="90000"/>
              <a:buNone/>
              <a:defRPr/>
            </a:pPr>
            <a:r>
              <a:rPr lang="en-GB" sz="2400" b="1" i="0" u="none" strike="noStrike" cap="none" spc="0">
                <a:ln>
                  <a:noFill/>
                </a:ln>
                <a:solidFill>
                  <a:srgbClr val="00B0F0"/>
                </a:solidFill>
                <a:latin typeface="Myriad Pro"/>
                <a:ea typeface="Myriad Pro"/>
                <a:cs typeface="Myriad Pro"/>
              </a:rPr>
              <a:t>Deal and Kennedy’s Types of Corporate Culture (cont.)</a:t>
            </a:r>
            <a:endParaRPr sz="2400" b="1">
              <a:solidFill>
                <a:srgbClr val="00B0F0"/>
              </a:solidFill>
            </a:endParaRPr>
          </a:p>
          <a:p>
            <a:pPr marL="0" indent="0" algn="just">
              <a:lnSpc>
                <a:spcPct val="90000"/>
              </a:lnSpc>
              <a:buSzPct val="90000"/>
              <a:buNone/>
              <a:defRPr/>
            </a:pPr>
            <a:r>
              <a:rPr lang="en-GB" sz="3200" b="1" i="1">
                <a:solidFill>
                  <a:schemeClr val="accent1">
                    <a:lumMod val="50000"/>
                  </a:schemeClr>
                </a:solidFill>
              </a:rPr>
              <a:t>The work hard/play hard culture </a:t>
            </a:r>
            <a:r>
              <a:rPr lang="en-GB" sz="3200"/>
              <a:t>represents sales organisations, which do their utmost for high quality customer service. Here, employees take few risks but receive fast feedback.</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Employees operating in this type of culture are required to be highly active and positive most of the time.</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marL="0" indent="0" algn="just">
              <a:lnSpc>
                <a:spcPct val="90000"/>
              </a:lnSpc>
              <a:buSzPct val="90000"/>
              <a:buNone/>
              <a:defRPr/>
            </a:pPr>
            <a:r>
              <a:rPr lang="en-GB" sz="2400" b="1" i="0" u="none" strike="noStrike" cap="none" spc="0">
                <a:ln>
                  <a:noFill/>
                </a:ln>
                <a:solidFill>
                  <a:srgbClr val="00B0F0"/>
                </a:solidFill>
                <a:latin typeface="Myriad Pro"/>
                <a:ea typeface="Myriad Pro"/>
                <a:cs typeface="Myriad Pro"/>
              </a:rPr>
              <a:t>Deal and Kennedy’s Types of Corporate Culture (cont.)</a:t>
            </a:r>
            <a:endParaRPr sz="2400" b="1">
              <a:solidFill>
                <a:srgbClr val="00B0F0"/>
              </a:solidFill>
            </a:endParaRPr>
          </a:p>
          <a:p>
            <a:pPr marL="0" indent="0" algn="just">
              <a:lnSpc>
                <a:spcPct val="90000"/>
              </a:lnSpc>
              <a:buSzPct val="90000"/>
              <a:buNone/>
              <a:defRPr/>
            </a:pPr>
            <a:r>
              <a:rPr lang="en-GB" sz="3200"/>
              <a:t>In a </a:t>
            </a:r>
            <a:r>
              <a:rPr lang="en-GB" sz="3200" b="1" i="1">
                <a:solidFill>
                  <a:schemeClr val="accent1">
                    <a:lumMod val="50000"/>
                  </a:schemeClr>
                </a:solidFill>
              </a:rPr>
              <a:t>bet-your-company culture</a:t>
            </a:r>
            <a:r>
              <a:rPr lang="en-GB" sz="3200"/>
              <a:t>, ‘big stakes’ decisions are taken, but the results (and whether the decisions were right or wrong), are known only after a long period of time.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Typical organisations may include development and construction businesses, where the end result only comes after a number of years.</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marL="0" indent="0" algn="just">
              <a:lnSpc>
                <a:spcPct val="90000"/>
              </a:lnSpc>
              <a:buSzPct val="90000"/>
              <a:buNone/>
              <a:defRPr/>
            </a:pPr>
            <a:r>
              <a:rPr lang="en-GB" sz="2400" b="1" i="0" u="none" strike="noStrike" cap="none" spc="0">
                <a:ln>
                  <a:noFill/>
                </a:ln>
                <a:solidFill>
                  <a:srgbClr val="00B0F0"/>
                </a:solidFill>
                <a:latin typeface="Myriad Pro"/>
                <a:ea typeface="Myriad Pro"/>
                <a:cs typeface="Myriad Pro"/>
              </a:rPr>
              <a:t>Deal and Kennedy’s Types of Corporate Culture (cont.)</a:t>
            </a:r>
            <a:endParaRPr sz="2400" b="1">
              <a:solidFill>
                <a:srgbClr val="00B0F0"/>
              </a:solidFill>
            </a:endParaRPr>
          </a:p>
          <a:p>
            <a:pPr marL="0" indent="0" algn="just">
              <a:lnSpc>
                <a:spcPct val="90000"/>
              </a:lnSpc>
              <a:buSzPct val="90000"/>
              <a:buNone/>
              <a:defRPr/>
            </a:pPr>
            <a:r>
              <a:rPr lang="en-GB" sz="3200" b="1" i="1">
                <a:solidFill>
                  <a:schemeClr val="accent1">
                    <a:lumMod val="50000"/>
                  </a:schemeClr>
                </a:solidFill>
              </a:rPr>
              <a:t>The process culture </a:t>
            </a:r>
            <a:r>
              <a:rPr lang="en-GB" sz="3200"/>
              <a:t>reflects organisations that take no risks, where there is very little feedback and employees are more concerned with how the work is done rather than what is the end result.</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Organisations in the public service adopt this kind of culture, where high bureaucracy and red tape are present.</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GB" sz="3600" b="1">
                <a:ea typeface="Calibri"/>
                <a:cs typeface="Times New Roman"/>
              </a:rPr>
              <a:t>Theories of Organisational Culture</a:t>
            </a:r>
            <a:endParaRPr lang="en-GB" sz="3600" b="1"/>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marL="0" indent="0" algn="just">
              <a:lnSpc>
                <a:spcPct val="90000"/>
              </a:lnSpc>
              <a:buSzPct val="90000"/>
              <a:buNone/>
              <a:defRPr/>
            </a:pPr>
            <a:r>
              <a:rPr lang="en-GB" sz="2400" b="1" i="0" u="none" strike="noStrike" cap="none" spc="0">
                <a:ln>
                  <a:noFill/>
                </a:ln>
                <a:solidFill>
                  <a:srgbClr val="00B0F0"/>
                </a:solidFill>
                <a:latin typeface="Myriad Pro"/>
                <a:ea typeface="Myriad Pro"/>
                <a:cs typeface="Myriad Pro"/>
              </a:rPr>
              <a:t>Deal and Kennedy’s Types of Corporate Culture (cont.)</a:t>
            </a:r>
            <a:endParaRPr sz="3000" b="1">
              <a:solidFill>
                <a:srgbClr val="00B0F0"/>
              </a:solidFill>
            </a:endParaRPr>
          </a:p>
          <a:p>
            <a:pPr marL="0" indent="0" algn="just">
              <a:lnSpc>
                <a:spcPct val="90000"/>
              </a:lnSpc>
              <a:buSzPct val="90000"/>
              <a:buNone/>
              <a:defRPr/>
            </a:pPr>
            <a:r>
              <a:rPr lang="en-GB" sz="3200"/>
              <a:t>Deal &amp; Kennedy (2000) argue that </a:t>
            </a:r>
            <a:r>
              <a:rPr lang="en-GB" sz="3200" i="1">
                <a:solidFill>
                  <a:schemeClr val="tx1"/>
                </a:solidFill>
              </a:rPr>
              <a:t>no organisation corresponds specifically to any one type of culture and, hence a combination of all four may exist</a:t>
            </a:r>
            <a:r>
              <a:rPr lang="en-GB" sz="3200"/>
              <a:t>. </a:t>
            </a:r>
            <a:endParaRPr/>
          </a:p>
          <a:p>
            <a:pPr marL="0" indent="0" algn="just">
              <a:lnSpc>
                <a:spcPct val="90000"/>
              </a:lnSpc>
              <a:buSzPct val="90000"/>
              <a:buNone/>
              <a:defRPr/>
            </a:pPr>
            <a:endParaRPr lang="en-GB" sz="3200"/>
          </a:p>
          <a:p>
            <a:pPr marL="0" indent="0" algn="just">
              <a:lnSpc>
                <a:spcPct val="90000"/>
              </a:lnSpc>
              <a:buSzPct val="90000"/>
              <a:buNone/>
              <a:defRPr/>
            </a:pPr>
            <a:r>
              <a:rPr lang="en-GB" sz="3200"/>
              <a:t>In addition, they postulate that organisations with strong cultures ‘artfully blend’ the essential positive characteristics of all four types and shape them up in a manner that guarantees top performance.</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5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480594127" name="Double-click to edit"/>
          <p:cNvSpPr txBox="1">
            <a:spLocks noGrp="1"/>
          </p:cNvSpPr>
          <p:nvPr>
            <p:ph type="title"/>
          </p:nvPr>
        </p:nvSpPr>
        <p:spPr bwMode="auto">
          <a:xfrm>
            <a:off x="215757" y="82192"/>
            <a:ext cx="8784405" cy="863028"/>
          </a:xfrm>
          <a:prstGeom prst="rect">
            <a:avLst/>
          </a:prstGeom>
        </p:spPr>
        <p:txBody>
          <a:bodyPr>
            <a:normAutofit fontScale="90000"/>
          </a:bodyPr>
          <a:lstStyle/>
          <a:p>
            <a:pPr>
              <a:spcBef>
                <a:spcPts val="0"/>
              </a:spcBef>
              <a:defRPr/>
            </a:pPr>
            <a:r>
              <a:rPr lang="en-GB" sz="3600" b="1">
                <a:solidFill>
                  <a:srgbClr val="00B0F0"/>
                </a:solidFill>
              </a:rPr>
              <a:t>Class Discussion </a:t>
            </a:r>
            <a:br>
              <a:rPr lang="en-GB" sz="3600" b="1">
                <a:solidFill>
                  <a:srgbClr val="00B0F0"/>
                </a:solidFill>
              </a:rPr>
            </a:br>
            <a:endParaRPr sz="3600" b="1">
              <a:solidFill>
                <a:srgbClr val="00B0F0"/>
              </a:solidFill>
            </a:endParaRPr>
          </a:p>
        </p:txBody>
      </p:sp>
      <p:sp>
        <p:nvSpPr>
          <p:cNvPr id="1566942452" name="Clarifying the core concepts in this module"/>
          <p:cNvSpPr txBox="1">
            <a:spLocks noGrp="1"/>
          </p:cNvSpPr>
          <p:nvPr>
            <p:ph type="body" idx="1"/>
          </p:nvPr>
        </p:nvSpPr>
        <p:spPr bwMode="auto">
          <a:xfrm>
            <a:off x="143838" y="945221"/>
            <a:ext cx="8774130" cy="4572011"/>
          </a:xfrm>
          <a:prstGeom prst="rect">
            <a:avLst/>
          </a:prstGeom>
        </p:spPr>
        <p:txBody>
          <a:bodyPr>
            <a:normAutofit/>
          </a:bodyPr>
          <a:lstStyle/>
          <a:p>
            <a:pPr marL="0" lvl="0" indent="0">
              <a:buNone/>
              <a:defRPr/>
            </a:pPr>
            <a:endParaRPr lang="en-GB" sz="2800" b="1"/>
          </a:p>
          <a:p>
            <a:pPr algn="just">
              <a:defRPr/>
            </a:pPr>
            <a:r>
              <a:rPr lang="en-GB" sz="2800" b="1"/>
              <a:t>What aspect of Deal &amp; Kennedy’s 4 Types of Corporate Culture </a:t>
            </a:r>
            <a:r>
              <a:rPr lang="en-GB" sz="2800" b="1"/>
              <a:t>interest you the most?</a:t>
            </a:r>
            <a:endParaRPr/>
          </a:p>
          <a:p>
            <a:pPr lvl="0" algn="just">
              <a:defRPr/>
            </a:pPr>
            <a:endParaRPr lang="en-GB" sz="2800" b="1"/>
          </a:p>
          <a:p>
            <a:pPr lvl="0" algn="just">
              <a:defRPr/>
            </a:pPr>
            <a:r>
              <a:rPr lang="en-GB" sz="2800" b="1"/>
              <a:t>Can you think of how the theory relates to your workplace and/or assignment?</a:t>
            </a:r>
            <a:endParaRPr/>
          </a:p>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80594127"/>
                                        </p:tgtEl>
                                        <p:attrNameLst>
                                          <p:attrName>style.visibility</p:attrName>
                                        </p:attrNameLst>
                                      </p:cBhvr>
                                      <p:to>
                                        <p:strVal val="visible"/>
                                      </p:to>
                                    </p:set>
                                    <p:animEffect transition="in" filter="barn(inVertical)">
                                      <p:cBhvr>
                                        <p:cTn id="7" dur="500"/>
                                        <p:tgtEl>
                                          <p:spTgt spid="1480594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66942452">
                                            <p:bg/>
                                          </p:spTgt>
                                        </p:tgtEl>
                                        <p:attrNameLst>
                                          <p:attrName>style.visibility</p:attrName>
                                        </p:attrNameLst>
                                      </p:cBhvr>
                                      <p:to>
                                        <p:strVal val="visible"/>
                                      </p:to>
                                    </p:set>
                                    <p:animEffect transition="in" filter="fade">
                                      <p:cBhvr>
                                        <p:cTn id="12" dur="1000"/>
                                        <p:tgtEl>
                                          <p:spTgt spid="1566942452">
                                            <p:bg/>
                                          </p:spTgt>
                                        </p:tgtEl>
                                      </p:cBhvr>
                                    </p:animEffect>
                                    <p:anim calcmode="lin" valueType="num">
                                      <p:cBhvr>
                                        <p:cTn id="13" dur="1000" fill="hold"/>
                                        <p:tgtEl>
                                          <p:spTgt spid="1566942452">
                                            <p:bg/>
                                          </p:spTgt>
                                        </p:tgtEl>
                                        <p:attrNameLst>
                                          <p:attrName>ppt_x</p:attrName>
                                        </p:attrNameLst>
                                      </p:cBhvr>
                                      <p:tavLst>
                                        <p:tav tm="0">
                                          <p:val>
                                            <p:strVal val="#ppt_x"/>
                                          </p:val>
                                        </p:tav>
                                        <p:tav tm="100000">
                                          <p:val>
                                            <p:strVal val="#ppt_x"/>
                                          </p:val>
                                        </p:tav>
                                      </p:tavLst>
                                    </p:anim>
                                    <p:anim calcmode="lin" valueType="num">
                                      <p:cBhvr>
                                        <p:cTn id="14" dur="1000" fill="hold"/>
                                        <p:tgtEl>
                                          <p:spTgt spid="1566942452">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0594127" grpId="0" animBg="1"/>
      <p:bldP spid="1566942452" grpId="0" build="p" animBg="1"/>
    </p:bldLst>
  </p:timing>
</p:sld>
</file>

<file path=ppt/slides/slide5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36307"/>
            <a:ext cx="8229600" cy="667819"/>
          </a:xfrm>
          <a:prstGeom prst="rect">
            <a:avLst/>
          </a:prstGeom>
        </p:spPr>
        <p:txBody>
          <a:bodyPr/>
          <a:lstStyle>
            <a:lvl1pPr>
              <a:defRPr b="1"/>
            </a:lvl1pPr>
          </a:lstStyle>
          <a:p>
            <a:pPr>
              <a:defRPr/>
            </a:pPr>
            <a:r>
              <a:rPr/>
              <a:t>Summa</a:t>
            </a:r>
            <a:r>
              <a:rPr lang="en-GB"/>
              <a:t>ry: Today we examined…</a:t>
            </a:r>
            <a:endParaRPr/>
          </a:p>
        </p:txBody>
      </p:sp>
      <p:sp>
        <p:nvSpPr>
          <p:cNvPr id="278" name="Got to know each other…"/>
          <p:cNvSpPr txBox="1">
            <a:spLocks noGrp="1"/>
          </p:cNvSpPr>
          <p:nvPr>
            <p:ph type="body" idx="1"/>
          </p:nvPr>
        </p:nvSpPr>
        <p:spPr bwMode="auto">
          <a:xfrm flipH="0" flipV="0">
            <a:off x="274833" y="1328204"/>
            <a:ext cx="8594332" cy="3567979"/>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lvl="0">
              <a:defRPr/>
            </a:pPr>
            <a:r>
              <a:rPr lang="en-GB" sz="3000"/>
              <a:t>Hofstede’s Cultural Dimensions</a:t>
            </a:r>
            <a:endParaRPr sz="3000"/>
          </a:p>
          <a:p>
            <a:pPr lvl="0">
              <a:defRPr/>
            </a:pPr>
            <a:r>
              <a:rPr lang="en-GB" sz="3000"/>
              <a:t>Schein’s Three Levels of Organisational Culture</a:t>
            </a:r>
            <a:endParaRPr sz="3000"/>
          </a:p>
          <a:p>
            <a:pPr lvl="0">
              <a:defRPr/>
            </a:pPr>
            <a:r>
              <a:rPr lang="en-GB" sz="3000"/>
              <a:t>Johnson and Schole’s Cultural Web </a:t>
            </a:r>
            <a:endParaRPr sz="3000"/>
          </a:p>
          <a:p>
            <a:pPr lvl="0">
              <a:defRPr/>
            </a:pPr>
            <a:r>
              <a:rPr lang="en-GB" sz="3000"/>
              <a:t>Handy’s 4 Types of Culture</a:t>
            </a:r>
            <a:endParaRPr sz="3000"/>
          </a:p>
          <a:p>
            <a:pPr lvl="0">
              <a:defRPr/>
            </a:pPr>
            <a:r>
              <a:rPr lang="en-GB" sz="3000"/>
              <a:t>Deal and Kennedy’s Types of Corporate Culture</a:t>
            </a:r>
            <a:endParaRPr/>
          </a:p>
          <a:p>
            <a:pPr>
              <a:defRPr/>
            </a:pPr>
            <a:endParaRPr lang="en-GB"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74638"/>
            <a:ext cx="8229600" cy="855519"/>
          </a:xfrm>
          <a:prstGeom prst="rect">
            <a:avLst/>
          </a:prstGeom>
        </p:spPr>
        <p:txBody>
          <a:bodyPr/>
          <a:lstStyle>
            <a:lvl1pPr>
              <a:defRPr b="1"/>
            </a:lvl1pPr>
          </a:lstStyle>
          <a:p>
            <a:pPr>
              <a:defRPr/>
            </a:pPr>
            <a:r>
              <a:rPr lang="en-GB"/>
              <a:t>Next week, we will look at…</a:t>
            </a:r>
            <a:endParaRPr/>
          </a:p>
        </p:txBody>
      </p:sp>
      <p:sp>
        <p:nvSpPr>
          <p:cNvPr id="278" name="Got to know each other…"/>
          <p:cNvSpPr txBox="1">
            <a:spLocks noGrp="1"/>
          </p:cNvSpPr>
          <p:nvPr>
            <p:ph type="body" idx="1"/>
          </p:nvPr>
        </p:nvSpPr>
        <p:spPr bwMode="auto">
          <a:xfrm>
            <a:off x="457200" y="1243174"/>
            <a:ext cx="8229600" cy="4274060"/>
          </a:xfrm>
          <a:prstGeom prst="rect">
            <a:avLst/>
          </a:prstGeom>
        </p:spPr>
        <p:txBody>
          <a:bodyPr>
            <a:normAutofit/>
          </a:bodyPr>
          <a:lstStyle/>
          <a:p>
            <a:pPr marL="0" lvl="0" indent="0" algn="ctr">
              <a:buClrTx/>
              <a:buSzPct val="100000"/>
              <a:buFont typeface="Arial"/>
              <a:buNone/>
              <a:defRPr/>
            </a:pPr>
            <a:endParaRPr lang="en-GB" sz="3600">
              <a:solidFill>
                <a:srgbClr val="FF0000"/>
              </a:solidFill>
            </a:endParaRPr>
          </a:p>
          <a:p>
            <a:pPr marL="0" lvl="0" indent="0" algn="ctr">
              <a:buClrTx/>
              <a:buSzPct val="100000"/>
              <a:buFont typeface="Arial"/>
              <a:buNone/>
              <a:defRPr/>
            </a:pPr>
            <a:r>
              <a:rPr lang="en-GB" sz="3600" b="1">
                <a:solidFill>
                  <a:srgbClr val="00B0F0"/>
                </a:solidFill>
              </a:rPr>
              <a:t>Organisational Structure and Organisational Culture </a:t>
            </a:r>
            <a:endParaRPr sz="3600" b="1">
              <a:solidFill>
                <a:srgbClr val="00B0F0"/>
              </a:solidFill>
            </a:endParaRPr>
          </a:p>
          <a:p>
            <a:pPr marL="0" lvl="0" indent="0" algn="ctr">
              <a:buClrTx/>
              <a:buSzPct val="100000"/>
              <a:buFont typeface="Arial"/>
              <a:buNone/>
              <a:defRPr/>
            </a:pPr>
            <a:r>
              <a:rPr lang="en-GB" sz="3600">
                <a:solidFill>
                  <a:srgbClr val="00B0F0"/>
                </a:solidFill>
              </a:rPr>
              <a:t>(see week 5 materials)</a:t>
            </a:r>
            <a:endParaRPr>
              <a:solidFill>
                <a:srgbClr val="00B0F0"/>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80" name="Further information"/>
          <p:cNvSpPr txBox="1">
            <a:spLocks noGrp="1"/>
          </p:cNvSpPr>
          <p:nvPr>
            <p:ph type="title"/>
          </p:nvPr>
        </p:nvSpPr>
        <p:spPr bwMode="auto">
          <a:xfrm>
            <a:off x="457200" y="123289"/>
            <a:ext cx="8229600" cy="729465"/>
          </a:xfrm>
          <a:prstGeom prst="rect">
            <a:avLst/>
          </a:prstGeom>
        </p:spPr>
        <p:txBody>
          <a:bodyPr>
            <a:normAutofit/>
          </a:bodyPr>
          <a:lstStyle>
            <a:lvl1pPr>
              <a:defRPr b="1"/>
            </a:lvl1pPr>
          </a:lstStyle>
          <a:p>
            <a:pPr>
              <a:defRPr/>
            </a:pPr>
            <a:r>
              <a:rPr lang="en-GB"/>
              <a:t>References</a:t>
            </a:r>
            <a:endParaRPr/>
          </a:p>
        </p:txBody>
      </p:sp>
      <p:sp>
        <p:nvSpPr>
          <p:cNvPr id="281" name="Reading on the need to identify the ‘right’ business problem: Spradlin, D. (2012). Are you solving the right problem? Harvard Business Review…"/>
          <p:cNvSpPr txBox="1">
            <a:spLocks noGrp="1"/>
          </p:cNvSpPr>
          <p:nvPr>
            <p:ph type="body" idx="1"/>
          </p:nvPr>
        </p:nvSpPr>
        <p:spPr bwMode="auto">
          <a:xfrm>
            <a:off x="195209" y="976046"/>
            <a:ext cx="8491591" cy="4541188"/>
          </a:xfrm>
          <a:prstGeom prst="rect">
            <a:avLst/>
          </a:prstGeom>
        </p:spPr>
        <p:txBody>
          <a:bodyPr vertOverflow="overflow" horzOverflow="overflow" vert="horz" wrap="square" lIns="45717" tIns="45720" rIns="45717" bIns="45720" numCol="1" spcCol="0" rtlCol="0" fromWordArt="0" anchor="t" anchorCtr="0" forceAA="0" upright="0" compatLnSpc="0">
            <a:normAutofit fontScale="30000" lnSpcReduction="14000"/>
          </a:bodyPr>
          <a:lstStyle/>
          <a:p>
            <a:pPr marL="0" indent="0" algn="just">
              <a:buClrTx/>
              <a:buSzPct val="100000"/>
              <a:buFont typeface="Arial"/>
              <a:buNone/>
              <a:defRPr/>
            </a:pPr>
            <a:r>
              <a:rPr lang="en-GB" sz="3600" b="0"/>
              <a:t>Alvesson, M. (2013) Understanding Organizational Culture, second edition. London: SAGE. </a:t>
            </a:r>
            <a:endParaRPr sz="3600" b="0"/>
          </a:p>
          <a:p>
            <a:pPr marL="0" indent="0" algn="just">
              <a:buClrTx/>
              <a:buSzPct val="100000"/>
              <a:buFont typeface="Arial"/>
              <a:buNone/>
              <a:defRPr/>
            </a:pPr>
            <a:endParaRPr sz="3600" b="0"/>
          </a:p>
          <a:p>
            <a:pPr marL="0" indent="0" algn="just">
              <a:buClrTx/>
              <a:buSzPct val="100000"/>
              <a:buFont typeface="Arial"/>
              <a:buNone/>
              <a:defRPr/>
            </a:pPr>
            <a:r>
              <a:rPr lang="en-GB" sz="3600" b="0"/>
              <a:t>Deal, T. E. &amp; Kennedy, A. A. (2000) The New Corporate Cultures: Revitalizing the workplace after downsizing, mergers and reengineering. USA: Texere Publishing Limited. </a:t>
            </a:r>
            <a:endParaRPr sz="3600" b="0"/>
          </a:p>
          <a:p>
            <a:pPr marL="0" indent="0" defTabSz="610360">
              <a:buClrTx/>
              <a:buSzPct val="100000"/>
              <a:buFont typeface="Arial"/>
              <a:buNone/>
              <a:defRPr/>
            </a:pPr>
            <a:endParaRPr sz="3600" b="0" i="0" u="sng">
              <a:solidFill>
                <a:srgbClr val="0F1111"/>
              </a:solidFill>
              <a:latin typeface="Arial"/>
              <a:ea typeface="Arial"/>
              <a:cs typeface="Arial"/>
            </a:endParaRPr>
          </a:p>
          <a:p>
            <a:pPr marL="0" indent="0" defTabSz="610360">
              <a:buClrTx/>
              <a:buSzPct val="100000"/>
              <a:buFont typeface="Arial"/>
              <a:buNone/>
              <a:defRPr/>
            </a:pPr>
            <a:r>
              <a:rPr lang="en-GB" sz="3600" b="0" i="0" u="none" strike="noStrike" cap="none" spc="0">
                <a:ln>
                  <a:noFill/>
                </a:ln>
                <a:solidFill>
                  <a:srgbClr val="0F1111"/>
                </a:solidFill>
                <a:latin typeface="Arial"/>
                <a:ea typeface="Arial"/>
                <a:cs typeface="Arial"/>
              </a:rPr>
              <a:t>Handy, C.B. (2020) </a:t>
            </a:r>
            <a:r>
              <a:rPr lang="en-US" sz="3600" b="0" i="0" u="none" strike="noStrike" cap="none" spc="0">
                <a:ln>
                  <a:noFill/>
                </a:ln>
                <a:solidFill>
                  <a:srgbClr val="0F1111"/>
                </a:solidFill>
                <a:latin typeface="Arial"/>
                <a:ea typeface="Arial"/>
                <a:cs typeface="Arial"/>
              </a:rPr>
              <a:t>Gods of Management: The Four Cultures of Leadership</a:t>
            </a:r>
            <a:r>
              <a:rPr lang="en-GB" sz="3600" b="0" i="0" u="none" strike="noStrike" cap="none" spc="0">
                <a:ln>
                  <a:noFill/>
                </a:ln>
                <a:solidFill>
                  <a:srgbClr val="0F1111"/>
                </a:solidFill>
                <a:latin typeface="Arial"/>
                <a:ea typeface="Arial"/>
                <a:cs typeface="Arial"/>
              </a:rPr>
              <a:t>. </a:t>
            </a:r>
            <a:r>
              <a:rPr lang="en-GB" sz="3600" b="0" i="0" u="sng" strike="noStrike" cap="none" spc="0">
                <a:ln>
                  <a:noFill/>
                </a:ln>
                <a:solidFill>
                  <a:srgbClr val="0F1111"/>
                </a:solidFill>
                <a:latin typeface="Arial"/>
                <a:ea typeface="Arial"/>
                <a:cs typeface="Arial"/>
              </a:rPr>
              <a:t>UK: Profile Books. </a:t>
            </a:r>
            <a:endParaRPr sz="3600" b="0" i="0" u="sng" strike="noStrike" cap="none" spc="0">
              <a:ln>
                <a:noFill/>
              </a:ln>
              <a:solidFill>
                <a:srgbClr val="0F1111"/>
              </a:solidFill>
              <a:latin typeface="Times New Roman"/>
              <a:cs typeface="Times New Roman"/>
            </a:endParaRPr>
          </a:p>
          <a:p>
            <a:pPr marL="0" indent="0">
              <a:buClrTx/>
              <a:buSzPct val="100000"/>
              <a:buFont typeface="Arial"/>
              <a:buNone/>
              <a:defRPr/>
            </a:pPr>
            <a:endParaRPr sz="3600" b="0" i="0" u="none">
              <a:solidFill>
                <a:srgbClr val="000000"/>
              </a:solidFill>
              <a:latin typeface="Arial"/>
              <a:ea typeface="Arial"/>
              <a:cs typeface="Arial"/>
            </a:endParaRPr>
          </a:p>
          <a:p>
            <a:pPr marL="0" indent="0">
              <a:buClrTx/>
              <a:buSzPct val="100000"/>
              <a:buFont typeface="Arial"/>
              <a:buNone/>
              <a:defRPr/>
            </a:pPr>
            <a:r>
              <a:rPr sz="3600" b="0" i="0" u="none">
                <a:solidFill>
                  <a:srgbClr val="000000"/>
                </a:solidFill>
                <a:latin typeface="Arial"/>
                <a:ea typeface="Arial"/>
                <a:cs typeface="Arial"/>
              </a:rPr>
              <a:t>Hof</a:t>
            </a:r>
            <a:r>
              <a:rPr sz="3600" b="0" i="0" u="none">
                <a:solidFill>
                  <a:srgbClr val="000000"/>
                </a:solidFill>
                <a:latin typeface="Arial"/>
                <a:ea typeface="Arial"/>
                <a:cs typeface="Arial"/>
              </a:rPr>
              <a:t>stede</a:t>
            </a:r>
            <a:r>
              <a:rPr sz="3600" b="0" i="0" u="none">
                <a:solidFill>
                  <a:srgbClr val="000000"/>
                </a:solidFill>
                <a:latin typeface="Arial"/>
                <a:ea typeface="Arial"/>
                <a:cs typeface="Arial"/>
              </a:rPr>
              <a:t>, </a:t>
            </a:r>
            <a:r>
              <a:rPr sz="3600" b="0" i="0" u="none">
                <a:solidFill>
                  <a:srgbClr val="000000"/>
                </a:solidFill>
                <a:latin typeface="Arial"/>
                <a:ea typeface="Arial"/>
                <a:cs typeface="Arial"/>
              </a:rPr>
              <a:t> </a:t>
            </a:r>
            <a:r>
              <a:rPr sz="3600" b="0" i="0" u="none">
                <a:solidFill>
                  <a:srgbClr val="000000"/>
                </a:solidFill>
                <a:latin typeface="Arial"/>
                <a:ea typeface="Arial"/>
                <a:cs typeface="Arial"/>
              </a:rPr>
              <a:t>G.</a:t>
            </a:r>
            <a:r>
              <a:rPr sz="3600" b="0" i="0" u="none">
                <a:solidFill>
                  <a:srgbClr val="000000"/>
                </a:solidFill>
                <a:latin typeface="Arial"/>
                <a:ea typeface="Arial"/>
                <a:cs typeface="Arial"/>
              </a:rPr>
              <a:t> </a:t>
            </a:r>
            <a:r>
              <a:rPr sz="3600" b="0" i="0" u="none">
                <a:solidFill>
                  <a:srgbClr val="000000"/>
                </a:solidFill>
                <a:latin typeface="Arial"/>
                <a:ea typeface="Arial"/>
                <a:cs typeface="Arial"/>
              </a:rPr>
              <a:t> </a:t>
            </a:r>
            <a:r>
              <a:rPr lang="en-GB" sz="3600" b="0" i="0" u="none">
                <a:solidFill>
                  <a:srgbClr val="000000"/>
                </a:solidFill>
                <a:latin typeface="Arial"/>
                <a:ea typeface="Arial"/>
                <a:cs typeface="Arial"/>
              </a:rPr>
              <a:t>(</a:t>
            </a:r>
            <a:r>
              <a:rPr sz="3600" b="0" i="0" u="none">
                <a:solidFill>
                  <a:srgbClr val="000000"/>
                </a:solidFill>
                <a:latin typeface="Arial"/>
                <a:ea typeface="Arial"/>
                <a:cs typeface="Arial"/>
              </a:rPr>
              <a:t>1980</a:t>
            </a:r>
            <a:r>
              <a:rPr lang="en-GB" sz="3600" b="0" i="0" u="none">
                <a:solidFill>
                  <a:srgbClr val="000000"/>
                </a:solidFill>
                <a:latin typeface="Arial"/>
                <a:ea typeface="Arial"/>
                <a:cs typeface="Arial"/>
              </a:rPr>
              <a:t>)</a:t>
            </a:r>
            <a:r>
              <a:rPr sz="3600" b="0" i="0" u="none">
                <a:solidFill>
                  <a:srgbClr val="000000"/>
                </a:solidFill>
                <a:latin typeface="Arial"/>
                <a:ea typeface="Arial"/>
                <a:cs typeface="Arial"/>
              </a:rPr>
              <a:t> </a:t>
            </a:r>
            <a:r>
              <a:rPr sz="3600" b="0" i="0" u="none">
                <a:solidFill>
                  <a:srgbClr val="000000"/>
                </a:solidFill>
                <a:latin typeface="Arial"/>
                <a:ea typeface="Arial"/>
                <a:cs typeface="Arial"/>
              </a:rPr>
              <a:t> </a:t>
            </a:r>
            <a:r>
              <a:rPr sz="3600" b="0" i="0" u="none">
                <a:solidFill>
                  <a:srgbClr val="000000"/>
                </a:solidFill>
                <a:latin typeface="Arial"/>
                <a:ea typeface="Arial"/>
                <a:cs typeface="Arial"/>
              </a:rPr>
              <a:t>Culture's </a:t>
            </a:r>
            <a:r>
              <a:rPr sz="3600" b="0" i="0" u="none">
                <a:solidFill>
                  <a:srgbClr val="000000"/>
                </a:solidFill>
                <a:latin typeface="Arial"/>
                <a:ea typeface="Arial"/>
                <a:cs typeface="Arial"/>
              </a:rPr>
              <a:t>cons</a:t>
            </a:r>
            <a:r>
              <a:rPr sz="3600" b="0" i="0" u="none">
                <a:solidFill>
                  <a:srgbClr val="000000"/>
                </a:solidFill>
                <a:latin typeface="Arial"/>
                <a:ea typeface="Arial"/>
                <a:cs typeface="Arial"/>
              </a:rPr>
              <a:t>equences: </a:t>
            </a:r>
            <a:r>
              <a:rPr sz="3600" b="0" i="0" u="none">
                <a:solidFill>
                  <a:srgbClr val="000000"/>
                </a:solidFill>
                <a:latin typeface="Arial"/>
                <a:ea typeface="Arial"/>
                <a:cs typeface="Arial"/>
              </a:rPr>
              <a:t>internat</a:t>
            </a:r>
            <a:r>
              <a:rPr sz="3600" b="0" i="0" u="none">
                <a:solidFill>
                  <a:srgbClr val="000000"/>
                </a:solidFill>
                <a:latin typeface="Arial"/>
                <a:ea typeface="Arial"/>
                <a:cs typeface="Arial"/>
              </a:rPr>
              <a:t>ional</a:t>
            </a:r>
            <a:r>
              <a:rPr sz="3600" b="0" i="0" u="none">
                <a:solidFill>
                  <a:srgbClr val="000000"/>
                </a:solidFill>
                <a:latin typeface="Arial"/>
                <a:ea typeface="Arial"/>
                <a:cs typeface="Arial"/>
              </a:rPr>
              <a:t> </a:t>
            </a:r>
            <a:r>
              <a:rPr sz="3600" b="0" i="0" u="none">
                <a:solidFill>
                  <a:srgbClr val="000000"/>
                </a:solidFill>
                <a:latin typeface="Arial"/>
                <a:ea typeface="Arial"/>
                <a:cs typeface="Arial"/>
              </a:rPr>
              <a:t> </a:t>
            </a:r>
            <a:r>
              <a:rPr sz="3600" b="0" i="0" u="none">
                <a:solidFill>
                  <a:srgbClr val="000000"/>
                </a:solidFill>
                <a:latin typeface="Arial"/>
                <a:ea typeface="Arial"/>
                <a:cs typeface="Arial"/>
              </a:rPr>
              <a:t>differences </a:t>
            </a:r>
            <a:r>
              <a:rPr sz="3600" b="0" i="0" u="none">
                <a:solidFill>
                  <a:srgbClr val="000000"/>
                </a:solidFill>
                <a:latin typeface="Arial"/>
                <a:ea typeface="Arial"/>
                <a:cs typeface="Arial"/>
              </a:rPr>
              <a:t> </a:t>
            </a:r>
            <a:r>
              <a:rPr sz="3600" b="0" i="0" u="none">
                <a:solidFill>
                  <a:srgbClr val="000000"/>
                </a:solidFill>
                <a:latin typeface="Arial"/>
                <a:ea typeface="Arial"/>
                <a:cs typeface="Arial"/>
              </a:rPr>
              <a:t>in </a:t>
            </a:r>
            <a:r>
              <a:rPr sz="3600" b="0" i="0" u="none">
                <a:solidFill>
                  <a:srgbClr val="000000"/>
                </a:solidFill>
                <a:latin typeface="Arial"/>
                <a:ea typeface="Arial"/>
                <a:cs typeface="Arial"/>
              </a:rPr>
              <a:t> </a:t>
            </a:r>
            <a:r>
              <a:rPr sz="3600" b="0" i="0" u="none">
                <a:solidFill>
                  <a:srgbClr val="000000"/>
                </a:solidFill>
                <a:latin typeface="Arial"/>
                <a:ea typeface="Arial"/>
                <a:cs typeface="Arial"/>
              </a:rPr>
              <a:t>w</a:t>
            </a:r>
            <a:r>
              <a:rPr sz="3600" b="0" i="0" u="none">
                <a:solidFill>
                  <a:srgbClr val="000000"/>
                </a:solidFill>
                <a:latin typeface="Arial"/>
                <a:ea typeface="Arial"/>
                <a:cs typeface="Arial"/>
              </a:rPr>
              <a:t>ork</a:t>
            </a:r>
            <a:r>
              <a:rPr sz="3600" b="0" i="0" u="none">
                <a:solidFill>
                  <a:srgbClr val="000000"/>
                </a:solidFill>
                <a:latin typeface="Arial"/>
                <a:ea typeface="Arial"/>
                <a:cs typeface="Arial"/>
              </a:rPr>
              <a:t>-related </a:t>
            </a:r>
            <a:r>
              <a:rPr sz="3600" b="0" i="0" u="none">
                <a:solidFill>
                  <a:srgbClr val="000000"/>
                </a:solidFill>
                <a:latin typeface="Arial"/>
                <a:ea typeface="Arial"/>
                <a:cs typeface="Arial"/>
              </a:rPr>
              <a:t> </a:t>
            </a:r>
            <a:r>
              <a:rPr sz="3600" b="0" i="0" u="none">
                <a:solidFill>
                  <a:srgbClr val="000000"/>
                </a:solidFill>
                <a:latin typeface="Arial"/>
                <a:ea typeface="Arial"/>
                <a:cs typeface="Arial"/>
              </a:rPr>
              <a:t>values</a:t>
            </a:r>
            <a:r>
              <a:rPr lang="en-GB" sz="3600" b="0" i="0" u="none">
                <a:solidFill>
                  <a:srgbClr val="000000"/>
                </a:solidFill>
                <a:latin typeface="Arial"/>
                <a:ea typeface="Arial"/>
                <a:cs typeface="Arial"/>
              </a:rPr>
              <a:t>.</a:t>
            </a:r>
            <a:r>
              <a:rPr sz="3600" b="0" i="0" u="none">
                <a:solidFill>
                  <a:srgbClr val="000000"/>
                </a:solidFill>
                <a:latin typeface="Arial"/>
                <a:ea typeface="Arial"/>
                <a:cs typeface="Arial"/>
              </a:rPr>
              <a:t> </a:t>
            </a:r>
            <a:r>
              <a:rPr sz="3600" b="0" i="0" u="none">
                <a:solidFill>
                  <a:srgbClr val="000000"/>
                </a:solidFill>
                <a:latin typeface="Arial"/>
                <a:ea typeface="Arial"/>
                <a:cs typeface="Arial"/>
              </a:rPr>
              <a:t>C</a:t>
            </a:r>
            <a:r>
              <a:rPr sz="3600" b="0" i="0" u="none">
                <a:solidFill>
                  <a:srgbClr val="000000"/>
                </a:solidFill>
                <a:latin typeface="Arial"/>
                <a:ea typeface="Arial"/>
                <a:cs typeface="Arial"/>
              </a:rPr>
              <a:t>alif</a:t>
            </a:r>
            <a:r>
              <a:rPr lang="en-GB" sz="3600" b="0" i="0" u="none">
                <a:solidFill>
                  <a:srgbClr val="000000"/>
                </a:solidFill>
                <a:latin typeface="Arial"/>
                <a:ea typeface="Arial"/>
                <a:cs typeface="Arial"/>
              </a:rPr>
              <a:t>ornia:</a:t>
            </a:r>
            <a:r>
              <a:rPr lang="en-GB" sz="3600" b="0" i="0" u="none">
                <a:solidFill>
                  <a:srgbClr val="000000"/>
                </a:solidFill>
                <a:latin typeface="Arial"/>
                <a:ea typeface="Arial"/>
                <a:cs typeface="Arial"/>
              </a:rPr>
              <a:t> </a:t>
            </a:r>
            <a:r>
              <a:rPr sz="3600" b="0" i="0" u="none">
                <a:solidFill>
                  <a:srgbClr val="000000"/>
                </a:solidFill>
                <a:latin typeface="Arial"/>
                <a:ea typeface="Arial"/>
                <a:cs typeface="Arial"/>
              </a:rPr>
              <a:t>Sage Pub</a:t>
            </a:r>
            <a:r>
              <a:rPr sz="3600" b="0" i="0" u="none">
                <a:solidFill>
                  <a:srgbClr val="000000"/>
                </a:solidFill>
                <a:latin typeface="Arial"/>
                <a:ea typeface="Arial"/>
                <a:cs typeface="Arial"/>
              </a:rPr>
              <a:t>lica</a:t>
            </a:r>
            <a:r>
              <a:rPr sz="3600" b="0" i="0" u="none">
                <a:solidFill>
                  <a:srgbClr val="000000"/>
                </a:solidFill>
                <a:latin typeface="Arial"/>
                <a:ea typeface="Arial"/>
                <a:cs typeface="Arial"/>
              </a:rPr>
              <a:t>tio</a:t>
            </a:r>
            <a:r>
              <a:rPr sz="3600" b="0" i="0" u="none">
                <a:solidFill>
                  <a:srgbClr val="000000"/>
                </a:solidFill>
                <a:latin typeface="Arial"/>
                <a:ea typeface="Arial"/>
                <a:cs typeface="Arial"/>
              </a:rPr>
              <a:t>ns. </a:t>
            </a:r>
            <a:endParaRPr sz="3600" b="0" i="0" u="none">
              <a:solidFill>
                <a:srgbClr val="000000"/>
              </a:solidFill>
              <a:latin typeface="Arial"/>
              <a:ea typeface="Arial"/>
              <a:cs typeface="Arial"/>
            </a:endParaRPr>
          </a:p>
          <a:p>
            <a:pPr marL="0" indent="0">
              <a:buClrTx/>
              <a:buSzPct val="100000"/>
              <a:buFont typeface="Arial"/>
              <a:buNone/>
              <a:defRPr/>
            </a:pPr>
            <a:endParaRPr sz="3600" b="0" i="0" u="none">
              <a:solidFill>
                <a:srgbClr val="000000"/>
              </a:solidFill>
              <a:latin typeface="Arial"/>
              <a:ea typeface="Arial"/>
              <a:cs typeface="Arial"/>
            </a:endParaRPr>
          </a:p>
          <a:p>
            <a:pPr marL="0" indent="0">
              <a:buClrTx/>
              <a:buSzPct val="100000"/>
              <a:buFont typeface="Arial"/>
              <a:buNone/>
              <a:defRPr/>
            </a:pPr>
            <a:r>
              <a:rPr sz="3600" b="0" i="0" u="none">
                <a:solidFill>
                  <a:srgbClr val="000000"/>
                </a:solidFill>
                <a:latin typeface="Arial"/>
                <a:ea typeface="Arial"/>
                <a:cs typeface="Arial"/>
              </a:rPr>
              <a:t>Hof</a:t>
            </a:r>
            <a:r>
              <a:rPr sz="3600" b="0" i="0" u="none">
                <a:solidFill>
                  <a:srgbClr val="000000"/>
                </a:solidFill>
                <a:latin typeface="Arial"/>
                <a:ea typeface="Arial"/>
                <a:cs typeface="Arial"/>
              </a:rPr>
              <a:t>stede</a:t>
            </a:r>
            <a:r>
              <a:rPr sz="3600" b="0" i="0" u="none">
                <a:solidFill>
                  <a:srgbClr val="000000"/>
                </a:solidFill>
                <a:latin typeface="Arial"/>
                <a:ea typeface="Arial"/>
                <a:cs typeface="Arial"/>
              </a:rPr>
              <a:t>, </a:t>
            </a:r>
            <a:r>
              <a:rPr sz="3600" b="0" i="0" u="none">
                <a:solidFill>
                  <a:srgbClr val="000000"/>
                </a:solidFill>
                <a:latin typeface="Arial"/>
                <a:ea typeface="Arial"/>
                <a:cs typeface="Arial"/>
              </a:rPr>
              <a:t>G., </a:t>
            </a:r>
            <a:r>
              <a:rPr sz="3600" b="0" i="0" u="none">
                <a:solidFill>
                  <a:srgbClr val="000000"/>
                </a:solidFill>
                <a:latin typeface="Arial"/>
                <a:ea typeface="Arial"/>
                <a:cs typeface="Arial"/>
              </a:rPr>
              <a:t>Hof</a:t>
            </a:r>
            <a:r>
              <a:rPr sz="3600" b="0" i="0" u="none">
                <a:solidFill>
                  <a:srgbClr val="000000"/>
                </a:solidFill>
                <a:latin typeface="Arial"/>
                <a:ea typeface="Arial"/>
                <a:cs typeface="Arial"/>
              </a:rPr>
              <a:t>ste</a:t>
            </a:r>
            <a:r>
              <a:rPr sz="3600" b="0" i="0" u="none">
                <a:solidFill>
                  <a:srgbClr val="000000"/>
                </a:solidFill>
                <a:latin typeface="Arial"/>
                <a:ea typeface="Arial"/>
                <a:cs typeface="Arial"/>
              </a:rPr>
              <a:t>de, </a:t>
            </a:r>
            <a:r>
              <a:rPr sz="3600" b="0" i="0" u="none">
                <a:solidFill>
                  <a:srgbClr val="000000"/>
                </a:solidFill>
                <a:latin typeface="Arial"/>
                <a:ea typeface="Arial"/>
                <a:cs typeface="Arial"/>
              </a:rPr>
              <a:t>G. </a:t>
            </a:r>
            <a:r>
              <a:rPr sz="3600" b="0" i="0" u="none">
                <a:solidFill>
                  <a:srgbClr val="000000"/>
                </a:solidFill>
                <a:latin typeface="Arial"/>
                <a:ea typeface="Arial"/>
                <a:cs typeface="Arial"/>
              </a:rPr>
              <a:t>J. </a:t>
            </a:r>
            <a:r>
              <a:rPr sz="3600" b="0" i="0" u="none">
                <a:solidFill>
                  <a:srgbClr val="000000"/>
                </a:solidFill>
                <a:latin typeface="Arial"/>
                <a:ea typeface="Arial"/>
                <a:cs typeface="Arial"/>
              </a:rPr>
              <a:t>&amp; </a:t>
            </a:r>
            <a:r>
              <a:rPr sz="3600" b="0" i="0" u="none">
                <a:solidFill>
                  <a:srgbClr val="000000"/>
                </a:solidFill>
                <a:latin typeface="Arial"/>
                <a:ea typeface="Arial"/>
                <a:cs typeface="Arial"/>
              </a:rPr>
              <a:t>Minkov, </a:t>
            </a:r>
            <a:r>
              <a:rPr sz="3600" b="0" i="0" u="none">
                <a:solidFill>
                  <a:srgbClr val="000000"/>
                </a:solidFill>
                <a:latin typeface="Arial"/>
                <a:ea typeface="Arial"/>
                <a:cs typeface="Arial"/>
              </a:rPr>
              <a:t>M. </a:t>
            </a:r>
            <a:r>
              <a:rPr lang="en-GB" sz="3600" b="0" i="0" u="none">
                <a:solidFill>
                  <a:srgbClr val="000000"/>
                </a:solidFill>
                <a:latin typeface="Arial"/>
                <a:ea typeface="Arial"/>
                <a:cs typeface="Arial"/>
              </a:rPr>
              <a:t>(</a:t>
            </a:r>
            <a:r>
              <a:rPr sz="3600" b="0" i="0" u="none">
                <a:solidFill>
                  <a:srgbClr val="000000"/>
                </a:solidFill>
                <a:latin typeface="Arial"/>
                <a:ea typeface="Arial"/>
                <a:cs typeface="Arial"/>
              </a:rPr>
              <a:t>2010</a:t>
            </a:r>
            <a:r>
              <a:rPr lang="en-GB" sz="3600" b="0" i="0" u="none">
                <a:solidFill>
                  <a:srgbClr val="000000"/>
                </a:solidFill>
                <a:latin typeface="Arial"/>
                <a:ea typeface="Arial"/>
                <a:cs typeface="Arial"/>
              </a:rPr>
              <a:t>)</a:t>
            </a:r>
            <a:r>
              <a:rPr sz="3600" b="0" i="0" u="none">
                <a:solidFill>
                  <a:srgbClr val="000000"/>
                </a:solidFill>
                <a:latin typeface="Arial"/>
                <a:ea typeface="Arial"/>
                <a:cs typeface="Arial"/>
              </a:rPr>
              <a:t> </a:t>
            </a:r>
            <a:r>
              <a:rPr sz="3600" b="0" i="0" u="none">
                <a:solidFill>
                  <a:srgbClr val="000000"/>
                </a:solidFill>
                <a:latin typeface="Arial"/>
                <a:ea typeface="Arial"/>
                <a:cs typeface="Arial"/>
              </a:rPr>
              <a:t>Cul</a:t>
            </a:r>
            <a:r>
              <a:rPr sz="3600" b="0" i="0" u="none">
                <a:solidFill>
                  <a:srgbClr val="000000"/>
                </a:solidFill>
                <a:latin typeface="Arial"/>
                <a:ea typeface="Arial"/>
                <a:cs typeface="Arial"/>
              </a:rPr>
              <a:t>tures </a:t>
            </a:r>
            <a:r>
              <a:rPr sz="3600" b="0" i="0" u="none">
                <a:solidFill>
                  <a:srgbClr val="000000"/>
                </a:solidFill>
                <a:latin typeface="Arial"/>
                <a:ea typeface="Arial"/>
                <a:cs typeface="Arial"/>
              </a:rPr>
              <a:t>and </a:t>
            </a:r>
            <a:r>
              <a:rPr sz="3600" b="0" i="0" u="none">
                <a:solidFill>
                  <a:srgbClr val="000000"/>
                </a:solidFill>
                <a:latin typeface="Arial"/>
                <a:ea typeface="Arial"/>
                <a:cs typeface="Arial"/>
              </a:rPr>
              <a:t>Organisatio</a:t>
            </a:r>
            <a:r>
              <a:rPr sz="3600" b="0" i="0" u="none">
                <a:solidFill>
                  <a:srgbClr val="000000"/>
                </a:solidFill>
                <a:latin typeface="Arial"/>
                <a:ea typeface="Arial"/>
                <a:cs typeface="Arial"/>
              </a:rPr>
              <a:t>n</a:t>
            </a:r>
            <a:r>
              <a:rPr sz="3600" b="0" i="0" u="none">
                <a:solidFill>
                  <a:srgbClr val="000000"/>
                </a:solidFill>
                <a:latin typeface="Arial"/>
                <a:ea typeface="Arial"/>
                <a:cs typeface="Arial"/>
              </a:rPr>
              <a:t>s</a:t>
            </a:r>
            <a:r>
              <a:rPr sz="3600" b="0" i="0" u="none">
                <a:solidFill>
                  <a:srgbClr val="000000"/>
                </a:solidFill>
                <a:latin typeface="Arial"/>
                <a:ea typeface="Arial"/>
                <a:cs typeface="Arial"/>
              </a:rPr>
              <a:t>: </a:t>
            </a:r>
            <a:r>
              <a:rPr sz="3600" b="0" i="0" u="none">
                <a:solidFill>
                  <a:srgbClr val="000000"/>
                </a:solidFill>
                <a:latin typeface="Arial"/>
                <a:ea typeface="Arial"/>
                <a:cs typeface="Arial"/>
              </a:rPr>
              <a:t>So</a:t>
            </a:r>
            <a:r>
              <a:rPr sz="3600" b="0" i="0" u="none">
                <a:solidFill>
                  <a:srgbClr val="000000"/>
                </a:solidFill>
                <a:latin typeface="Arial"/>
                <a:ea typeface="Arial"/>
                <a:cs typeface="Arial"/>
              </a:rPr>
              <a:t>f</a:t>
            </a:r>
            <a:r>
              <a:rPr sz="3600" b="0" i="0" u="none">
                <a:solidFill>
                  <a:srgbClr val="000000"/>
                </a:solidFill>
                <a:latin typeface="Arial"/>
                <a:ea typeface="Arial"/>
                <a:cs typeface="Arial"/>
              </a:rPr>
              <a:t>t</a:t>
            </a:r>
            <a:r>
              <a:rPr sz="3600" b="0" i="0" u="none">
                <a:solidFill>
                  <a:srgbClr val="000000"/>
                </a:solidFill>
                <a:latin typeface="Arial"/>
                <a:ea typeface="Arial"/>
                <a:cs typeface="Arial"/>
              </a:rPr>
              <a:t>w</a:t>
            </a:r>
            <a:r>
              <a:rPr sz="3600" b="0" i="0" u="none">
                <a:solidFill>
                  <a:srgbClr val="000000"/>
                </a:solidFill>
                <a:latin typeface="Arial"/>
                <a:ea typeface="Arial"/>
                <a:cs typeface="Arial"/>
              </a:rPr>
              <a:t>ar</a:t>
            </a:r>
            <a:r>
              <a:rPr sz="3600" b="0" i="0" u="none">
                <a:solidFill>
                  <a:srgbClr val="000000"/>
                </a:solidFill>
                <a:latin typeface="Arial"/>
                <a:ea typeface="Arial"/>
                <a:cs typeface="Arial"/>
              </a:rPr>
              <a:t>e</a:t>
            </a:r>
            <a:r>
              <a:rPr sz="3600" b="0" i="0" u="none">
                <a:solidFill>
                  <a:srgbClr val="000000"/>
                </a:solidFill>
                <a:latin typeface="Arial"/>
                <a:ea typeface="Arial"/>
                <a:cs typeface="Arial"/>
              </a:rPr>
              <a:t> </a:t>
            </a:r>
            <a:r>
              <a:rPr sz="3600" b="0" i="0" u="none">
                <a:solidFill>
                  <a:srgbClr val="000000"/>
                </a:solidFill>
                <a:latin typeface="Arial"/>
                <a:ea typeface="Arial"/>
                <a:cs typeface="Arial"/>
              </a:rPr>
              <a:t>o</a:t>
            </a:r>
            <a:r>
              <a:rPr sz="3600" b="0" i="0" u="none">
                <a:solidFill>
                  <a:srgbClr val="000000"/>
                </a:solidFill>
                <a:latin typeface="Arial"/>
                <a:ea typeface="Arial"/>
                <a:cs typeface="Arial"/>
              </a:rPr>
              <a:t>f </a:t>
            </a:r>
            <a:r>
              <a:rPr sz="3600" b="0" i="0" u="none">
                <a:solidFill>
                  <a:srgbClr val="000000"/>
                </a:solidFill>
                <a:latin typeface="Arial"/>
                <a:ea typeface="Arial"/>
                <a:cs typeface="Arial"/>
              </a:rPr>
              <a:t>th</a:t>
            </a:r>
            <a:r>
              <a:rPr sz="3600" b="0" i="0" u="none">
                <a:solidFill>
                  <a:srgbClr val="000000"/>
                </a:solidFill>
                <a:latin typeface="Arial"/>
                <a:ea typeface="Arial"/>
                <a:cs typeface="Arial"/>
              </a:rPr>
              <a:t>e</a:t>
            </a:r>
            <a:r>
              <a:rPr sz="3600" b="0" i="0" u="none">
                <a:solidFill>
                  <a:srgbClr val="000000"/>
                </a:solidFill>
                <a:latin typeface="Arial"/>
                <a:ea typeface="Arial"/>
                <a:cs typeface="Arial"/>
              </a:rPr>
              <a:t> </a:t>
            </a:r>
            <a:r>
              <a:rPr sz="3600" b="0" i="0" u="none">
                <a:solidFill>
                  <a:srgbClr val="000000"/>
                </a:solidFill>
                <a:latin typeface="Arial"/>
                <a:ea typeface="Arial"/>
                <a:cs typeface="Arial"/>
              </a:rPr>
              <a:t>Mind</a:t>
            </a:r>
            <a:r>
              <a:rPr sz="3600" b="0" i="0" u="none">
                <a:solidFill>
                  <a:srgbClr val="000000"/>
                </a:solidFill>
                <a:latin typeface="Arial"/>
                <a:ea typeface="Arial"/>
                <a:cs typeface="Arial"/>
              </a:rPr>
              <a:t>. United</a:t>
            </a:r>
            <a:r>
              <a:rPr sz="3600" b="0" i="0" u="none">
                <a:solidFill>
                  <a:srgbClr val="000000"/>
                </a:solidFill>
                <a:latin typeface="Arial"/>
                <a:ea typeface="Arial"/>
                <a:cs typeface="Arial"/>
              </a:rPr>
              <a:t> </a:t>
            </a:r>
            <a:r>
              <a:rPr sz="3600" b="0" i="0" u="none">
                <a:solidFill>
                  <a:srgbClr val="000000"/>
                </a:solidFill>
                <a:latin typeface="Arial"/>
                <a:ea typeface="Arial"/>
                <a:cs typeface="Arial"/>
              </a:rPr>
              <a:t>State</a:t>
            </a:r>
            <a:r>
              <a:rPr sz="3600" b="0" i="0" u="none">
                <a:solidFill>
                  <a:srgbClr val="000000"/>
                </a:solidFill>
                <a:latin typeface="Arial"/>
                <a:ea typeface="Arial"/>
                <a:cs typeface="Arial"/>
              </a:rPr>
              <a:t>s of</a:t>
            </a:r>
            <a:r>
              <a:rPr sz="3600" b="0" i="0" u="none">
                <a:solidFill>
                  <a:srgbClr val="000000"/>
                </a:solidFill>
                <a:latin typeface="Arial"/>
                <a:ea typeface="Arial"/>
                <a:cs typeface="Arial"/>
              </a:rPr>
              <a:t> </a:t>
            </a:r>
            <a:r>
              <a:rPr sz="3600" b="0" i="0" u="none">
                <a:solidFill>
                  <a:srgbClr val="000000"/>
                </a:solidFill>
                <a:latin typeface="Arial"/>
                <a:ea typeface="Arial"/>
                <a:cs typeface="Arial"/>
              </a:rPr>
              <a:t>America</a:t>
            </a:r>
            <a:r>
              <a:rPr lang="en-GB" sz="3600" b="0" i="0" u="none">
                <a:solidFill>
                  <a:srgbClr val="000000"/>
                </a:solidFill>
                <a:latin typeface="Arial"/>
                <a:ea typeface="Arial"/>
                <a:cs typeface="Arial"/>
              </a:rPr>
              <a:t>:</a:t>
            </a:r>
            <a:r>
              <a:rPr sz="3600" b="0" i="0" u="none">
                <a:solidFill>
                  <a:srgbClr val="000000"/>
                </a:solidFill>
                <a:latin typeface="Arial"/>
                <a:ea typeface="Arial"/>
                <a:cs typeface="Arial"/>
              </a:rPr>
              <a:t> Lib</a:t>
            </a:r>
            <a:r>
              <a:rPr sz="3600" b="0" i="0" u="none">
                <a:solidFill>
                  <a:srgbClr val="000000"/>
                </a:solidFill>
                <a:latin typeface="Arial"/>
                <a:ea typeface="Arial"/>
                <a:cs typeface="Arial"/>
              </a:rPr>
              <a:t>r</a:t>
            </a:r>
            <a:r>
              <a:rPr sz="3600" b="0" i="0" u="none">
                <a:solidFill>
                  <a:srgbClr val="000000"/>
                </a:solidFill>
                <a:latin typeface="Arial"/>
                <a:ea typeface="Arial"/>
                <a:cs typeface="Arial"/>
              </a:rPr>
              <a:t>ary</a:t>
            </a:r>
            <a:r>
              <a:rPr sz="3600" b="0" i="0" u="none">
                <a:solidFill>
                  <a:srgbClr val="000000"/>
                </a:solidFill>
                <a:latin typeface="Arial"/>
                <a:ea typeface="Arial"/>
                <a:cs typeface="Arial"/>
              </a:rPr>
              <a:t> of </a:t>
            </a:r>
            <a:r>
              <a:rPr lang="en-GB" sz="3600" b="0" i="0" u="none">
                <a:solidFill>
                  <a:srgbClr val="000000"/>
                </a:solidFill>
                <a:latin typeface="Arial"/>
                <a:ea typeface="Arial"/>
                <a:cs typeface="Arial"/>
              </a:rPr>
              <a:t>C</a:t>
            </a:r>
            <a:r>
              <a:rPr sz="3600" b="0" i="0" u="none">
                <a:solidFill>
                  <a:srgbClr val="000000"/>
                </a:solidFill>
                <a:latin typeface="Arial"/>
                <a:ea typeface="Arial"/>
                <a:cs typeface="Arial"/>
              </a:rPr>
              <a:t>o</a:t>
            </a:r>
            <a:r>
              <a:rPr sz="3600" b="0" i="0" u="none">
                <a:solidFill>
                  <a:srgbClr val="000000"/>
                </a:solidFill>
                <a:latin typeface="Arial"/>
                <a:ea typeface="Arial"/>
                <a:cs typeface="Arial"/>
              </a:rPr>
              <a:t>n</a:t>
            </a:r>
            <a:r>
              <a:rPr sz="3600" b="0" i="0" u="none">
                <a:solidFill>
                  <a:srgbClr val="000000"/>
                </a:solidFill>
                <a:latin typeface="Arial"/>
                <a:ea typeface="Arial"/>
                <a:cs typeface="Arial"/>
              </a:rPr>
              <a:t>gr</a:t>
            </a:r>
            <a:r>
              <a:rPr sz="3600" b="0" i="0" u="none">
                <a:solidFill>
                  <a:srgbClr val="000000"/>
                </a:solidFill>
                <a:latin typeface="Arial"/>
                <a:ea typeface="Arial"/>
                <a:cs typeface="Arial"/>
              </a:rPr>
              <a:t>ess.</a:t>
            </a:r>
            <a:endParaRPr sz="3600" b="0" i="0" u="none">
              <a:solidFill>
                <a:srgbClr val="000000"/>
              </a:solidFill>
              <a:latin typeface="Arial"/>
              <a:ea typeface="Arial"/>
              <a:cs typeface="Arial"/>
            </a:endParaRPr>
          </a:p>
          <a:p>
            <a:pPr marL="0" indent="0" algn="just">
              <a:buClrTx/>
              <a:buSzPct val="100000"/>
              <a:buFont typeface="Arial"/>
              <a:buNone/>
              <a:defRPr/>
            </a:pPr>
            <a:endParaRPr sz="3600" b="0"/>
          </a:p>
          <a:p>
            <a:pPr marL="0" indent="0" algn="just">
              <a:buClrTx/>
              <a:buSzPct val="100000"/>
              <a:buFont typeface="Arial"/>
              <a:buNone/>
              <a:defRPr/>
            </a:pPr>
            <a:r>
              <a:rPr lang="en-GB" sz="3600" b="0" i="0" u="none" strike="noStrike" cap="none" spc="0">
                <a:ln>
                  <a:noFill/>
                </a:ln>
                <a:solidFill>
                  <a:srgbClr val="000000"/>
                </a:solidFill>
                <a:latin typeface="Myriad Pro"/>
                <a:ea typeface="Myriad Pro"/>
                <a:cs typeface="Myriad Pro"/>
              </a:rPr>
              <a:t>Mullins, L. &amp; Christy, G. (2016) Management &amp; Organisational Behaviour, eleventh ed. London: Pearson</a:t>
            </a:r>
            <a:endParaRPr sz="3600" b="0" i="0" u="none" strike="noStrike" cap="none" spc="0">
              <a:ln>
                <a:noFill/>
              </a:ln>
              <a:solidFill>
                <a:srgbClr val="000000"/>
              </a:solidFill>
              <a:latin typeface="Times New Roman"/>
              <a:cs typeface="Times New Roman"/>
            </a:endParaRPr>
          </a:p>
          <a:p>
            <a:pPr marL="0" indent="0" algn="just">
              <a:buClrTx/>
              <a:buSzPct val="100000"/>
              <a:buFont typeface="Arial"/>
              <a:buNone/>
              <a:defRPr/>
            </a:pPr>
            <a:endParaRPr sz="3600" b="0" i="0" u="none" strike="noStrike">
              <a:solidFill>
                <a:srgbClr val="000000"/>
              </a:solidFill>
            </a:endParaRPr>
          </a:p>
          <a:p>
            <a:pPr marL="0" indent="0" algn="just">
              <a:buClrTx/>
              <a:buSzPct val="100000"/>
              <a:buFont typeface="Arial"/>
              <a:buNone/>
              <a:defRPr/>
            </a:pPr>
            <a:r>
              <a:rPr sz="3600" b="0" i="0" u="none">
                <a:solidFill>
                  <a:srgbClr val="333333"/>
                </a:solidFill>
                <a:latin typeface="Arial"/>
                <a:ea typeface="Arial"/>
                <a:cs typeface="Arial"/>
              </a:rPr>
              <a:t>Waisfisz</a:t>
            </a:r>
            <a:r>
              <a:rPr lang="en-GB" sz="3600" b="0" i="0" u="none">
                <a:solidFill>
                  <a:srgbClr val="333333"/>
                </a:solidFill>
                <a:latin typeface="Arial"/>
                <a:ea typeface="Arial"/>
                <a:cs typeface="Arial"/>
              </a:rPr>
              <a:t>, B.</a:t>
            </a:r>
            <a:r>
              <a:rPr lang="en-GB" sz="3600" b="0" i="0" u="none" strike="noStrike">
                <a:solidFill>
                  <a:srgbClr val="000000"/>
                </a:solidFill>
              </a:rPr>
              <a:t> (2015) </a:t>
            </a:r>
            <a:r>
              <a:rPr sz="3600" b="0" i="0" u="none">
                <a:solidFill>
                  <a:srgbClr val="111111"/>
                </a:solidFill>
                <a:latin typeface="Arial"/>
                <a:ea typeface="Arial"/>
                <a:cs typeface="Arial"/>
              </a:rPr>
              <a:t>Constructing the Best Culture to Perform</a:t>
            </a:r>
            <a:r>
              <a:rPr lang="en-GB" sz="3600" b="0" i="0" u="none">
                <a:solidFill>
                  <a:srgbClr val="111111"/>
                </a:solidFill>
                <a:latin typeface="Arial"/>
                <a:ea typeface="Arial"/>
                <a:cs typeface="Arial"/>
              </a:rPr>
              <a:t>: A manual by Bob Waisfisz based on the research of Geert Hofstede.  </a:t>
            </a:r>
            <a:r>
              <a:rPr sz="3600" b="0" i="0" u="none">
                <a:solidFill>
                  <a:srgbClr val="333333"/>
                </a:solidFill>
                <a:latin typeface="Arial"/>
                <a:ea typeface="Arial"/>
                <a:cs typeface="Arial"/>
              </a:rPr>
              <a:t>Montgomery, IL, U</a:t>
            </a:r>
            <a:r>
              <a:rPr sz="3600" b="0" i="0" u="none">
                <a:solidFill>
                  <a:srgbClr val="333333"/>
                </a:solidFill>
                <a:latin typeface="Arial"/>
                <a:ea typeface="Arial"/>
                <a:cs typeface="Arial"/>
              </a:rPr>
              <a:t>SA</a:t>
            </a:r>
            <a:r>
              <a:rPr lang="en-GB" sz="3600" b="0" i="0" u="none">
                <a:solidFill>
                  <a:srgbClr val="333333"/>
                </a:solidFill>
                <a:latin typeface="Arial"/>
                <a:ea typeface="Arial"/>
                <a:cs typeface="Arial"/>
              </a:rPr>
              <a:t>:</a:t>
            </a:r>
            <a:r>
              <a:rPr lang="en-GB" sz="3600" b="0" i="0" u="none">
                <a:solidFill>
                  <a:srgbClr val="111111"/>
                </a:solidFill>
                <a:latin typeface="Arial"/>
                <a:ea typeface="Arial"/>
                <a:cs typeface="Arial"/>
              </a:rPr>
              <a:t> Itim International.</a:t>
            </a:r>
            <a:endParaRPr sz="3600" b="0" i="0" u="none">
              <a:solidFill>
                <a:srgbClr val="111111"/>
              </a:solidFill>
              <a:latin typeface="Arial"/>
              <a:ea typeface="Arial"/>
              <a:cs typeface="Arial"/>
            </a:endParaRPr>
          </a:p>
          <a:p>
            <a:pPr marL="0" indent="0" defTabSz="610360">
              <a:buClrTx/>
              <a:buSzPct val="100000"/>
              <a:buFont typeface="Arial"/>
              <a:buNone/>
              <a:defRPr sz="2150"/>
            </a:pPr>
            <a:endParaRPr sz="3600" b="0" i="0" u="none">
              <a:solidFill>
                <a:srgbClr val="0F1111"/>
              </a:solidFill>
              <a:latin typeface="Arial"/>
              <a:ea typeface="Arial"/>
              <a:cs typeface="Arial"/>
            </a:endParaRPr>
          </a:p>
          <a:p>
            <a:pPr marL="0" indent="0" defTabSz="610361">
              <a:buClrTx/>
              <a:buSzPct val="100000"/>
              <a:buFont typeface="Arial"/>
              <a:buNone/>
              <a:defRPr sz="2150"/>
            </a:pPr>
            <a:r>
              <a:rPr lang="en-GB" sz="3600" b="0" i="0" u="none">
                <a:solidFill>
                  <a:srgbClr val="0F1111"/>
                </a:solidFill>
                <a:latin typeface="Arial"/>
                <a:ea typeface="Arial"/>
                <a:cs typeface="Arial"/>
              </a:rPr>
              <a:t>Schein, E.H. (1985) </a:t>
            </a:r>
            <a:r>
              <a:rPr sz="3600" b="0" i="0" u="none">
                <a:solidFill>
                  <a:srgbClr val="0F1111"/>
                </a:solidFill>
                <a:latin typeface="Arial"/>
                <a:ea typeface="Arial"/>
                <a:cs typeface="Arial"/>
              </a:rPr>
              <a:t>Organizational Culture and Leadership</a:t>
            </a:r>
            <a:r>
              <a:rPr lang="en-GB" sz="3600" b="0" i="0" u="none">
                <a:solidFill>
                  <a:srgbClr val="333333"/>
                </a:solidFill>
                <a:latin typeface="Arial"/>
                <a:ea typeface="Arial"/>
                <a:cs typeface="Arial"/>
              </a:rPr>
              <a:t>. USA: Jossey-Bass Publishers.</a:t>
            </a:r>
            <a:endParaRPr sz="3600" b="0" i="0" u="none">
              <a:solidFill>
                <a:srgbClr val="333333"/>
              </a:solidFill>
              <a:latin typeface="Arial"/>
              <a:ea typeface="Arial"/>
              <a:cs typeface="Arial"/>
            </a:endParaRPr>
          </a:p>
          <a:p>
            <a:pPr marL="0" indent="0" defTabSz="610360">
              <a:buClrTx/>
              <a:buSzPct val="100000"/>
              <a:buFont typeface="Arial"/>
              <a:buNone/>
              <a:defRPr sz="2150"/>
            </a:pPr>
            <a:endParaRPr sz="3600" b="0" i="0" u="none">
              <a:solidFill>
                <a:srgbClr val="0F1111"/>
              </a:solidFill>
              <a:latin typeface="Arial"/>
              <a:ea typeface="Arial"/>
              <a:cs typeface="Arial"/>
            </a:endParaRPr>
          </a:p>
          <a:p>
            <a:pPr marL="0" indent="0" defTabSz="610360">
              <a:buClrTx/>
              <a:buSzPct val="100000"/>
              <a:buFont typeface="Arial"/>
              <a:buNone/>
              <a:defRPr sz="2150"/>
            </a:pPr>
            <a:r>
              <a:rPr lang="en-GB" sz="3600" b="0" i="0" u="none" strike="noStrike" cap="none" spc="0">
                <a:ln>
                  <a:noFill/>
                </a:ln>
                <a:solidFill>
                  <a:srgbClr val="0F1111"/>
                </a:solidFill>
                <a:latin typeface="Arial"/>
                <a:ea typeface="Arial"/>
                <a:cs typeface="Arial"/>
              </a:rPr>
              <a:t>Schein, E.H</a:t>
            </a:r>
            <a:r>
              <a:rPr lang="en-GB" sz="3600" b="0" i="0" u="none">
                <a:solidFill>
                  <a:srgbClr val="0F1111"/>
                </a:solidFill>
                <a:latin typeface="Arial"/>
                <a:ea typeface="Arial"/>
                <a:cs typeface="Arial"/>
              </a:rPr>
              <a:t>, (2016) </a:t>
            </a:r>
            <a:r>
              <a:rPr sz="3600" b="0" i="0" u="none">
                <a:solidFill>
                  <a:srgbClr val="0F1111"/>
                </a:solidFill>
                <a:latin typeface="Arial"/>
                <a:ea typeface="Arial"/>
                <a:cs typeface="Arial"/>
              </a:rPr>
              <a:t>Organizational Culture and Leadership, 5th </a:t>
            </a:r>
            <a:r>
              <a:rPr lang="en-GB" sz="3600" b="0" i="0" u="none">
                <a:solidFill>
                  <a:srgbClr val="0F1111"/>
                </a:solidFill>
                <a:latin typeface="Arial"/>
                <a:ea typeface="Arial"/>
                <a:cs typeface="Arial"/>
              </a:rPr>
              <a:t>e</a:t>
            </a:r>
            <a:r>
              <a:rPr sz="3600" b="0" i="0" u="none">
                <a:solidFill>
                  <a:srgbClr val="0F1111"/>
                </a:solidFill>
                <a:latin typeface="Arial"/>
                <a:ea typeface="Arial"/>
                <a:cs typeface="Arial"/>
              </a:rPr>
              <a:t>dition (The Jossey-Bass Business &amp; Management Series)</a:t>
            </a:r>
            <a:r>
              <a:rPr lang="en-GB" sz="3600" b="0" i="0" u="none">
                <a:solidFill>
                  <a:srgbClr val="0F1111"/>
                </a:solidFill>
                <a:latin typeface="Arial"/>
                <a:ea typeface="Arial"/>
                <a:cs typeface="Arial"/>
              </a:rPr>
              <a:t>. USA: Wiley.</a:t>
            </a:r>
            <a:endParaRPr sz="3600" b="0" i="0" u="none">
              <a:solidFill>
                <a:srgbClr val="0F1111"/>
              </a:solidFill>
              <a:latin typeface="Arial"/>
              <a:ea typeface="Arial"/>
              <a:cs typeface="Arial"/>
            </a:endParaRPr>
          </a:p>
          <a:p>
            <a:pPr marL="228884" indent="-228884" defTabSz="610360">
              <a:defRPr sz="2150"/>
            </a:pPr>
            <a:endParaRPr sz="3600" b="0" i="0" u="sng">
              <a:solidFill>
                <a:srgbClr val="0F1111"/>
              </a:solidFill>
              <a:latin typeface="Arial"/>
              <a:ea typeface="Arial"/>
              <a:cs typeface="Arial"/>
            </a:endParaRPr>
          </a:p>
          <a:p>
            <a:pPr marL="228884" indent="-228884" defTabSz="610360">
              <a:defRPr sz="2150"/>
            </a:pPr>
            <a:endParaRPr i="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1" end="1"/>
                                            </p:txEl>
                                          </p:spTgt>
                                        </p:tgtEl>
                                        <p:attrNameLst>
                                          <p:attrName>style.visibility</p:attrName>
                                        </p:attrNameLst>
                                      </p:cBhvr>
                                      <p:to>
                                        <p:strVal val="visible"/>
                                      </p:to>
                                    </p:set>
                                    <p:animEffect transition="in" filter="fade">
                                      <p:cBhvr>
                                        <p:cTn id="26" dur="1000"/>
                                        <p:tgtEl>
                                          <p:spTgt spid="281">
                                            <p:txEl>
                                              <p:pRg st="1" end="1"/>
                                            </p:txEl>
                                          </p:spTgt>
                                        </p:tgtEl>
                                      </p:cBhvr>
                                    </p:animEffect>
                                    <p:anim calcmode="lin" valueType="num">
                                      <p:cBhvr>
                                        <p:cTn id="27"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2" end="2"/>
                                            </p:txEl>
                                          </p:spTgt>
                                        </p:tgtEl>
                                        <p:attrNameLst>
                                          <p:attrName>style.visibility</p:attrName>
                                        </p:attrNameLst>
                                      </p:cBhvr>
                                      <p:to>
                                        <p:strVal val="visible"/>
                                      </p:to>
                                    </p:set>
                                    <p:animEffect transition="in" filter="fade">
                                      <p:cBhvr>
                                        <p:cTn id="33" dur="1000"/>
                                        <p:tgtEl>
                                          <p:spTgt spid="281">
                                            <p:txEl>
                                              <p:pRg st="2" end="2"/>
                                            </p:txEl>
                                          </p:spTgt>
                                        </p:tgtEl>
                                      </p:cBhvr>
                                    </p:animEffect>
                                    <p:anim calcmode="lin" valueType="num">
                                      <p:cBhvr>
                                        <p:cTn id="34"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3" end="3"/>
                                            </p:txEl>
                                          </p:spTgt>
                                        </p:tgtEl>
                                        <p:attrNameLst>
                                          <p:attrName>style.visibility</p:attrName>
                                        </p:attrNameLst>
                                      </p:cBhvr>
                                      <p:to>
                                        <p:strVal val="visible"/>
                                      </p:to>
                                    </p:set>
                                    <p:animEffect transition="in" filter="fade">
                                      <p:cBhvr>
                                        <p:cTn id="40" dur="1000"/>
                                        <p:tgtEl>
                                          <p:spTgt spid="281">
                                            <p:txEl>
                                              <p:pRg st="3" end="3"/>
                                            </p:txEl>
                                          </p:spTgt>
                                        </p:tgtEl>
                                      </p:cBhvr>
                                    </p:animEffect>
                                    <p:anim calcmode="lin" valueType="num">
                                      <p:cBhvr>
                                        <p:cTn id="41"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4" end="4"/>
                                            </p:txEl>
                                          </p:spTgt>
                                        </p:tgtEl>
                                        <p:attrNameLst>
                                          <p:attrName>style.visibility</p:attrName>
                                        </p:attrNameLst>
                                      </p:cBhvr>
                                      <p:to>
                                        <p:strVal val="visible"/>
                                      </p:to>
                                    </p:set>
                                    <p:animEffect transition="in" filter="fade">
                                      <p:cBhvr>
                                        <p:cTn id="47" dur="1000"/>
                                        <p:tgtEl>
                                          <p:spTgt spid="281">
                                            <p:txEl>
                                              <p:pRg st="4" end="4"/>
                                            </p:txEl>
                                          </p:spTgt>
                                        </p:tgtEl>
                                      </p:cBhvr>
                                    </p:animEffect>
                                    <p:anim calcmode="lin" valueType="num">
                                      <p:cBhvr>
                                        <p:cTn id="48"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Grayscale">
      <a:dk1>
        <a:srgbClr val="000000"/>
      </a:dk1>
      <a:lt1>
        <a:srgbClr val="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extraClrSchemeLst>
    <a:extraClrScheme>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extraClrScheme>
  </a:extraClrSchemeLst>
</a:theme>
</file>

<file path=ppt/theme/theme2.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theme>
</file>

<file path=docProps/app.xml><?xml version="1.0" encoding="utf-8"?>
<Properties xmlns="http://schemas.openxmlformats.org/officeDocument/2006/extended-properties" xmlns:vt="http://schemas.openxmlformats.org/officeDocument/2006/docPropsVTypes">
  <TotalTime>0</TotalTime>
  <Words>0</Words>
  <Application>ONLYOFFICE/8.2.0.143</Application>
  <PresentationFormat>On-screen Show (4:3)</PresentationFormat>
  <Paragraphs>0</Paragraphs>
  <Slides>57</Slides>
  <Notes>57</Notes>
  <HiddenSlides>0</HiddenSlides>
  <MMClips>2</MMClips>
  <ScaleCrop>0</ScaleCrop>
  <HeadingPairs>
    <vt:vector size="4" baseType="variant">
      <vt:variant>
        <vt:lpstr>Theme</vt:lpstr>
      </vt:variant>
      <vt:variant>
        <vt:i4>1</vt:i4>
      </vt:variant>
      <vt:variant>
        <vt:lpstr>Slide Titles</vt:lpstr>
      </vt:variant>
      <vt:variant>
        <vt:i4>57</vt:i4>
      </vt:variant>
    </vt:vector>
  </HeadingPairs>
  <TitlesOfParts>
    <vt:vector size="58" baseType="lpstr">
      <vt:lpstr>Theme 1</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vector>
  </TitlesOfParts>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
  <cp:revision>276</cp:revision>
  <dcterms:modified xsi:type="dcterms:W3CDTF">2026-03-04T21:30:29Z</dcterms:modified>
</cp:coreProperties>
</file>