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notesMasterIdLst>
    <p:notesMasterId r:id="rId31"/>
  </p:notesMasterIdLst>
  <p:sldIdLst>
    <p:sldId id="256" r:id="rId2"/>
    <p:sldId id="261" r:id="rId3"/>
    <p:sldId id="257" r:id="rId4"/>
    <p:sldId id="258" r:id="rId5"/>
    <p:sldId id="260" r:id="rId6"/>
    <p:sldId id="323" r:id="rId7"/>
    <p:sldId id="259" r:id="rId8"/>
    <p:sldId id="264" r:id="rId9"/>
    <p:sldId id="262" r:id="rId10"/>
    <p:sldId id="265" r:id="rId11"/>
    <p:sldId id="267" r:id="rId12"/>
    <p:sldId id="268" r:id="rId13"/>
    <p:sldId id="269" r:id="rId14"/>
    <p:sldId id="326" r:id="rId15"/>
    <p:sldId id="271" r:id="rId16"/>
    <p:sldId id="272" r:id="rId17"/>
    <p:sldId id="273" r:id="rId18"/>
    <p:sldId id="274" r:id="rId19"/>
    <p:sldId id="275" r:id="rId20"/>
    <p:sldId id="276" r:id="rId21"/>
    <p:sldId id="327" r:id="rId22"/>
    <p:sldId id="278" r:id="rId23"/>
    <p:sldId id="328" r:id="rId24"/>
    <p:sldId id="329" r:id="rId25"/>
    <p:sldId id="283" r:id="rId26"/>
    <p:sldId id="284" r:id="rId27"/>
    <p:sldId id="325" r:id="rId28"/>
    <p:sldId id="290" r:id="rId29"/>
    <p:sldId id="32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DE6839-2A06-418D-B838-F977196FFE65}" v="1090" dt="2020-10-15T15:40:42.249"/>
    <p1510:client id="{69F0D881-F910-73D7-CA35-4B6C04F1C47A}" v="31" dt="2020-10-16T07:24:43.398"/>
    <p1510:client id="{DE1EFFDA-7E41-1AFD-E52F-CC44EF0AB06D}" v="15498" dt="2020-10-15T20:35:43.009"/>
    <p1510:client id="{E1559832-6222-5B78-05D4-73802B3E4E77}" v="73" dt="2020-10-16T05:27:59.4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FCBAB2-F1F4-48C2-BD54-B71AF6CBADE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4863D7B-3578-4EA5-B115-5159A4ADEC37}">
      <dgm:prSet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This week we have looked closely at professionalism and considered ethical awareness within the counselling profession.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950BCBFA-AF9D-4FA3-B0B6-B75F24E2EDC6}" type="parTrans" cxnId="{3ABDAA2E-A275-48B1-A002-F74C9B2CCA6F}">
      <dgm:prSet/>
      <dgm:spPr/>
      <dgm:t>
        <a:bodyPr/>
        <a:lstStyle/>
        <a:p>
          <a:endParaRPr lang="en-US"/>
        </a:p>
      </dgm:t>
    </dgm:pt>
    <dgm:pt modelId="{A091F2D8-E686-4435-90B6-D14C7E0E2323}" type="sibTrans" cxnId="{3ABDAA2E-A275-48B1-A002-F74C9B2CCA6F}">
      <dgm:prSet/>
      <dgm:spPr/>
      <dgm:t>
        <a:bodyPr/>
        <a:lstStyle/>
        <a:p>
          <a:endParaRPr lang="en-US"/>
        </a:p>
      </dgm:t>
    </dgm:pt>
    <dgm:pt modelId="{CEA9BDF6-1751-4670-B423-7F3A83866CFC}">
      <dgm:prSet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We have considered critical incidents and, also how we evaluate work through four critical lenses.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2833DCE4-C008-4EED-A985-36BDFDC3A068}" type="parTrans" cxnId="{2D18E528-D707-4F17-85BA-C4279544F995}">
      <dgm:prSet/>
      <dgm:spPr/>
      <dgm:t>
        <a:bodyPr/>
        <a:lstStyle/>
        <a:p>
          <a:endParaRPr lang="en-US"/>
        </a:p>
      </dgm:t>
    </dgm:pt>
    <dgm:pt modelId="{0EAC1028-5114-4297-B568-32104EDCD998}" type="sibTrans" cxnId="{2D18E528-D707-4F17-85BA-C4279544F995}">
      <dgm:prSet/>
      <dgm:spPr/>
      <dgm:t>
        <a:bodyPr/>
        <a:lstStyle/>
        <a:p>
          <a:endParaRPr lang="en-US"/>
        </a:p>
      </dgm:t>
    </dgm:pt>
    <dgm:pt modelId="{B1383B6C-AC6E-40BA-9DA7-B6368C6ADDA6}">
      <dgm:prSet/>
      <dgm:spPr/>
      <dgm:t>
        <a:bodyPr/>
        <a:lstStyle/>
        <a:p>
          <a:r>
            <a:rPr lang="en-GB" dirty="0">
              <a:solidFill>
                <a:schemeClr val="accent1">
                  <a:lumMod val="75000"/>
                </a:schemeClr>
              </a:solidFill>
            </a:rPr>
            <a:t>Finally, we have considered how we feel about giving and receiving feedback.</a:t>
          </a:r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EFB76240-59A2-4364-9CC1-A5E45FDF00FF}" type="parTrans" cxnId="{41ADA297-0C67-417B-8885-CC4DAE16D259}">
      <dgm:prSet/>
      <dgm:spPr/>
      <dgm:t>
        <a:bodyPr/>
        <a:lstStyle/>
        <a:p>
          <a:endParaRPr lang="en-US"/>
        </a:p>
      </dgm:t>
    </dgm:pt>
    <dgm:pt modelId="{77BB06C0-E4F5-471C-90C8-62C9C1149DA5}" type="sibTrans" cxnId="{41ADA297-0C67-417B-8885-CC4DAE16D259}">
      <dgm:prSet/>
      <dgm:spPr/>
      <dgm:t>
        <a:bodyPr/>
        <a:lstStyle/>
        <a:p>
          <a:endParaRPr lang="en-US"/>
        </a:p>
      </dgm:t>
    </dgm:pt>
    <dgm:pt modelId="{EFA10DBC-3489-4FC8-8DF8-F2C1A5A6E7BC}" type="pres">
      <dgm:prSet presAssocID="{9BFCBAB2-F1F4-48C2-BD54-B71AF6CBADE5}" presName="vert0" presStyleCnt="0">
        <dgm:presLayoutVars>
          <dgm:dir/>
          <dgm:animOne val="branch"/>
          <dgm:animLvl val="lvl"/>
        </dgm:presLayoutVars>
      </dgm:prSet>
      <dgm:spPr/>
    </dgm:pt>
    <dgm:pt modelId="{78967A55-0301-4D5A-B2E1-1413E7264314}" type="pres">
      <dgm:prSet presAssocID="{F4863D7B-3578-4EA5-B115-5159A4ADEC37}" presName="thickLine" presStyleLbl="alignNode1" presStyleIdx="0" presStyleCnt="3"/>
      <dgm:spPr/>
    </dgm:pt>
    <dgm:pt modelId="{56B330F4-E5B0-4E6A-BACA-DCDA10B83B8E}" type="pres">
      <dgm:prSet presAssocID="{F4863D7B-3578-4EA5-B115-5159A4ADEC37}" presName="horz1" presStyleCnt="0"/>
      <dgm:spPr/>
    </dgm:pt>
    <dgm:pt modelId="{5D458472-4F6A-4FCF-9040-02D0AE7B7707}" type="pres">
      <dgm:prSet presAssocID="{F4863D7B-3578-4EA5-B115-5159A4ADEC37}" presName="tx1" presStyleLbl="revTx" presStyleIdx="0" presStyleCnt="3" custScaleY="81900"/>
      <dgm:spPr/>
    </dgm:pt>
    <dgm:pt modelId="{CCFC0944-11D7-4968-B864-42C57A848829}" type="pres">
      <dgm:prSet presAssocID="{F4863D7B-3578-4EA5-B115-5159A4ADEC37}" presName="vert1" presStyleCnt="0"/>
      <dgm:spPr/>
    </dgm:pt>
    <dgm:pt modelId="{646AD132-E455-47FA-8999-E8C4A553C158}" type="pres">
      <dgm:prSet presAssocID="{CEA9BDF6-1751-4670-B423-7F3A83866CFC}" presName="thickLine" presStyleLbl="alignNode1" presStyleIdx="1" presStyleCnt="3"/>
      <dgm:spPr/>
    </dgm:pt>
    <dgm:pt modelId="{2391BB10-5524-4E8C-9654-C402D3F8DF16}" type="pres">
      <dgm:prSet presAssocID="{CEA9BDF6-1751-4670-B423-7F3A83866CFC}" presName="horz1" presStyleCnt="0"/>
      <dgm:spPr/>
    </dgm:pt>
    <dgm:pt modelId="{16CF7D04-857A-40D4-B8C7-68F1AFF17768}" type="pres">
      <dgm:prSet presAssocID="{CEA9BDF6-1751-4670-B423-7F3A83866CFC}" presName="tx1" presStyleLbl="revTx" presStyleIdx="1" presStyleCnt="3"/>
      <dgm:spPr/>
    </dgm:pt>
    <dgm:pt modelId="{1FD2B6BB-05D7-4780-816B-C199F8D7CF62}" type="pres">
      <dgm:prSet presAssocID="{CEA9BDF6-1751-4670-B423-7F3A83866CFC}" presName="vert1" presStyleCnt="0"/>
      <dgm:spPr/>
    </dgm:pt>
    <dgm:pt modelId="{ABCB7E78-126D-441F-8577-48CADCC4A705}" type="pres">
      <dgm:prSet presAssocID="{B1383B6C-AC6E-40BA-9DA7-B6368C6ADDA6}" presName="thickLine" presStyleLbl="alignNode1" presStyleIdx="2" presStyleCnt="3"/>
      <dgm:spPr/>
    </dgm:pt>
    <dgm:pt modelId="{B90CB74D-21F7-46AC-984E-E0259D19AE4E}" type="pres">
      <dgm:prSet presAssocID="{B1383B6C-AC6E-40BA-9DA7-B6368C6ADDA6}" presName="horz1" presStyleCnt="0"/>
      <dgm:spPr/>
    </dgm:pt>
    <dgm:pt modelId="{08445C23-3AE5-4441-8CEE-E60A2A5E1FD9}" type="pres">
      <dgm:prSet presAssocID="{B1383B6C-AC6E-40BA-9DA7-B6368C6ADDA6}" presName="tx1" presStyleLbl="revTx" presStyleIdx="2" presStyleCnt="3"/>
      <dgm:spPr/>
    </dgm:pt>
    <dgm:pt modelId="{9796B2D5-3C06-4FE0-91E3-DF90706FE522}" type="pres">
      <dgm:prSet presAssocID="{B1383B6C-AC6E-40BA-9DA7-B6368C6ADDA6}" presName="vert1" presStyleCnt="0"/>
      <dgm:spPr/>
    </dgm:pt>
  </dgm:ptLst>
  <dgm:cxnLst>
    <dgm:cxn modelId="{A0BF1506-A9C1-45E2-8483-062A6B2A4B72}" type="presOf" srcId="{9BFCBAB2-F1F4-48C2-BD54-B71AF6CBADE5}" destId="{EFA10DBC-3489-4FC8-8DF8-F2C1A5A6E7BC}" srcOrd="0" destOrd="0" presId="urn:microsoft.com/office/officeart/2008/layout/LinedList"/>
    <dgm:cxn modelId="{2D18E528-D707-4F17-85BA-C4279544F995}" srcId="{9BFCBAB2-F1F4-48C2-BD54-B71AF6CBADE5}" destId="{CEA9BDF6-1751-4670-B423-7F3A83866CFC}" srcOrd="1" destOrd="0" parTransId="{2833DCE4-C008-4EED-A985-36BDFDC3A068}" sibTransId="{0EAC1028-5114-4297-B568-32104EDCD998}"/>
    <dgm:cxn modelId="{3ABDAA2E-A275-48B1-A002-F74C9B2CCA6F}" srcId="{9BFCBAB2-F1F4-48C2-BD54-B71AF6CBADE5}" destId="{F4863D7B-3578-4EA5-B115-5159A4ADEC37}" srcOrd="0" destOrd="0" parTransId="{950BCBFA-AF9D-4FA3-B0B6-B75F24E2EDC6}" sibTransId="{A091F2D8-E686-4435-90B6-D14C7E0E2323}"/>
    <dgm:cxn modelId="{41ADA297-0C67-417B-8885-CC4DAE16D259}" srcId="{9BFCBAB2-F1F4-48C2-BD54-B71AF6CBADE5}" destId="{B1383B6C-AC6E-40BA-9DA7-B6368C6ADDA6}" srcOrd="2" destOrd="0" parTransId="{EFB76240-59A2-4364-9CC1-A5E45FDF00FF}" sibTransId="{77BB06C0-E4F5-471C-90C8-62C9C1149DA5}"/>
    <dgm:cxn modelId="{7FA2FF97-47B5-4FDB-B85B-31C3BD08253D}" type="presOf" srcId="{F4863D7B-3578-4EA5-B115-5159A4ADEC37}" destId="{5D458472-4F6A-4FCF-9040-02D0AE7B7707}" srcOrd="0" destOrd="0" presId="urn:microsoft.com/office/officeart/2008/layout/LinedList"/>
    <dgm:cxn modelId="{D221EBA7-C3F1-4BB3-93E8-708AD3A15216}" type="presOf" srcId="{B1383B6C-AC6E-40BA-9DA7-B6368C6ADDA6}" destId="{08445C23-3AE5-4441-8CEE-E60A2A5E1FD9}" srcOrd="0" destOrd="0" presId="urn:microsoft.com/office/officeart/2008/layout/LinedList"/>
    <dgm:cxn modelId="{DA18E5F7-61E9-46AF-9DFA-317E6B1A2774}" type="presOf" srcId="{CEA9BDF6-1751-4670-B423-7F3A83866CFC}" destId="{16CF7D04-857A-40D4-B8C7-68F1AFF17768}" srcOrd="0" destOrd="0" presId="urn:microsoft.com/office/officeart/2008/layout/LinedList"/>
    <dgm:cxn modelId="{381C0887-FE92-4BC3-A81F-B9EA0568B9FF}" type="presParOf" srcId="{EFA10DBC-3489-4FC8-8DF8-F2C1A5A6E7BC}" destId="{78967A55-0301-4D5A-B2E1-1413E7264314}" srcOrd="0" destOrd="0" presId="urn:microsoft.com/office/officeart/2008/layout/LinedList"/>
    <dgm:cxn modelId="{018A7681-9D0C-428E-9E9C-4882724D813C}" type="presParOf" srcId="{EFA10DBC-3489-4FC8-8DF8-F2C1A5A6E7BC}" destId="{56B330F4-E5B0-4E6A-BACA-DCDA10B83B8E}" srcOrd="1" destOrd="0" presId="urn:microsoft.com/office/officeart/2008/layout/LinedList"/>
    <dgm:cxn modelId="{043D83BC-0405-4FE2-9D52-F32324C07454}" type="presParOf" srcId="{56B330F4-E5B0-4E6A-BACA-DCDA10B83B8E}" destId="{5D458472-4F6A-4FCF-9040-02D0AE7B7707}" srcOrd="0" destOrd="0" presId="urn:microsoft.com/office/officeart/2008/layout/LinedList"/>
    <dgm:cxn modelId="{70AF8873-397A-470C-AF15-FBB08EB46DB4}" type="presParOf" srcId="{56B330F4-E5B0-4E6A-BACA-DCDA10B83B8E}" destId="{CCFC0944-11D7-4968-B864-42C57A848829}" srcOrd="1" destOrd="0" presId="urn:microsoft.com/office/officeart/2008/layout/LinedList"/>
    <dgm:cxn modelId="{58376F76-B193-4C43-9709-6E047A0CD758}" type="presParOf" srcId="{EFA10DBC-3489-4FC8-8DF8-F2C1A5A6E7BC}" destId="{646AD132-E455-47FA-8999-E8C4A553C158}" srcOrd="2" destOrd="0" presId="urn:microsoft.com/office/officeart/2008/layout/LinedList"/>
    <dgm:cxn modelId="{5583A493-D9F0-48BE-A632-CF479D5313AF}" type="presParOf" srcId="{EFA10DBC-3489-4FC8-8DF8-F2C1A5A6E7BC}" destId="{2391BB10-5524-4E8C-9654-C402D3F8DF16}" srcOrd="3" destOrd="0" presId="urn:microsoft.com/office/officeart/2008/layout/LinedList"/>
    <dgm:cxn modelId="{9B0C08D9-26F6-40F9-BC77-7BAC31271899}" type="presParOf" srcId="{2391BB10-5524-4E8C-9654-C402D3F8DF16}" destId="{16CF7D04-857A-40D4-B8C7-68F1AFF17768}" srcOrd="0" destOrd="0" presId="urn:microsoft.com/office/officeart/2008/layout/LinedList"/>
    <dgm:cxn modelId="{65E0DC94-B290-44E1-8C04-F5827274B47E}" type="presParOf" srcId="{2391BB10-5524-4E8C-9654-C402D3F8DF16}" destId="{1FD2B6BB-05D7-4780-816B-C199F8D7CF62}" srcOrd="1" destOrd="0" presId="urn:microsoft.com/office/officeart/2008/layout/LinedList"/>
    <dgm:cxn modelId="{2926FE44-F4F5-4DA1-BAA8-57F1EF8D25CE}" type="presParOf" srcId="{EFA10DBC-3489-4FC8-8DF8-F2C1A5A6E7BC}" destId="{ABCB7E78-126D-441F-8577-48CADCC4A705}" srcOrd="4" destOrd="0" presId="urn:microsoft.com/office/officeart/2008/layout/LinedList"/>
    <dgm:cxn modelId="{80DF3BF7-B0E3-4B8E-947E-77EE8A28E7B4}" type="presParOf" srcId="{EFA10DBC-3489-4FC8-8DF8-F2C1A5A6E7BC}" destId="{B90CB74D-21F7-46AC-984E-E0259D19AE4E}" srcOrd="5" destOrd="0" presId="urn:microsoft.com/office/officeart/2008/layout/LinedList"/>
    <dgm:cxn modelId="{C1596E6F-920C-4669-842A-4E07F990A81D}" type="presParOf" srcId="{B90CB74D-21F7-46AC-984E-E0259D19AE4E}" destId="{08445C23-3AE5-4441-8CEE-E60A2A5E1FD9}" srcOrd="0" destOrd="0" presId="urn:microsoft.com/office/officeart/2008/layout/LinedList"/>
    <dgm:cxn modelId="{016B3654-19E8-47E3-B62E-E3AE52A25045}" type="presParOf" srcId="{B90CB74D-21F7-46AC-984E-E0259D19AE4E}" destId="{9796B2D5-3C06-4FE0-91E3-DF90706FE52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67A55-0301-4D5A-B2E1-1413E7264314}">
      <dsp:nvSpPr>
        <dsp:cNvPr id="0" name=""/>
        <dsp:cNvSpPr/>
      </dsp:nvSpPr>
      <dsp:spPr>
        <a:xfrm>
          <a:off x="0" y="1592"/>
          <a:ext cx="90062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58472-4F6A-4FCF-9040-02D0AE7B7707}">
      <dsp:nvSpPr>
        <dsp:cNvPr id="0" name=""/>
        <dsp:cNvSpPr/>
      </dsp:nvSpPr>
      <dsp:spPr>
        <a:xfrm>
          <a:off x="0" y="1592"/>
          <a:ext cx="9006201" cy="1346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accent1">
                  <a:lumMod val="75000"/>
                </a:schemeClr>
              </a:solidFill>
            </a:rPr>
            <a:t>This week we have looked closely at professionalism and considered ethical awareness within the counselling profession.</a:t>
          </a:r>
          <a:endParaRPr lang="en-US" sz="28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0" y="1592"/>
        <a:ext cx="9006201" cy="1346990"/>
      </dsp:txXfrm>
    </dsp:sp>
    <dsp:sp modelId="{646AD132-E455-47FA-8999-E8C4A553C158}">
      <dsp:nvSpPr>
        <dsp:cNvPr id="0" name=""/>
        <dsp:cNvSpPr/>
      </dsp:nvSpPr>
      <dsp:spPr>
        <a:xfrm>
          <a:off x="0" y="1348583"/>
          <a:ext cx="900620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F7D04-857A-40D4-B8C7-68F1AFF17768}">
      <dsp:nvSpPr>
        <dsp:cNvPr id="0" name=""/>
        <dsp:cNvSpPr/>
      </dsp:nvSpPr>
      <dsp:spPr>
        <a:xfrm>
          <a:off x="0" y="1348583"/>
          <a:ext cx="9006201" cy="16446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accent1">
                  <a:lumMod val="75000"/>
                </a:schemeClr>
              </a:solidFill>
            </a:rPr>
            <a:t>We have considered critical incidents and, also how we evaluate work through four critical lenses.</a:t>
          </a:r>
          <a:endParaRPr lang="en-US" sz="28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0" y="1348583"/>
        <a:ext cx="9006201" cy="1644677"/>
      </dsp:txXfrm>
    </dsp:sp>
    <dsp:sp modelId="{ABCB7E78-126D-441F-8577-48CADCC4A705}">
      <dsp:nvSpPr>
        <dsp:cNvPr id="0" name=""/>
        <dsp:cNvSpPr/>
      </dsp:nvSpPr>
      <dsp:spPr>
        <a:xfrm>
          <a:off x="0" y="2993260"/>
          <a:ext cx="900620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45C23-3AE5-4441-8CEE-E60A2A5E1FD9}">
      <dsp:nvSpPr>
        <dsp:cNvPr id="0" name=""/>
        <dsp:cNvSpPr/>
      </dsp:nvSpPr>
      <dsp:spPr>
        <a:xfrm>
          <a:off x="0" y="2993260"/>
          <a:ext cx="9006201" cy="16446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accent1">
                  <a:lumMod val="75000"/>
                </a:schemeClr>
              </a:solidFill>
            </a:rPr>
            <a:t>Finally, we have considered how we feel about giving and receiving feedback.</a:t>
          </a:r>
          <a:endParaRPr lang="en-US" sz="28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0" y="2993260"/>
        <a:ext cx="9006201" cy="16446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28102-CC36-41AC-87BB-CFB2CFD2530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2E9008-73D9-4322-AA44-D1B17662B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014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Have a quick stretch, walk around. Just pause from looking at the screen (not a tea-break yet though).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FE1025-571C-4322-8E14-E1EAE63EFBA3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52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9166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4211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163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7054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7529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236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240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4514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1595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3736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269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2273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L_euVKbmQM&amp;feature=emb_logo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3D44B6CD-77CD-4C2F-934E-983DA3C027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28" r="-1" b="-1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anchor="ctr">
            <a:normAutofit/>
          </a:bodyPr>
          <a:lstStyle/>
          <a:p>
            <a:r>
              <a:rPr lang="en-GB" sz="4800" dirty="0"/>
              <a:t>Reflective practice within a Professional Context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363901" cy="48647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sz="2000" dirty="0"/>
              <a:t>Module Lead: </a:t>
            </a:r>
          </a:p>
          <a:p>
            <a:pPr algn="r"/>
            <a:r>
              <a:rPr lang="en-GB" sz="2000" dirty="0"/>
              <a:t>Andrea Williams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vase of flowers on a table&#10;&#10;Description automatically generated">
            <a:extLst>
              <a:ext uri="{FF2B5EF4-FFF2-40B4-BE49-F238E27FC236}">
                <a16:creationId xmlns:a16="http://schemas.microsoft.com/office/drawing/2014/main" id="{BBE979B5-D68B-4012-A1C7-D25BFAA84F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037" r="-2" b="16834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6D5102-8622-47E2-A98D-E6AF38C9D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Reflective Writing Exercise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4414A-97EA-4BC4-96E3-7A0BB3B63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164" y="2286000"/>
            <a:ext cx="634301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Focus on a time or a place when your sense of smell brought up a strong reaction:</a:t>
            </a:r>
          </a:p>
          <a:p>
            <a:pPr lvl="1"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For example:</a:t>
            </a:r>
          </a:p>
          <a:p>
            <a:pPr lvl="1"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school hall at parents evening</a:t>
            </a:r>
          </a:p>
          <a:p>
            <a:pPr lvl="1"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smell of Parma violet sweets</a:t>
            </a:r>
          </a:p>
          <a:p>
            <a:pPr lvl="1"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Reflect on this memory -  engage with the sense of smell </a:t>
            </a:r>
          </a:p>
          <a:p>
            <a:pPr lvl="1"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What comes up for you?</a:t>
            </a:r>
          </a:p>
          <a:p>
            <a:pPr marL="457200" lvl="1" indent="0">
              <a:lnSpc>
                <a:spcPct val="115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122135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E2B13281-7658-4DE6-94DE-B2C4E9173F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60" r="21468" b="1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A1B5DF-827A-4880-A035-018738B8C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E56A-00F1-4874-AA37-025A220C2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286000"/>
            <a:ext cx="6809508" cy="3810001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This week we will consider the practice of reflection within a professional context.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Professionalism and the role of the counsellor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We will consider how reflection-in-action and reflection-on-action can be useful in the therapist role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You will be introduced to critical incident analysis and engage with the four critical lenses of reflection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Finally, we will reflect on the process of feedback and your response to this.</a:t>
            </a:r>
          </a:p>
        </p:txBody>
      </p:sp>
    </p:spTree>
    <p:extLst>
      <p:ext uri="{BB962C8B-B14F-4D97-AF65-F5344CB8AC3E}">
        <p14:creationId xmlns:p14="http://schemas.microsoft.com/office/powerpoint/2010/main" val="223494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8D57-A68E-44F8-8EEC-6D8DFDB7F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366856"/>
            <a:ext cx="3853249" cy="1905456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What does it mean to be Professional?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71309A-05AC-7979-4C43-1B9EC3FD3F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Within the Counselling professions, we have expectations of ourselves, clients and professional networks will also have expectations.</a:t>
            </a:r>
            <a:endParaRPr lang="en-US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281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9" descr="A person sitting at a desk using a computer&#10;&#10;Description automatically generated">
            <a:extLst>
              <a:ext uri="{FF2B5EF4-FFF2-40B4-BE49-F238E27FC236}">
                <a16:creationId xmlns:a16="http://schemas.microsoft.com/office/drawing/2014/main" id="{E2797164-75BE-41AD-AA58-47D1040C53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999" y="2919406"/>
            <a:ext cx="3810001" cy="25431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BFCB11-BC9D-40FA-A3ED-9BD3B1E0B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5916" y="405183"/>
            <a:ext cx="9404084" cy="2642817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Reflective Writing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excercise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4E89F-769B-4F99-85E8-B0B171C50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2398" y="2162802"/>
            <a:ext cx="6277603" cy="39331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When you consider the term 'professional' what does this mean for you personally?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Consider what types of images this brings up for you, what sort of language would you use to describe this term.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Also note your own internal reaction to the term 'professional'.</a:t>
            </a:r>
          </a:p>
        </p:txBody>
      </p:sp>
    </p:spTree>
    <p:extLst>
      <p:ext uri="{BB962C8B-B14F-4D97-AF65-F5344CB8AC3E}">
        <p14:creationId xmlns:p14="http://schemas.microsoft.com/office/powerpoint/2010/main" val="830093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at that is lying down and looking at the camera&#10;&#10;Description automatically generated">
            <a:extLst>
              <a:ext uri="{FF2B5EF4-FFF2-40B4-BE49-F238E27FC236}">
                <a16:creationId xmlns:a16="http://schemas.microsoft.com/office/drawing/2014/main" id="{70654422-840A-4666-9A63-1ED132CBC6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0268" b="5463"/>
          <a:stretch/>
        </p:blipFill>
        <p:spPr>
          <a:xfrm>
            <a:off x="1586" y="892"/>
            <a:ext cx="12188826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0F758B-5B9F-4223-A813-1F4F50640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576" y="4909600"/>
            <a:ext cx="3211549" cy="1185044"/>
          </a:xfrm>
        </p:spPr>
        <p:txBody>
          <a:bodyPr vert="horz" lIns="91416" tIns="45708" rIns="91416" bIns="45708" rtlCol="0" anchor="ctr">
            <a:normAutofit/>
          </a:bodyPr>
          <a:lstStyle/>
          <a:p>
            <a:r>
              <a:rPr lang="en-US" sz="2599">
                <a:solidFill>
                  <a:schemeClr val="bg1"/>
                </a:solidFill>
              </a:rPr>
              <a:t>Pause for a moment!</a:t>
            </a:r>
          </a:p>
        </p:txBody>
      </p:sp>
    </p:spTree>
    <p:extLst>
      <p:ext uri="{BB962C8B-B14F-4D97-AF65-F5344CB8AC3E}">
        <p14:creationId xmlns:p14="http://schemas.microsoft.com/office/powerpoint/2010/main" val="243267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638F7-ECBA-4133-85CE-1AA5374C0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does it mean to be a professional counsellor?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3AE5F-5638-48F9-AEA1-486416744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Work in small groups and discuss some of the main assumptions, values, principles and beliefs that are expected of a counselling professional</a:t>
            </a:r>
          </a:p>
        </p:txBody>
      </p:sp>
    </p:spTree>
    <p:extLst>
      <p:ext uri="{BB962C8B-B14F-4D97-AF65-F5344CB8AC3E}">
        <p14:creationId xmlns:p14="http://schemas.microsoft.com/office/powerpoint/2010/main" val="489878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C666F-7196-46DF-950E-98229AEF7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731" y="394232"/>
            <a:ext cx="10143269" cy="2653768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Professional Decision Making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34CE0B2-F22D-225C-7BA9-50B3BC639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Consider some of the responsibilities and decisions you may need to make as a counselling professional</a:t>
            </a:r>
          </a:p>
        </p:txBody>
      </p:sp>
    </p:spTree>
    <p:extLst>
      <p:ext uri="{BB962C8B-B14F-4D97-AF65-F5344CB8AC3E}">
        <p14:creationId xmlns:p14="http://schemas.microsoft.com/office/powerpoint/2010/main" val="4178890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EDD06-3F4B-4A81-A9AF-ABD704EBB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177" y="509217"/>
            <a:ext cx="9573823" cy="2538783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Professionalism within Counselling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55B4E-75B3-433D-9DC9-B4263EBBC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4599" y="2272312"/>
            <a:ext cx="10225402" cy="382369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Professional boundaries.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Limitations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Information sharing and safeguarding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Working within professional limitations.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Sign posting and referrals </a:t>
            </a:r>
          </a:p>
          <a:p>
            <a:pPr>
              <a:lnSpc>
                <a:spcPct val="115000"/>
              </a:lnSpc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It would be ethically inappropriate to continue working with a client if you were out of your depth.</a:t>
            </a:r>
          </a:p>
        </p:txBody>
      </p:sp>
    </p:spTree>
    <p:extLst>
      <p:ext uri="{BB962C8B-B14F-4D97-AF65-F5344CB8AC3E}">
        <p14:creationId xmlns:p14="http://schemas.microsoft.com/office/powerpoint/2010/main" val="7649766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B580F-4AD0-49A7-AA44-F40333923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Ethical Dilemma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90288-06E4-4892-B653-AA7CE98A8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387296"/>
            <a:ext cx="9603275" cy="34823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Read the following Ethical Dilemma and consider how you might consider the situation as a professional: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"I have been really struggling with my own anxiety during the lockdown period but find I can usually put it to one side during client sessions. 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Is it OK to still see clients even if I am not in my usual robust state of mind".</a:t>
            </a: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This dilemma is taken from </a:t>
            </a:r>
            <a:r>
              <a:rPr lang="en-GB" sz="1200" i="1" dirty="0">
                <a:solidFill>
                  <a:schemeClr val="accent1">
                    <a:lumMod val="75000"/>
                  </a:schemeClr>
                </a:solidFill>
              </a:rPr>
              <a:t>Therapy Today, July 2020. Vol 31, Issue 6. </a:t>
            </a:r>
            <a:endParaRPr lang="en-GB" sz="1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Therapy Today is the monthly journal available to Counselling members of the BACP organisation.</a:t>
            </a:r>
            <a:endParaRPr lang="en-GB" sz="12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83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963A3-E68D-4069-8386-D6A51515C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Tim Bond - Ethics in Counselling.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32C6E-4064-4512-A96A-60E1F5BBC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Responding to Ethical Dilemmas and Issues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300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ond next to a body of water&#10;&#10;Description automatically generated">
            <a:extLst>
              <a:ext uri="{FF2B5EF4-FFF2-40B4-BE49-F238E27FC236}">
                <a16:creationId xmlns:a16="http://schemas.microsoft.com/office/drawing/2014/main" id="{B28FD3F3-D27A-4F83-82D1-97BDF4FED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69" r="25120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40EA61-6AA5-4D4A-8D9A-D966B53A6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'Swampy Lowlands'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925E7-9D55-4D05-87F5-00DC32F66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739" y="2286000"/>
            <a:ext cx="5926261" cy="38100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700" dirty="0">
                <a:solidFill>
                  <a:schemeClr val="accent1">
                    <a:lumMod val="75000"/>
                  </a:schemeClr>
                </a:solidFill>
              </a:rPr>
              <a:t>This is a term that </a:t>
            </a:r>
            <a:r>
              <a:rPr lang="en-GB" sz="1700" dirty="0" err="1">
                <a:solidFill>
                  <a:schemeClr val="accent1">
                    <a:lumMod val="75000"/>
                  </a:schemeClr>
                </a:solidFill>
              </a:rPr>
              <a:t>Sch</a:t>
            </a:r>
            <a:r>
              <a:rPr lang="en-US" sz="1700" dirty="0" err="1">
                <a:solidFill>
                  <a:schemeClr val="accent1">
                    <a:lumMod val="75000"/>
                  </a:schemeClr>
                </a:solidFill>
              </a:rPr>
              <a:t>ön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 refers to in his seminal text '</a:t>
            </a:r>
            <a:r>
              <a:rPr lang="en-US" sz="1700" i="1" dirty="0">
                <a:solidFill>
                  <a:schemeClr val="accent1">
                    <a:lumMod val="75000"/>
                  </a:schemeClr>
                </a:solidFill>
              </a:rPr>
              <a:t>The Reflective Practitioner’. </a:t>
            </a:r>
          </a:p>
          <a:p>
            <a:pPr>
              <a:lnSpc>
                <a:spcPct val="115000"/>
              </a:lnSpc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Professional practice is often 'messy’ ,challenging and </a:t>
            </a:r>
            <a:r>
              <a:rPr lang="en-US" sz="1700" dirty="0" err="1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 often we have to make difficult decisions ‘ethical dilemmas’ which may not always have a logical solution. </a:t>
            </a:r>
          </a:p>
          <a:p>
            <a:pPr>
              <a:lnSpc>
                <a:spcPct val="115000"/>
              </a:lnSpc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Stop for a moment and consider some examples of what we might mean by this?</a:t>
            </a:r>
          </a:p>
        </p:txBody>
      </p:sp>
    </p:spTree>
    <p:extLst>
      <p:ext uri="{BB962C8B-B14F-4D97-AF65-F5344CB8AC3E}">
        <p14:creationId xmlns:p14="http://schemas.microsoft.com/office/powerpoint/2010/main" val="3234608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oy, keyboard, computer, table&#10;&#10;Description automatically generated">
            <a:extLst>
              <a:ext uri="{FF2B5EF4-FFF2-40B4-BE49-F238E27FC236}">
                <a16:creationId xmlns:a16="http://schemas.microsoft.com/office/drawing/2014/main" id="{D3623E1C-FE9D-4E41-AB3F-FEFDC3BF6D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73" r="31755" b="-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F9BF4E-C68F-4446-8841-19D68953A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Reflective Exercise.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0444C-B46A-4690-8D76-554C8477D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Take a moment to reflect on your own professional experience.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Reflect on your own way of working and consider how you could be an effective counselling professional.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Consider your strengths and areas for development</a:t>
            </a:r>
          </a:p>
        </p:txBody>
      </p:sp>
    </p:spTree>
    <p:extLst>
      <p:ext uri="{BB962C8B-B14F-4D97-AF65-F5344CB8AC3E}">
        <p14:creationId xmlns:p14="http://schemas.microsoft.com/office/powerpoint/2010/main" val="1418160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DA310-7B79-9DFC-5C0D-A9F1A691E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Reflection-on-action and Reflection-in-action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9826A-96DD-6834-0ED3-0F8280126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Schön’s refers to two types of reflection: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Reflection-on-action and reflection-in-action.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Both are necessary and important as we often don't have one standard response to a situation.</a:t>
            </a:r>
          </a:p>
          <a:p>
            <a:pPr marL="0" indent="0">
              <a:buNone/>
            </a:pP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7064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F54FE-15C0-4A85-A358-C11203EC1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Reflection-on-action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78511-F2AA-42AF-A074-E1E74F8FB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Looking back on an experience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Analysing the situation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 the aspects that went well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Identify solutions to any problems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Look for areas of development or areas that could be improved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Look for learning opportunities, including training and development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 what you would do next.</a:t>
            </a:r>
          </a:p>
        </p:txBody>
      </p:sp>
    </p:spTree>
    <p:extLst>
      <p:ext uri="{BB962C8B-B14F-4D97-AF65-F5344CB8AC3E}">
        <p14:creationId xmlns:p14="http://schemas.microsoft.com/office/powerpoint/2010/main" val="2737641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erson sitting at a table&#10;&#10;Description automatically generated">
            <a:extLst>
              <a:ext uri="{FF2B5EF4-FFF2-40B4-BE49-F238E27FC236}">
                <a16:creationId xmlns:a16="http://schemas.microsoft.com/office/drawing/2014/main" id="{CE778FAE-9E20-4C14-AA2B-C52EE2CF22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37" r="8990" b="1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4A1CAF-2A9A-46D6-9CD2-F42BAB288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Reflection-on-action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17BE7-812D-49BC-8EC7-90E5BF67F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It is important to engage with this process as it prevents stagnation.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When you assess and reflect on your work, you identify learning opportunities and gain valuable insight.</a:t>
            </a:r>
          </a:p>
        </p:txBody>
      </p:sp>
    </p:spTree>
    <p:extLst>
      <p:ext uri="{BB962C8B-B14F-4D97-AF65-F5344CB8AC3E}">
        <p14:creationId xmlns:p14="http://schemas.microsoft.com/office/powerpoint/2010/main" val="3097734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erson sitting on a chair next to a window&#10;&#10;Description automatically generated">
            <a:extLst>
              <a:ext uri="{FF2B5EF4-FFF2-40B4-BE49-F238E27FC236}">
                <a16:creationId xmlns:a16="http://schemas.microsoft.com/office/drawing/2014/main" id="{DF602546-0602-4763-935F-E71CE718D7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827" y="2285620"/>
            <a:ext cx="4581173" cy="30579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6DF1E-E320-4F54-B034-82DD67BBD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Reflection-in-action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91C2F-5DFE-437A-A0ED-B9504B444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900" dirty="0">
                <a:solidFill>
                  <a:schemeClr val="accent1">
                    <a:lumMod val="75000"/>
                  </a:schemeClr>
                </a:solidFill>
              </a:rPr>
              <a:t>This kind of thinking we are doing all the time –working, studying or just living. </a:t>
            </a:r>
          </a:p>
          <a:p>
            <a:pPr>
              <a:lnSpc>
                <a:spcPct val="115000"/>
              </a:lnSpc>
            </a:pPr>
            <a:r>
              <a:rPr lang="en-GB" sz="1900" dirty="0">
                <a:solidFill>
                  <a:schemeClr val="accent1">
                    <a:lumMod val="75000"/>
                  </a:schemeClr>
                </a:solidFill>
              </a:rPr>
              <a:t>Schön calls this 'thinking on your feet'.</a:t>
            </a:r>
          </a:p>
          <a:p>
            <a:pPr>
              <a:lnSpc>
                <a:spcPct val="115000"/>
              </a:lnSpc>
            </a:pPr>
            <a:r>
              <a:rPr lang="en-GB" sz="1900" dirty="0">
                <a:solidFill>
                  <a:schemeClr val="accent1">
                    <a:lumMod val="75000"/>
                  </a:schemeClr>
                </a:solidFill>
              </a:rPr>
              <a:t>Within Counselling practice, we are doing this all the time. </a:t>
            </a:r>
          </a:p>
          <a:p>
            <a:pPr>
              <a:lnSpc>
                <a:spcPct val="115000"/>
              </a:lnSpc>
            </a:pPr>
            <a:r>
              <a:rPr lang="en-GB" sz="1900" dirty="0">
                <a:solidFill>
                  <a:schemeClr val="accent1">
                    <a:lumMod val="75000"/>
                  </a:schemeClr>
                </a:solidFill>
              </a:rPr>
              <a:t>We engage with clients, listening to their stories, noticing body language, non-verbal cues and sensing opportunities to support.</a:t>
            </a:r>
          </a:p>
        </p:txBody>
      </p:sp>
    </p:spTree>
    <p:extLst>
      <p:ext uri="{BB962C8B-B14F-4D97-AF65-F5344CB8AC3E}">
        <p14:creationId xmlns:p14="http://schemas.microsoft.com/office/powerpoint/2010/main" val="20099675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3DC9D-E6A9-4D67-B939-284D29348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Reflection-on-action - Reflection-in-action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D9B98-844D-4A89-966F-C9F3ED2C9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As Counsellors we are constantly testing out new theories, techniques or responses,.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Reflecting and assessing what is working, what is not and the most appropriate response. 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Take a moment to reflect on this model and consider whether you agree with Schön’s reflective model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Critique these ideas and make notes. </a:t>
            </a:r>
          </a:p>
        </p:txBody>
      </p:sp>
    </p:spTree>
    <p:extLst>
      <p:ext uri="{BB962C8B-B14F-4D97-AF65-F5344CB8AC3E}">
        <p14:creationId xmlns:p14="http://schemas.microsoft.com/office/powerpoint/2010/main" val="21421356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4A750-B1E9-41E7-B1A7-4530C8C3F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762000"/>
            <a:ext cx="7456096" cy="2286000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Critical Incident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7352D2-BEB5-B933-7FCD-187F10710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It can be helpful to examine a past event when reflecting-on-action.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This can support you as you look closely at your own responses and can help you to reflect on how you might learn from the event.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3561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2E8CC-4129-45D1-9D64-33B8E9100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Critical Incident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8740A-DF2F-44BA-A8E4-584605595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way of coping with and exploring the challenges that we face every day as Counsellors.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Not only are you considering the event, but you're also asking questions about it, reflecting on what happened and why.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You will also think about other's perspectives as well as your own. 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 as a Counsellor you might reflect on the client's perspective.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You will also be open to looking at things differently, through a different lens.</a:t>
            </a:r>
          </a:p>
        </p:txBody>
      </p:sp>
    </p:spTree>
    <p:extLst>
      <p:ext uri="{BB962C8B-B14F-4D97-AF65-F5344CB8AC3E}">
        <p14:creationId xmlns:p14="http://schemas.microsoft.com/office/powerpoint/2010/main" val="4195459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1A5FE-5E49-BF17-9FC7-981DF5C37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Subjective Nature of Critical Incidents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D8678-FF58-ADA2-4B95-41A0ED203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critical incident is a subjective experience and personal to each one of us.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 critical (or problematic) experience for one person may not be the same for someone else.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We can often feel negative after critical incidents however, it is important that we move beyond the negative feelings and allow the learning to begin.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77011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276A0-F458-428E-90C1-1C3B2ACE1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Reflective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0814D-D6A6-42A1-A936-E584D076F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 your own critical incident.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 on an event that has happened fairly recently. Think about why this was a critical event for you.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did you feel during and after the event and how do you feel now?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Think about the challenge and consider how you learnt from it, or how you overcame it. 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happened next?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further learning might you need to do?</a:t>
            </a:r>
          </a:p>
        </p:txBody>
      </p:sp>
    </p:spTree>
    <p:extLst>
      <p:ext uri="{BB962C8B-B14F-4D97-AF65-F5344CB8AC3E}">
        <p14:creationId xmlns:p14="http://schemas.microsoft.com/office/powerpoint/2010/main" val="36051937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Zoomed top shot of colored test tubes">
            <a:extLst>
              <a:ext uri="{FF2B5EF4-FFF2-40B4-BE49-F238E27FC236}">
                <a16:creationId xmlns:a16="http://schemas.microsoft.com/office/drawing/2014/main" id="{B01FFE51-0D9D-A0E6-34C4-AB019E5635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28" r="-1" b="-1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D46F7A-19D1-3BCC-B15B-87BBD1DED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429000"/>
            <a:ext cx="6832500" cy="1542705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br>
              <a:rPr lang="en-US" sz="4400" dirty="0">
                <a:solidFill>
                  <a:srgbClr val="FFFFFE"/>
                </a:solidFill>
              </a:rPr>
            </a:br>
            <a:br>
              <a:rPr lang="en-US" sz="4400" dirty="0">
                <a:solidFill>
                  <a:srgbClr val="FFFFFE"/>
                </a:solidFill>
              </a:rPr>
            </a:br>
            <a:r>
              <a:rPr lang="en-US" sz="4400" dirty="0">
                <a:solidFill>
                  <a:srgbClr val="FFFFFE"/>
                </a:solidFill>
              </a:rPr>
              <a:t>Four Critical Lenses</a:t>
            </a:r>
            <a:br>
              <a:rPr lang="en-US" sz="4400" dirty="0">
                <a:solidFill>
                  <a:srgbClr val="FFFFFE"/>
                </a:solidFill>
              </a:rPr>
            </a:br>
            <a:r>
              <a:rPr lang="en-US" sz="4400" dirty="0">
                <a:solidFill>
                  <a:srgbClr val="FFFFFE"/>
                </a:solidFill>
              </a:rPr>
              <a:t>(</a:t>
            </a:r>
            <a:r>
              <a:rPr lang="en-GB" sz="2800" dirty="0">
                <a:solidFill>
                  <a:schemeClr val="bg2"/>
                </a:solidFill>
              </a:rPr>
              <a:t>Brookfield, 2017) </a:t>
            </a:r>
            <a:br>
              <a:rPr lang="en-GB" sz="2800" dirty="0"/>
            </a:br>
            <a:endParaRPr lang="en-US" sz="4400" dirty="0">
              <a:solidFill>
                <a:srgbClr val="FFFFFE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51B7C5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97157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9725C1D-1D3D-4EA9-31DC-D8ECB7166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Four Critical Lenses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BA9A4-F76C-86A5-981B-2F8672F814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81" y="2015732"/>
            <a:ext cx="4172212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The view of the Client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The view of Peers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Our own Frame of Reference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Theoretical viewpoint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82CE213-14F7-795E-6148-1478558121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87956" y="978765"/>
            <a:ext cx="4311206" cy="4660762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93628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book sitting on top of a desk&#10;&#10;Description automatically generated">
            <a:extLst>
              <a:ext uri="{FF2B5EF4-FFF2-40B4-BE49-F238E27FC236}">
                <a16:creationId xmlns:a16="http://schemas.microsoft.com/office/drawing/2014/main" id="{518C0758-9D24-413F-8A64-16AB984A16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05" r="20822" b="1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335D5C-A380-414C-AFDC-1C77A9947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The lens of Theory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A05AC-E3B1-4D00-B932-B0FAA5D4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If there is a situation that we are reluctant to look at, understanding a different theoretical viewpoint can be helpful and allow us some distance to reflect.</a:t>
            </a:r>
          </a:p>
        </p:txBody>
      </p:sp>
    </p:spTree>
    <p:extLst>
      <p:ext uri="{BB962C8B-B14F-4D97-AF65-F5344CB8AC3E}">
        <p14:creationId xmlns:p14="http://schemas.microsoft.com/office/powerpoint/2010/main" val="4856620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EC242-528A-4207-9ACC-92FD1375A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Reflective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2E38D-6352-4B2E-AFC4-68DEBE6DA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 a recent difficult experience which relates to your role in the workplace (or in education). Try to use a real-life example where possible.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Now, try to reflect on that experience through the four different lenses and consider how your viewpoint and analysis changes as you move through the different perspectives.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Highlight what changes, but also what stays the same. </a:t>
            </a:r>
          </a:p>
        </p:txBody>
      </p:sp>
    </p:spTree>
    <p:extLst>
      <p:ext uri="{BB962C8B-B14F-4D97-AF65-F5344CB8AC3E}">
        <p14:creationId xmlns:p14="http://schemas.microsoft.com/office/powerpoint/2010/main" val="22199231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3614D-AC98-04C8-366A-BFC6F2C7A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Reflective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excercise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48031-EAB1-58BD-A1AF-AE6169EC4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Consider how you feel about giving and receiving feedback.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Has there been a time when this has been unhelpful?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How do you feel about being observed and given feedback for your skills?</a:t>
            </a:r>
            <a:endParaRPr lang="en-US" sz="24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3341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B114B-62F0-48D4-AD49-937DD5C5D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383282"/>
            <a:ext cx="3048001" cy="1795948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1BFE08-29CC-4652-8963-7034417649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082548"/>
              </p:ext>
            </p:extLst>
          </p:nvPr>
        </p:nvGraphicFramePr>
        <p:xfrm>
          <a:off x="1736629" y="1835187"/>
          <a:ext cx="9006201" cy="4639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32030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92E9-5A08-D671-5FFA-9FE9C95E1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18298-C2E3-A016-341E-CC7CC9F12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McLeod, J. &amp; McLeod, J (2011)). Counselling Skills: A Practical Guide for Counsellors and Helping Professionals. 2nd Ed. Open University Press. Chapter 7.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Reeves, A ( 2022) An Introduction to Counselling and Psychotherapy: From Theory to Practice. 3rd </a:t>
            </a:r>
            <a:r>
              <a:rPr lang="en-GB" b="0" i="0" dirty="0" err="1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Ed.Sage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.  Chapter 13</a:t>
            </a:r>
          </a:p>
          <a:p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Reeves, A &amp; Bond, T ( 2021) Standards and Ethics for Counselling in Action. 5th Ed. Sage. Chapter 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67053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172</TotalTime>
  <Words>1351</Words>
  <Application>Microsoft Office PowerPoint</Application>
  <PresentationFormat>Widescreen</PresentationFormat>
  <Paragraphs>126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-apple-system</vt:lpstr>
      <vt:lpstr>Aptos</vt:lpstr>
      <vt:lpstr>Arial</vt:lpstr>
      <vt:lpstr>Calibri</vt:lpstr>
      <vt:lpstr>Gill Sans MT</vt:lpstr>
      <vt:lpstr>Gallery</vt:lpstr>
      <vt:lpstr>Reflective practice within a Professional Context </vt:lpstr>
      <vt:lpstr>Reflective Writing Exercise</vt:lpstr>
      <vt:lpstr>Lesson Aims</vt:lpstr>
      <vt:lpstr>What does it mean to be Professional?</vt:lpstr>
      <vt:lpstr>Reflective Writing excercise</vt:lpstr>
      <vt:lpstr>Pause for a moment!</vt:lpstr>
      <vt:lpstr>What does it mean to be a professional counsellor?</vt:lpstr>
      <vt:lpstr>Professional Decision Making</vt:lpstr>
      <vt:lpstr>Professionalism within Counselling</vt:lpstr>
      <vt:lpstr>Ethical Dilemma</vt:lpstr>
      <vt:lpstr>Tim Bond - Ethics in Counselling.</vt:lpstr>
      <vt:lpstr>'Swampy Lowlands'</vt:lpstr>
      <vt:lpstr>Reflective Exercise.</vt:lpstr>
      <vt:lpstr>Reflection-on-action and Reflection-in-action</vt:lpstr>
      <vt:lpstr>Reflection-on-action</vt:lpstr>
      <vt:lpstr>Reflection-on-action</vt:lpstr>
      <vt:lpstr>Reflection-in-action</vt:lpstr>
      <vt:lpstr>Reflection-on-action - Reflection-in-action</vt:lpstr>
      <vt:lpstr>Critical Incident Analysis</vt:lpstr>
      <vt:lpstr>Critical Incident Analysis</vt:lpstr>
      <vt:lpstr>Subjective Nature of Critical Incidents</vt:lpstr>
      <vt:lpstr>Reflective Exercise</vt:lpstr>
      <vt:lpstr>  Four Critical Lenses (Brookfield, 2017)  </vt:lpstr>
      <vt:lpstr>Four Critical Lenses</vt:lpstr>
      <vt:lpstr>The lens of Theory </vt:lpstr>
      <vt:lpstr>Reflective Exercise</vt:lpstr>
      <vt:lpstr>Reflective excercise</vt:lpstr>
      <vt:lpstr>Summary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Andrea Williams</cp:lastModifiedBy>
  <cp:revision>50</cp:revision>
  <dcterms:created xsi:type="dcterms:W3CDTF">2020-10-15T15:30:00Z</dcterms:created>
  <dcterms:modified xsi:type="dcterms:W3CDTF">2024-12-09T12:52:51Z</dcterms:modified>
</cp:coreProperties>
</file>