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5" r:id="rId1"/>
  </p:sldMasterIdLst>
  <p:notesMasterIdLst>
    <p:notesMasterId r:id="rId21"/>
  </p:notesMasterIdLst>
  <p:sldIdLst>
    <p:sldId id="266" r:id="rId2"/>
    <p:sldId id="262" r:id="rId3"/>
    <p:sldId id="273" r:id="rId4"/>
    <p:sldId id="274" r:id="rId5"/>
    <p:sldId id="275" r:id="rId6"/>
    <p:sldId id="280" r:id="rId7"/>
    <p:sldId id="281" r:id="rId8"/>
    <p:sldId id="282" r:id="rId9"/>
    <p:sldId id="283" r:id="rId10"/>
    <p:sldId id="256" r:id="rId11"/>
    <p:sldId id="258" r:id="rId12"/>
    <p:sldId id="260" r:id="rId13"/>
    <p:sldId id="263" r:id="rId14"/>
    <p:sldId id="279" r:id="rId15"/>
    <p:sldId id="284" r:id="rId16"/>
    <p:sldId id="267" r:id="rId17"/>
    <p:sldId id="277" r:id="rId18"/>
    <p:sldId id="278" r:id="rId19"/>
    <p:sldId id="259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0000FF"/>
    <a:srgbClr val="B31F57"/>
    <a:srgbClr val="0066FF"/>
    <a:srgbClr val="FF3399"/>
    <a:srgbClr val="E3B645"/>
    <a:srgbClr val="FF0066"/>
    <a:srgbClr val="FFFF00"/>
    <a:srgbClr val="330C9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92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74F564-3A82-45A1-898D-184F6AC5EFB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BEB10-31C4-42C7-851A-6FD0C87DB8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952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B67CF-2163-4D9A-96F5-9C2FAE11C65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2153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680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217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615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200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135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306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072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242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829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301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389996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4655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326877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182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9990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794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1D0635-361B-4F3D-A62E-BE1EBA71941D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E0E22227-B9BA-40E6-BEF3-C80E11BB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063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6" r:id="rId1"/>
    <p:sldLayoutId id="2147484097" r:id="rId2"/>
    <p:sldLayoutId id="2147484098" r:id="rId3"/>
    <p:sldLayoutId id="2147484099" r:id="rId4"/>
    <p:sldLayoutId id="2147484100" r:id="rId5"/>
    <p:sldLayoutId id="2147484101" r:id="rId6"/>
    <p:sldLayoutId id="2147484102" r:id="rId7"/>
    <p:sldLayoutId id="2147484103" r:id="rId8"/>
    <p:sldLayoutId id="2147484104" r:id="rId9"/>
    <p:sldLayoutId id="2147484105" r:id="rId10"/>
    <p:sldLayoutId id="2147484106" r:id="rId11"/>
    <p:sldLayoutId id="2147484107" r:id="rId12"/>
    <p:sldLayoutId id="2147484108" r:id="rId13"/>
    <p:sldLayoutId id="2147484109" r:id="rId14"/>
    <p:sldLayoutId id="2147484110" r:id="rId15"/>
    <p:sldLayoutId id="214748411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uvdrobots.com/fight-coronavirus/" TargetMode="External"/><Relationship Id="rId4" Type="http://schemas.openxmlformats.org/officeDocument/2006/relationships/hyperlink" Target="https://www.forbes.com/sites/bernardmarr/2020/03/18/how-robots-and-drones-are-helping-to-fight-coronavirus/#7010cf4f2a12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FS8D2YKQK8?feature=oembed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e.nhs.uk/" TargetMode="External"/><Relationship Id="rId3" Type="http://schemas.openxmlformats.org/officeDocument/2006/relationships/hyperlink" Target="https://www.healtheuropa.com/wp-content/uploads/2019/06/H10-D-Highton-5003-image-1024x576.jpg" TargetMode="External"/><Relationship Id="rId7" Type="http://schemas.openxmlformats.org/officeDocument/2006/relationships/hyperlink" Target="https://www.google.co.uk/url?sa=t&amp;rct=j&amp;q=&amp;esrc=s&amp;source=web&amp;cd=&amp;cad=rja&amp;uact=8&amp;ved=2ahUKEwj7m8H25Or7AhWQSkEAHaLBA3sQFnoECAoQAQ&amp;url=https%3A%2F%2Fwww.libertybridgeroadgp.co.uk%2F&amp;usg=AOvVaw27iK4InzsrajGUgD5TUdMC" TargetMode="External"/><Relationship Id="rId2" Type="http://schemas.openxmlformats.org/officeDocument/2006/relationships/hyperlink" Target="https://www.hee.nhs.uk/our-work/digital-literac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ibertybridgeroadgp.co.uk/" TargetMode="External"/><Relationship Id="rId11" Type="http://schemas.openxmlformats.org/officeDocument/2006/relationships/hyperlink" Target="https://doi.org/10.3390/diagnostics10040224" TargetMode="External"/><Relationship Id="rId5" Type="http://schemas.openxmlformats.org/officeDocument/2006/relationships/hyperlink" Target="https://www.whpa.org/activities/interprofessional-collaborative-practice" TargetMode="External"/><Relationship Id="rId10" Type="http://schemas.openxmlformats.org/officeDocument/2006/relationships/hyperlink" Target="http://www.uvdrobots.com/fight-coronavirus/" TargetMode="External"/><Relationship Id="rId4" Type="http://schemas.openxmlformats.org/officeDocument/2006/relationships/hyperlink" Target="https://eur01.safelinks.protection.outlook.com/?url=https%3A%2F%2Fwww.bbva.com%2Fen%2Fdrones-to-stopthe-covid-19-epidemic%2F&amp;data=05%7C01%7C2215256%40student.uwtsd.ac.uk%7Ce5d8c5dee3904af1ce4608dad1771232%7C4e0f11f9046e45059cb8db2152311e21%7C0%7C0%7C638052606571192401%7CUnknown%7CTWFpbGZsb3d8eyJWIjoiMC4wLjAwMDAiLCJQIjoiV2luMzIiLCJBTiI6Ik1haWwiLCJXVCI6Mn0%3D%7C3000%7C%7C%7C&amp;sdata=j3e1QaOaNO7gLuENKUPLq85KJMN%2FV6BB4j9raDzJEZQ%3D&amp;reserved=0" TargetMode="External"/><Relationship Id="rId9" Type="http://schemas.openxmlformats.org/officeDocument/2006/relationships/hyperlink" Target="https://digital-health.blog/2020/01/26/the-tools-to-share-decisions-with-the-pati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A7120-63DC-9DEA-35FA-74585F8AB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256" y="1693842"/>
            <a:ext cx="11199706" cy="128302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/>
              <a:t>Digital Skills and Research Methods</a:t>
            </a:r>
            <a:br>
              <a:rPr lang="en-GB" sz="4400" b="1" dirty="0"/>
            </a:br>
            <a:r>
              <a:rPr lang="en-GB" sz="4400" b="1" dirty="0"/>
              <a:t>LCHS4002_LON</a:t>
            </a:r>
            <a:br>
              <a:rPr lang="en-GB" sz="4400" b="1" dirty="0"/>
            </a:br>
            <a:endParaRPr lang="en-GB" sz="4400" b="1" dirty="0"/>
          </a:p>
        </p:txBody>
      </p:sp>
      <p:pic>
        <p:nvPicPr>
          <p:cNvPr id="1026" name="Picture 2" descr="Logo of UWTSD Moodle 2022/23">
            <a:extLst>
              <a:ext uri="{FF2B5EF4-FFF2-40B4-BE49-F238E27FC236}">
                <a16:creationId xmlns:a16="http://schemas.microsoft.com/office/drawing/2014/main" id="{8B17A925-BDC4-EB26-40EE-4B1218C54E5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324" y="124122"/>
            <a:ext cx="5274615" cy="1283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99DAC45-900C-FAA4-8993-107D072DDE60}"/>
              </a:ext>
            </a:extLst>
          </p:cNvPr>
          <p:cNvSpPr txBox="1"/>
          <p:nvPr/>
        </p:nvSpPr>
        <p:spPr>
          <a:xfrm>
            <a:off x="6065519" y="6159395"/>
            <a:ext cx="5913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Presentation Date: 16 December 2022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35A7F0-55E1-1057-F38F-E7E0A2274051}"/>
              </a:ext>
            </a:extLst>
          </p:cNvPr>
          <p:cNvSpPr txBox="1"/>
          <p:nvPr/>
        </p:nvSpPr>
        <p:spPr>
          <a:xfrm>
            <a:off x="304800" y="3438631"/>
            <a:ext cx="1167384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66FF"/>
                </a:solidFill>
              </a:rPr>
              <a:t>Presentation Title: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</a:p>
          <a:p>
            <a:pPr algn="ctr"/>
            <a:endParaRPr lang="en-US" sz="1100" b="1" dirty="0">
              <a:solidFill>
                <a:srgbClr val="FF0000"/>
              </a:solidFill>
            </a:endParaRPr>
          </a:p>
          <a:p>
            <a:pPr algn="ctr"/>
            <a:r>
              <a:rPr lang="en-US" sz="3800" b="1" dirty="0">
                <a:solidFill>
                  <a:srgbClr val="FF0000"/>
                </a:solidFill>
              </a:rPr>
              <a:t>The Use of Technology, Digital Tools &amp; Techniques to Improve Efficiency in the Healthcare Sector.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87333A-6A01-2166-579E-27DCBDA59E7E}"/>
              </a:ext>
            </a:extLst>
          </p:cNvPr>
          <p:cNvSpPr txBox="1"/>
          <p:nvPr/>
        </p:nvSpPr>
        <p:spPr>
          <a:xfrm>
            <a:off x="0" y="5947070"/>
            <a:ext cx="5745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9900"/>
                </a:solidFill>
              </a:rPr>
              <a:t>Lecturer:</a:t>
            </a:r>
            <a:r>
              <a:rPr lang="en-US" sz="3200" b="1" dirty="0"/>
              <a:t> </a:t>
            </a:r>
            <a:r>
              <a:rPr lang="en-US" sz="3200" b="1" dirty="0">
                <a:solidFill>
                  <a:srgbClr val="00B0F0"/>
                </a:solidFill>
              </a:rPr>
              <a:t>Koushik </a:t>
            </a:r>
            <a:r>
              <a:rPr lang="en-US" sz="3200" b="1" dirty="0" err="1">
                <a:solidFill>
                  <a:srgbClr val="00B0F0"/>
                </a:solidFill>
              </a:rPr>
              <a:t>Modak</a:t>
            </a:r>
            <a:endParaRPr lang="en-US" sz="3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334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F901A-F05D-A5F3-2526-1E347B680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4876" y="157938"/>
            <a:ext cx="7617124" cy="278000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rgbClr val="FF0000"/>
                </a:solidFill>
              </a:rPr>
              <a:t>Noyomie Palma (Group Leader)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rgbClr val="0000FF"/>
                </a:solidFill>
              </a:rPr>
              <a:t>Juliana M. </a:t>
            </a:r>
            <a:r>
              <a:rPr lang="en-GB" sz="2800" b="1" dirty="0" err="1">
                <a:solidFill>
                  <a:srgbClr val="0000FF"/>
                </a:solidFill>
              </a:rPr>
              <a:t>Bavento</a:t>
            </a:r>
            <a:r>
              <a:rPr lang="en-GB" sz="2800" b="1" dirty="0">
                <a:solidFill>
                  <a:srgbClr val="0000FF"/>
                </a:solidFill>
              </a:rPr>
              <a:t> </a:t>
            </a:r>
            <a:r>
              <a:rPr lang="en-GB" sz="2600" b="1" dirty="0">
                <a:solidFill>
                  <a:srgbClr val="0000FF"/>
                </a:solidFill>
              </a:rPr>
              <a:t>(Deputy Group leader)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rgbClr val="00B050"/>
                </a:solidFill>
              </a:rPr>
              <a:t>Irena </a:t>
            </a:r>
            <a:r>
              <a:rPr lang="en-GB" sz="2800" b="1" dirty="0" err="1">
                <a:solidFill>
                  <a:srgbClr val="00B050"/>
                </a:solidFill>
              </a:rPr>
              <a:t>Lisaj</a:t>
            </a:r>
            <a:endParaRPr lang="en-GB" sz="2800" b="1" dirty="0">
              <a:solidFill>
                <a:srgbClr val="00B050"/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Beatrice </a:t>
            </a:r>
            <a:r>
              <a:rPr lang="en-GB" sz="2800" b="1" dirty="0" err="1">
                <a:solidFill>
                  <a:schemeClr val="accent6">
                    <a:lumMod val="75000"/>
                  </a:schemeClr>
                </a:solidFill>
              </a:rPr>
              <a:t>Labeja</a:t>
            </a: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b="1" dirty="0" err="1">
                <a:solidFill>
                  <a:srgbClr val="0000FF"/>
                </a:solidFill>
              </a:rPr>
              <a:t>Talamaku</a:t>
            </a:r>
            <a:r>
              <a:rPr lang="en-GB" sz="2800" b="1" dirty="0">
                <a:solidFill>
                  <a:srgbClr val="0000FF"/>
                </a:solidFill>
              </a:rPr>
              <a:t> </a:t>
            </a:r>
            <a:r>
              <a:rPr lang="en-GB" sz="2800" b="1" dirty="0" err="1">
                <a:solidFill>
                  <a:srgbClr val="0000FF"/>
                </a:solidFill>
              </a:rPr>
              <a:t>Bateme</a:t>
            </a:r>
            <a:r>
              <a:rPr lang="en-GB" sz="2800" b="1" dirty="0">
                <a:solidFill>
                  <a:srgbClr val="0000FF"/>
                </a:solidFill>
              </a:rPr>
              <a:t> </a:t>
            </a:r>
          </a:p>
        </p:txBody>
      </p:sp>
      <p:pic>
        <p:nvPicPr>
          <p:cNvPr id="1026" name="Picture 2" descr="36,705 Group Of People Holding Hands Stock Photos, Pictures &amp; Royalty-Free  Images - iStock">
            <a:extLst>
              <a:ext uri="{FF2B5EF4-FFF2-40B4-BE49-F238E27FC236}">
                <a16:creationId xmlns:a16="http://schemas.microsoft.com/office/drawing/2014/main" id="{E354A441-51CC-A1E7-0FB8-E12D5BB0AA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399280" cy="3095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BFA95D-1D3C-2703-4413-1155688AC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0072396">
            <a:off x="989147" y="1404171"/>
            <a:ext cx="2596582" cy="714584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Group of 5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380F22-18E0-1A02-B56C-8E4B361A69C6}"/>
              </a:ext>
            </a:extLst>
          </p:cNvPr>
          <p:cNvSpPr txBox="1"/>
          <p:nvPr/>
        </p:nvSpPr>
        <p:spPr>
          <a:xfrm>
            <a:off x="95250" y="3111119"/>
            <a:ext cx="12001500" cy="33393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just">
              <a:buFont typeface="Wingdings 2" panose="05020102010507070707" pitchFamily="18" charset="2"/>
              <a:buChar char=""/>
            </a:pPr>
            <a:r>
              <a:rPr lang="en-GB" sz="2400" b="1" dirty="0">
                <a:solidFill>
                  <a:srgbClr val="0000FF"/>
                </a:solidFill>
              </a:rPr>
              <a:t>The Use of Contemporary Technology in Healthcare </a:t>
            </a:r>
            <a:r>
              <a:rPr lang="en-GB" sz="2000" b="1" dirty="0">
                <a:solidFill>
                  <a:srgbClr val="0000FF"/>
                </a:solidFill>
              </a:rPr>
              <a:t>(Diagnostic, Administrative &amp; Care Support).  </a:t>
            </a:r>
          </a:p>
          <a:p>
            <a:pPr algn="just"/>
            <a:endParaRPr lang="en-GB" sz="1200" b="1" dirty="0">
              <a:solidFill>
                <a:srgbClr val="0000FF"/>
              </a:solidFill>
            </a:endParaRPr>
          </a:p>
          <a:p>
            <a:pPr marL="571500" indent="-571500" algn="just">
              <a:buFont typeface="Wingdings 2" panose="05020102010507070707" pitchFamily="18" charset="2"/>
              <a:buChar char=""/>
            </a:pPr>
            <a:r>
              <a:rPr lang="en-GB" sz="2400" b="1" dirty="0">
                <a:solidFill>
                  <a:srgbClr val="00B050"/>
                </a:solidFill>
              </a:rPr>
              <a:t>The Use of Technology During Covid-19 Pandemic. </a:t>
            </a:r>
          </a:p>
          <a:p>
            <a:pPr algn="just"/>
            <a:endParaRPr lang="en-GB" sz="1200" b="1" dirty="0">
              <a:solidFill>
                <a:srgbClr val="00B050"/>
              </a:solidFill>
            </a:endParaRPr>
          </a:p>
          <a:p>
            <a:pPr marL="571500" indent="-571500" algn="just">
              <a:buFont typeface="Wingdings 2" panose="05020102010507070707" pitchFamily="18" charset="2"/>
              <a:buChar char=""/>
            </a:pPr>
            <a:r>
              <a:rPr lang="en-GB" sz="2400" b="1" dirty="0">
                <a:solidFill>
                  <a:srgbClr val="FF0000"/>
                </a:solidFill>
              </a:rPr>
              <a:t>The Use of Digital Communication, Collaboration &amp; Participation. </a:t>
            </a:r>
          </a:p>
          <a:p>
            <a:pPr algn="just"/>
            <a:endParaRPr lang="en-GB" sz="1100" b="1" dirty="0">
              <a:solidFill>
                <a:srgbClr val="FF0000"/>
              </a:solidFill>
            </a:endParaRPr>
          </a:p>
          <a:p>
            <a:pPr marL="571500" indent="-571500" algn="just">
              <a:buFont typeface="Wingdings 2" panose="05020102010507070707" pitchFamily="18" charset="2"/>
              <a:buChar char=""/>
            </a:pP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The Use of Digital Literacy for Employee Well-being &amp; Their Professional Career Development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(Teaching, E-learning &amp; Self-development). </a:t>
            </a:r>
          </a:p>
          <a:p>
            <a:pPr algn="just"/>
            <a:endParaRPr lang="en-GB" sz="1200" b="1" dirty="0">
              <a:solidFill>
                <a:srgbClr val="0066FF"/>
              </a:solidFill>
            </a:endParaRPr>
          </a:p>
          <a:p>
            <a:pPr marL="571500" indent="-571500" algn="just">
              <a:buFont typeface="Wingdings 2" panose="05020102010507070707" pitchFamily="18" charset="2"/>
              <a:buChar char=""/>
            </a:pPr>
            <a:r>
              <a:rPr lang="en-GB" sz="2400" b="1" dirty="0">
                <a:solidFill>
                  <a:srgbClr val="0000FF"/>
                </a:solidFill>
              </a:rPr>
              <a:t>The Relevance of Technical Proficiency for Data &amp; Information Handling. </a:t>
            </a:r>
          </a:p>
        </p:txBody>
      </p:sp>
    </p:spTree>
    <p:extLst>
      <p:ext uri="{BB962C8B-B14F-4D97-AF65-F5344CB8AC3E}">
        <p14:creationId xmlns:p14="http://schemas.microsoft.com/office/powerpoint/2010/main" val="1846936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6E9E8A9-3AD7-14CE-C616-0A5BD18D83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26750" y="1851982"/>
            <a:ext cx="2976880" cy="2129949"/>
          </a:xfrm>
        </p:spPr>
        <p:txBody>
          <a:bodyPr>
            <a:no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800" b="1" dirty="0">
                <a:solidFill>
                  <a:schemeClr val="tx1"/>
                </a:solidFill>
              </a:rPr>
              <a:t>Diagnostic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800" b="1" dirty="0">
                <a:solidFill>
                  <a:schemeClr val="tx1"/>
                </a:solidFill>
              </a:rPr>
              <a:t>Administrative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800" b="1" dirty="0">
                <a:solidFill>
                  <a:schemeClr val="tx1"/>
                </a:solidFill>
              </a:rPr>
              <a:t>Care Support</a:t>
            </a:r>
            <a:endParaRPr lang="en-US" sz="2800" b="1" dirty="0">
              <a:solidFill>
                <a:schemeClr val="tx1"/>
              </a:solidFill>
            </a:endParaRPr>
          </a:p>
          <a:p>
            <a:endParaRPr lang="en-US" sz="2800" b="1" dirty="0">
              <a:solidFill>
                <a:schemeClr val="tx1"/>
              </a:solidFill>
            </a:endParaRPr>
          </a:p>
          <a:p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E413A9-4ACB-5996-67EE-BFAC5FD403B9}"/>
              </a:ext>
            </a:extLst>
          </p:cNvPr>
          <p:cNvSpPr txBox="1"/>
          <p:nvPr/>
        </p:nvSpPr>
        <p:spPr>
          <a:xfrm>
            <a:off x="142605" y="237263"/>
            <a:ext cx="100725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00FF"/>
                </a:solidFill>
              </a:rPr>
              <a:t>The Use of Contemporary Technology in Healthcare</a:t>
            </a:r>
            <a:endParaRPr lang="en-GB" sz="3200" dirty="0"/>
          </a:p>
        </p:txBody>
      </p:sp>
      <p:pic>
        <p:nvPicPr>
          <p:cNvPr id="1026" name="Picture 2" descr="NHS England » Digital transformation">
            <a:extLst>
              <a:ext uri="{FF2B5EF4-FFF2-40B4-BE49-F238E27FC236}">
                <a16:creationId xmlns:a16="http://schemas.microsoft.com/office/drawing/2014/main" id="{5802075C-453D-3E2B-61B4-00D6A5CA28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04" y="822038"/>
            <a:ext cx="7901126" cy="4864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2EAC7EB-9E36-54FF-9CED-FC710F995DBC}"/>
              </a:ext>
            </a:extLst>
          </p:cNvPr>
          <p:cNvSpPr txBox="1"/>
          <p:nvPr/>
        </p:nvSpPr>
        <p:spPr>
          <a:xfrm>
            <a:off x="7802880" y="5687001"/>
            <a:ext cx="37943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(Digital Transformation, 2021</a:t>
            </a:r>
          </a:p>
        </p:txBody>
      </p:sp>
    </p:spTree>
    <p:extLst>
      <p:ext uri="{BB962C8B-B14F-4D97-AF65-F5344CB8AC3E}">
        <p14:creationId xmlns:p14="http://schemas.microsoft.com/office/powerpoint/2010/main" val="3657754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F2D527-EC20-00EA-E06F-6DC8938580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595" y="214545"/>
            <a:ext cx="5497003" cy="351407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938EB86-6E4B-69D6-7E2C-50E742B955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7084" y="3429000"/>
            <a:ext cx="6096000" cy="3042708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06FE907-B4C4-3BD9-6F4F-08FBD8123B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191" y="3662131"/>
            <a:ext cx="5788893" cy="2981324"/>
          </a:xfrm>
        </p:spPr>
        <p:txBody>
          <a:bodyPr>
            <a:no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care support can become easy (supporting, patient through E-services solution).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medication management become automatic solution to reducing cost.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Automation of manual work steps, better quality of care, increased patient safety, fewer medication errors.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9AA735-73A0-7396-DC37-0306F1863A86}"/>
              </a:ext>
            </a:extLst>
          </p:cNvPr>
          <p:cNvSpPr txBox="1"/>
          <p:nvPr/>
        </p:nvSpPr>
        <p:spPr>
          <a:xfrm>
            <a:off x="5957569" y="169903"/>
            <a:ext cx="6093462" cy="3099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"/>
            </a:pPr>
            <a:r>
              <a:rPr lang="en-US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From diagnostic to disease management bring tools safeguarding technology to the patient safety.</a:t>
            </a:r>
          </a:p>
          <a:p>
            <a:pPr lvl="0">
              <a:lnSpc>
                <a:spcPct val="115000"/>
              </a:lnSpc>
            </a:pPr>
            <a:endParaRPr lang="en-US" sz="11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Wingdings" panose="05000000000000000000" pitchFamily="2" charset="2"/>
              <a:buChar char=""/>
            </a:pPr>
            <a:r>
              <a:rPr lang="en-US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They bring more alerts on medication, flags and reminder, easy way to have a consultation and diagnostics online, and easier availability of patient data. </a:t>
            </a:r>
          </a:p>
          <a:p>
            <a:pPr lvl="0">
              <a:lnSpc>
                <a:spcPct val="115000"/>
              </a:lnSpc>
            </a:pPr>
            <a:endParaRPr lang="en-US" sz="11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"/>
            </a:pPr>
            <a:r>
              <a:rPr lang="en-US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Eventually alerts can help someone to adhere to the specific treatments, medications and schedules of treatment an appointment.</a:t>
            </a:r>
            <a:endParaRPr lang="en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6F7081-26D6-0A4C-0DF7-439128E5C0D3}"/>
              </a:ext>
            </a:extLst>
          </p:cNvPr>
          <p:cNvSpPr txBox="1"/>
          <p:nvPr/>
        </p:nvSpPr>
        <p:spPr>
          <a:xfrm>
            <a:off x="3011804" y="3069671"/>
            <a:ext cx="2875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(Servita.com, 2019)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DAEC01-DEE0-97C5-0FD8-EB8FCF723E6A}"/>
              </a:ext>
            </a:extLst>
          </p:cNvPr>
          <p:cNvSpPr txBox="1"/>
          <p:nvPr/>
        </p:nvSpPr>
        <p:spPr>
          <a:xfrm>
            <a:off x="9257122" y="6023728"/>
            <a:ext cx="26017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1">
                    <a:lumMod val="50000"/>
                  </a:schemeClr>
                </a:solidFill>
              </a:rPr>
              <a:t>G. Weissman (n.d.)</a:t>
            </a:r>
          </a:p>
        </p:txBody>
      </p:sp>
    </p:spTree>
    <p:extLst>
      <p:ext uri="{BB962C8B-B14F-4D97-AF65-F5344CB8AC3E}">
        <p14:creationId xmlns:p14="http://schemas.microsoft.com/office/powerpoint/2010/main" val="373355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C8B2F89-5265-EE17-3B6A-89264C854C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245" y="221941"/>
            <a:ext cx="6559525" cy="582136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958F300-4AD9-A27D-03A2-CBCD7FCD10B0}"/>
              </a:ext>
            </a:extLst>
          </p:cNvPr>
          <p:cNvSpPr txBox="1"/>
          <p:nvPr/>
        </p:nvSpPr>
        <p:spPr>
          <a:xfrm>
            <a:off x="81278" y="1158240"/>
            <a:ext cx="500888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 2" panose="05020102010507070707" pitchFamily="18" charset="2"/>
              <a:buChar char="C"/>
            </a:pP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3-D Printing</a:t>
            </a:r>
          </a:p>
          <a:p>
            <a:pPr marL="571500" indent="-571500">
              <a:buFont typeface="Wingdings 2" panose="05020102010507070707" pitchFamily="18" charset="2"/>
              <a:buChar char="C"/>
            </a:pP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Artificial Organs</a:t>
            </a:r>
          </a:p>
          <a:p>
            <a:pPr marL="571500" indent="-571500">
              <a:buFont typeface="Wingdings 2" panose="05020102010507070707" pitchFamily="18" charset="2"/>
              <a:buChar char="C"/>
            </a:pPr>
            <a:r>
              <a:rPr lang="en-US" sz="32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Robotic Surgery</a:t>
            </a:r>
          </a:p>
          <a:p>
            <a:pPr marL="571500" indent="-571500">
              <a:buFont typeface="Wingdings 2" panose="05020102010507070707" pitchFamily="18" charset="2"/>
              <a:buChar char="C"/>
            </a:pPr>
            <a:r>
              <a:rPr lang="en-US" sz="32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Health Wearables</a:t>
            </a:r>
          </a:p>
          <a:p>
            <a:pPr marL="571500" indent="-571500">
              <a:buFont typeface="Wingdings 2" panose="05020102010507070707" pitchFamily="18" charset="2"/>
              <a:buChar char="C"/>
            </a:pPr>
            <a:r>
              <a:rPr lang="en-US" sz="32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Virtual Reality (VR)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00" indent="-571500">
              <a:buFont typeface="Wingdings 2" panose="05020102010507070707" pitchFamily="18" charset="2"/>
              <a:buChar char="C"/>
            </a:pPr>
            <a:r>
              <a:rPr lang="en-US" sz="32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Telehealth</a:t>
            </a: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F73CC7-7001-1877-0D81-DB40471AA4B3}"/>
              </a:ext>
            </a:extLst>
          </p:cNvPr>
          <p:cNvSpPr txBox="1"/>
          <p:nvPr/>
        </p:nvSpPr>
        <p:spPr>
          <a:xfrm>
            <a:off x="117727" y="468445"/>
            <a:ext cx="49359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B31F57"/>
                </a:solidFill>
              </a:rPr>
              <a:t>More Benefits are as below: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139D6C-6E8B-1C75-D4CD-527DE7C165F2}"/>
              </a:ext>
            </a:extLst>
          </p:cNvPr>
          <p:cNvSpPr txBox="1"/>
          <p:nvPr/>
        </p:nvSpPr>
        <p:spPr>
          <a:xfrm>
            <a:off x="5951688" y="6043306"/>
            <a:ext cx="2104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B31F57"/>
                </a:solidFill>
              </a:rPr>
              <a:t>D. </a:t>
            </a:r>
            <a:r>
              <a:rPr lang="en-GB" sz="2000" b="1" dirty="0" err="1">
                <a:solidFill>
                  <a:srgbClr val="B31F57"/>
                </a:solidFill>
              </a:rPr>
              <a:t>Tyer</a:t>
            </a:r>
            <a:r>
              <a:rPr lang="en-GB" sz="2000" b="1" dirty="0">
                <a:solidFill>
                  <a:srgbClr val="B31F57"/>
                </a:solidFill>
              </a:rPr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3632468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EFF2A-9B57-1D3F-FB88-395262E62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Technology &amp; Covid - 19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3E8B94-3648-6030-46D1-A5AB206039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10673" y="542954"/>
            <a:ext cx="2667001" cy="5591175"/>
          </a:xfrm>
        </p:spPr>
        <p:txBody>
          <a:bodyPr>
            <a:normAutofit/>
          </a:bodyPr>
          <a:lstStyle/>
          <a:p>
            <a:endParaRPr lang="en-US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Digital diagnostics &amp; genomics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Smartphone apps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Online consultation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Telemedicine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Computer vision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Smart medical devices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Medical drones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Medical robots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Smart ambulances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A1F06B-4029-C682-3911-393E89C976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26" y="723871"/>
            <a:ext cx="9113048" cy="55911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F8CE8E-6CF2-42DF-0D72-9DED28D2005A}"/>
              </a:ext>
            </a:extLst>
          </p:cNvPr>
          <p:cNvSpPr txBox="1"/>
          <p:nvPr/>
        </p:nvSpPr>
        <p:spPr>
          <a:xfrm>
            <a:off x="1000125" y="-14316"/>
            <a:ext cx="93154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THE USING OF TRCHNOLOGY DURING COVID -19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03DE28-2FE2-2898-9E52-767547DF5A45}"/>
              </a:ext>
            </a:extLst>
          </p:cNvPr>
          <p:cNvSpPr txBox="1"/>
          <p:nvPr/>
        </p:nvSpPr>
        <p:spPr>
          <a:xfrm>
            <a:off x="2897517" y="6191458"/>
            <a:ext cx="51492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(COVID-19 pandemic. </a:t>
            </a:r>
            <a:r>
              <a:rPr lang="en-GB" sz="2000" b="1" i="1" dirty="0">
                <a:solidFill>
                  <a:srgbClr val="FF0000"/>
                </a:solidFill>
              </a:rPr>
              <a:t>Diagnostics, 2020)</a:t>
            </a:r>
            <a:endParaRPr lang="en-GB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773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4CF41FB-7816-55F3-7789-05B38A1757F5}"/>
              </a:ext>
            </a:extLst>
          </p:cNvPr>
          <p:cNvSpPr txBox="1"/>
          <p:nvPr/>
        </p:nvSpPr>
        <p:spPr>
          <a:xfrm>
            <a:off x="1247774" y="5940981"/>
            <a:ext cx="73628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Arial Black" panose="020B0A04020102020204" pitchFamily="34" charset="0"/>
              </a:rPr>
              <a:t>https://youtu.be/I-ublmf5wJs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C16E64-392D-2B3E-2242-C7B7638938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74" y="220216"/>
            <a:ext cx="11032715" cy="6161184"/>
          </a:xfrm>
          <a:prstGeom prst="rect">
            <a:avLst/>
          </a:prstGeom>
          <a:noFill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E5F2262-2DD7-F705-DF64-5938B47CA642}"/>
              </a:ext>
            </a:extLst>
          </p:cNvPr>
          <p:cNvSpPr/>
          <p:nvPr/>
        </p:nvSpPr>
        <p:spPr>
          <a:xfrm>
            <a:off x="441529" y="220216"/>
            <a:ext cx="11076960" cy="6161184"/>
          </a:xfrm>
          <a:prstGeom prst="rect">
            <a:avLst/>
          </a:prstGeom>
          <a:solidFill>
            <a:schemeClr val="bg2"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t"/>
          <a:lstStyle/>
          <a:p>
            <a:pPr algn="just"/>
            <a:endParaRPr lang="en-US" sz="2400" i="0" dirty="0">
              <a:solidFill>
                <a:schemeClr val="tx1"/>
              </a:solidFill>
              <a:effectLst/>
              <a:latin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24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any countries have released different versions of mobile applications leveraging GPS in order to identify the COVID-19 patients and help control the spread of virus.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Most of these applications are downloadable for free using individuals’ mobile numbers.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GPS location of the suspected cell phone users will be stored in the database.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alert a safe user if he meets a suspected virus victim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4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send the GPS location of the victim to the healthcare officials if any emergency help is needed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88034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B62A3D9-8645-73F5-E11D-1FEE85A184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8625196" cy="31394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FB0457C-9E68-1049-390E-E4FAE7F04B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0559" y="4197667"/>
            <a:ext cx="8981441" cy="26704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573512-CB79-2F32-0FAD-18B00DF42B89}"/>
              </a:ext>
            </a:extLst>
          </p:cNvPr>
          <p:cNvSpPr txBox="1"/>
          <p:nvPr/>
        </p:nvSpPr>
        <p:spPr>
          <a:xfrm>
            <a:off x="8886825" y="247651"/>
            <a:ext cx="3031329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TELEMEDICINE</a:t>
            </a:r>
          </a:p>
          <a:p>
            <a:endParaRPr lang="en-US" sz="2000" b="0" i="0" dirty="0">
              <a:solidFill>
                <a:srgbClr val="21212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b="0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very recent development that is ushering in the field of medical science is telemedicine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sz="2000" b="0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efers to the practice of remote patient care when the patient are not physically present with each other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2EDE56-BA24-68A0-50FE-D3007B3BAB38}"/>
              </a:ext>
            </a:extLst>
          </p:cNvPr>
          <p:cNvSpPr txBox="1"/>
          <p:nvPr/>
        </p:nvSpPr>
        <p:spPr>
          <a:xfrm>
            <a:off x="273846" y="3337560"/>
            <a:ext cx="2650329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2000" b="0" i="0" dirty="0">
              <a:solidFill>
                <a:srgbClr val="21212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b="0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With telemedicine, a patient can consult a specialist anywhere on the globe.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b="0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reduces the workload of overburdened hospital staff</a:t>
            </a:r>
            <a:r>
              <a:rPr lang="en-US" sz="2000" b="0" i="0" dirty="0">
                <a:solidFill>
                  <a:srgbClr val="212121"/>
                </a:solidFill>
                <a:effectLst/>
                <a:latin typeface="Cambria" panose="02040503050406030204" pitchFamily="18" charset="0"/>
              </a:rPr>
              <a:t>.</a:t>
            </a:r>
            <a:endParaRPr lang="en-US" sz="2000" dirty="0">
              <a:solidFill>
                <a:srgbClr val="21212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186ECF-8632-0B69-9D43-1785AD21AAD1}"/>
              </a:ext>
            </a:extLst>
          </p:cNvPr>
          <p:cNvSpPr txBox="1"/>
          <p:nvPr/>
        </p:nvSpPr>
        <p:spPr>
          <a:xfrm>
            <a:off x="8886825" y="6014720"/>
            <a:ext cx="24212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(NHS Covid- 2020)</a:t>
            </a:r>
          </a:p>
        </p:txBody>
      </p:sp>
    </p:spTree>
    <p:extLst>
      <p:ext uri="{BB962C8B-B14F-4D97-AF65-F5344CB8AC3E}">
        <p14:creationId xmlns:p14="http://schemas.microsoft.com/office/powerpoint/2010/main" val="17175267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F344FB-817F-AEC2-03F8-29253B731E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25" y="119062"/>
            <a:ext cx="5650745" cy="38433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3FF8A76-445D-A7A2-435B-5DE56F23E7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5975" y="2711450"/>
            <a:ext cx="6134099" cy="4089399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F42AA1F5-A532-5B1D-AED2-AC297AF419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7922" y="4152900"/>
            <a:ext cx="5238750" cy="2586037"/>
          </a:xfrm>
        </p:spPr>
        <p:txBody>
          <a:bodyPr>
            <a:normAutofit fontScale="70000" lnSpcReduction="20000"/>
          </a:bodyPr>
          <a:lstStyle/>
          <a:p>
            <a:r>
              <a:rPr lang="en-US" sz="4000" b="1" dirty="0">
                <a:solidFill>
                  <a:schemeClr val="tx1"/>
                </a:solidFill>
              </a:rPr>
              <a:t>ROBOTICS</a:t>
            </a:r>
            <a:endParaRPr lang="en-US" sz="4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4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Disinfect</a:t>
            </a:r>
            <a:r>
              <a:rPr lang="en-US" sz="34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areas 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400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Medical procedures and surgeries</a:t>
            </a:r>
            <a:endParaRPr lang="en-US" sz="340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4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distancing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sz="34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eliver </a:t>
            </a:r>
            <a:r>
              <a:rPr lang="en-US" sz="34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</a:t>
            </a:r>
            <a:r>
              <a:rPr lang="en-US" sz="34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to those in quarantine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34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support</a:t>
            </a:r>
          </a:p>
          <a:p>
            <a:pPr algn="l"/>
            <a:endParaRPr lang="en-US" u="sng" dirty="0"/>
          </a:p>
          <a:p>
            <a:endParaRPr lang="en-US" dirty="0"/>
          </a:p>
        </p:txBody>
      </p:sp>
      <p:sp>
        <p:nvSpPr>
          <p:cNvPr id="8" name="Subtitle 6">
            <a:extLst>
              <a:ext uri="{FF2B5EF4-FFF2-40B4-BE49-F238E27FC236}">
                <a16:creationId xmlns:a16="http://schemas.microsoft.com/office/drawing/2014/main" id="{E79BE629-89F2-050A-0C42-F2246AFD023C}"/>
              </a:ext>
            </a:extLst>
          </p:cNvPr>
          <p:cNvSpPr txBox="1">
            <a:spLocks/>
          </p:cNvSpPr>
          <p:nvPr/>
        </p:nvSpPr>
        <p:spPr>
          <a:xfrm>
            <a:off x="6096000" y="119061"/>
            <a:ext cx="5650745" cy="2722462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000" dirty="0"/>
              <a:t> </a:t>
            </a:r>
            <a:r>
              <a:rPr lang="en-US" sz="3800" b="1" dirty="0"/>
              <a:t>DRONES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first UK drone delivery carrying </a:t>
            </a:r>
            <a:r>
              <a:rPr lang="en-US" sz="29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chemotherapy drugs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Drones as telemedicine and transfer units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Drones for surveillance and screening </a:t>
            </a:r>
            <a:endParaRPr lang="en-US" sz="2900" u="sng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chieving approval to carry two types of </a:t>
            </a:r>
            <a:r>
              <a:rPr lang="en-US" sz="29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COVID-19 vaccine</a:t>
            </a:r>
            <a:endParaRPr lang="en-US" sz="29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Drones for public announcements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900" u="sng" dirty="0">
                <a:latin typeface="Arial" panose="020B0604020202020204" pitchFamily="34" charset="0"/>
                <a:cs typeface="Arial" panose="020B0604020202020204" pitchFamily="34" charset="0"/>
              </a:rPr>
              <a:t>Medical delivery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 to those in quarantine</a:t>
            </a:r>
          </a:p>
          <a:p>
            <a:pPr algn="l"/>
            <a:endParaRPr lang="en-US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754D59-7F4F-0B5B-59BD-15F2225C1EC2}"/>
              </a:ext>
            </a:extLst>
          </p:cNvPr>
          <p:cNvSpPr txBox="1"/>
          <p:nvPr/>
        </p:nvSpPr>
        <p:spPr>
          <a:xfrm>
            <a:off x="367922" y="3429000"/>
            <a:ext cx="29220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err="1">
                <a:solidFill>
                  <a:srgbClr val="FF0000"/>
                </a:solidFill>
                <a:hlinkClick r:id="rId5" tooltip="Original URL: http://www.uvdrobots.com/fight-coronavirus/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Uvdrobots</a:t>
            </a:r>
            <a:r>
              <a:rPr lang="en-GB" sz="2400" b="1" u="sng" dirty="0">
                <a:solidFill>
                  <a:srgbClr val="FF0000"/>
                </a:solidFill>
              </a:rPr>
              <a:t> 2020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410772-BAE0-1E96-A1E9-E2ED630FA7E6}"/>
              </a:ext>
            </a:extLst>
          </p:cNvPr>
          <p:cNvSpPr txBox="1"/>
          <p:nvPr/>
        </p:nvSpPr>
        <p:spPr>
          <a:xfrm>
            <a:off x="6018667" y="3490555"/>
            <a:ext cx="30731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D. </a:t>
            </a:r>
            <a:r>
              <a:rPr lang="en-GB" sz="2000" b="1" dirty="0" err="1">
                <a:solidFill>
                  <a:srgbClr val="FF0000"/>
                </a:solidFill>
              </a:rPr>
              <a:t>Gascuena</a:t>
            </a:r>
            <a:r>
              <a:rPr lang="en-GB" sz="2000" b="1" dirty="0">
                <a:solidFill>
                  <a:srgbClr val="FF0000"/>
                </a:solidFill>
              </a:rPr>
              <a:t> 2020</a:t>
            </a:r>
          </a:p>
        </p:txBody>
      </p:sp>
    </p:spTree>
    <p:extLst>
      <p:ext uri="{BB962C8B-B14F-4D97-AF65-F5344CB8AC3E}">
        <p14:creationId xmlns:p14="http://schemas.microsoft.com/office/powerpoint/2010/main" val="20495186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4 Best Practices for Excellent Digital Communication | EDUCAUSE">
            <a:extLst>
              <a:ext uri="{FF2B5EF4-FFF2-40B4-BE49-F238E27FC236}">
                <a16:creationId xmlns:a16="http://schemas.microsoft.com/office/drawing/2014/main" id="{51C62419-E776-42B4-1C26-84D7F65FAB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19" y="149755"/>
            <a:ext cx="8258265" cy="6558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897E2ED-9276-B5D4-521A-44717AFA2E79}"/>
              </a:ext>
            </a:extLst>
          </p:cNvPr>
          <p:cNvSpPr txBox="1"/>
          <p:nvPr/>
        </p:nvSpPr>
        <p:spPr>
          <a:xfrm>
            <a:off x="8430985" y="221653"/>
            <a:ext cx="3661774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sz="2800" b="1" dirty="0">
                <a:solidFill>
                  <a:srgbClr val="FF0000"/>
                </a:solidFill>
              </a:rPr>
              <a:t>Health Specialists/ Patients Access </a:t>
            </a:r>
          </a:p>
          <a:p>
            <a:pPr>
              <a:buClr>
                <a:srgbClr val="FF0000"/>
              </a:buClr>
            </a:pPr>
            <a:endParaRPr lang="en-GB" sz="2800" b="1" dirty="0"/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sz="2800" b="1" dirty="0">
                <a:solidFill>
                  <a:srgbClr val="0070C0"/>
                </a:solidFill>
              </a:rPr>
              <a:t>Online Booking </a:t>
            </a:r>
          </a:p>
          <a:p>
            <a:pPr>
              <a:buClr>
                <a:srgbClr val="FF0000"/>
              </a:buClr>
            </a:pPr>
            <a:endParaRPr lang="en-GB" sz="2800" b="1" dirty="0"/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sz="2800" b="1" dirty="0">
                <a:solidFill>
                  <a:srgbClr val="009900"/>
                </a:solidFill>
              </a:rPr>
              <a:t>Video calls from GP/ Consultant</a:t>
            </a:r>
          </a:p>
          <a:p>
            <a:pPr>
              <a:buClr>
                <a:srgbClr val="FF0000"/>
              </a:buClr>
            </a:pPr>
            <a:r>
              <a:rPr lang="en-GB" sz="2800" b="1" dirty="0"/>
              <a:t> 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sz="2800" b="1" dirty="0">
                <a:solidFill>
                  <a:srgbClr val="0066FF"/>
                </a:solidFill>
              </a:rPr>
              <a:t>E-Prescription</a:t>
            </a:r>
            <a:r>
              <a:rPr lang="en-GB" sz="28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>
              <a:buClr>
                <a:srgbClr val="FF0000"/>
              </a:buClr>
            </a:pPr>
            <a:endParaRPr lang="en-GB" sz="2800" b="1" dirty="0"/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Ø"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Refer to Hospital by online booking again. </a:t>
            </a:r>
          </a:p>
          <a:p>
            <a:pPr>
              <a:buClr>
                <a:srgbClr val="FF0000"/>
              </a:buClr>
            </a:pPr>
            <a:endParaRPr lang="en-GB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18873B-7809-A463-02A5-4786C315E0E5}"/>
              </a:ext>
            </a:extLst>
          </p:cNvPr>
          <p:cNvSpPr txBox="1"/>
          <p:nvPr/>
        </p:nvSpPr>
        <p:spPr>
          <a:xfrm>
            <a:off x="4167235" y="579644"/>
            <a:ext cx="426374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rgbClr val="FF0000"/>
                </a:solidFill>
              </a:rPr>
              <a:t>Digital Communication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B1F061-FE34-4A84-EE05-0535004096EC}"/>
              </a:ext>
            </a:extLst>
          </p:cNvPr>
          <p:cNvSpPr txBox="1"/>
          <p:nvPr/>
        </p:nvSpPr>
        <p:spPr>
          <a:xfrm>
            <a:off x="3423920" y="6045200"/>
            <a:ext cx="4368800" cy="50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D513AF-D357-CD19-7608-8B3DEC9376C1}"/>
              </a:ext>
            </a:extLst>
          </p:cNvPr>
          <p:cNvSpPr txBox="1"/>
          <p:nvPr/>
        </p:nvSpPr>
        <p:spPr>
          <a:xfrm>
            <a:off x="4381316" y="5946929"/>
            <a:ext cx="3929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3"/>
                </a:solidFill>
              </a:rPr>
              <a:t>(Liberty Bridge GP, 2022)</a:t>
            </a:r>
          </a:p>
        </p:txBody>
      </p:sp>
    </p:spTree>
    <p:extLst>
      <p:ext uri="{BB962C8B-B14F-4D97-AF65-F5344CB8AC3E}">
        <p14:creationId xmlns:p14="http://schemas.microsoft.com/office/powerpoint/2010/main" val="15874617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he Importance of Interprofessional Collaboration in Healthcare | Johnson &amp;  Johnson Nursing">
            <a:extLst>
              <a:ext uri="{FF2B5EF4-FFF2-40B4-BE49-F238E27FC236}">
                <a16:creationId xmlns:a16="http://schemas.microsoft.com/office/drawing/2014/main" id="{287DA539-A17D-A6BE-57D5-D1FFBB1AA1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" y="-254000"/>
            <a:ext cx="11948160" cy="497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62C7F82D-A16B-C1D0-813A-0A95A36C6114}"/>
              </a:ext>
            </a:extLst>
          </p:cNvPr>
          <p:cNvSpPr/>
          <p:nvPr/>
        </p:nvSpPr>
        <p:spPr>
          <a:xfrm>
            <a:off x="5079914" y="1137922"/>
            <a:ext cx="4680494" cy="187960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i="1" dirty="0">
                <a:solidFill>
                  <a:srgbClr val="0000FF"/>
                </a:solidFill>
              </a:rPr>
              <a:t>Coll</a:t>
            </a:r>
            <a:r>
              <a:rPr lang="en-GB" sz="4000" b="1" i="1" dirty="0">
                <a:solidFill>
                  <a:srgbClr val="0000FF"/>
                </a:solidFill>
              </a:rPr>
              <a:t>aboration</a:t>
            </a:r>
            <a:endParaRPr lang="en-GB" sz="4000" dirty="0">
              <a:solidFill>
                <a:srgbClr val="0000FF"/>
              </a:solidFill>
            </a:endParaRPr>
          </a:p>
        </p:txBody>
      </p:sp>
      <p:cxnSp>
        <p:nvCxnSpPr>
          <p:cNvPr id="5" name="Connector: Curved 4">
            <a:extLst>
              <a:ext uri="{FF2B5EF4-FFF2-40B4-BE49-F238E27FC236}">
                <a16:creationId xmlns:a16="http://schemas.microsoft.com/office/drawing/2014/main" id="{14A7D2B5-235B-2BF7-32B4-F810371D61C7}"/>
              </a:ext>
            </a:extLst>
          </p:cNvPr>
          <p:cNvCxnSpPr>
            <a:cxnSpLocks/>
            <a:stCxn id="3" idx="2"/>
          </p:cNvCxnSpPr>
          <p:nvPr/>
        </p:nvCxnSpPr>
        <p:spPr>
          <a:xfrm rot="10800000" flipV="1">
            <a:off x="2215112" y="2077722"/>
            <a:ext cx="2864802" cy="2646678"/>
          </a:xfrm>
          <a:prstGeom prst="curvedConnector3">
            <a:avLst>
              <a:gd name="adj1" fmla="val 96814"/>
            </a:avLst>
          </a:prstGeom>
          <a:ln>
            <a:headEnd type="triangle"/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54" name="Connector: Curved 2053">
            <a:extLst>
              <a:ext uri="{FF2B5EF4-FFF2-40B4-BE49-F238E27FC236}">
                <a16:creationId xmlns:a16="http://schemas.microsoft.com/office/drawing/2014/main" id="{44AEAB84-9844-8B30-1473-E65FD36AF9AC}"/>
              </a:ext>
            </a:extLst>
          </p:cNvPr>
          <p:cNvCxnSpPr>
            <a:cxnSpLocks/>
          </p:cNvCxnSpPr>
          <p:nvPr/>
        </p:nvCxnSpPr>
        <p:spPr>
          <a:xfrm rot="5400000">
            <a:off x="6534153" y="3547113"/>
            <a:ext cx="1706877" cy="627376"/>
          </a:xfrm>
          <a:prstGeom prst="curvedConnector3">
            <a:avLst>
              <a:gd name="adj1" fmla="val 50000"/>
            </a:avLst>
          </a:prstGeom>
          <a:ln>
            <a:headEnd type="triangle"/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74" name="Connector: Curved 2073">
            <a:extLst>
              <a:ext uri="{FF2B5EF4-FFF2-40B4-BE49-F238E27FC236}">
                <a16:creationId xmlns:a16="http://schemas.microsoft.com/office/drawing/2014/main" id="{6F566D74-B213-0E6D-BA2F-EE3408DA4530}"/>
              </a:ext>
            </a:extLst>
          </p:cNvPr>
          <p:cNvCxnSpPr>
            <a:cxnSpLocks/>
          </p:cNvCxnSpPr>
          <p:nvPr/>
        </p:nvCxnSpPr>
        <p:spPr>
          <a:xfrm rot="16200000" flipH="1">
            <a:off x="9312953" y="2587033"/>
            <a:ext cx="2656840" cy="1800773"/>
          </a:xfrm>
          <a:prstGeom prst="curvedConnector3">
            <a:avLst>
              <a:gd name="adj1" fmla="val -2773"/>
            </a:avLst>
          </a:prstGeom>
          <a:ln>
            <a:headEnd type="triangle"/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84" name="Scroll: Horizontal 2083">
            <a:extLst>
              <a:ext uri="{FF2B5EF4-FFF2-40B4-BE49-F238E27FC236}">
                <a16:creationId xmlns:a16="http://schemas.microsoft.com/office/drawing/2014/main" id="{D8479874-1001-26E9-B8A8-5BEB22FF5303}"/>
              </a:ext>
            </a:extLst>
          </p:cNvPr>
          <p:cNvSpPr/>
          <p:nvPr/>
        </p:nvSpPr>
        <p:spPr>
          <a:xfrm>
            <a:off x="127227" y="4478817"/>
            <a:ext cx="3840480" cy="1798320"/>
          </a:xfrm>
          <a:prstGeom prst="horizontalScroll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rgbClr val="0066FF"/>
                </a:solidFill>
              </a:rPr>
              <a:t>Interprofessional </a:t>
            </a:r>
            <a:r>
              <a:rPr lang="en-GB" sz="3200" b="1" i="1" dirty="0">
                <a:solidFill>
                  <a:srgbClr val="0066FF"/>
                </a:solidFill>
              </a:rPr>
              <a:t>Collaboration</a:t>
            </a:r>
          </a:p>
        </p:txBody>
      </p:sp>
      <p:sp>
        <p:nvSpPr>
          <p:cNvPr id="2091" name="Scroll: Horizontal 2090">
            <a:extLst>
              <a:ext uri="{FF2B5EF4-FFF2-40B4-BE49-F238E27FC236}">
                <a16:creationId xmlns:a16="http://schemas.microsoft.com/office/drawing/2014/main" id="{3584991E-2B04-0372-85B2-0B3F4A133A18}"/>
              </a:ext>
            </a:extLst>
          </p:cNvPr>
          <p:cNvSpPr/>
          <p:nvPr/>
        </p:nvSpPr>
        <p:spPr>
          <a:xfrm>
            <a:off x="4188617" y="4409444"/>
            <a:ext cx="3840480" cy="1982834"/>
          </a:xfrm>
          <a:prstGeom prst="horizontalScroll">
            <a:avLst/>
          </a:prstGeom>
          <a:solidFill>
            <a:srgbClr val="FFFF00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rgbClr val="FF0066"/>
                </a:solidFill>
              </a:rPr>
              <a:t>Healthcare Transformation</a:t>
            </a:r>
            <a:endParaRPr lang="en-GB" sz="3200" b="1" i="1" dirty="0">
              <a:solidFill>
                <a:srgbClr val="FF0066"/>
              </a:solidFill>
            </a:endParaRPr>
          </a:p>
        </p:txBody>
      </p:sp>
      <p:sp>
        <p:nvSpPr>
          <p:cNvPr id="2092" name="Scroll: Horizontal 2091">
            <a:extLst>
              <a:ext uri="{FF2B5EF4-FFF2-40B4-BE49-F238E27FC236}">
                <a16:creationId xmlns:a16="http://schemas.microsoft.com/office/drawing/2014/main" id="{29D5F9E5-C6C1-CB88-CA69-3510FB14171C}"/>
              </a:ext>
            </a:extLst>
          </p:cNvPr>
          <p:cNvSpPr/>
          <p:nvPr/>
        </p:nvSpPr>
        <p:spPr>
          <a:xfrm>
            <a:off x="8250007" y="4551680"/>
            <a:ext cx="3840480" cy="2036354"/>
          </a:xfrm>
          <a:prstGeom prst="horizontalScroll">
            <a:avLst/>
          </a:prstGeom>
          <a:solidFill>
            <a:srgbClr val="FFFF00"/>
          </a:solidFill>
          <a:ln w="38100"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rgbClr val="009900"/>
                </a:solidFill>
              </a:rPr>
              <a:t>Improve Patients’ Health</a:t>
            </a:r>
            <a:endParaRPr lang="en-GB" sz="3200" b="1" i="1" dirty="0">
              <a:solidFill>
                <a:srgbClr val="009900"/>
              </a:solidFill>
            </a:endParaRPr>
          </a:p>
        </p:txBody>
      </p:sp>
      <p:sp>
        <p:nvSpPr>
          <p:cNvPr id="2099" name="TextBox 2098">
            <a:extLst>
              <a:ext uri="{FF2B5EF4-FFF2-40B4-BE49-F238E27FC236}">
                <a16:creationId xmlns:a16="http://schemas.microsoft.com/office/drawing/2014/main" id="{74F375A4-656E-8B38-8812-45357CC92203}"/>
              </a:ext>
            </a:extLst>
          </p:cNvPr>
          <p:cNvSpPr txBox="1"/>
          <p:nvPr/>
        </p:nvSpPr>
        <p:spPr>
          <a:xfrm>
            <a:off x="1242231" y="6277135"/>
            <a:ext cx="70077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FF3399"/>
                </a:solidFill>
              </a:rPr>
              <a:t>Interprofessional-Collaborative-practice 2022)</a:t>
            </a:r>
          </a:p>
        </p:txBody>
      </p:sp>
    </p:spTree>
    <p:extLst>
      <p:ext uri="{BB962C8B-B14F-4D97-AF65-F5344CB8AC3E}">
        <p14:creationId xmlns:p14="http://schemas.microsoft.com/office/powerpoint/2010/main" val="2586893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3" dur="500"/>
                                        <p:tgtEl>
                                          <p:spTgt spid="2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084" grpId="0" animBg="1"/>
      <p:bldP spid="2091" grpId="0" animBg="1"/>
      <p:bldP spid="2092" grpId="0" animBg="1"/>
      <p:bldP spid="209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5B600D4-6A8A-56BB-EDC6-95189A446155}"/>
              </a:ext>
            </a:extLst>
          </p:cNvPr>
          <p:cNvSpPr txBox="1"/>
          <p:nvPr/>
        </p:nvSpPr>
        <p:spPr>
          <a:xfrm>
            <a:off x="8993080" y="6142693"/>
            <a:ext cx="3084802" cy="39049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 fontAlgn="base">
              <a:lnSpc>
                <a:spcPct val="115000"/>
              </a:lnSpc>
              <a:spcBef>
                <a:spcPts val="200"/>
              </a:spcBef>
            </a:pPr>
            <a:r>
              <a:rPr lang="en-GB" b="1" dirty="0">
                <a:solidFill>
                  <a:srgbClr val="0000FF"/>
                </a:solidFill>
              </a:rPr>
              <a:t>The SHARE Approach</a:t>
            </a:r>
            <a:r>
              <a:rPr lang="en-GB" b="1" u="sng" dirty="0">
                <a:solidFill>
                  <a:srgbClr val="0000FF"/>
                </a:solidFill>
                <a:latin typeface="inherit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b="1" u="sng" dirty="0">
                <a:solidFill>
                  <a:srgbClr val="0000FF"/>
                </a:solidFill>
                <a:effectLst/>
                <a:latin typeface="inherit"/>
                <a:ea typeface="Calibri" panose="020F0502020204030204" pitchFamily="34" charset="0"/>
                <a:cs typeface="Arial" panose="020B0604020202020204" pitchFamily="34" charset="0"/>
              </a:rPr>
              <a:t>2020)</a:t>
            </a:r>
            <a:endParaRPr lang="en-GB" b="1" dirty="0">
              <a:solidFill>
                <a:srgbClr val="0000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78B374-E887-AF68-BDB3-C6D6EC74CCD3}"/>
              </a:ext>
            </a:extLst>
          </p:cNvPr>
          <p:cNvSpPr txBox="1"/>
          <p:nvPr/>
        </p:nvSpPr>
        <p:spPr>
          <a:xfrm>
            <a:off x="10922000" y="0"/>
            <a:ext cx="1032600" cy="6001643"/>
          </a:xfrm>
          <a:prstGeom prst="rect">
            <a:avLst/>
          </a:prstGeom>
          <a:solidFill>
            <a:srgbClr val="009900"/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i="1" dirty="0">
                <a:solidFill>
                  <a:srgbClr val="0000FF"/>
                </a:solidFill>
              </a:rPr>
              <a:t>P</a:t>
            </a:r>
          </a:p>
          <a:p>
            <a:pPr algn="ctr"/>
            <a:r>
              <a:rPr lang="en-GB" sz="3200" b="1" i="1" dirty="0">
                <a:solidFill>
                  <a:srgbClr val="0000FF"/>
                </a:solidFill>
              </a:rPr>
              <a:t>A </a:t>
            </a:r>
          </a:p>
          <a:p>
            <a:pPr algn="ctr"/>
            <a:r>
              <a:rPr lang="en-GB" sz="3200" b="1" i="1" dirty="0">
                <a:solidFill>
                  <a:srgbClr val="0000FF"/>
                </a:solidFill>
              </a:rPr>
              <a:t>R</a:t>
            </a:r>
          </a:p>
          <a:p>
            <a:pPr algn="ctr"/>
            <a:r>
              <a:rPr lang="en-GB" sz="3200" b="1" i="1" dirty="0">
                <a:solidFill>
                  <a:srgbClr val="0000FF"/>
                </a:solidFill>
              </a:rPr>
              <a:t>T</a:t>
            </a:r>
          </a:p>
          <a:p>
            <a:pPr algn="ctr"/>
            <a:r>
              <a:rPr lang="en-GB" sz="3200" b="1" i="1" dirty="0">
                <a:solidFill>
                  <a:srgbClr val="0000FF"/>
                </a:solidFill>
              </a:rPr>
              <a:t>I </a:t>
            </a:r>
          </a:p>
          <a:p>
            <a:pPr algn="ctr"/>
            <a:r>
              <a:rPr lang="en-GB" sz="3200" b="1" i="1" dirty="0">
                <a:solidFill>
                  <a:srgbClr val="0000FF"/>
                </a:solidFill>
              </a:rPr>
              <a:t>C</a:t>
            </a:r>
          </a:p>
          <a:p>
            <a:pPr algn="ctr"/>
            <a:r>
              <a:rPr lang="en-GB" sz="3200" b="1" i="1" dirty="0">
                <a:solidFill>
                  <a:srgbClr val="0000FF"/>
                </a:solidFill>
              </a:rPr>
              <a:t>I </a:t>
            </a:r>
          </a:p>
          <a:p>
            <a:pPr algn="ctr"/>
            <a:r>
              <a:rPr lang="en-GB" sz="3200" b="1" i="1" dirty="0">
                <a:solidFill>
                  <a:srgbClr val="0000FF"/>
                </a:solidFill>
              </a:rPr>
              <a:t>P</a:t>
            </a:r>
          </a:p>
          <a:p>
            <a:pPr algn="ctr"/>
            <a:r>
              <a:rPr lang="en-GB" sz="3200" b="1" i="1" dirty="0">
                <a:solidFill>
                  <a:srgbClr val="0000FF"/>
                </a:solidFill>
              </a:rPr>
              <a:t>T</a:t>
            </a:r>
          </a:p>
          <a:p>
            <a:pPr algn="ctr"/>
            <a:r>
              <a:rPr lang="en-GB" sz="3200" b="1" i="1" dirty="0">
                <a:solidFill>
                  <a:srgbClr val="0000FF"/>
                </a:solidFill>
              </a:rPr>
              <a:t>I</a:t>
            </a:r>
          </a:p>
          <a:p>
            <a:pPr algn="ctr"/>
            <a:r>
              <a:rPr lang="en-GB" sz="3200" b="1" i="1" dirty="0">
                <a:solidFill>
                  <a:srgbClr val="0000FF"/>
                </a:solidFill>
              </a:rPr>
              <a:t>O</a:t>
            </a:r>
          </a:p>
          <a:p>
            <a:pPr algn="ctr"/>
            <a:r>
              <a:rPr lang="en-GB" sz="3200" b="1" i="1" dirty="0">
                <a:solidFill>
                  <a:srgbClr val="0000FF"/>
                </a:solidFill>
              </a:rPr>
              <a:t>N 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29C211F6-66EE-A73C-A8EA-1309DBCAF2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9819268"/>
              </p:ext>
            </p:extLst>
          </p:nvPr>
        </p:nvGraphicFramePr>
        <p:xfrm>
          <a:off x="139514" y="89980"/>
          <a:ext cx="9375321" cy="5873539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92200">
                  <a:extLst>
                    <a:ext uri="{9D8B030D-6E8A-4147-A177-3AD203B41FA5}">
                      <a16:colId xmlns:a16="http://schemas.microsoft.com/office/drawing/2014/main" val="2343298761"/>
                    </a:ext>
                  </a:extLst>
                </a:gridCol>
                <a:gridCol w="5682161">
                  <a:extLst>
                    <a:ext uri="{9D8B030D-6E8A-4147-A177-3AD203B41FA5}">
                      <a16:colId xmlns:a16="http://schemas.microsoft.com/office/drawing/2014/main" val="2850695180"/>
                    </a:ext>
                  </a:extLst>
                </a:gridCol>
                <a:gridCol w="2600960">
                  <a:extLst>
                    <a:ext uri="{9D8B030D-6E8A-4147-A177-3AD203B41FA5}">
                      <a16:colId xmlns:a16="http://schemas.microsoft.com/office/drawing/2014/main" val="3773805173"/>
                    </a:ext>
                  </a:extLst>
                </a:gridCol>
              </a:tblGrid>
              <a:tr h="1099325">
                <a:tc>
                  <a:txBody>
                    <a:bodyPr/>
                    <a:lstStyle/>
                    <a:p>
                      <a:pPr algn="ctr"/>
                      <a:r>
                        <a:rPr lang="en-GB" sz="3200" b="1" i="1" dirty="0">
                          <a:solidFill>
                            <a:srgbClr val="009900"/>
                          </a:solidFill>
                        </a:rPr>
                        <a:t>Step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b="1" i="1" dirty="0">
                          <a:solidFill>
                            <a:srgbClr val="0000FF"/>
                          </a:solidFill>
                        </a:rPr>
                        <a:t>S</a:t>
                      </a:r>
                      <a:r>
                        <a:rPr lang="en-GB" sz="3200" b="1" i="1" kern="1200" dirty="0">
                          <a:solidFill>
                            <a:srgbClr val="0099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eek patient's participation</a:t>
                      </a:r>
                      <a:endParaRPr lang="en-GB" sz="3200" b="1" i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478097"/>
                  </a:ext>
                </a:extLst>
              </a:tr>
              <a:tr h="1224963">
                <a:tc>
                  <a:txBody>
                    <a:bodyPr/>
                    <a:lstStyle/>
                    <a:p>
                      <a:pPr algn="ctr"/>
                      <a:r>
                        <a:rPr lang="en-GB" sz="3200" b="1" i="1" dirty="0">
                          <a:solidFill>
                            <a:srgbClr val="FF0000"/>
                          </a:solidFill>
                        </a:rPr>
                        <a:t>Step 2 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b="1" i="1" dirty="0">
                          <a:solidFill>
                            <a:srgbClr val="0000FF"/>
                          </a:solidFill>
                        </a:rPr>
                        <a:t>H</a:t>
                      </a:r>
                      <a:r>
                        <a:rPr lang="en-GB" sz="3200" b="1" i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elp patient explore &amp; compare treatment options</a:t>
                      </a:r>
                      <a:endParaRPr lang="en-GB" sz="3200" b="1" i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2920317"/>
                  </a:ext>
                </a:extLst>
              </a:tr>
              <a:tr h="1224963">
                <a:tc>
                  <a:txBody>
                    <a:bodyPr/>
                    <a:lstStyle/>
                    <a:p>
                      <a:pPr algn="ctr"/>
                      <a:r>
                        <a:rPr lang="en-GB" sz="3200" b="1" i="1" dirty="0"/>
                        <a:t>Step 3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b="1" i="1" dirty="0">
                          <a:solidFill>
                            <a:srgbClr val="0000FF"/>
                          </a:solidFill>
                        </a:rPr>
                        <a:t>A</a:t>
                      </a:r>
                      <a:r>
                        <a:rPr lang="en-GB" sz="3200" b="1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ssess patient's values &amp; preferences</a:t>
                      </a:r>
                      <a:endParaRPr lang="en-GB" sz="3200" b="1" i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8795287"/>
                  </a:ext>
                </a:extLst>
              </a:tr>
              <a:tr h="1224963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i="1" dirty="0">
                          <a:solidFill>
                            <a:srgbClr val="0066FF"/>
                          </a:solidFill>
                        </a:rPr>
                        <a:t>Step 4 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b="1" i="1" dirty="0">
                          <a:solidFill>
                            <a:srgbClr val="0000FF"/>
                          </a:solidFill>
                        </a:rPr>
                        <a:t>R</a:t>
                      </a:r>
                      <a:r>
                        <a:rPr lang="en-GB" sz="3200" b="1" i="1" kern="1200" dirty="0">
                          <a:solidFill>
                            <a:srgbClr val="0066FF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each a decision </a:t>
                      </a:r>
                      <a:r>
                        <a:rPr lang="en-GB" sz="3200" b="1" i="1" kern="1200">
                          <a:solidFill>
                            <a:srgbClr val="0066FF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with the </a:t>
                      </a:r>
                      <a:r>
                        <a:rPr lang="en-GB" sz="3200" b="1" i="1" kern="1200" dirty="0">
                          <a:solidFill>
                            <a:srgbClr val="0066FF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patient</a:t>
                      </a:r>
                      <a:endParaRPr lang="en-GB" sz="3200" b="1" i="1" dirty="0">
                        <a:solidFill>
                          <a:srgbClr val="0066FF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1492074"/>
                  </a:ext>
                </a:extLst>
              </a:tr>
              <a:tr h="1099325">
                <a:tc>
                  <a:txBody>
                    <a:bodyPr/>
                    <a:lstStyle/>
                    <a:p>
                      <a:pPr algn="ctr"/>
                      <a:r>
                        <a:rPr lang="en-GB" sz="3200" b="1" i="1">
                          <a:solidFill>
                            <a:srgbClr val="009900"/>
                          </a:solidFill>
                        </a:rPr>
                        <a:t>Step </a:t>
                      </a:r>
                      <a:r>
                        <a:rPr lang="en-GB" sz="3200" b="1" i="1" dirty="0">
                          <a:solidFill>
                            <a:srgbClr val="009900"/>
                          </a:solidFill>
                        </a:rPr>
                        <a:t>5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b="1" i="1" dirty="0">
                          <a:solidFill>
                            <a:srgbClr val="0000FF"/>
                          </a:solidFill>
                        </a:rPr>
                        <a:t>E</a:t>
                      </a:r>
                      <a:r>
                        <a:rPr lang="en-GB" sz="3200" b="1" i="1" kern="1200" dirty="0">
                          <a:solidFill>
                            <a:srgbClr val="0099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valuate patient's decision</a:t>
                      </a:r>
                      <a:endParaRPr lang="en-GB" sz="3200" b="1" i="1" dirty="0">
                        <a:solidFill>
                          <a:srgbClr val="0099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5840410"/>
                  </a:ext>
                </a:extLst>
              </a:tr>
            </a:tbl>
          </a:graphicData>
        </a:graphic>
      </p:graphicFrame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CF8BF1B-7624-90C5-C43A-90D011E87CB2}"/>
              </a:ext>
            </a:extLst>
          </p:cNvPr>
          <p:cNvCxnSpPr>
            <a:cxnSpLocks/>
          </p:cNvCxnSpPr>
          <p:nvPr/>
        </p:nvCxnSpPr>
        <p:spPr>
          <a:xfrm flipH="1">
            <a:off x="9540235" y="329813"/>
            <a:ext cx="1356365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4D2E823-1F94-1FC3-F4ED-7C29487434C5}"/>
              </a:ext>
            </a:extLst>
          </p:cNvPr>
          <p:cNvCxnSpPr>
            <a:cxnSpLocks/>
          </p:cNvCxnSpPr>
          <p:nvPr/>
        </p:nvCxnSpPr>
        <p:spPr>
          <a:xfrm flipH="1">
            <a:off x="9540235" y="3652133"/>
            <a:ext cx="1394462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25C3444C-6FBD-B6E7-DC80-8E85F242C52E}"/>
              </a:ext>
            </a:extLst>
          </p:cNvPr>
          <p:cNvCxnSpPr>
            <a:cxnSpLocks/>
          </p:cNvCxnSpPr>
          <p:nvPr/>
        </p:nvCxnSpPr>
        <p:spPr>
          <a:xfrm flipH="1">
            <a:off x="9514835" y="4881493"/>
            <a:ext cx="1389382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A98CB874-9F98-27C1-1E36-6B67F19D9076}"/>
              </a:ext>
            </a:extLst>
          </p:cNvPr>
          <p:cNvCxnSpPr>
            <a:cxnSpLocks/>
          </p:cNvCxnSpPr>
          <p:nvPr/>
        </p:nvCxnSpPr>
        <p:spPr>
          <a:xfrm flipH="1">
            <a:off x="9540235" y="1467733"/>
            <a:ext cx="1356365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C030ADA9-8859-197D-DF1E-1BA6054578BB}"/>
              </a:ext>
            </a:extLst>
          </p:cNvPr>
          <p:cNvCxnSpPr>
            <a:cxnSpLocks/>
          </p:cNvCxnSpPr>
          <p:nvPr/>
        </p:nvCxnSpPr>
        <p:spPr>
          <a:xfrm flipH="1">
            <a:off x="9540235" y="2509133"/>
            <a:ext cx="1394462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28" descr="A doctor talking to a patient&#10;&#10;Description automatically generated with medium confidence">
            <a:extLst>
              <a:ext uri="{FF2B5EF4-FFF2-40B4-BE49-F238E27FC236}">
                <a16:creationId xmlns:a16="http://schemas.microsoft.com/office/drawing/2014/main" id="{AB1162A9-E4B9-02B6-12E7-90B9BC27D9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995" y="78175"/>
            <a:ext cx="2613840" cy="1074192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Picture 30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E04CF98F-56AD-8911-1D4B-F966E62636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6395" y="1155135"/>
            <a:ext cx="2613840" cy="1181278"/>
          </a:xfrm>
          <a:prstGeom prst="rect">
            <a:avLst/>
          </a:prstGeom>
        </p:spPr>
      </p:pic>
      <p:pic>
        <p:nvPicPr>
          <p:cNvPr id="1025" name="Picture 1024" descr="A doctor talking to a patient&#10;&#10;Description automatically generated with medium confidence">
            <a:extLst>
              <a:ext uri="{FF2B5EF4-FFF2-40B4-BE49-F238E27FC236}">
                <a16:creationId xmlns:a16="http://schemas.microsoft.com/office/drawing/2014/main" id="{8F741DD9-C373-DE92-8FB6-4A4A543189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9868" y="2333873"/>
            <a:ext cx="2565672" cy="1168400"/>
          </a:xfrm>
          <a:prstGeom prst="rect">
            <a:avLst/>
          </a:prstGeom>
        </p:spPr>
      </p:pic>
      <p:pic>
        <p:nvPicPr>
          <p:cNvPr id="1033" name="Picture 1032" descr="A doctor talking to a patient&#10;&#10;Description automatically generated with low confidence">
            <a:extLst>
              <a:ext uri="{FF2B5EF4-FFF2-40B4-BE49-F238E27FC236}">
                <a16:creationId xmlns:a16="http://schemas.microsoft.com/office/drawing/2014/main" id="{1B27482F-B703-8A13-96E0-3FB8E6F5389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4280" y="3565763"/>
            <a:ext cx="2613839" cy="1181278"/>
          </a:xfrm>
          <a:prstGeom prst="rect">
            <a:avLst/>
          </a:prstGeom>
        </p:spPr>
      </p:pic>
      <p:pic>
        <p:nvPicPr>
          <p:cNvPr id="1035" name="Picture 1034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37601A1B-D6C4-A6D8-08A6-36095EC8A1A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6394" y="4731623"/>
            <a:ext cx="2559145" cy="123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202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6" dur="2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9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05CBF-6AEE-51C5-C7F2-C6EF57BC9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41" y="779065"/>
            <a:ext cx="11047306" cy="1666240"/>
          </a:xfrm>
        </p:spPr>
        <p:txBody>
          <a:bodyPr>
            <a:normAutofit/>
          </a:bodyPr>
          <a:lstStyle/>
          <a:p>
            <a:pPr algn="ctr"/>
            <a:r>
              <a:rPr lang="en-GB" sz="3400" b="1" dirty="0">
                <a:solidFill>
                  <a:schemeClr val="accent6">
                    <a:lumMod val="75000"/>
                  </a:schemeClr>
                </a:solidFill>
              </a:rPr>
              <a:t>The Use of Digital Literacy for Employee Well-being &amp; Their Professional Career Development </a:t>
            </a:r>
            <a:br>
              <a:rPr lang="en-GB" sz="3400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(Teaching, E-learning &amp; Self-development). </a:t>
            </a:r>
            <a:endParaRPr lang="en-GB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9EEEC-4999-7C9D-4DAE-F261C32AC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374" y="2658369"/>
            <a:ext cx="10728960" cy="2774765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4000" b="1" i="0" u="none" strike="noStrike" dirty="0">
                <a:solidFill>
                  <a:srgbClr val="FF0000"/>
                </a:solidFill>
                <a:effectLst/>
                <a:latin typeface="inherit"/>
              </a:rPr>
              <a:t>Digital </a:t>
            </a:r>
            <a:r>
              <a:rPr lang="en-GB" sz="4000" b="1" i="0" u="none" strike="noStrike" dirty="0">
                <a:solidFill>
                  <a:srgbClr val="FF0000"/>
                </a:solidFill>
                <a:effectLst/>
                <a:latin typeface="Bitter"/>
              </a:rPr>
              <a:t>literacy </a:t>
            </a:r>
            <a:r>
              <a:rPr lang="en-GB" sz="4000" b="1" i="0" u="none" strike="noStrike" dirty="0">
                <a:solidFill>
                  <a:srgbClr val="FF0000"/>
                </a:solidFill>
                <a:effectLst/>
                <a:latin typeface="inherit"/>
              </a:rPr>
              <a:t>technology is integrated into our lives. As technology evolves we want the health and social care workforce to be fully competent, confident and capable in its use in the workplace.</a:t>
            </a:r>
          </a:p>
          <a:p>
            <a:pPr marL="0" indent="0" algn="just">
              <a:buNone/>
            </a:pPr>
            <a:endParaRPr lang="en-GB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98381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654B6-2434-24A7-E962-0CF5E8327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10996802" cy="1550989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Why Digital Literacy for Employee Well-being &amp; Their Professional Career Development is Important: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47D01-7845-1F3A-9CDA-7281450C6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99413"/>
            <a:ext cx="10109035" cy="3094992"/>
          </a:xfrm>
        </p:spPr>
        <p:txBody>
          <a:bodyPr>
            <a:noAutofit/>
          </a:bodyPr>
          <a:lstStyle/>
          <a:p>
            <a:pPr algn="l"/>
            <a:r>
              <a:rPr lang="en-GB" sz="3600" b="1" i="0" dirty="0">
                <a:solidFill>
                  <a:srgbClr val="1D2228"/>
                </a:solidFill>
                <a:effectLst/>
                <a:latin typeface="Helvetica Neue"/>
              </a:rPr>
              <a:t>Communication, and Participation </a:t>
            </a:r>
          </a:p>
          <a:p>
            <a:pPr algn="l"/>
            <a:r>
              <a:rPr lang="en-GB" sz="3600" b="1" i="0" dirty="0">
                <a:solidFill>
                  <a:srgbClr val="1D2228"/>
                </a:solidFill>
                <a:effectLst/>
                <a:latin typeface="Helvetica Neue"/>
              </a:rPr>
              <a:t>Teaching, Learning and self development </a:t>
            </a:r>
          </a:p>
          <a:p>
            <a:pPr algn="l"/>
            <a:r>
              <a:rPr lang="en-GB" sz="3600" b="1" i="0" dirty="0">
                <a:solidFill>
                  <a:srgbClr val="1D2228"/>
                </a:solidFill>
                <a:effectLst/>
                <a:latin typeface="Helvetica Neue"/>
              </a:rPr>
              <a:t>Information, data and media Literacies </a:t>
            </a:r>
            <a:endParaRPr lang="en-GB" sz="3600" b="1" dirty="0">
              <a:solidFill>
                <a:srgbClr val="1D2228"/>
              </a:solidFill>
              <a:latin typeface="Helvetica Neue"/>
            </a:endParaRPr>
          </a:p>
          <a:p>
            <a:pPr algn="l"/>
            <a:r>
              <a:rPr lang="en-GB" sz="3600" b="1" i="0" dirty="0">
                <a:solidFill>
                  <a:srgbClr val="1D2228"/>
                </a:solidFill>
                <a:effectLst/>
                <a:latin typeface="Helvetica Neue"/>
              </a:rPr>
              <a:t>Creation, Innovation, and scholarship </a:t>
            </a:r>
          </a:p>
        </p:txBody>
      </p:sp>
    </p:spTree>
    <p:extLst>
      <p:ext uri="{BB962C8B-B14F-4D97-AF65-F5344CB8AC3E}">
        <p14:creationId xmlns:p14="http://schemas.microsoft.com/office/powerpoint/2010/main" val="2021988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hat is digital literacy and why is it important to the health and social care workforce?">
            <a:hlinkClick r:id="" action="ppaction://media"/>
            <a:extLst>
              <a:ext uri="{FF2B5EF4-FFF2-40B4-BE49-F238E27FC236}">
                <a16:creationId xmlns:a16="http://schemas.microsoft.com/office/drawing/2014/main" id="{B65D8CB9-C133-EF7A-7DD0-767DF8B12A1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10898" y="1522209"/>
            <a:ext cx="8596668" cy="4651532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BD882DC4-AD8B-A88D-6788-2E05D470486E}"/>
              </a:ext>
            </a:extLst>
          </p:cNvPr>
          <p:cNvSpPr txBox="1">
            <a:spLocks/>
          </p:cNvSpPr>
          <p:nvPr/>
        </p:nvSpPr>
        <p:spPr>
          <a:xfrm>
            <a:off x="132080" y="304800"/>
            <a:ext cx="11850874" cy="5080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500" b="1" dirty="0">
                <a:solidFill>
                  <a:srgbClr val="0000FF"/>
                </a:solidFill>
                <a:latin typeface="YouTube Sans"/>
              </a:rPr>
              <a:t>Why digitalis </a:t>
            </a:r>
            <a:r>
              <a:rPr lang="en-GB" sz="2500" b="1" dirty="0">
                <a:solidFill>
                  <a:srgbClr val="0000FF"/>
                </a:solidFill>
                <a:latin typeface="Bitter"/>
              </a:rPr>
              <a:t>literacy </a:t>
            </a:r>
            <a:r>
              <a:rPr lang="en-GB" sz="2500" b="1" dirty="0">
                <a:solidFill>
                  <a:srgbClr val="0000FF"/>
                </a:solidFill>
                <a:latin typeface="inherit"/>
              </a:rPr>
              <a:t>technology </a:t>
            </a:r>
            <a:r>
              <a:rPr lang="en-GB" sz="2500" b="1" dirty="0">
                <a:solidFill>
                  <a:srgbClr val="0000FF"/>
                </a:solidFill>
                <a:latin typeface="YouTube Sans"/>
              </a:rPr>
              <a:t>is important to the health and social care workforce?</a:t>
            </a:r>
            <a:br>
              <a:rPr lang="en-GB" sz="2500" b="1" dirty="0">
                <a:solidFill>
                  <a:srgbClr val="0000FF"/>
                </a:solidFill>
                <a:latin typeface="YouTube Sans"/>
              </a:rPr>
            </a:br>
            <a:endParaRPr lang="en-GB" sz="25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3924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55637-517B-74A7-13D1-82FD7D119AF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3853" y="1779029"/>
            <a:ext cx="11858626" cy="597461"/>
          </a:xfrm>
        </p:spPr>
        <p:txBody>
          <a:bodyPr>
            <a:noAutofit/>
          </a:bodyPr>
          <a:lstStyle/>
          <a:p>
            <a:pPr lvl="0" algn="ctr"/>
            <a:r>
              <a:rPr lang="en-GB" sz="3000" b="1" dirty="0">
                <a:solidFill>
                  <a:srgbClr val="0000FF"/>
                </a:solidFill>
              </a:rPr>
              <a:t>The relevance of technical proficiency  for data and information</a:t>
            </a:r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FE9CCA71-3690-56BC-F55C-C678D29D13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893" y="206143"/>
            <a:ext cx="4016829" cy="171886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5A36F4F-2FF2-A6EC-7811-CA4B338BA7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8231" y="389589"/>
            <a:ext cx="4501607" cy="161108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7E3C70BC-F860-A834-EE83-4A10E1081763}"/>
              </a:ext>
            </a:extLst>
          </p:cNvPr>
          <p:cNvSpPr txBox="1">
            <a:spLocks/>
          </p:cNvSpPr>
          <p:nvPr/>
        </p:nvSpPr>
        <p:spPr>
          <a:xfrm>
            <a:off x="1651561" y="2555537"/>
            <a:ext cx="8088720" cy="59746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rmAutofit/>
          </a:bodyPr>
          <a:lstStyle>
            <a:lvl1pPr marL="0" marR="0" lvl="0" indent="0" algn="ct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6000" b="0" i="0" u="none" strike="noStrike" kern="1200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r>
              <a:rPr lang="en-GB" sz="3600" b="1" dirty="0">
                <a:solidFill>
                  <a:srgbClr val="FF0000"/>
                </a:solidFill>
              </a:rPr>
              <a:t>What is data and information in HSC? 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9C94D595-256C-43CD-1890-4233CD6007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030" y="3235946"/>
            <a:ext cx="11448272" cy="938113"/>
          </a:xfrm>
        </p:spPr>
        <p:txBody>
          <a:bodyPr>
            <a:noAutofit/>
          </a:bodyPr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2800" b="1" dirty="0">
                <a:solidFill>
                  <a:srgbClr val="0099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 can be defined as personal information recorded by an organisation for a particular Needs.  These can be: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C02A42-590E-F496-5E02-CDA943412112}"/>
              </a:ext>
            </a:extLst>
          </p:cNvPr>
          <p:cNvSpPr txBox="1"/>
          <p:nvPr/>
        </p:nvSpPr>
        <p:spPr>
          <a:xfrm>
            <a:off x="2125529" y="4243855"/>
            <a:ext cx="3970471" cy="1465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rgbClr val="0099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Names </a:t>
            </a:r>
          </a:p>
          <a:p>
            <a:pPr marL="457200" indent="-457200" algn="l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rgbClr val="0099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Date of birth </a:t>
            </a:r>
          </a:p>
          <a:p>
            <a:pPr marL="457200" indent="-457200" algn="l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rgbClr val="0099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Address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CCCF6E7-AEB4-1533-A9AC-60D31279FF2E}"/>
              </a:ext>
            </a:extLst>
          </p:cNvPr>
          <p:cNvSpPr txBox="1"/>
          <p:nvPr/>
        </p:nvSpPr>
        <p:spPr>
          <a:xfrm>
            <a:off x="5543550" y="4062539"/>
            <a:ext cx="4196731" cy="1963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rgbClr val="0099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Email address </a:t>
            </a:r>
          </a:p>
          <a:p>
            <a:pPr marL="571500" indent="-571500" algn="l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rgbClr val="0099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Phone Number </a:t>
            </a:r>
          </a:p>
          <a:p>
            <a:pPr marL="571500" indent="-571500" algn="l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rgbClr val="0099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Medical record </a:t>
            </a:r>
          </a:p>
          <a:p>
            <a:pPr marL="571500" indent="-571500" algn="l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rgbClr val="0099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Gender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75F463-02D6-CAAA-B272-C1C831A94117}"/>
              </a:ext>
            </a:extLst>
          </p:cNvPr>
          <p:cNvSpPr txBox="1"/>
          <p:nvPr/>
        </p:nvSpPr>
        <p:spPr>
          <a:xfrm>
            <a:off x="4779826" y="917783"/>
            <a:ext cx="28620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(health.org, 2021)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FF7BE-2190-89C6-B4C3-FDF460175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354" y="2783990"/>
            <a:ext cx="10507286" cy="3830169"/>
          </a:xfrm>
        </p:spPr>
        <p:txBody>
          <a:bodyPr>
            <a:noAutofit/>
          </a:bodyPr>
          <a:lstStyle/>
          <a:p>
            <a:pPr lvl="0"/>
            <a:r>
              <a:rPr lang="en-GB" sz="4400" b="1" dirty="0">
                <a:solidFill>
                  <a:srgbClr val="0000FF"/>
                </a:solidFill>
              </a:rPr>
              <a:t>Its facilitate growth</a:t>
            </a:r>
          </a:p>
          <a:p>
            <a:pPr lvl="0"/>
            <a:r>
              <a:rPr lang="en-GB" sz="4400" b="1" dirty="0">
                <a:solidFill>
                  <a:srgbClr val="0000FF"/>
                </a:solidFill>
              </a:rPr>
              <a:t>Its increase productivity</a:t>
            </a:r>
          </a:p>
          <a:p>
            <a:pPr lvl="0"/>
            <a:r>
              <a:rPr lang="en-GB" sz="4400" b="1" dirty="0">
                <a:solidFill>
                  <a:srgbClr val="0000FF"/>
                </a:solidFill>
              </a:rPr>
              <a:t>Helps to gain competitive advantage</a:t>
            </a:r>
          </a:p>
          <a:p>
            <a:pPr lvl="0"/>
            <a:r>
              <a:rPr lang="en-GB" sz="4400" b="1" dirty="0">
                <a:solidFill>
                  <a:srgbClr val="0000FF"/>
                </a:solidFill>
              </a:rPr>
              <a:t>Helps information sharing </a:t>
            </a:r>
          </a:p>
          <a:p>
            <a:endParaRPr lang="en-GB" sz="4400" b="1" dirty="0">
              <a:solidFill>
                <a:srgbClr val="0000FF"/>
              </a:solidFill>
            </a:endParaRPr>
          </a:p>
        </p:txBody>
      </p:sp>
      <p:pic>
        <p:nvPicPr>
          <p:cNvPr id="4" name="Picture 2" descr="A women wearing a blue shirt is typing on a keyword to showcase her technical skills">
            <a:extLst>
              <a:ext uri="{FF2B5EF4-FFF2-40B4-BE49-F238E27FC236}">
                <a16:creationId xmlns:a16="http://schemas.microsoft.com/office/drawing/2014/main" id="{7A08C793-BD72-D561-7A1D-C9662C121CC6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7251765" y="150643"/>
            <a:ext cx="4762496" cy="3171825"/>
          </a:xfrm>
        </p:spPr>
      </p:pic>
      <p:pic>
        <p:nvPicPr>
          <p:cNvPr id="5" name="Picture 2" descr="A women wearing a blue shirt is typing on a keyword to showcase her technical skills">
            <a:extLst>
              <a:ext uri="{FF2B5EF4-FFF2-40B4-BE49-F238E27FC236}">
                <a16:creationId xmlns:a16="http://schemas.microsoft.com/office/drawing/2014/main" id="{C855E0C8-44DB-03A3-7871-77D005EFC1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880245" y="61865"/>
            <a:ext cx="5029095" cy="33671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BBA75E-9155-B8B1-42EB-0055397BB2B1}"/>
              </a:ext>
            </a:extLst>
          </p:cNvPr>
          <p:cNvSpPr txBox="1"/>
          <p:nvPr/>
        </p:nvSpPr>
        <p:spPr>
          <a:xfrm>
            <a:off x="164955" y="619761"/>
            <a:ext cx="690105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r>
              <a:rPr lang="en-GB" sz="3200" b="1" i="1" dirty="0">
                <a:solidFill>
                  <a:srgbClr val="00B050"/>
                </a:solidFill>
              </a:rPr>
              <a:t>Technical proficiency </a:t>
            </a:r>
            <a:r>
              <a:rPr lang="en-GB" sz="3200" b="1" dirty="0">
                <a:solidFill>
                  <a:srgbClr val="00B050"/>
                </a:solidFill>
              </a:rPr>
              <a:t>is said to be the expertise and competence required to perform tasks in a particular job role.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5D543B-0365-40C0-DF93-4324156B8953}"/>
              </a:ext>
            </a:extLst>
          </p:cNvPr>
          <p:cNvSpPr txBox="1"/>
          <p:nvPr/>
        </p:nvSpPr>
        <p:spPr>
          <a:xfrm>
            <a:off x="9009525" y="3329339"/>
            <a:ext cx="27515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(NHS UK, 2022)</a:t>
            </a:r>
          </a:p>
        </p:txBody>
      </p:sp>
    </p:spTree>
    <p:extLst>
      <p:ext uri="{BB962C8B-B14F-4D97-AF65-F5344CB8AC3E}">
        <p14:creationId xmlns:p14="http://schemas.microsoft.com/office/powerpoint/2010/main" val="5407615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36E43-0595-1E75-DE18-E86829400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133" y="530948"/>
            <a:ext cx="6237368" cy="151454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Why the better use of Data information is so important for HSC?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A789C-F14F-C760-CB9E-4B7BEE64F2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956" y="2554200"/>
            <a:ext cx="6237368" cy="3796506"/>
          </a:xfrm>
        </p:spPr>
        <p:txBody>
          <a:bodyPr>
            <a:noAutofit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en-GB" sz="3200" b="1" dirty="0">
                <a:solidFill>
                  <a:srgbClr val="0066FF"/>
                </a:solidFill>
              </a:rPr>
              <a:t>Lead the Improvement in the quality of services and patients outcome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3200" b="1" dirty="0">
                <a:solidFill>
                  <a:srgbClr val="0066FF"/>
                </a:solidFill>
              </a:rPr>
              <a:t>Helps to plan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3200" b="1" dirty="0">
                <a:solidFill>
                  <a:srgbClr val="0066FF"/>
                </a:solidFill>
              </a:rPr>
              <a:t>Reduce time of diagnosis and treatment </a:t>
            </a:r>
          </a:p>
          <a:p>
            <a:endParaRPr lang="en-GB" sz="3200" b="1" dirty="0">
              <a:solidFill>
                <a:srgbClr val="0066FF"/>
              </a:solidFill>
            </a:endParaRPr>
          </a:p>
        </p:txBody>
      </p:sp>
      <p:pic>
        <p:nvPicPr>
          <p:cNvPr id="4" name="Picture 3" descr="Professional development for preK–12 teachers">
            <a:extLst>
              <a:ext uri="{FF2B5EF4-FFF2-40B4-BE49-F238E27FC236}">
                <a16:creationId xmlns:a16="http://schemas.microsoft.com/office/drawing/2014/main" id="{9A770A37-50E3-137B-3C7C-F762085CCDCC}"/>
              </a:ext>
            </a:extLst>
          </p:cNvPr>
          <p:cNvPicPr>
            <a:picLocks noGrp="1"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564324" y="337202"/>
            <a:ext cx="5415729" cy="379650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C495FF-86D6-9368-49F4-1EC9298BC41C}"/>
              </a:ext>
            </a:extLst>
          </p:cNvPr>
          <p:cNvSpPr txBox="1"/>
          <p:nvPr/>
        </p:nvSpPr>
        <p:spPr>
          <a:xfrm>
            <a:off x="7599680" y="4785360"/>
            <a:ext cx="2225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9900"/>
                </a:solidFill>
              </a:rPr>
              <a:t>(NHS.com, 2022)</a:t>
            </a:r>
          </a:p>
        </p:txBody>
      </p:sp>
    </p:spTree>
    <p:extLst>
      <p:ext uri="{BB962C8B-B14F-4D97-AF65-F5344CB8AC3E}">
        <p14:creationId xmlns:p14="http://schemas.microsoft.com/office/powerpoint/2010/main" val="28971654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C6C17-2979-D95F-3284-45239FA65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655" y="117654"/>
            <a:ext cx="6782376" cy="633662"/>
          </a:xfrm>
        </p:spPr>
        <p:txBody>
          <a:bodyPr>
            <a:noAutofit/>
          </a:bodyPr>
          <a:lstStyle/>
          <a:p>
            <a:pPr algn="ctr"/>
            <a:r>
              <a:rPr lang="en-GB" sz="4400" b="1" i="1" dirty="0">
                <a:solidFill>
                  <a:srgbClr val="FF0000"/>
                </a:solidFill>
              </a:rPr>
              <a:t>References: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3919E-23CE-305F-A8E9-9F6490754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48" y="751315"/>
            <a:ext cx="11865066" cy="5592923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rgbClr val="0000FF"/>
                </a:solidFill>
              </a:rPr>
              <a:t>D. Highton (2019)</a:t>
            </a:r>
            <a:r>
              <a:rPr lang="en-GB" b="1" dirty="0"/>
              <a:t>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‘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Servita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’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</a:t>
            </a:r>
            <a:r>
              <a:rPr lang="en-GB" b="1" dirty="0"/>
              <a:t> </a:t>
            </a:r>
            <a:r>
              <a:rPr lang="en-GB" sz="16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https://www.healtheuropa.com/wp-content/uploads/2019/06/H10-D-Highton-5003-image-1024x576.jpg</a:t>
            </a:r>
            <a:r>
              <a:rPr lang="en-GB" sz="16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i="1" dirty="0">
                <a:solidFill>
                  <a:srgbClr val="00B0F0"/>
                </a:solidFill>
              </a:rPr>
              <a:t>(Access on November 30, 2022) </a:t>
            </a:r>
          </a:p>
          <a:p>
            <a:r>
              <a:rPr lang="en-GB" dirty="0">
                <a:solidFill>
                  <a:srgbClr val="0000FF"/>
                </a:solidFill>
              </a:rPr>
              <a:t>D. </a:t>
            </a:r>
            <a:r>
              <a:rPr lang="en-GB" dirty="0" err="1">
                <a:solidFill>
                  <a:srgbClr val="0000FF"/>
                </a:solidFill>
              </a:rPr>
              <a:t>Gascuena</a:t>
            </a:r>
            <a:r>
              <a:rPr lang="en-GB" dirty="0">
                <a:solidFill>
                  <a:srgbClr val="0000FF"/>
                </a:solidFill>
              </a:rPr>
              <a:t> (2020),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“Drones to stop the covid-19 epidemic,” </a:t>
            </a:r>
            <a:r>
              <a:rPr lang="en-GB" dirty="0"/>
              <a:t>Available at: </a:t>
            </a:r>
            <a:r>
              <a:rPr lang="en-GB" u="sng" dirty="0">
                <a:solidFill>
                  <a:srgbClr val="00B050"/>
                </a:solidFill>
                <a:hlinkClick r:id="rId4" tooltip="Original URL: https://www.bbva.com/en/drones-to-stopthe-covid-19-epidemic/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https://www.bbva.com/en/drones-to-stopthe-covid-19-epidemic/</a:t>
            </a:r>
            <a:r>
              <a:rPr lang="en-GB" dirty="0">
                <a:solidFill>
                  <a:srgbClr val="00B050"/>
                </a:solidFill>
              </a:rPr>
              <a:t> </a:t>
            </a:r>
            <a:r>
              <a:rPr lang="en-GB" dirty="0">
                <a:solidFill>
                  <a:srgbClr val="00B0F0"/>
                </a:solidFill>
              </a:rPr>
              <a:t>(Accessed on November 15 2022).</a:t>
            </a:r>
            <a:endParaRPr lang="en-GB" sz="1600" i="1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00FF"/>
                </a:solidFill>
              </a:rPr>
              <a:t>Geneva, Switzerland (2010)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‘WHO’ </a:t>
            </a:r>
            <a:r>
              <a:rPr lang="en-GB" dirty="0"/>
              <a:t>Available at: </a:t>
            </a:r>
            <a:r>
              <a:rPr lang="en-GB" dirty="0">
                <a:solidFill>
                  <a:srgbClr val="0099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https://www.whpa.org/activities/interprofessional-collaborative-practice</a:t>
            </a:r>
            <a:r>
              <a:rPr lang="en-GB" dirty="0">
                <a:solidFill>
                  <a:srgbClr val="009900"/>
                </a:solidFill>
              </a:rPr>
              <a:t> </a:t>
            </a:r>
            <a:r>
              <a:rPr lang="en-GB" i="1" dirty="0">
                <a:solidFill>
                  <a:srgbClr val="00B0F0"/>
                </a:solidFill>
              </a:rPr>
              <a:t>(</a:t>
            </a:r>
            <a:r>
              <a:rPr lang="en-GB" i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altLang="en-US" i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ccessed on 9 Nov. 2022) </a:t>
            </a:r>
            <a:endParaRPr lang="en-GB" i="1" dirty="0"/>
          </a:p>
          <a:p>
            <a:r>
              <a:rPr lang="en-GB" dirty="0">
                <a:solidFill>
                  <a:srgbClr val="0000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Hurley Group(2022)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‘</a:t>
            </a:r>
            <a:r>
              <a:rPr lang="en-GB" i="1" u="sng" dirty="0">
                <a:solidFill>
                  <a:schemeClr val="accent1">
                    <a:lumMod val="75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Liberty Bridge Road Practice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’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</a:t>
            </a:r>
            <a:r>
              <a:rPr lang="en-GB" dirty="0">
                <a:solidFill>
                  <a:srgbClr val="0000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>
                <a:solidFill>
                  <a:srgbClr val="0099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(https://www.libertybridgeroadgp.co.uk)</a:t>
            </a:r>
            <a:r>
              <a:rPr lang="en-GB" dirty="0">
                <a:solidFill>
                  <a:srgbClr val="009900"/>
                </a:solidFill>
              </a:rPr>
              <a:t>- </a:t>
            </a:r>
            <a:r>
              <a:rPr lang="en-GB" sz="1400" dirty="0">
                <a:solidFill>
                  <a:srgbClr val="00B0F0"/>
                </a:solidFill>
              </a:rPr>
              <a:t>(</a:t>
            </a:r>
            <a:r>
              <a:rPr lang="en-GB" sz="1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altLang="en-US" sz="14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ccessed on 7 Nov. 2022) </a:t>
            </a:r>
          </a:p>
          <a:p>
            <a:r>
              <a:rPr lang="en-GB" dirty="0">
                <a:solidFill>
                  <a:srgbClr val="0000FF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HEE (2018) </a:t>
            </a:r>
            <a:r>
              <a:rPr lang="en-GB" i="1" dirty="0">
                <a:solidFill>
                  <a:srgbClr val="EF5285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‘Digital literacy of the wider workforce’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 </a:t>
            </a:r>
            <a:r>
              <a:rPr lang="en-GB" dirty="0">
                <a:solidFill>
                  <a:srgbClr val="EF5285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>
                <a:solidFill>
                  <a:srgbClr val="00B050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https://www.hee.nhs.uk/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sz="1200" i="1" dirty="0">
                <a:solidFill>
                  <a:srgbClr val="00B0F0"/>
                </a:solidFill>
              </a:rPr>
              <a:t>(Access on November 28, 2022) </a:t>
            </a:r>
          </a:p>
          <a:p>
            <a:r>
              <a:rPr lang="en-GB" dirty="0">
                <a:solidFill>
                  <a:srgbClr val="0000FF"/>
                </a:solidFill>
              </a:rPr>
              <a:t>Rockville, MD (2020)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‘The SHARE Approach’ </a:t>
            </a:r>
            <a:r>
              <a:rPr lang="en-GB" dirty="0"/>
              <a:t>Available at: </a:t>
            </a:r>
            <a:r>
              <a:rPr lang="en-GB" dirty="0">
                <a:solidFill>
                  <a:srgbClr val="00B050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https://digital-health.blog/2020/01/26/the-tools-to-share-decisions-with-the-patient/</a:t>
            </a:r>
            <a:r>
              <a:rPr lang="en-GB" dirty="0"/>
              <a:t> </a:t>
            </a:r>
            <a:r>
              <a:rPr lang="en-GB" sz="1600" i="1" dirty="0">
                <a:solidFill>
                  <a:srgbClr val="00B0F0"/>
                </a:solidFill>
              </a:rPr>
              <a:t>(A</a:t>
            </a:r>
            <a:r>
              <a:rPr lang="en-GB" altLang="en-US" sz="1600" i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ccessed on 20 Nov.  2022) </a:t>
            </a:r>
          </a:p>
          <a:p>
            <a:r>
              <a:rPr lang="en-GB" dirty="0">
                <a:solidFill>
                  <a:srgbClr val="0000FF"/>
                </a:solidFill>
              </a:rPr>
              <a:t>UVD (Feb. 2020).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‘Robots are fighting Coronavirus’, </a:t>
            </a:r>
            <a:r>
              <a:rPr lang="en-GB" dirty="0"/>
              <a:t>China Buys Danish Robots to Fight Coronavirus. Available on:</a:t>
            </a:r>
            <a:r>
              <a:rPr lang="en-GB" dirty="0">
                <a:solidFill>
                  <a:srgbClr val="009900"/>
                </a:solidFill>
              </a:rPr>
              <a:t> </a:t>
            </a:r>
            <a:r>
              <a:rPr lang="en-GB" u="sng" dirty="0">
                <a:solidFill>
                  <a:srgbClr val="009900"/>
                </a:solidFill>
                <a:hlinkClick r:id="rId10" tooltip="Original URL: http://www.uvdrobots.com/fight-coronavirus/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http://www.uvdrobots.com/fight-coronavirus/</a:t>
            </a:r>
            <a:r>
              <a:rPr lang="en-GB" dirty="0">
                <a:solidFill>
                  <a:srgbClr val="009900"/>
                </a:solidFill>
              </a:rPr>
              <a:t> </a:t>
            </a:r>
            <a:r>
              <a:rPr lang="en-GB" dirty="0">
                <a:solidFill>
                  <a:srgbClr val="00B0F0"/>
                </a:solidFill>
              </a:rPr>
              <a:t>(Accessed on November 15 2022).</a:t>
            </a:r>
          </a:p>
          <a:p>
            <a:r>
              <a:rPr lang="en-GB" dirty="0">
                <a:solidFill>
                  <a:srgbClr val="0000FF"/>
                </a:solidFill>
              </a:rPr>
              <a:t>Yang T., Gentile M., Shen C.F., Cheng C.M. 2020 ‘</a:t>
            </a:r>
            <a:r>
              <a:rPr lang="en-GB" dirty="0"/>
              <a:t>Combining point-of-care diagnostics and internet of medical things (IoMT) to combat the COVID-19 pandemic. </a:t>
            </a:r>
            <a:r>
              <a:rPr lang="en-GB" i="1" dirty="0"/>
              <a:t>Diagnostics (Basel)’ </a:t>
            </a:r>
            <a:r>
              <a:rPr lang="en-GB" dirty="0"/>
              <a:t>: Available at: </a:t>
            </a:r>
            <a:r>
              <a:rPr lang="en-GB" dirty="0">
                <a:solidFill>
                  <a:srgbClr val="009900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https://doi.org/10.3390/diagnostics10040224</a:t>
            </a:r>
            <a:r>
              <a:rPr lang="en-GB" dirty="0">
                <a:solidFill>
                  <a:srgbClr val="009900"/>
                </a:solidFill>
              </a:rPr>
              <a:t> </a:t>
            </a:r>
            <a:r>
              <a:rPr lang="en-GB" sz="1600" dirty="0">
                <a:solidFill>
                  <a:srgbClr val="00B0F0"/>
                </a:solidFill>
              </a:rPr>
              <a:t>(Accessed on December 5 2022).</a:t>
            </a:r>
            <a:endParaRPr lang="en-GB" sz="1600" i="1" dirty="0">
              <a:solidFill>
                <a:srgbClr val="00B0F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4D2E49F-F904-CF0F-74E0-CEA8A027B1EA}"/>
              </a:ext>
            </a:extLst>
          </p:cNvPr>
          <p:cNvSpPr txBox="1">
            <a:spLocks/>
          </p:cNvSpPr>
          <p:nvPr/>
        </p:nvSpPr>
        <p:spPr>
          <a:xfrm>
            <a:off x="5333177" y="1175994"/>
            <a:ext cx="5447195" cy="2945859"/>
          </a:xfrm>
          <a:prstGeom prst="smileyFace">
            <a:avLst/>
          </a:prstGeom>
          <a:solidFill>
            <a:srgbClr val="92D050"/>
          </a:solidFill>
          <a:ln w="57150" cap="flat" cmpd="sng" algn="ctr">
            <a:solidFill>
              <a:srgbClr val="FF0066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>
              <a:solidFill>
                <a:srgbClr val="FF0000"/>
              </a:solidFill>
            </a:endParaRPr>
          </a:p>
          <a:p>
            <a:pPr algn="ctr"/>
            <a:endParaRPr lang="en-GB" sz="2400" b="1" dirty="0">
              <a:solidFill>
                <a:srgbClr val="FF0000"/>
              </a:solidFill>
            </a:endParaRPr>
          </a:p>
          <a:p>
            <a:pPr algn="ctr"/>
            <a:r>
              <a:rPr lang="en-GB" sz="5300" b="1" dirty="0">
                <a:solidFill>
                  <a:srgbClr val="FF0000"/>
                </a:solidFill>
              </a:rPr>
              <a:t>Thank you </a:t>
            </a:r>
          </a:p>
          <a:p>
            <a:pPr algn="ctr"/>
            <a:endParaRPr lang="en-GB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065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1165</TotalTime>
  <Words>1203</Words>
  <Application>Microsoft Office PowerPoint</Application>
  <PresentationFormat>Widescreen</PresentationFormat>
  <Paragraphs>169</Paragraphs>
  <Slides>19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34" baseType="lpstr">
      <vt:lpstr>Arial</vt:lpstr>
      <vt:lpstr>Arial Black</vt:lpstr>
      <vt:lpstr>Bitter</vt:lpstr>
      <vt:lpstr>Calibri</vt:lpstr>
      <vt:lpstr>Calibri Light</vt:lpstr>
      <vt:lpstr>Cambria</vt:lpstr>
      <vt:lpstr>Helvetica Neue</vt:lpstr>
      <vt:lpstr>inherit</vt:lpstr>
      <vt:lpstr>Times New Roman</vt:lpstr>
      <vt:lpstr>Trebuchet MS</vt:lpstr>
      <vt:lpstr>Wingdings</vt:lpstr>
      <vt:lpstr>Wingdings 2</vt:lpstr>
      <vt:lpstr>Wingdings 3</vt:lpstr>
      <vt:lpstr>YouTube Sans</vt:lpstr>
      <vt:lpstr>Facet</vt:lpstr>
      <vt:lpstr>Digital Skills and Research Methods LCHS4002_LON </vt:lpstr>
      <vt:lpstr>Group of 5</vt:lpstr>
      <vt:lpstr>PowerPoint Presentation</vt:lpstr>
      <vt:lpstr>PowerPoint Presentation</vt:lpstr>
      <vt:lpstr>PowerPoint Presentation</vt:lpstr>
      <vt:lpstr>Technology &amp; Covid - 19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Use of Digital Literacy for Employee Well-being &amp; Their Professional Career Development  (Teaching, E-learning &amp; Self-development). </vt:lpstr>
      <vt:lpstr>Why Digital Literacy for Employee Well-being &amp; Their Professional Career Development is Important: </vt:lpstr>
      <vt:lpstr>PowerPoint Presentation</vt:lpstr>
      <vt:lpstr>The relevance of technical proficiency  for data and information</vt:lpstr>
      <vt:lpstr>PowerPoint Presentation</vt:lpstr>
      <vt:lpstr>Why the better use of Data information is so important for HSC?</vt:lpstr>
      <vt:lpstr>References: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Noyomie Palma (2215256)</dc:creator>
  <cp:lastModifiedBy>Noyomie Palma (2215256)</cp:lastModifiedBy>
  <cp:revision>282</cp:revision>
  <dcterms:created xsi:type="dcterms:W3CDTF">2022-11-09T10:23:07Z</dcterms:created>
  <dcterms:modified xsi:type="dcterms:W3CDTF">2022-12-11T20:24:49Z</dcterms:modified>
</cp:coreProperties>
</file>