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1"/>
  </p:notesMasterIdLst>
  <p:handoutMasterIdLst>
    <p:handoutMasterId r:id="rId192"/>
  </p:handoutMasterIdLst>
  <p:sldIdLst>
    <p:sldId id="477" r:id="rId2"/>
    <p:sldId id="478" r:id="rId3"/>
    <p:sldId id="277" r:id="rId4"/>
    <p:sldId id="321" r:id="rId5"/>
    <p:sldId id="273" r:id="rId6"/>
    <p:sldId id="295" r:id="rId7"/>
    <p:sldId id="288" r:id="rId8"/>
    <p:sldId id="290" r:id="rId9"/>
    <p:sldId id="293" r:id="rId10"/>
    <p:sldId id="294" r:id="rId11"/>
    <p:sldId id="340" r:id="rId12"/>
    <p:sldId id="332" r:id="rId13"/>
    <p:sldId id="256" r:id="rId14"/>
    <p:sldId id="385" r:id="rId15"/>
    <p:sldId id="257" r:id="rId16"/>
    <p:sldId id="259" r:id="rId17"/>
    <p:sldId id="281" r:id="rId18"/>
    <p:sldId id="354" r:id="rId19"/>
    <p:sldId id="370" r:id="rId20"/>
    <p:sldId id="355" r:id="rId21"/>
    <p:sldId id="282" r:id="rId22"/>
    <p:sldId id="283" r:id="rId23"/>
    <p:sldId id="380" r:id="rId24"/>
    <p:sldId id="356" r:id="rId25"/>
    <p:sldId id="357" r:id="rId26"/>
    <p:sldId id="358" r:id="rId27"/>
    <p:sldId id="359" r:id="rId28"/>
    <p:sldId id="360" r:id="rId29"/>
    <p:sldId id="361" r:id="rId30"/>
    <p:sldId id="362" r:id="rId31"/>
    <p:sldId id="381" r:id="rId32"/>
    <p:sldId id="373" r:id="rId33"/>
    <p:sldId id="374" r:id="rId34"/>
    <p:sldId id="382" r:id="rId35"/>
    <p:sldId id="276" r:id="rId36"/>
    <p:sldId id="479" r:id="rId37"/>
    <p:sldId id="278" r:id="rId38"/>
    <p:sldId id="363" r:id="rId39"/>
    <p:sldId id="480" r:id="rId40"/>
    <p:sldId id="481" r:id="rId41"/>
    <p:sldId id="482" r:id="rId42"/>
    <p:sldId id="352" r:id="rId43"/>
    <p:sldId id="335" r:id="rId44"/>
    <p:sldId id="484" r:id="rId45"/>
    <p:sldId id="333" r:id="rId46"/>
    <p:sldId id="348" r:id="rId47"/>
    <p:sldId id="336" r:id="rId48"/>
    <p:sldId id="337" r:id="rId49"/>
    <p:sldId id="485" r:id="rId50"/>
    <p:sldId id="341" r:id="rId51"/>
    <p:sldId id="339" r:id="rId52"/>
    <p:sldId id="338" r:id="rId53"/>
    <p:sldId id="346" r:id="rId54"/>
    <p:sldId id="486" r:id="rId55"/>
    <p:sldId id="347" r:id="rId56"/>
    <p:sldId id="343" r:id="rId57"/>
    <p:sldId id="344" r:id="rId58"/>
    <p:sldId id="345" r:id="rId59"/>
    <p:sldId id="488" r:id="rId60"/>
    <p:sldId id="490" r:id="rId61"/>
    <p:sldId id="258" r:id="rId62"/>
    <p:sldId id="306" r:id="rId63"/>
    <p:sldId id="307" r:id="rId64"/>
    <p:sldId id="299" r:id="rId65"/>
    <p:sldId id="292" r:id="rId66"/>
    <p:sldId id="297" r:id="rId67"/>
    <p:sldId id="491" r:id="rId68"/>
    <p:sldId id="305" r:id="rId69"/>
    <p:sldId id="301" r:id="rId70"/>
    <p:sldId id="302" r:id="rId71"/>
    <p:sldId id="303" r:id="rId72"/>
    <p:sldId id="304" r:id="rId73"/>
    <p:sldId id="296" r:id="rId74"/>
    <p:sldId id="314" r:id="rId75"/>
    <p:sldId id="492" r:id="rId76"/>
    <p:sldId id="313" r:id="rId77"/>
    <p:sldId id="493" r:id="rId78"/>
    <p:sldId id="494" r:id="rId79"/>
    <p:sldId id="318" r:id="rId80"/>
    <p:sldId id="496" r:id="rId81"/>
    <p:sldId id="497" r:id="rId82"/>
    <p:sldId id="334" r:id="rId83"/>
    <p:sldId id="498" r:id="rId84"/>
    <p:sldId id="499" r:id="rId85"/>
    <p:sldId id="323" r:id="rId86"/>
    <p:sldId id="322" r:id="rId87"/>
    <p:sldId id="501" r:id="rId88"/>
    <p:sldId id="330" r:id="rId89"/>
    <p:sldId id="326" r:id="rId90"/>
    <p:sldId id="327" r:id="rId91"/>
    <p:sldId id="328" r:id="rId92"/>
    <p:sldId id="325" r:id="rId93"/>
    <p:sldId id="502" r:id="rId94"/>
    <p:sldId id="285" r:id="rId95"/>
    <p:sldId id="505" r:id="rId96"/>
    <p:sldId id="291" r:id="rId97"/>
    <p:sldId id="506" r:id="rId98"/>
    <p:sldId id="342" r:id="rId99"/>
    <p:sldId id="507" r:id="rId100"/>
    <p:sldId id="508" r:id="rId101"/>
    <p:sldId id="298" r:id="rId102"/>
    <p:sldId id="509" r:id="rId103"/>
    <p:sldId id="510" r:id="rId104"/>
    <p:sldId id="511" r:id="rId105"/>
    <p:sldId id="512" r:id="rId106"/>
    <p:sldId id="513" r:id="rId107"/>
    <p:sldId id="514" r:id="rId108"/>
    <p:sldId id="515" r:id="rId109"/>
    <p:sldId id="516" r:id="rId110"/>
    <p:sldId id="309" r:id="rId111"/>
    <p:sldId id="310" r:id="rId112"/>
    <p:sldId id="311" r:id="rId113"/>
    <p:sldId id="312" r:id="rId114"/>
    <p:sldId id="517" r:id="rId115"/>
    <p:sldId id="518" r:id="rId116"/>
    <p:sldId id="315" r:id="rId117"/>
    <p:sldId id="519" r:id="rId118"/>
    <p:sldId id="316" r:id="rId119"/>
    <p:sldId id="317" r:id="rId120"/>
    <p:sldId id="520" r:id="rId121"/>
    <p:sldId id="319" r:id="rId122"/>
    <p:sldId id="320" r:id="rId123"/>
    <p:sldId id="521" r:id="rId124"/>
    <p:sldId id="522" r:id="rId125"/>
    <p:sldId id="284" r:id="rId126"/>
    <p:sldId id="523" r:id="rId127"/>
    <p:sldId id="280" r:id="rId128"/>
    <p:sldId id="524" r:id="rId129"/>
    <p:sldId id="526" r:id="rId130"/>
    <p:sldId id="275" r:id="rId131"/>
    <p:sldId id="261" r:id="rId132"/>
    <p:sldId id="263" r:id="rId133"/>
    <p:sldId id="269" r:id="rId134"/>
    <p:sldId id="271" r:id="rId135"/>
    <p:sldId id="272" r:id="rId136"/>
    <p:sldId id="270" r:id="rId137"/>
    <p:sldId id="264" r:id="rId138"/>
    <p:sldId id="527" r:id="rId139"/>
    <p:sldId id="274" r:id="rId140"/>
    <p:sldId id="528" r:id="rId141"/>
    <p:sldId id="367" r:id="rId142"/>
    <p:sldId id="393" r:id="rId143"/>
    <p:sldId id="394" r:id="rId144"/>
    <p:sldId id="397" r:id="rId145"/>
    <p:sldId id="262" r:id="rId146"/>
    <p:sldId id="642" r:id="rId147"/>
    <p:sldId id="643" r:id="rId148"/>
    <p:sldId id="641" r:id="rId149"/>
    <p:sldId id="652" r:id="rId150"/>
    <p:sldId id="637" r:id="rId151"/>
    <p:sldId id="653" r:id="rId152"/>
    <p:sldId id="638" r:id="rId153"/>
    <p:sldId id="654" r:id="rId154"/>
    <p:sldId id="647" r:id="rId155"/>
    <p:sldId id="648" r:id="rId156"/>
    <p:sldId id="649" r:id="rId157"/>
    <p:sldId id="650" r:id="rId158"/>
    <p:sldId id="657" r:id="rId159"/>
    <p:sldId id="639" r:id="rId160"/>
    <p:sldId id="658" r:id="rId161"/>
    <p:sldId id="659" r:id="rId162"/>
    <p:sldId id="369" r:id="rId163"/>
    <p:sldId id="391" r:id="rId164"/>
    <p:sldId id="392" r:id="rId165"/>
    <p:sldId id="660" r:id="rId166"/>
    <p:sldId id="661" r:id="rId167"/>
    <p:sldId id="375" r:id="rId168"/>
    <p:sldId id="662" r:id="rId169"/>
    <p:sldId id="395" r:id="rId170"/>
    <p:sldId id="396" r:id="rId171"/>
    <p:sldId id="663" r:id="rId172"/>
    <p:sldId id="398" r:id="rId173"/>
    <p:sldId id="399" r:id="rId174"/>
    <p:sldId id="403" r:id="rId175"/>
    <p:sldId id="401" r:id="rId176"/>
    <p:sldId id="402" r:id="rId177"/>
    <p:sldId id="387" r:id="rId178"/>
    <p:sldId id="372" r:id="rId179"/>
    <p:sldId id="383" r:id="rId180"/>
    <p:sldId id="664" r:id="rId181"/>
    <p:sldId id="665" r:id="rId182"/>
    <p:sldId id="368" r:id="rId183"/>
    <p:sldId id="371" r:id="rId184"/>
    <p:sldId id="666" r:id="rId185"/>
    <p:sldId id="389" r:id="rId186"/>
    <p:sldId id="667" r:id="rId187"/>
    <p:sldId id="386" r:id="rId188"/>
    <p:sldId id="377" r:id="rId189"/>
    <p:sldId id="376" r:id="rId19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83" autoAdjust="0"/>
    <p:restoredTop sz="93372" autoAdjust="0"/>
  </p:normalViewPr>
  <p:slideViewPr>
    <p:cSldViewPr>
      <p:cViewPr varScale="1">
        <p:scale>
          <a:sx n="59" d="100"/>
          <a:sy n="59" d="100"/>
        </p:scale>
        <p:origin x="1356" y="5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notesMaster" Target="notesMasters/notesMaster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handoutMaster" Target="handoutMasters/handoutMaster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commentAuthors" Target="commentAuthors.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viewProps" Target="viewProps.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theme" Target="theme/theme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tableStyles" Target="tableStyles.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s>
</file>

<file path=ppt/_rels/viewProps.xml.rels><?xml version="1.0" encoding="UTF-8" standalone="yes"?>
<Relationships xmlns="http://schemas.openxmlformats.org/package/2006/relationships"><Relationship Id="rId1"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76617-55BB-455B-8A69-954192671DB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1A825D4-FA9E-4A22-8655-0F0014E9F84E}">
      <dgm:prSet phldrT="[Text]"/>
      <dgm:spPr/>
      <dgm:t>
        <a:bodyPr/>
        <a:lstStyle/>
        <a:p>
          <a:r>
            <a:rPr lang="en-GB" dirty="0"/>
            <a:t>Bridging</a:t>
          </a:r>
        </a:p>
        <a:p>
          <a:r>
            <a:rPr lang="en-GB" dirty="0"/>
            <a:t>‘them’ </a:t>
          </a:r>
        </a:p>
      </dgm:t>
    </dgm:pt>
    <dgm:pt modelId="{353A0691-B7E2-442B-9036-17812D929FC9}" type="parTrans" cxnId="{CEAFC5CE-6F66-46DC-B396-089E097FDD52}">
      <dgm:prSet/>
      <dgm:spPr/>
      <dgm:t>
        <a:bodyPr/>
        <a:lstStyle/>
        <a:p>
          <a:endParaRPr lang="en-GB"/>
        </a:p>
      </dgm:t>
    </dgm:pt>
    <dgm:pt modelId="{AEC98CFB-AB0F-475C-8C93-F99737CB85F1}" type="sibTrans" cxnId="{CEAFC5CE-6F66-46DC-B396-089E097FDD52}">
      <dgm:prSet/>
      <dgm:spPr/>
      <dgm:t>
        <a:bodyPr/>
        <a:lstStyle/>
        <a:p>
          <a:endParaRPr lang="en-GB"/>
        </a:p>
      </dgm:t>
    </dgm:pt>
    <dgm:pt modelId="{DF0F91A9-9650-4F8C-B3FA-11D7B783FD05}">
      <dgm:prSet phldrT="[Text]"/>
      <dgm:spPr/>
      <dgm:t>
        <a:bodyPr/>
        <a:lstStyle/>
        <a:p>
          <a:r>
            <a:rPr lang="en-GB" dirty="0"/>
            <a:t>Membership</a:t>
          </a:r>
        </a:p>
      </dgm:t>
    </dgm:pt>
    <dgm:pt modelId="{77EE8B99-5601-4593-842E-D07584F50E06}" type="parTrans" cxnId="{29B60B0C-600B-4640-926C-1BDCB8557032}">
      <dgm:prSet/>
      <dgm:spPr/>
      <dgm:t>
        <a:bodyPr/>
        <a:lstStyle/>
        <a:p>
          <a:endParaRPr lang="en-GB"/>
        </a:p>
      </dgm:t>
    </dgm:pt>
    <dgm:pt modelId="{06B35471-8EB0-45F8-A1B1-D02BC32B6C90}" type="sibTrans" cxnId="{29B60B0C-600B-4640-926C-1BDCB8557032}">
      <dgm:prSet/>
      <dgm:spPr/>
      <dgm:t>
        <a:bodyPr/>
        <a:lstStyle/>
        <a:p>
          <a:endParaRPr lang="en-GB"/>
        </a:p>
      </dgm:t>
    </dgm:pt>
    <dgm:pt modelId="{E520E4D2-FC7D-460E-ADF4-C365B97DA51C}">
      <dgm:prSet phldrT="[Text]"/>
      <dgm:spPr/>
      <dgm:t>
        <a:bodyPr/>
        <a:lstStyle/>
        <a:p>
          <a:r>
            <a:rPr lang="en-GB" dirty="0"/>
            <a:t>Resources</a:t>
          </a:r>
        </a:p>
      </dgm:t>
    </dgm:pt>
    <dgm:pt modelId="{114D302A-870F-4F93-A868-6F96CA1C2697}" type="parTrans" cxnId="{910F94EA-3D13-47E2-9801-0BA9A876391F}">
      <dgm:prSet/>
      <dgm:spPr/>
      <dgm:t>
        <a:bodyPr/>
        <a:lstStyle/>
        <a:p>
          <a:endParaRPr lang="en-GB"/>
        </a:p>
      </dgm:t>
    </dgm:pt>
    <dgm:pt modelId="{00CE9092-3B9F-41E4-9DCF-21C614291BBA}" type="sibTrans" cxnId="{910F94EA-3D13-47E2-9801-0BA9A876391F}">
      <dgm:prSet/>
      <dgm:spPr/>
      <dgm:t>
        <a:bodyPr/>
        <a:lstStyle/>
        <a:p>
          <a:endParaRPr lang="en-GB"/>
        </a:p>
      </dgm:t>
    </dgm:pt>
    <dgm:pt modelId="{0C76C614-ED90-45AA-A8B5-32CEA15925FB}">
      <dgm:prSet phldrT="[Text]"/>
      <dgm:spPr/>
      <dgm:t>
        <a:bodyPr/>
        <a:lstStyle/>
        <a:p>
          <a:r>
            <a:rPr lang="en-GB" dirty="0"/>
            <a:t>Bonding</a:t>
          </a:r>
        </a:p>
        <a:p>
          <a:r>
            <a:rPr lang="en-GB" dirty="0"/>
            <a:t>‘us’</a:t>
          </a:r>
        </a:p>
      </dgm:t>
    </dgm:pt>
    <dgm:pt modelId="{B5FD4CEE-A431-440E-969B-234C4538EFFA}" type="parTrans" cxnId="{022F5E64-3FBF-4070-9EAE-535A9E395072}">
      <dgm:prSet/>
      <dgm:spPr/>
      <dgm:t>
        <a:bodyPr/>
        <a:lstStyle/>
        <a:p>
          <a:endParaRPr lang="en-GB"/>
        </a:p>
      </dgm:t>
    </dgm:pt>
    <dgm:pt modelId="{9352C141-2D0B-4885-9E4B-D973AA9CC717}" type="sibTrans" cxnId="{022F5E64-3FBF-4070-9EAE-535A9E395072}">
      <dgm:prSet/>
      <dgm:spPr/>
      <dgm:t>
        <a:bodyPr/>
        <a:lstStyle/>
        <a:p>
          <a:endParaRPr lang="en-GB"/>
        </a:p>
      </dgm:t>
    </dgm:pt>
    <dgm:pt modelId="{46B5CBBF-75D9-46F0-9F27-81D5A37AD761}">
      <dgm:prSet phldrT="[Text]"/>
      <dgm:spPr/>
      <dgm:t>
        <a:bodyPr/>
        <a:lstStyle/>
        <a:p>
          <a:r>
            <a:rPr lang="en-GB" dirty="0"/>
            <a:t>Identity</a:t>
          </a:r>
        </a:p>
      </dgm:t>
    </dgm:pt>
    <dgm:pt modelId="{70493926-2189-4555-8F1D-A5CFCA677DEA}" type="parTrans" cxnId="{20E4B2B1-36A7-4540-8313-E930B857A198}">
      <dgm:prSet/>
      <dgm:spPr/>
      <dgm:t>
        <a:bodyPr/>
        <a:lstStyle/>
        <a:p>
          <a:endParaRPr lang="en-GB"/>
        </a:p>
      </dgm:t>
    </dgm:pt>
    <dgm:pt modelId="{56860A9F-8B41-489B-9E84-51D46D6A2D5E}" type="sibTrans" cxnId="{20E4B2B1-36A7-4540-8313-E930B857A198}">
      <dgm:prSet/>
      <dgm:spPr/>
      <dgm:t>
        <a:bodyPr/>
        <a:lstStyle/>
        <a:p>
          <a:endParaRPr lang="en-GB"/>
        </a:p>
      </dgm:t>
    </dgm:pt>
    <dgm:pt modelId="{EE4B473D-AE6D-4636-B4E7-502D9DF90AAA}">
      <dgm:prSet phldrT="[Text]"/>
      <dgm:spPr/>
      <dgm:t>
        <a:bodyPr/>
        <a:lstStyle/>
        <a:p>
          <a:r>
            <a:rPr lang="en-GB" dirty="0"/>
            <a:t>Innovation </a:t>
          </a:r>
        </a:p>
      </dgm:t>
    </dgm:pt>
    <dgm:pt modelId="{D51FE5D7-0AF0-44E6-BEC0-909A2267BF90}" type="parTrans" cxnId="{390EB95D-8CE9-40F8-AFA1-6764C491BF08}">
      <dgm:prSet/>
      <dgm:spPr/>
      <dgm:t>
        <a:bodyPr/>
        <a:lstStyle/>
        <a:p>
          <a:endParaRPr lang="en-GB"/>
        </a:p>
      </dgm:t>
    </dgm:pt>
    <dgm:pt modelId="{AFDC80F0-9103-48A1-BF60-37F3A9E67156}" type="sibTrans" cxnId="{390EB95D-8CE9-40F8-AFA1-6764C491BF08}">
      <dgm:prSet/>
      <dgm:spPr/>
      <dgm:t>
        <a:bodyPr/>
        <a:lstStyle/>
        <a:p>
          <a:endParaRPr lang="en-GB"/>
        </a:p>
      </dgm:t>
    </dgm:pt>
    <dgm:pt modelId="{4762FF38-3C6E-4398-B2EC-E5DF0EFDD021}">
      <dgm:prSet phldrT="[Text]"/>
      <dgm:spPr/>
      <dgm:t>
        <a:bodyPr/>
        <a:lstStyle/>
        <a:p>
          <a:r>
            <a:rPr lang="en-GB" dirty="0"/>
            <a:t>Impact</a:t>
          </a:r>
        </a:p>
      </dgm:t>
    </dgm:pt>
    <dgm:pt modelId="{1DC288BA-4A9A-4A1C-8C45-8EDAAA9CA51B}" type="parTrans" cxnId="{4EA4F31B-6E96-41C5-BA0F-E08E4C318CC4}">
      <dgm:prSet/>
      <dgm:spPr/>
      <dgm:t>
        <a:bodyPr/>
        <a:lstStyle/>
        <a:p>
          <a:endParaRPr lang="en-GB"/>
        </a:p>
      </dgm:t>
    </dgm:pt>
    <dgm:pt modelId="{8F174DBB-6E1B-4559-92C4-FB762B25823D}" type="sibTrans" cxnId="{4EA4F31B-6E96-41C5-BA0F-E08E4C318CC4}">
      <dgm:prSet/>
      <dgm:spPr/>
      <dgm:t>
        <a:bodyPr/>
        <a:lstStyle/>
        <a:p>
          <a:endParaRPr lang="en-GB"/>
        </a:p>
      </dgm:t>
    </dgm:pt>
    <dgm:pt modelId="{2B47156D-8C3F-4AAC-A0F9-D263CE8DC546}">
      <dgm:prSet phldrT="[Text]"/>
      <dgm:spPr/>
      <dgm:t>
        <a:bodyPr/>
        <a:lstStyle/>
        <a:p>
          <a:r>
            <a:rPr lang="en-GB" dirty="0"/>
            <a:t>profit</a:t>
          </a:r>
        </a:p>
      </dgm:t>
    </dgm:pt>
    <dgm:pt modelId="{B6D70AB8-CB8F-4509-BC45-46A66F331141}" type="parTrans" cxnId="{3C279C0B-73A6-4B31-850A-67CAEEB79F56}">
      <dgm:prSet/>
      <dgm:spPr/>
      <dgm:t>
        <a:bodyPr/>
        <a:lstStyle/>
        <a:p>
          <a:endParaRPr lang="en-GB"/>
        </a:p>
      </dgm:t>
    </dgm:pt>
    <dgm:pt modelId="{D9F5E7FF-3FF2-4550-BF93-A7EE438E5798}" type="sibTrans" cxnId="{3C279C0B-73A6-4B31-850A-67CAEEB79F56}">
      <dgm:prSet/>
      <dgm:spPr/>
      <dgm:t>
        <a:bodyPr/>
        <a:lstStyle/>
        <a:p>
          <a:endParaRPr lang="en-GB"/>
        </a:p>
      </dgm:t>
    </dgm:pt>
    <dgm:pt modelId="{CAEF9681-D458-4BA7-A9FA-1CD9B15A36F9}">
      <dgm:prSet phldrT="[Text]"/>
      <dgm:spPr/>
      <dgm:t>
        <a:bodyPr/>
        <a:lstStyle/>
        <a:p>
          <a:r>
            <a:rPr lang="en-GB" dirty="0"/>
            <a:t>Belonging</a:t>
          </a:r>
        </a:p>
      </dgm:t>
    </dgm:pt>
    <dgm:pt modelId="{9FB64B8A-E5C6-4830-9E73-2F25F2577F66}" type="parTrans" cxnId="{9CF2D67C-30CE-474D-9BE5-608414848C80}">
      <dgm:prSet/>
      <dgm:spPr/>
      <dgm:t>
        <a:bodyPr/>
        <a:lstStyle/>
        <a:p>
          <a:endParaRPr lang="en-GB"/>
        </a:p>
      </dgm:t>
    </dgm:pt>
    <dgm:pt modelId="{FFD2C860-BB3B-4101-816A-E962E2F882EA}" type="sibTrans" cxnId="{9CF2D67C-30CE-474D-9BE5-608414848C80}">
      <dgm:prSet/>
      <dgm:spPr/>
      <dgm:t>
        <a:bodyPr/>
        <a:lstStyle/>
        <a:p>
          <a:endParaRPr lang="en-GB"/>
        </a:p>
      </dgm:t>
    </dgm:pt>
    <dgm:pt modelId="{065F5012-B043-47F1-88A3-3C4B7A98FA36}">
      <dgm:prSet phldrT="[Text]"/>
      <dgm:spPr/>
      <dgm:t>
        <a:bodyPr/>
        <a:lstStyle/>
        <a:p>
          <a:r>
            <a:rPr lang="en-GB" dirty="0"/>
            <a:t>Trust</a:t>
          </a:r>
        </a:p>
      </dgm:t>
    </dgm:pt>
    <dgm:pt modelId="{645746DB-E7E0-4A8E-845A-E78AF738FF62}" type="parTrans" cxnId="{256B771E-5C84-4D64-B690-3A2B3C25915B}">
      <dgm:prSet/>
      <dgm:spPr/>
      <dgm:t>
        <a:bodyPr/>
        <a:lstStyle/>
        <a:p>
          <a:endParaRPr lang="en-GB"/>
        </a:p>
      </dgm:t>
    </dgm:pt>
    <dgm:pt modelId="{F98E5770-12A9-4388-A033-DAB047C55951}" type="sibTrans" cxnId="{256B771E-5C84-4D64-B690-3A2B3C25915B}">
      <dgm:prSet/>
      <dgm:spPr/>
      <dgm:t>
        <a:bodyPr/>
        <a:lstStyle/>
        <a:p>
          <a:endParaRPr lang="en-GB"/>
        </a:p>
      </dgm:t>
    </dgm:pt>
    <dgm:pt modelId="{9698AFB7-4C75-41E6-A6E2-A0788E87692F}">
      <dgm:prSet phldrT="[Text]"/>
      <dgm:spPr/>
      <dgm:t>
        <a:bodyPr/>
        <a:lstStyle/>
        <a:p>
          <a:r>
            <a:rPr lang="en-GB" dirty="0"/>
            <a:t>Support</a:t>
          </a:r>
        </a:p>
      </dgm:t>
    </dgm:pt>
    <dgm:pt modelId="{B864A8FE-6C9F-4440-8D6C-7CAD80AB6777}" type="parTrans" cxnId="{F52CFF54-A640-4A55-BE47-ABF7D5281062}">
      <dgm:prSet/>
      <dgm:spPr/>
      <dgm:t>
        <a:bodyPr/>
        <a:lstStyle/>
        <a:p>
          <a:endParaRPr lang="en-GB"/>
        </a:p>
      </dgm:t>
    </dgm:pt>
    <dgm:pt modelId="{1C3EFD37-276D-409C-84AA-9C4ED9C42C2E}" type="sibTrans" cxnId="{F52CFF54-A640-4A55-BE47-ABF7D5281062}">
      <dgm:prSet/>
      <dgm:spPr/>
      <dgm:t>
        <a:bodyPr/>
        <a:lstStyle/>
        <a:p>
          <a:endParaRPr lang="en-GB"/>
        </a:p>
      </dgm:t>
    </dgm:pt>
    <dgm:pt modelId="{9F38F77E-CA38-48B5-83E8-AE4CCEDD51ED}">
      <dgm:prSet phldrT="[Text]"/>
      <dgm:spPr/>
      <dgm:t>
        <a:bodyPr/>
        <a:lstStyle/>
        <a:p>
          <a:r>
            <a:rPr lang="en-GB" dirty="0"/>
            <a:t>Community</a:t>
          </a:r>
        </a:p>
      </dgm:t>
    </dgm:pt>
    <dgm:pt modelId="{6A3E4B32-9E6D-41F2-9135-F74C358AEE62}" type="parTrans" cxnId="{00157DA7-6752-4681-B9CC-08A497250558}">
      <dgm:prSet/>
      <dgm:spPr/>
      <dgm:t>
        <a:bodyPr/>
        <a:lstStyle/>
        <a:p>
          <a:endParaRPr lang="en-GB"/>
        </a:p>
      </dgm:t>
    </dgm:pt>
    <dgm:pt modelId="{0B32B074-4B05-47D3-B1E1-B0796E6063FA}" type="sibTrans" cxnId="{00157DA7-6752-4681-B9CC-08A497250558}">
      <dgm:prSet/>
      <dgm:spPr/>
      <dgm:t>
        <a:bodyPr/>
        <a:lstStyle/>
        <a:p>
          <a:endParaRPr lang="en-GB"/>
        </a:p>
      </dgm:t>
    </dgm:pt>
    <dgm:pt modelId="{2170F8DE-ECF3-4521-AED4-01464C7BAD73}">
      <dgm:prSet phldrT="[Text]"/>
      <dgm:spPr/>
      <dgm:t>
        <a:bodyPr/>
        <a:lstStyle/>
        <a:p>
          <a:r>
            <a:rPr lang="en-GB" dirty="0"/>
            <a:t>Access</a:t>
          </a:r>
        </a:p>
      </dgm:t>
    </dgm:pt>
    <dgm:pt modelId="{AEEF2F2E-B2F6-4855-8E28-84142FB42723}" type="parTrans" cxnId="{D32EF974-8FD5-4FAE-AA30-03325ABE2763}">
      <dgm:prSet/>
      <dgm:spPr/>
      <dgm:t>
        <a:bodyPr/>
        <a:lstStyle/>
        <a:p>
          <a:endParaRPr lang="en-GB"/>
        </a:p>
      </dgm:t>
    </dgm:pt>
    <dgm:pt modelId="{EB019E03-8489-4368-9D76-602A464F89D0}" type="sibTrans" cxnId="{D32EF974-8FD5-4FAE-AA30-03325ABE2763}">
      <dgm:prSet/>
      <dgm:spPr/>
      <dgm:t>
        <a:bodyPr/>
        <a:lstStyle/>
        <a:p>
          <a:endParaRPr lang="en-GB"/>
        </a:p>
      </dgm:t>
    </dgm:pt>
    <dgm:pt modelId="{3E9F4A71-73F2-4576-B97E-2DC1C6343DED}">
      <dgm:prSet phldrT="[Text]"/>
      <dgm:spPr/>
      <dgm:t>
        <a:bodyPr/>
        <a:lstStyle/>
        <a:p>
          <a:endParaRPr lang="en-GB" dirty="0"/>
        </a:p>
      </dgm:t>
    </dgm:pt>
    <dgm:pt modelId="{1ADC7934-E7E4-48E1-AABD-E0A9640CE1DA}" type="parTrans" cxnId="{BBDC01C8-23C2-4BCD-926E-1C1FC1C0629D}">
      <dgm:prSet/>
      <dgm:spPr/>
      <dgm:t>
        <a:bodyPr/>
        <a:lstStyle/>
        <a:p>
          <a:endParaRPr lang="en-GB"/>
        </a:p>
      </dgm:t>
    </dgm:pt>
    <dgm:pt modelId="{C9A7DF50-987A-4B03-9785-A5AF55FBACF4}" type="sibTrans" cxnId="{BBDC01C8-23C2-4BCD-926E-1C1FC1C0629D}">
      <dgm:prSet/>
      <dgm:spPr/>
      <dgm:t>
        <a:bodyPr/>
        <a:lstStyle/>
        <a:p>
          <a:endParaRPr lang="en-GB"/>
        </a:p>
      </dgm:t>
    </dgm:pt>
    <dgm:pt modelId="{3F330BB8-C658-4960-8DA1-4CE2F56FE622}">
      <dgm:prSet phldrT="[Text]"/>
      <dgm:spPr/>
      <dgm:t>
        <a:bodyPr/>
        <a:lstStyle/>
        <a:p>
          <a:r>
            <a:rPr lang="en-GB" dirty="0"/>
            <a:t>Affinity </a:t>
          </a:r>
        </a:p>
      </dgm:t>
    </dgm:pt>
    <dgm:pt modelId="{AC36DC53-DDD9-4A59-BAF6-A284F358A97B}" type="parTrans" cxnId="{72F62911-906C-4C3D-B3CB-52242EBDB579}">
      <dgm:prSet/>
      <dgm:spPr/>
      <dgm:t>
        <a:bodyPr/>
        <a:lstStyle/>
        <a:p>
          <a:endParaRPr lang="en-GB"/>
        </a:p>
      </dgm:t>
    </dgm:pt>
    <dgm:pt modelId="{6E87A7A3-468B-44CF-81EF-70FFFF90DF29}" type="sibTrans" cxnId="{72F62911-906C-4C3D-B3CB-52242EBDB579}">
      <dgm:prSet/>
      <dgm:spPr/>
      <dgm:t>
        <a:bodyPr/>
        <a:lstStyle/>
        <a:p>
          <a:endParaRPr lang="en-GB"/>
        </a:p>
      </dgm:t>
    </dgm:pt>
    <dgm:pt modelId="{418B72CD-3EF0-4FC8-83E2-713416379A19}" type="pres">
      <dgm:prSet presAssocID="{66776617-55BB-455B-8A69-954192671DB3}" presName="Name0" presStyleCnt="0">
        <dgm:presLayoutVars>
          <dgm:dir/>
          <dgm:animLvl val="lvl"/>
          <dgm:resizeHandles/>
        </dgm:presLayoutVars>
      </dgm:prSet>
      <dgm:spPr/>
    </dgm:pt>
    <dgm:pt modelId="{D2788E97-CEAC-4E67-B03B-38B7D4386D28}" type="pres">
      <dgm:prSet presAssocID="{61A825D4-FA9E-4A22-8655-0F0014E9F84E}" presName="linNode" presStyleCnt="0"/>
      <dgm:spPr/>
    </dgm:pt>
    <dgm:pt modelId="{2D6AA33E-5E58-4323-BD0E-17C75AC8CC74}" type="pres">
      <dgm:prSet presAssocID="{61A825D4-FA9E-4A22-8655-0F0014E9F84E}" presName="parentShp" presStyleLbl="node1" presStyleIdx="0" presStyleCnt="2">
        <dgm:presLayoutVars>
          <dgm:bulletEnabled val="1"/>
        </dgm:presLayoutVars>
      </dgm:prSet>
      <dgm:spPr/>
    </dgm:pt>
    <dgm:pt modelId="{E5C4661B-1A9A-42CC-9FD5-3F525A439808}" type="pres">
      <dgm:prSet presAssocID="{61A825D4-FA9E-4A22-8655-0F0014E9F84E}" presName="childShp" presStyleLbl="bgAccFollowNode1" presStyleIdx="0" presStyleCnt="2">
        <dgm:presLayoutVars>
          <dgm:bulletEnabled val="1"/>
        </dgm:presLayoutVars>
      </dgm:prSet>
      <dgm:spPr/>
    </dgm:pt>
    <dgm:pt modelId="{77C9AF4C-BB5E-41DA-AA2F-B412FA413544}" type="pres">
      <dgm:prSet presAssocID="{AEC98CFB-AB0F-475C-8C93-F99737CB85F1}" presName="spacing" presStyleCnt="0"/>
      <dgm:spPr/>
    </dgm:pt>
    <dgm:pt modelId="{026593CB-7029-4203-9827-BC9409CFC6D3}" type="pres">
      <dgm:prSet presAssocID="{0C76C614-ED90-45AA-A8B5-32CEA15925FB}" presName="linNode" presStyleCnt="0"/>
      <dgm:spPr/>
    </dgm:pt>
    <dgm:pt modelId="{5D946776-381F-492E-8D1D-4BB87CCB807C}" type="pres">
      <dgm:prSet presAssocID="{0C76C614-ED90-45AA-A8B5-32CEA15925FB}" presName="parentShp" presStyleLbl="node1" presStyleIdx="1" presStyleCnt="2" custLinFactNeighborX="-1514" custLinFactNeighborY="-1209">
        <dgm:presLayoutVars>
          <dgm:bulletEnabled val="1"/>
        </dgm:presLayoutVars>
      </dgm:prSet>
      <dgm:spPr/>
    </dgm:pt>
    <dgm:pt modelId="{7E6E8999-9F0E-447E-A65F-EBD9001E9A93}" type="pres">
      <dgm:prSet presAssocID="{0C76C614-ED90-45AA-A8B5-32CEA15925FB}" presName="childShp" presStyleLbl="bgAccFollowNode1" presStyleIdx="1" presStyleCnt="2" custLinFactNeighborX="0" custLinFactNeighborY="825">
        <dgm:presLayoutVars>
          <dgm:bulletEnabled val="1"/>
        </dgm:presLayoutVars>
      </dgm:prSet>
      <dgm:spPr/>
    </dgm:pt>
  </dgm:ptLst>
  <dgm:cxnLst>
    <dgm:cxn modelId="{74FBA000-F607-4638-9324-E3FDA0C4E9C2}" type="presOf" srcId="{DF0F91A9-9650-4F8C-B3FA-11D7B783FD05}" destId="{E5C4661B-1A9A-42CC-9FD5-3F525A439808}" srcOrd="0" destOrd="0" presId="urn:microsoft.com/office/officeart/2005/8/layout/vList6"/>
    <dgm:cxn modelId="{3C279C0B-73A6-4B31-850A-67CAEEB79F56}" srcId="{61A825D4-FA9E-4A22-8655-0F0014E9F84E}" destId="{2B47156D-8C3F-4AAC-A0F9-D263CE8DC546}" srcOrd="5" destOrd="0" parTransId="{B6D70AB8-CB8F-4509-BC45-46A66F331141}" sibTransId="{D9F5E7FF-3FF2-4550-BF93-A7EE438E5798}"/>
    <dgm:cxn modelId="{29B60B0C-600B-4640-926C-1BDCB8557032}" srcId="{61A825D4-FA9E-4A22-8655-0F0014E9F84E}" destId="{DF0F91A9-9650-4F8C-B3FA-11D7B783FD05}" srcOrd="0" destOrd="0" parTransId="{77EE8B99-5601-4593-842E-D07584F50E06}" sibTransId="{06B35471-8EB0-45F8-A1B1-D02BC32B6C90}"/>
    <dgm:cxn modelId="{72F62911-906C-4C3D-B3CB-52242EBDB579}" srcId="{0C76C614-ED90-45AA-A8B5-32CEA15925FB}" destId="{3F330BB8-C658-4960-8DA1-4CE2F56FE622}" srcOrd="2" destOrd="0" parTransId="{AC36DC53-DDD9-4A59-BAF6-A284F358A97B}" sibTransId="{6E87A7A3-468B-44CF-81EF-70FFFF90DF29}"/>
    <dgm:cxn modelId="{4EA4F31B-6E96-41C5-BA0F-E08E4C318CC4}" srcId="{61A825D4-FA9E-4A22-8655-0F0014E9F84E}" destId="{4762FF38-3C6E-4398-B2EC-E5DF0EFDD021}" srcOrd="4" destOrd="0" parTransId="{1DC288BA-4A9A-4A1C-8C45-8EDAAA9CA51B}" sibTransId="{8F174DBB-6E1B-4559-92C4-FB762B25823D}"/>
    <dgm:cxn modelId="{2349AA1D-D70D-41CF-B7BA-12DC93F99B82}" type="presOf" srcId="{CAEF9681-D458-4BA7-A9FA-1CD9B15A36F9}" destId="{7E6E8999-9F0E-447E-A65F-EBD9001E9A93}" srcOrd="0" destOrd="3" presId="urn:microsoft.com/office/officeart/2005/8/layout/vList6"/>
    <dgm:cxn modelId="{256B771E-5C84-4D64-B690-3A2B3C25915B}" srcId="{0C76C614-ED90-45AA-A8B5-32CEA15925FB}" destId="{065F5012-B043-47F1-88A3-3C4B7A98FA36}" srcOrd="4" destOrd="0" parTransId="{645746DB-E7E0-4A8E-845A-E78AF738FF62}" sibTransId="{F98E5770-12A9-4388-A033-DAB047C55951}"/>
    <dgm:cxn modelId="{EC46B42F-0BC9-45B9-AA6E-70A7C3588AF1}" type="presOf" srcId="{4762FF38-3C6E-4398-B2EC-E5DF0EFDD021}" destId="{E5C4661B-1A9A-42CC-9FD5-3F525A439808}" srcOrd="0" destOrd="4" presId="urn:microsoft.com/office/officeart/2005/8/layout/vList6"/>
    <dgm:cxn modelId="{AD4CAC3E-24EA-43C5-9CD2-67FF446007A2}" type="presOf" srcId="{61A825D4-FA9E-4A22-8655-0F0014E9F84E}" destId="{2D6AA33E-5E58-4323-BD0E-17C75AC8CC74}" srcOrd="0" destOrd="0" presId="urn:microsoft.com/office/officeart/2005/8/layout/vList6"/>
    <dgm:cxn modelId="{390EB95D-8CE9-40F8-AFA1-6764C491BF08}" srcId="{61A825D4-FA9E-4A22-8655-0F0014E9F84E}" destId="{EE4B473D-AE6D-4636-B4E7-502D9DF90AAA}" srcOrd="2" destOrd="0" parTransId="{D51FE5D7-0AF0-44E6-BEC0-909A2267BF90}" sibTransId="{AFDC80F0-9103-48A1-BF60-37F3A9E67156}"/>
    <dgm:cxn modelId="{022F5E64-3FBF-4070-9EAE-535A9E395072}" srcId="{66776617-55BB-455B-8A69-954192671DB3}" destId="{0C76C614-ED90-45AA-A8B5-32CEA15925FB}" srcOrd="1" destOrd="0" parTransId="{B5FD4CEE-A431-440E-969B-234C4538EFFA}" sibTransId="{9352C141-2D0B-4885-9E4B-D973AA9CC717}"/>
    <dgm:cxn modelId="{AD262D65-694C-4E4B-A227-BFD92D265F22}" type="presOf" srcId="{3F330BB8-C658-4960-8DA1-4CE2F56FE622}" destId="{7E6E8999-9F0E-447E-A65F-EBD9001E9A93}" srcOrd="0" destOrd="2" presId="urn:microsoft.com/office/officeart/2005/8/layout/vList6"/>
    <dgm:cxn modelId="{B9B1B94D-9C6A-44DC-BE58-C7D4BD58B863}" type="presOf" srcId="{E520E4D2-FC7D-460E-ADF4-C365B97DA51C}" destId="{E5C4661B-1A9A-42CC-9FD5-3F525A439808}" srcOrd="0" destOrd="3" presId="urn:microsoft.com/office/officeart/2005/8/layout/vList6"/>
    <dgm:cxn modelId="{D32EF974-8FD5-4FAE-AA30-03325ABE2763}" srcId="{61A825D4-FA9E-4A22-8655-0F0014E9F84E}" destId="{2170F8DE-ECF3-4521-AED4-01464C7BAD73}" srcOrd="1" destOrd="0" parTransId="{AEEF2F2E-B2F6-4855-8E28-84142FB42723}" sibTransId="{EB019E03-8489-4368-9D76-602A464F89D0}"/>
    <dgm:cxn modelId="{F52CFF54-A640-4A55-BE47-ABF7D5281062}" srcId="{0C76C614-ED90-45AA-A8B5-32CEA15925FB}" destId="{9698AFB7-4C75-41E6-A6E2-A0788E87692F}" srcOrd="5" destOrd="0" parTransId="{B864A8FE-6C9F-4440-8D6C-7CAD80AB6777}" sibTransId="{1C3EFD37-276D-409C-84AA-9C4ED9C42C2E}"/>
    <dgm:cxn modelId="{D764F259-4A34-4255-B702-A8DE7E369B89}" type="presOf" srcId="{0C76C614-ED90-45AA-A8B5-32CEA15925FB}" destId="{5D946776-381F-492E-8D1D-4BB87CCB807C}" srcOrd="0" destOrd="0" presId="urn:microsoft.com/office/officeart/2005/8/layout/vList6"/>
    <dgm:cxn modelId="{9CF2D67C-30CE-474D-9BE5-608414848C80}" srcId="{0C76C614-ED90-45AA-A8B5-32CEA15925FB}" destId="{CAEF9681-D458-4BA7-A9FA-1CD9B15A36F9}" srcOrd="3" destOrd="0" parTransId="{9FB64B8A-E5C6-4830-9E73-2F25F2577F66}" sibTransId="{FFD2C860-BB3B-4101-816A-E962E2F882EA}"/>
    <dgm:cxn modelId="{847F4D94-36C8-4253-B472-F881ABFB9437}" type="presOf" srcId="{065F5012-B043-47F1-88A3-3C4B7A98FA36}" destId="{7E6E8999-9F0E-447E-A65F-EBD9001E9A93}" srcOrd="0" destOrd="4" presId="urn:microsoft.com/office/officeart/2005/8/layout/vList6"/>
    <dgm:cxn modelId="{9E008C9D-2A8B-4E81-93EC-24C2F4456A21}" type="presOf" srcId="{EE4B473D-AE6D-4636-B4E7-502D9DF90AAA}" destId="{E5C4661B-1A9A-42CC-9FD5-3F525A439808}" srcOrd="0" destOrd="2" presId="urn:microsoft.com/office/officeart/2005/8/layout/vList6"/>
    <dgm:cxn modelId="{C3AB81A2-E80A-480B-A268-B5DC032C5A2C}" type="presOf" srcId="{2B47156D-8C3F-4AAC-A0F9-D263CE8DC546}" destId="{E5C4661B-1A9A-42CC-9FD5-3F525A439808}" srcOrd="0" destOrd="5" presId="urn:microsoft.com/office/officeart/2005/8/layout/vList6"/>
    <dgm:cxn modelId="{00157DA7-6752-4681-B9CC-08A497250558}" srcId="{0C76C614-ED90-45AA-A8B5-32CEA15925FB}" destId="{9F38F77E-CA38-48B5-83E8-AE4CCEDD51ED}" srcOrd="6" destOrd="0" parTransId="{6A3E4B32-9E6D-41F2-9135-F74C358AEE62}" sibTransId="{0B32B074-4B05-47D3-B1E1-B0796E6063FA}"/>
    <dgm:cxn modelId="{F4BC4DAF-189B-4B98-AA9C-CADB1745C084}" type="presOf" srcId="{9F38F77E-CA38-48B5-83E8-AE4CCEDD51ED}" destId="{7E6E8999-9F0E-447E-A65F-EBD9001E9A93}" srcOrd="0" destOrd="6" presId="urn:microsoft.com/office/officeart/2005/8/layout/vList6"/>
    <dgm:cxn modelId="{20E4B2B1-36A7-4540-8313-E930B857A198}" srcId="{0C76C614-ED90-45AA-A8B5-32CEA15925FB}" destId="{46B5CBBF-75D9-46F0-9F27-81D5A37AD761}" srcOrd="1" destOrd="0" parTransId="{70493926-2189-4555-8F1D-A5CFCA677DEA}" sibTransId="{56860A9F-8B41-489B-9E84-51D46D6A2D5E}"/>
    <dgm:cxn modelId="{9E17FBB7-0DC8-4578-AE1D-B8D15AE09632}" type="presOf" srcId="{46B5CBBF-75D9-46F0-9F27-81D5A37AD761}" destId="{7E6E8999-9F0E-447E-A65F-EBD9001E9A93}" srcOrd="0" destOrd="1" presId="urn:microsoft.com/office/officeart/2005/8/layout/vList6"/>
    <dgm:cxn modelId="{1993C5BC-38F2-4B04-B310-043FEB5F15C4}" type="presOf" srcId="{3E9F4A71-73F2-4576-B97E-2DC1C6343DED}" destId="{7E6E8999-9F0E-447E-A65F-EBD9001E9A93}" srcOrd="0" destOrd="0" presId="urn:microsoft.com/office/officeart/2005/8/layout/vList6"/>
    <dgm:cxn modelId="{BBDC01C8-23C2-4BCD-926E-1C1FC1C0629D}" srcId="{0C76C614-ED90-45AA-A8B5-32CEA15925FB}" destId="{3E9F4A71-73F2-4576-B97E-2DC1C6343DED}" srcOrd="0" destOrd="0" parTransId="{1ADC7934-E7E4-48E1-AABD-E0A9640CE1DA}" sibTransId="{C9A7DF50-987A-4B03-9785-A5AF55FBACF4}"/>
    <dgm:cxn modelId="{CEAFC5CE-6F66-46DC-B396-089E097FDD52}" srcId="{66776617-55BB-455B-8A69-954192671DB3}" destId="{61A825D4-FA9E-4A22-8655-0F0014E9F84E}" srcOrd="0" destOrd="0" parTransId="{353A0691-B7E2-442B-9036-17812D929FC9}" sibTransId="{AEC98CFB-AB0F-475C-8C93-F99737CB85F1}"/>
    <dgm:cxn modelId="{F4EB10D7-6994-40D4-932D-3BBE95537D41}" type="presOf" srcId="{66776617-55BB-455B-8A69-954192671DB3}" destId="{418B72CD-3EF0-4FC8-83E2-713416379A19}" srcOrd="0" destOrd="0" presId="urn:microsoft.com/office/officeart/2005/8/layout/vList6"/>
    <dgm:cxn modelId="{21B6BAD7-845E-44C0-AF2F-5BFDD153E944}" type="presOf" srcId="{9698AFB7-4C75-41E6-A6E2-A0788E87692F}" destId="{7E6E8999-9F0E-447E-A65F-EBD9001E9A93}" srcOrd="0" destOrd="5" presId="urn:microsoft.com/office/officeart/2005/8/layout/vList6"/>
    <dgm:cxn modelId="{EF39E3E4-C087-43AF-AE09-6856CE07A97D}" type="presOf" srcId="{2170F8DE-ECF3-4521-AED4-01464C7BAD73}" destId="{E5C4661B-1A9A-42CC-9FD5-3F525A439808}" srcOrd="0" destOrd="1" presId="urn:microsoft.com/office/officeart/2005/8/layout/vList6"/>
    <dgm:cxn modelId="{910F94EA-3D13-47E2-9801-0BA9A876391F}" srcId="{61A825D4-FA9E-4A22-8655-0F0014E9F84E}" destId="{E520E4D2-FC7D-460E-ADF4-C365B97DA51C}" srcOrd="3" destOrd="0" parTransId="{114D302A-870F-4F93-A868-6F96CA1C2697}" sibTransId="{00CE9092-3B9F-41E4-9DCF-21C614291BBA}"/>
    <dgm:cxn modelId="{D9A755C3-FBD4-483C-9090-3AA0D1AB6253}" type="presParOf" srcId="{418B72CD-3EF0-4FC8-83E2-713416379A19}" destId="{D2788E97-CEAC-4E67-B03B-38B7D4386D28}" srcOrd="0" destOrd="0" presId="urn:microsoft.com/office/officeart/2005/8/layout/vList6"/>
    <dgm:cxn modelId="{5470E0A4-BBAD-4410-969A-924418A669F6}" type="presParOf" srcId="{D2788E97-CEAC-4E67-B03B-38B7D4386D28}" destId="{2D6AA33E-5E58-4323-BD0E-17C75AC8CC74}" srcOrd="0" destOrd="0" presId="urn:microsoft.com/office/officeart/2005/8/layout/vList6"/>
    <dgm:cxn modelId="{9DE48AEC-C7ED-4C3D-9983-CCC6B7A4919B}" type="presParOf" srcId="{D2788E97-CEAC-4E67-B03B-38B7D4386D28}" destId="{E5C4661B-1A9A-42CC-9FD5-3F525A439808}" srcOrd="1" destOrd="0" presId="urn:microsoft.com/office/officeart/2005/8/layout/vList6"/>
    <dgm:cxn modelId="{B62DF50F-97C8-4C30-9B4B-44D725391DD3}" type="presParOf" srcId="{418B72CD-3EF0-4FC8-83E2-713416379A19}" destId="{77C9AF4C-BB5E-41DA-AA2F-B412FA413544}" srcOrd="1" destOrd="0" presId="urn:microsoft.com/office/officeart/2005/8/layout/vList6"/>
    <dgm:cxn modelId="{6E2D71F1-D8A3-44BD-85A8-DB172D8F69CE}" type="presParOf" srcId="{418B72CD-3EF0-4FC8-83E2-713416379A19}" destId="{026593CB-7029-4203-9827-BC9409CFC6D3}" srcOrd="2" destOrd="0" presId="urn:microsoft.com/office/officeart/2005/8/layout/vList6"/>
    <dgm:cxn modelId="{37B07016-477E-4A35-BCFD-44F4F5FBB67A}" type="presParOf" srcId="{026593CB-7029-4203-9827-BC9409CFC6D3}" destId="{5D946776-381F-492E-8D1D-4BB87CCB807C}" srcOrd="0" destOrd="0" presId="urn:microsoft.com/office/officeart/2005/8/layout/vList6"/>
    <dgm:cxn modelId="{0AE6A2FA-7172-48BD-993F-8BD6CB836BB3}" type="presParOf" srcId="{026593CB-7029-4203-9827-BC9409CFC6D3}" destId="{7E6E8999-9F0E-447E-A65F-EBD9001E9A9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4661B-1A9A-42CC-9FD5-3F525A439808}">
      <dsp:nvSpPr>
        <dsp:cNvPr id="0" name=""/>
        <dsp:cNvSpPr/>
      </dsp:nvSpPr>
      <dsp:spPr>
        <a:xfrm>
          <a:off x="1615439" y="486"/>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t>Membership</a:t>
          </a:r>
        </a:p>
        <a:p>
          <a:pPr marL="57150" lvl="1" indent="-57150" algn="l" defTabSz="488950">
            <a:lnSpc>
              <a:spcPct val="90000"/>
            </a:lnSpc>
            <a:spcBef>
              <a:spcPct val="0"/>
            </a:spcBef>
            <a:spcAft>
              <a:spcPct val="15000"/>
            </a:spcAft>
            <a:buChar char="•"/>
          </a:pPr>
          <a:r>
            <a:rPr lang="en-GB" sz="1100" kern="1200" dirty="0"/>
            <a:t>Access</a:t>
          </a:r>
        </a:p>
        <a:p>
          <a:pPr marL="57150" lvl="1" indent="-57150" algn="l" defTabSz="488950">
            <a:lnSpc>
              <a:spcPct val="90000"/>
            </a:lnSpc>
            <a:spcBef>
              <a:spcPct val="0"/>
            </a:spcBef>
            <a:spcAft>
              <a:spcPct val="15000"/>
            </a:spcAft>
            <a:buChar char="•"/>
          </a:pPr>
          <a:r>
            <a:rPr lang="en-GB" sz="1100" kern="1200" dirty="0"/>
            <a:t>Innovation </a:t>
          </a:r>
        </a:p>
        <a:p>
          <a:pPr marL="57150" lvl="1" indent="-57150" algn="l" defTabSz="488950">
            <a:lnSpc>
              <a:spcPct val="90000"/>
            </a:lnSpc>
            <a:spcBef>
              <a:spcPct val="0"/>
            </a:spcBef>
            <a:spcAft>
              <a:spcPct val="15000"/>
            </a:spcAft>
            <a:buChar char="•"/>
          </a:pPr>
          <a:r>
            <a:rPr lang="en-GB" sz="1100" kern="1200" dirty="0"/>
            <a:t>Resources</a:t>
          </a:r>
        </a:p>
        <a:p>
          <a:pPr marL="57150" lvl="1" indent="-57150" algn="l" defTabSz="488950">
            <a:lnSpc>
              <a:spcPct val="90000"/>
            </a:lnSpc>
            <a:spcBef>
              <a:spcPct val="0"/>
            </a:spcBef>
            <a:spcAft>
              <a:spcPct val="15000"/>
            </a:spcAft>
            <a:buChar char="•"/>
          </a:pPr>
          <a:r>
            <a:rPr lang="en-GB" sz="1100" kern="1200" dirty="0"/>
            <a:t>Impact</a:t>
          </a:r>
        </a:p>
        <a:p>
          <a:pPr marL="57150" lvl="1" indent="-57150" algn="l" defTabSz="488950">
            <a:lnSpc>
              <a:spcPct val="90000"/>
            </a:lnSpc>
            <a:spcBef>
              <a:spcPct val="0"/>
            </a:spcBef>
            <a:spcAft>
              <a:spcPct val="15000"/>
            </a:spcAft>
            <a:buChar char="•"/>
          </a:pPr>
          <a:r>
            <a:rPr lang="en-GB" sz="1100" kern="1200" dirty="0"/>
            <a:t>profit</a:t>
          </a:r>
        </a:p>
      </dsp:txBody>
      <dsp:txXfrm>
        <a:off x="1615439" y="237892"/>
        <a:ext cx="1710944" cy="1424433"/>
      </dsp:txXfrm>
    </dsp:sp>
    <dsp:sp modelId="{2D6AA33E-5E58-4323-BD0E-17C75AC8CC74}">
      <dsp:nvSpPr>
        <dsp:cNvPr id="0" name=""/>
        <dsp:cNvSpPr/>
      </dsp:nvSpPr>
      <dsp:spPr>
        <a:xfrm>
          <a:off x="0" y="486"/>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Bridging</a:t>
          </a:r>
        </a:p>
        <a:p>
          <a:pPr marL="0" lvl="0" indent="0" algn="ctr" defTabSz="1155700">
            <a:lnSpc>
              <a:spcPct val="90000"/>
            </a:lnSpc>
            <a:spcBef>
              <a:spcPct val="0"/>
            </a:spcBef>
            <a:spcAft>
              <a:spcPct val="35000"/>
            </a:spcAft>
            <a:buNone/>
          </a:pPr>
          <a:r>
            <a:rPr lang="en-GB" sz="2600" kern="1200" dirty="0"/>
            <a:t>‘them’ </a:t>
          </a:r>
        </a:p>
      </dsp:txBody>
      <dsp:txXfrm>
        <a:off x="78859" y="79345"/>
        <a:ext cx="1457722" cy="1741526"/>
      </dsp:txXfrm>
    </dsp:sp>
    <dsp:sp modelId="{7E6E8999-9F0E-447E-A65F-EBD9001E9A93}">
      <dsp:nvSpPr>
        <dsp:cNvPr id="0" name=""/>
        <dsp:cNvSpPr/>
      </dsp:nvSpPr>
      <dsp:spPr>
        <a:xfrm>
          <a:off x="1615439" y="2090143"/>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kern="1200" dirty="0"/>
            <a:t>Identity</a:t>
          </a:r>
        </a:p>
        <a:p>
          <a:pPr marL="57150" lvl="1" indent="-57150" algn="l" defTabSz="488950">
            <a:lnSpc>
              <a:spcPct val="90000"/>
            </a:lnSpc>
            <a:spcBef>
              <a:spcPct val="0"/>
            </a:spcBef>
            <a:spcAft>
              <a:spcPct val="15000"/>
            </a:spcAft>
            <a:buChar char="•"/>
          </a:pPr>
          <a:r>
            <a:rPr lang="en-GB" sz="1100" kern="1200" dirty="0"/>
            <a:t>Affinity </a:t>
          </a:r>
        </a:p>
        <a:p>
          <a:pPr marL="57150" lvl="1" indent="-57150" algn="l" defTabSz="488950">
            <a:lnSpc>
              <a:spcPct val="90000"/>
            </a:lnSpc>
            <a:spcBef>
              <a:spcPct val="0"/>
            </a:spcBef>
            <a:spcAft>
              <a:spcPct val="15000"/>
            </a:spcAft>
            <a:buChar char="•"/>
          </a:pPr>
          <a:r>
            <a:rPr lang="en-GB" sz="1100" kern="1200" dirty="0"/>
            <a:t>Belonging</a:t>
          </a:r>
        </a:p>
        <a:p>
          <a:pPr marL="57150" lvl="1" indent="-57150" algn="l" defTabSz="488950">
            <a:lnSpc>
              <a:spcPct val="90000"/>
            </a:lnSpc>
            <a:spcBef>
              <a:spcPct val="0"/>
            </a:spcBef>
            <a:spcAft>
              <a:spcPct val="15000"/>
            </a:spcAft>
            <a:buChar char="•"/>
          </a:pPr>
          <a:r>
            <a:rPr lang="en-GB" sz="1100" kern="1200" dirty="0"/>
            <a:t>Trust</a:t>
          </a:r>
        </a:p>
        <a:p>
          <a:pPr marL="57150" lvl="1" indent="-57150" algn="l" defTabSz="488950">
            <a:lnSpc>
              <a:spcPct val="90000"/>
            </a:lnSpc>
            <a:spcBef>
              <a:spcPct val="0"/>
            </a:spcBef>
            <a:spcAft>
              <a:spcPct val="15000"/>
            </a:spcAft>
            <a:buChar char="•"/>
          </a:pPr>
          <a:r>
            <a:rPr lang="en-GB" sz="1100" kern="1200" dirty="0"/>
            <a:t>Support</a:t>
          </a:r>
        </a:p>
        <a:p>
          <a:pPr marL="57150" lvl="1" indent="-57150" algn="l" defTabSz="488950">
            <a:lnSpc>
              <a:spcPct val="90000"/>
            </a:lnSpc>
            <a:spcBef>
              <a:spcPct val="0"/>
            </a:spcBef>
            <a:spcAft>
              <a:spcPct val="15000"/>
            </a:spcAft>
            <a:buChar char="•"/>
          </a:pPr>
          <a:r>
            <a:rPr lang="en-GB" sz="1100" kern="1200" dirty="0"/>
            <a:t>Community</a:t>
          </a:r>
        </a:p>
      </dsp:txBody>
      <dsp:txXfrm>
        <a:off x="1615439" y="2327549"/>
        <a:ext cx="1710944" cy="1424433"/>
      </dsp:txXfrm>
    </dsp:sp>
    <dsp:sp modelId="{5D946776-381F-492E-8D1D-4BB87CCB807C}">
      <dsp:nvSpPr>
        <dsp:cNvPr id="0" name=""/>
        <dsp:cNvSpPr/>
      </dsp:nvSpPr>
      <dsp:spPr>
        <a:xfrm>
          <a:off x="0" y="2066694"/>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Bonding</a:t>
          </a:r>
        </a:p>
        <a:p>
          <a:pPr marL="0" lvl="0" indent="0" algn="ctr" defTabSz="1155700">
            <a:lnSpc>
              <a:spcPct val="90000"/>
            </a:lnSpc>
            <a:spcBef>
              <a:spcPct val="0"/>
            </a:spcBef>
            <a:spcAft>
              <a:spcPct val="35000"/>
            </a:spcAft>
            <a:buNone/>
          </a:pPr>
          <a:r>
            <a:rPr lang="en-GB" sz="2600" kern="1200" dirty="0"/>
            <a:t>‘us’</a:t>
          </a:r>
        </a:p>
      </dsp:txBody>
      <dsp:txXfrm>
        <a:off x="78859" y="2145553"/>
        <a:ext cx="1457722" cy="1741526"/>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2946239F-781E-40DD-91F3-6DB078AA92CB}" type="slidenum">
              <a:rPr lang="ar-SA" sz="1200"/>
              <a:pPr eaLnBrk="1" hangingPunct="1"/>
              <a:t>13</a:t>
            </a:fld>
            <a:endParaRPr lang="en-US" sz="120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280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D9D0BF1-B9AE-4C6B-BACB-245945E17EE2}"/>
              </a:ext>
            </a:extLst>
          </p:cNvPr>
          <p:cNvSpPr>
            <a:spLocks noGrp="1" noChangeArrowheads="1"/>
          </p:cNvSpPr>
          <p:nvPr>
            <p:ph type="sldNum" sz="quarter" idx="5"/>
          </p:nvPr>
        </p:nvSpPr>
        <p:spPr>
          <a:ln/>
        </p:spPr>
        <p:txBody>
          <a:bodyPr/>
          <a:lstStyle/>
          <a:p>
            <a:fld id="{158A7FA0-BC7E-4399-8F18-2212CFFCBB88}" type="slidenum">
              <a:rPr lang="en-GB" altLang="en-US"/>
              <a:pPr/>
              <a:t>15</a:t>
            </a:fld>
            <a:endParaRPr lang="en-GB" altLang="en-US"/>
          </a:p>
        </p:txBody>
      </p:sp>
      <p:sp>
        <p:nvSpPr>
          <p:cNvPr id="61442" name="Rectangle 2">
            <a:extLst>
              <a:ext uri="{FF2B5EF4-FFF2-40B4-BE49-F238E27FC236}">
                <a16:creationId xmlns:a16="http://schemas.microsoft.com/office/drawing/2014/main" id="{183119E7-2E26-42EE-AD45-696421184C77}"/>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202D8244-8EA6-4DA9-823B-5D3A83D4DDB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A53119-2E19-4D48-8386-1700E562D61B}"/>
              </a:ext>
            </a:extLst>
          </p:cNvPr>
          <p:cNvSpPr>
            <a:spLocks noGrp="1" noChangeArrowheads="1"/>
          </p:cNvSpPr>
          <p:nvPr>
            <p:ph type="sldNum" sz="quarter" idx="5"/>
          </p:nvPr>
        </p:nvSpPr>
        <p:spPr>
          <a:ln/>
        </p:spPr>
        <p:txBody>
          <a:bodyPr/>
          <a:lstStyle/>
          <a:p>
            <a:fld id="{240AA564-8B07-4E2D-B7D0-1DA80F7868A2}" type="slidenum">
              <a:rPr lang="en-GB" altLang="en-US"/>
              <a:pPr/>
              <a:t>19</a:t>
            </a:fld>
            <a:endParaRPr lang="en-GB" altLang="en-US"/>
          </a:p>
        </p:txBody>
      </p:sp>
      <p:sp>
        <p:nvSpPr>
          <p:cNvPr id="49154" name="Rectangle 2">
            <a:extLst>
              <a:ext uri="{FF2B5EF4-FFF2-40B4-BE49-F238E27FC236}">
                <a16:creationId xmlns:a16="http://schemas.microsoft.com/office/drawing/2014/main" id="{DE1C45C3-1DBA-48AB-92A8-6D9C4C22A5BC}"/>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C68E7BBA-88C8-474F-A666-C05BBFD1D4ED}"/>
              </a:ext>
            </a:extLst>
          </p:cNvPr>
          <p:cNvSpPr>
            <a:spLocks noGrp="1" noChangeArrowheads="1"/>
          </p:cNvSpPr>
          <p:nvPr>
            <p:ph type="body" idx="1"/>
          </p:nvPr>
        </p:nvSpPr>
        <p:spPr/>
        <p:txBody>
          <a:bodyPr/>
          <a:lstStyle/>
          <a:p>
            <a:r>
              <a:rPr lang="en-GB" altLang="en-US"/>
              <a:t>Boud, Cohen and Walker: </a:t>
            </a:r>
            <a:endParaRPr lang="en-GB" altLang="en-US" b="1"/>
          </a:p>
          <a:p>
            <a:r>
              <a:rPr lang="en-GB" altLang="en-US" b="1"/>
              <a:t>“</a:t>
            </a:r>
            <a:r>
              <a:rPr lang="en-GB" altLang="en-US"/>
              <a:t> Reflection is an important human activity in which people recapture their experience, think about it, mull it over and evaluate it. It is this working with experience that is important in learning. </a:t>
            </a:r>
            <a:r>
              <a:rPr lang="en-GB" altLang="en-US" b="1"/>
              <a:t>”</a:t>
            </a:r>
            <a:r>
              <a:rPr lang="en-GB" altLang="en-US"/>
              <a:t> (1985:19)</a:t>
            </a: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0D3BD9-E53C-4352-84D2-5CAD914F6936}"/>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7" name="Rectangle 3">
            <a:extLst>
              <a:ext uri="{FF2B5EF4-FFF2-40B4-BE49-F238E27FC236}">
                <a16:creationId xmlns:a16="http://schemas.microsoft.com/office/drawing/2014/main" id="{0B419C92-1DE3-4E1B-A845-020C18CEF04D}"/>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1748" name="Rectangle 6">
            <a:extLst>
              <a:ext uri="{FF2B5EF4-FFF2-40B4-BE49-F238E27FC236}">
                <a16:creationId xmlns:a16="http://schemas.microsoft.com/office/drawing/2014/main" id="{8CC5D4F4-494E-4128-8B06-46E754ACCC4A}"/>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9" name="Rectangle 7">
            <a:extLst>
              <a:ext uri="{FF2B5EF4-FFF2-40B4-BE49-F238E27FC236}">
                <a16:creationId xmlns:a16="http://schemas.microsoft.com/office/drawing/2014/main" id="{1962B30A-B5B6-43A3-BF0C-AF36F4251E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50" name="Rectangle 2">
            <a:extLst>
              <a:ext uri="{FF2B5EF4-FFF2-40B4-BE49-F238E27FC236}">
                <a16:creationId xmlns:a16="http://schemas.microsoft.com/office/drawing/2014/main" id="{79530048-879F-4771-9809-F4D81C3930F6}"/>
              </a:ext>
            </a:extLst>
          </p:cNvPr>
          <p:cNvSpPr>
            <a:spLocks noGrp="1" noRot="1" noChangeAspect="1" noChangeArrowheads="1" noTextEdit="1"/>
          </p:cNvSpPr>
          <p:nvPr>
            <p:ph type="sldImg"/>
          </p:nvPr>
        </p:nvSpPr>
        <p:spPr>
          <a:ln/>
        </p:spPr>
      </p:sp>
      <p:sp>
        <p:nvSpPr>
          <p:cNvPr id="31751" name="Rectangle 3">
            <a:extLst>
              <a:ext uri="{FF2B5EF4-FFF2-40B4-BE49-F238E27FC236}">
                <a16:creationId xmlns:a16="http://schemas.microsoft.com/office/drawing/2014/main" id="{6210AC4A-4ECF-40C8-A0C7-12810F7EB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0E19CD9-94AD-4BAA-B4D0-E702422B8D2A}"/>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1" name="Rectangle 3">
            <a:extLst>
              <a:ext uri="{FF2B5EF4-FFF2-40B4-BE49-F238E27FC236}">
                <a16:creationId xmlns:a16="http://schemas.microsoft.com/office/drawing/2014/main" id="{97F6606A-CFB6-49F0-A855-A029CAC36F73}"/>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2772" name="Rectangle 6">
            <a:extLst>
              <a:ext uri="{FF2B5EF4-FFF2-40B4-BE49-F238E27FC236}">
                <a16:creationId xmlns:a16="http://schemas.microsoft.com/office/drawing/2014/main" id="{764F1251-AFD6-4339-A18B-2014617C144B}"/>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3" name="Rectangle 7">
            <a:extLst>
              <a:ext uri="{FF2B5EF4-FFF2-40B4-BE49-F238E27FC236}">
                <a16:creationId xmlns:a16="http://schemas.microsoft.com/office/drawing/2014/main" id="{DD7B1177-C715-486C-A99F-90CBC9138A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4" name="Rectangle 2">
            <a:extLst>
              <a:ext uri="{FF2B5EF4-FFF2-40B4-BE49-F238E27FC236}">
                <a16:creationId xmlns:a16="http://schemas.microsoft.com/office/drawing/2014/main" id="{A299E09F-6BE2-43F7-B155-C1FDDAA97A32}"/>
              </a:ext>
            </a:extLst>
          </p:cNvPr>
          <p:cNvSpPr>
            <a:spLocks noGrp="1" noRot="1" noChangeAspect="1" noChangeArrowheads="1" noTextEdit="1"/>
          </p:cNvSpPr>
          <p:nvPr>
            <p:ph type="sldImg"/>
          </p:nvPr>
        </p:nvSpPr>
        <p:spPr>
          <a:ln/>
        </p:spPr>
      </p:sp>
      <p:sp>
        <p:nvSpPr>
          <p:cNvPr id="32775" name="Rectangle 3">
            <a:extLst>
              <a:ext uri="{FF2B5EF4-FFF2-40B4-BE49-F238E27FC236}">
                <a16:creationId xmlns:a16="http://schemas.microsoft.com/office/drawing/2014/main" id="{A842FEF7-42FB-4ECD-AE99-CD247EC010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04/04/2024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04/04/2024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04/04/2024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04/04/2024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04/04/2024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natlib.govt.nz/records/21493187#1" TargetMode="External"/><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 Id="rId5" Type="http://schemas.openxmlformats.org/officeDocument/2006/relationships/image" Target="../media/image12.jpg"/><Relationship Id="rId4" Type="http://schemas.openxmlformats.org/officeDocument/2006/relationships/image" Target="../media/image11.jpg"/></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51.tif"/><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1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13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5.xml"/></Relationships>
</file>

<file path=ppt/slides/_rels/slide135.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4.xml"/></Relationships>
</file>

<file path=ppt/slides/_rels/slide136.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5.xml"/></Relationships>
</file>

<file path=ppt/slides/_rels/slide13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4.xml"/></Relationships>
</file>

<file path=ppt/slides/_rels/slide13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1.xml.rels><?xml version="1.0" encoding="UTF-8" standalone="yes"?>
<Relationships xmlns="http://schemas.openxmlformats.org/package/2006/relationships"><Relationship Id="rId2" Type="http://schemas.openxmlformats.org/officeDocument/2006/relationships/hyperlink" Target="https://youtu.be/lR8FalapJf0" TargetMode="Externa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4.xml"/></Relationships>
</file>

<file path=ppt/slides/_rels/slide164.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7.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168.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16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4.xml"/></Relationships>
</file>

<file path=ppt/slides/_rels/slide171.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4.xml"/></Relationships>
</file>

<file path=ppt/slides/_rels/slide17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4.xml"/></Relationships>
</file>

<file path=ppt/slides/_rels/slide173.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1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hyperlink" Target="https://youtu.be/HEJlT8t5ezU" TargetMode="External"/><Relationship Id="rId2" Type="http://schemas.openxmlformats.org/officeDocument/2006/relationships/image" Target="../media/image85.jpg"/><Relationship Id="rId1" Type="http://schemas.openxmlformats.org/officeDocument/2006/relationships/slideLayout" Target="../slideLayouts/slideLayout4.xml"/></Relationships>
</file>

<file path=ppt/slides/_rels/slide179.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4.xml"/></Relationships>
</file>

<file path=ppt/slides/_rels/slide180.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4.xml"/></Relationships>
</file>

<file path=ppt/slides/_rels/slide181.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4.xml"/></Relationships>
</file>

<file path=ppt/slides/_rels/slide182.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4.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4.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4.xml"/></Relationships>
</file>

<file path=ppt/slides/_rels/slide18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4.xml"/></Relationships>
</file>

<file path=ppt/slides/_rels/slide188.xml.rels><?xml version="1.0" encoding="UTF-8" standalone="yes"?>
<Relationships xmlns="http://schemas.openxmlformats.org/package/2006/relationships"><Relationship Id="rId2" Type="http://schemas.openxmlformats.org/officeDocument/2006/relationships/image" Target="../media/image93.jpg"/><Relationship Id="rId1" Type="http://schemas.openxmlformats.org/officeDocument/2006/relationships/slideLayout" Target="../slideLayouts/slideLayout4.xml"/></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A7EB-5039-FFFC-43C2-18CA2CB181DA}"/>
              </a:ext>
            </a:extLst>
          </p:cNvPr>
          <p:cNvSpPr>
            <a:spLocks noGrp="1"/>
          </p:cNvSpPr>
          <p:nvPr>
            <p:ph type="ctrTitle"/>
          </p:nvPr>
        </p:nvSpPr>
        <p:spPr>
          <a:xfrm>
            <a:off x="683568" y="1988840"/>
            <a:ext cx="7772400" cy="1470025"/>
          </a:xfrm>
        </p:spPr>
        <p:txBody>
          <a:bodyPr wrap="square" anchor="ctr">
            <a:normAutofit/>
          </a:bodyPr>
          <a:lstStyle/>
          <a:p>
            <a:r>
              <a:rPr lang="en-GB" dirty="0"/>
              <a:t>Revision set</a:t>
            </a:r>
          </a:p>
        </p:txBody>
      </p:sp>
      <p:sp>
        <p:nvSpPr>
          <p:cNvPr id="3" name="Content Placeholder 2">
            <a:extLst>
              <a:ext uri="{FF2B5EF4-FFF2-40B4-BE49-F238E27FC236}">
                <a16:creationId xmlns:a16="http://schemas.microsoft.com/office/drawing/2014/main" id="{F3C3F007-97A6-6279-FAD2-4C7BCD96EE62}"/>
              </a:ext>
            </a:extLst>
          </p:cNvPr>
          <p:cNvSpPr>
            <a:spLocks noGrp="1"/>
          </p:cNvSpPr>
          <p:nvPr>
            <p:ph type="subTitle" idx="1"/>
          </p:nvPr>
        </p:nvSpPr>
        <p:spPr>
          <a:xfrm>
            <a:off x="1369368" y="3744615"/>
            <a:ext cx="6400800" cy="1752600"/>
          </a:xfrm>
        </p:spPr>
        <p:txBody>
          <a:bodyPr wrap="square" anchor="t">
            <a:normAutofit/>
          </a:bodyPr>
          <a:lstStyle/>
          <a:p>
            <a:r>
              <a:rPr lang="en-GB" dirty="0"/>
              <a:t>Compilation of previous weeks of resources</a:t>
            </a:r>
          </a:p>
        </p:txBody>
      </p:sp>
      <p:sp>
        <p:nvSpPr>
          <p:cNvPr id="4" name="Date Placeholder 3">
            <a:extLst>
              <a:ext uri="{FF2B5EF4-FFF2-40B4-BE49-F238E27FC236}">
                <a16:creationId xmlns:a16="http://schemas.microsoft.com/office/drawing/2014/main" id="{D7BDE711-35AB-26CC-8235-02A2BD096A49}"/>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022838A9-CC62-A1DD-031C-8B6E0CB747C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338178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69E5-FD1C-F357-F831-6C9A492518A4}"/>
              </a:ext>
            </a:extLst>
          </p:cNvPr>
          <p:cNvSpPr>
            <a:spLocks noGrp="1"/>
          </p:cNvSpPr>
          <p:nvPr>
            <p:ph type="title"/>
          </p:nvPr>
        </p:nvSpPr>
        <p:spPr/>
        <p:txBody>
          <a:bodyPr/>
          <a:lstStyle/>
          <a:p>
            <a:r>
              <a:rPr lang="en-GB" dirty="0"/>
              <a:t>In today’s session</a:t>
            </a:r>
          </a:p>
        </p:txBody>
      </p:sp>
      <p:sp>
        <p:nvSpPr>
          <p:cNvPr id="3" name="Content Placeholder 2">
            <a:extLst>
              <a:ext uri="{FF2B5EF4-FFF2-40B4-BE49-F238E27FC236}">
                <a16:creationId xmlns:a16="http://schemas.microsoft.com/office/drawing/2014/main" id="{7A3203FB-D4FE-0393-FA72-D359FD30DA1B}"/>
              </a:ext>
            </a:extLst>
          </p:cNvPr>
          <p:cNvSpPr>
            <a:spLocks noGrp="1"/>
          </p:cNvSpPr>
          <p:nvPr>
            <p:ph idx="1"/>
          </p:nvPr>
        </p:nvSpPr>
        <p:spPr/>
        <p:txBody>
          <a:bodyPr/>
          <a:lstStyle/>
          <a:p>
            <a:r>
              <a:rPr lang="en-GB" sz="2400" dirty="0"/>
              <a:t>We will go through these slides as necessary through conversations with you</a:t>
            </a:r>
          </a:p>
          <a:p>
            <a:endParaRPr lang="en-GB" sz="2400" dirty="0"/>
          </a:p>
          <a:p>
            <a:r>
              <a:rPr lang="en-GB" sz="2400" dirty="0"/>
              <a:t>Please let your tutor know which sessions you want to revisit/discuss more</a:t>
            </a:r>
          </a:p>
          <a:p>
            <a:endParaRPr lang="en-GB" sz="2400" dirty="0"/>
          </a:p>
          <a:p>
            <a:r>
              <a:rPr lang="en-GB" sz="2400" dirty="0"/>
              <a:t>We will dedicate remaining part of the session to assessment workshop</a:t>
            </a:r>
          </a:p>
        </p:txBody>
      </p:sp>
      <p:sp>
        <p:nvSpPr>
          <p:cNvPr id="4" name="Date Placeholder 3">
            <a:extLst>
              <a:ext uri="{FF2B5EF4-FFF2-40B4-BE49-F238E27FC236}">
                <a16:creationId xmlns:a16="http://schemas.microsoft.com/office/drawing/2014/main" id="{3F3B9551-602D-EC9A-D287-F9D38E4292EF}"/>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B6B11327-A671-E237-7FB9-A3D1CE582F01}"/>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spTree>
    <p:extLst>
      <p:ext uri="{BB962C8B-B14F-4D97-AF65-F5344CB8AC3E}">
        <p14:creationId xmlns:p14="http://schemas.microsoft.com/office/powerpoint/2010/main" val="342858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9B4F52-8FBA-43A1-B451-3D7A7B2B2DFC}"/>
              </a:ext>
            </a:extLst>
          </p:cNvPr>
          <p:cNvSpPr>
            <a:spLocks noGrp="1"/>
          </p:cNvSpPr>
          <p:nvPr>
            <p:ph type="dt" sz="quarter" idx="10"/>
          </p:nvPr>
        </p:nvSpPr>
        <p:spPr/>
        <p:txBody>
          <a:bodyPr/>
          <a:lstStyle/>
          <a:p>
            <a:pPr>
              <a:defRPr/>
            </a:pPr>
            <a:fld id="{5EC0FA7E-6D3B-48D7-9F80-6C4D37659D9C}" type="datetime1">
              <a:rPr lang="en-GB" altLang="en-US"/>
              <a:pPr>
                <a:defRPr/>
              </a:pPr>
              <a:t>04/04/2024</a:t>
            </a:fld>
            <a:endParaRPr lang="en-GB" altLang="en-US"/>
          </a:p>
        </p:txBody>
      </p:sp>
      <p:sp>
        <p:nvSpPr>
          <p:cNvPr id="6147" name="Slide Number Placeholder 5">
            <a:extLst>
              <a:ext uri="{FF2B5EF4-FFF2-40B4-BE49-F238E27FC236}">
                <a16:creationId xmlns:a16="http://schemas.microsoft.com/office/drawing/2014/main" id="{E86DAF04-63D2-434D-85C8-57C27624C7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736C88-8AE6-42D9-8253-36ED97E8278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6148" name="Title 1">
            <a:extLst>
              <a:ext uri="{FF2B5EF4-FFF2-40B4-BE49-F238E27FC236}">
                <a16:creationId xmlns:a16="http://schemas.microsoft.com/office/drawing/2014/main" id="{33818BAA-EA41-414C-BB8E-48B0AD2FEBF0}"/>
              </a:ext>
            </a:extLst>
          </p:cNvPr>
          <p:cNvSpPr>
            <a:spLocks noGrp="1"/>
          </p:cNvSpPr>
          <p:nvPr>
            <p:ph type="ctrTitle"/>
          </p:nvPr>
        </p:nvSpPr>
        <p:spPr>
          <a:xfrm>
            <a:off x="215900" y="2982913"/>
            <a:ext cx="8712200" cy="2447925"/>
          </a:xfrm>
        </p:spPr>
        <p:txBody>
          <a:bodyPr/>
          <a:lstStyle/>
          <a:p>
            <a:br>
              <a:rPr lang="en-GB" altLang="en-US" dirty="0"/>
            </a:br>
            <a:br>
              <a:rPr lang="en-GB" altLang="en-US" dirty="0"/>
            </a:br>
            <a:br>
              <a:rPr lang="en-GB" altLang="en-US" dirty="0"/>
            </a:br>
            <a:br>
              <a:rPr lang="en-GB" altLang="en-US" dirty="0"/>
            </a:br>
            <a:br>
              <a:rPr lang="en-GB" altLang="en-US" dirty="0"/>
            </a:br>
            <a:br>
              <a:rPr lang="en-GB" altLang="en-US" sz="3600" dirty="0"/>
            </a:br>
            <a:endParaRPr lang="en-GB" altLang="en-US" sz="3600" dirty="0"/>
          </a:p>
        </p:txBody>
      </p:sp>
      <p:sp>
        <p:nvSpPr>
          <p:cNvPr id="6149" name="Text Placeholder 4">
            <a:extLst>
              <a:ext uri="{FF2B5EF4-FFF2-40B4-BE49-F238E27FC236}">
                <a16:creationId xmlns:a16="http://schemas.microsoft.com/office/drawing/2014/main" id="{EF102B6A-C6ED-47E7-8039-32E4B9BE8424}"/>
              </a:ext>
            </a:extLst>
          </p:cNvPr>
          <p:cNvSpPr txBox="1">
            <a:spLocks noChangeArrowheads="1"/>
          </p:cNvSpPr>
          <p:nvPr/>
        </p:nvSpPr>
        <p:spPr bwMode="auto">
          <a:xfrm>
            <a:off x="-53975" y="1628775"/>
            <a:ext cx="9251950"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buFont typeface="Arial" panose="020B0604020202020204" pitchFamily="34" charset="0"/>
              <a:buNone/>
            </a:pPr>
            <a:endParaRPr lang="en-US" altLang="en-US" sz="3600" b="1" dirty="0">
              <a:ea typeface="Malgun Gothic" panose="020B0503020000020004" pitchFamily="34" charset="-127"/>
            </a:endParaRPr>
          </a:p>
          <a:p>
            <a:pPr algn="ctr">
              <a:buFont typeface="Arial" panose="020B0604020202020204" pitchFamily="34" charset="0"/>
              <a:buNone/>
            </a:pPr>
            <a:r>
              <a:rPr lang="en-US" altLang="en-US" sz="3600" b="1" dirty="0">
                <a:ea typeface="Malgun Gothic" panose="020B0503020000020004" pitchFamily="34" charset="-127"/>
              </a:rPr>
              <a:t>Week 1: Introduction to Community Engagement </a:t>
            </a:r>
            <a:endParaRPr lang="en-US" altLang="en-US" sz="3600" dirty="0">
              <a:ea typeface="Malgun Gothic" panose="020B0503020000020004" pitchFamily="34" charset="-127"/>
            </a:endParaRPr>
          </a:p>
          <a:p>
            <a:pPr algn="ctr">
              <a:buFont typeface="Arial" panose="020B0604020202020204" pitchFamily="34" charset="0"/>
              <a:buNone/>
            </a:pPr>
            <a:endParaRPr lang="en-US" altLang="en-US" sz="3600" b="1" dirty="0">
              <a:ea typeface="Malgun Gothic" panose="020B0503020000020004" pitchFamily="34" charset="-127"/>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1026">
            <a:extLst>
              <a:ext uri="{FF2B5EF4-FFF2-40B4-BE49-F238E27FC236}">
                <a16:creationId xmlns:a16="http://schemas.microsoft.com/office/drawing/2014/main" id="{26CDCC15-26A5-6C00-B08B-0AF29F220119}"/>
              </a:ext>
            </a:extLst>
          </p:cNvPr>
          <p:cNvSpPr>
            <a:spLocks noGrp="1" noChangeArrowheads="1"/>
          </p:cNvSpPr>
          <p:nvPr>
            <p:ph type="title"/>
          </p:nvPr>
        </p:nvSpPr>
        <p:spPr>
          <a:xfrm>
            <a:off x="457200" y="274638"/>
            <a:ext cx="8229600" cy="1143000"/>
          </a:xfrm>
        </p:spPr>
        <p:txBody>
          <a:bodyPr wrap="square" anchor="ctr">
            <a:normAutofit/>
          </a:bodyPr>
          <a:lstStyle/>
          <a:p>
            <a:r>
              <a:rPr lang="en-US" altLang="en-US" dirty="0"/>
              <a:t>What is a Community?</a:t>
            </a:r>
          </a:p>
        </p:txBody>
      </p:sp>
      <p:pic>
        <p:nvPicPr>
          <p:cNvPr id="98308" name="Picture 1028">
            <a:extLst>
              <a:ext uri="{FF2B5EF4-FFF2-40B4-BE49-F238E27FC236}">
                <a16:creationId xmlns:a16="http://schemas.microsoft.com/office/drawing/2014/main" id="{76877E3B-3B0A-B319-5443-F5BD747E77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974843"/>
            <a:ext cx="4038600" cy="3239756"/>
          </a:xfrm>
          <a:prstGeom prst="rect">
            <a:avLst/>
          </a:prstGeom>
          <a:solidFill>
            <a:srgbClr val="FFFFFF"/>
          </a:solidFill>
        </p:spPr>
      </p:pic>
      <p:sp>
        <p:nvSpPr>
          <p:cNvPr id="98307" name="Rectangle 1027">
            <a:extLst>
              <a:ext uri="{FF2B5EF4-FFF2-40B4-BE49-F238E27FC236}">
                <a16:creationId xmlns:a16="http://schemas.microsoft.com/office/drawing/2014/main" id="{C187F07B-846C-AD32-D0C6-71C275481E05}"/>
              </a:ext>
            </a:extLst>
          </p:cNvPr>
          <p:cNvSpPr>
            <a:spLocks noGrp="1" noChangeArrowheads="1"/>
          </p:cNvSpPr>
          <p:nvPr>
            <p:ph sz="half" idx="2"/>
          </p:nvPr>
        </p:nvSpPr>
        <p:spPr bwMode="auto">
          <a:xfrm>
            <a:off x="4648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a:lnSpc>
                <a:spcPct val="90000"/>
              </a:lnSpc>
              <a:buFontTx/>
              <a:buNone/>
            </a:pPr>
            <a:r>
              <a:rPr lang="en-NZ" altLang="en-US" sz="1500" b="1" dirty="0"/>
              <a:t>    A network of people &amp; organisations bound together by factors such as…</a:t>
            </a:r>
          </a:p>
          <a:p>
            <a:pPr>
              <a:lnSpc>
                <a:spcPct val="90000"/>
              </a:lnSpc>
              <a:buFontTx/>
              <a:buNone/>
            </a:pPr>
            <a:endParaRPr lang="en-NZ" altLang="en-US" sz="1500" b="1" dirty="0"/>
          </a:p>
          <a:p>
            <a:pPr>
              <a:lnSpc>
                <a:spcPct val="90000"/>
              </a:lnSpc>
              <a:spcBef>
                <a:spcPct val="5000"/>
              </a:spcBef>
              <a:spcAft>
                <a:spcPct val="35000"/>
              </a:spcAft>
              <a:buClr>
                <a:srgbClr val="CC9900"/>
              </a:buClr>
              <a:buFont typeface="Wingdings" panose="05000000000000000000" pitchFamily="2" charset="2"/>
              <a:buChar char="Ø"/>
            </a:pPr>
            <a:r>
              <a:rPr lang="en-NZ" altLang="en-US" sz="1500" b="1" dirty="0"/>
              <a:t>	Shared identity, culture a or ethnic group</a:t>
            </a:r>
          </a:p>
          <a:p>
            <a:pPr>
              <a:lnSpc>
                <a:spcPct val="90000"/>
              </a:lnSpc>
              <a:spcAft>
                <a:spcPct val="35000"/>
              </a:spcAft>
              <a:buClr>
                <a:srgbClr val="CC9900"/>
              </a:buClr>
              <a:buFont typeface="Wingdings" panose="05000000000000000000" pitchFamily="2" charset="2"/>
              <a:buChar char="Ø"/>
            </a:pPr>
            <a:r>
              <a:rPr lang="en-NZ" altLang="en-US" sz="1500" b="1" dirty="0"/>
              <a:t>	Common geography, locality, place </a:t>
            </a:r>
          </a:p>
          <a:p>
            <a:pPr>
              <a:lnSpc>
                <a:spcPct val="90000"/>
              </a:lnSpc>
              <a:spcAft>
                <a:spcPct val="35000"/>
              </a:spcAft>
              <a:buClr>
                <a:srgbClr val="CC9900"/>
              </a:buClr>
              <a:buFont typeface="Wingdings" panose="05000000000000000000" pitchFamily="2" charset="2"/>
              <a:buChar char="Ø"/>
            </a:pPr>
            <a:r>
              <a:rPr lang="en-NZ" altLang="en-US" sz="1500" b="1" dirty="0"/>
              <a:t>	Administrative or political arrangements</a:t>
            </a:r>
            <a:endParaRPr lang="en-US" altLang="en-US" sz="1500" b="1" dirty="0"/>
          </a:p>
          <a:p>
            <a:pPr>
              <a:lnSpc>
                <a:spcPct val="90000"/>
              </a:lnSpc>
              <a:spcAft>
                <a:spcPct val="35000"/>
              </a:spcAft>
              <a:buClr>
                <a:srgbClr val="CC9900"/>
              </a:buClr>
              <a:buFont typeface="Wingdings" panose="05000000000000000000" pitchFamily="2" charset="2"/>
              <a:buChar char="Ø"/>
            </a:pPr>
            <a:r>
              <a:rPr lang="en-NZ" altLang="en-US" sz="1500" b="1" dirty="0"/>
              <a:t>	</a:t>
            </a:r>
            <a:r>
              <a:rPr lang="en-GB" altLang="en-US" sz="1500" b="1" dirty="0"/>
              <a:t>Similar interest org./ voluntary organisation, online “virtual community,” work</a:t>
            </a:r>
            <a:br>
              <a:rPr lang="en-NZ" altLang="en-US" sz="1500" b="1" dirty="0"/>
            </a:br>
            <a:r>
              <a:rPr lang="en-NZ" altLang="en-US" sz="1500" b="1" dirty="0"/>
              <a:t> 		</a:t>
            </a:r>
          </a:p>
          <a:p>
            <a:pPr marL="0" indent="0">
              <a:lnSpc>
                <a:spcPct val="90000"/>
              </a:lnSpc>
              <a:spcAft>
                <a:spcPct val="35000"/>
              </a:spcAft>
              <a:buClr>
                <a:srgbClr val="CC9900"/>
              </a:buClr>
              <a:buNone/>
            </a:pPr>
            <a:r>
              <a:rPr lang="en-NZ" altLang="en-US" sz="1500" b="1" dirty="0"/>
              <a:t>(</a:t>
            </a:r>
            <a:r>
              <a:rPr lang="en-NZ" altLang="en-US" sz="1200" b="1" dirty="0">
                <a:hlinkClick r:id="rId3"/>
              </a:rPr>
              <a:t>Royal Commission on Social Policy</a:t>
            </a:r>
            <a:r>
              <a:rPr lang="en-NZ" altLang="en-US" sz="1200" b="1" dirty="0"/>
              <a:t>, 1988)</a:t>
            </a:r>
          </a:p>
          <a:p>
            <a:pPr>
              <a:lnSpc>
                <a:spcPct val="90000"/>
              </a:lnSpc>
            </a:pPr>
            <a:endParaRPr lang="en-US" altLang="en-US" sz="1500" dirty="0"/>
          </a:p>
        </p:txBody>
      </p:sp>
      <p:sp>
        <p:nvSpPr>
          <p:cNvPr id="98313" name="Date Placeholder 4">
            <a:extLst>
              <a:ext uri="{FF2B5EF4-FFF2-40B4-BE49-F238E27FC236}">
                <a16:creationId xmlns:a16="http://schemas.microsoft.com/office/drawing/2014/main" id="{1A6B60ED-71E1-1D29-BB4B-BC24D66EBDC0}"/>
              </a:ext>
            </a:extLst>
          </p:cNvPr>
          <p:cNvSpPr>
            <a:spLocks noGrp="1"/>
          </p:cNvSpPr>
          <p:nvPr>
            <p:ph type="dt" sz="half" idx="10"/>
          </p:nvPr>
        </p:nvSpPr>
        <p:spPr>
          <a:xfrm>
            <a:off x="250825" y="6524625"/>
            <a:ext cx="971550" cy="219075"/>
          </a:xfrm>
        </p:spPr>
        <p:txBody>
          <a:bodyPr/>
          <a:lstStyle/>
          <a:p>
            <a:pPr>
              <a:spcAft>
                <a:spcPts val="600"/>
              </a:spcAft>
              <a:defRPr/>
            </a:pPr>
            <a:fld id="{39CB6DA6-4508-40B4-AE32-AB21E8D7B996}" type="datetime1">
              <a:rPr lang="en-GB" altLang="en-US"/>
              <a:pPr>
                <a:spcAft>
                  <a:spcPts val="600"/>
                </a:spcAft>
                <a:defRPr/>
              </a:pPr>
              <a:t>04/04/2024</a:t>
            </a:fld>
            <a:endParaRPr lang="en-GB" altLang="en-US"/>
          </a:p>
        </p:txBody>
      </p:sp>
      <p:sp>
        <p:nvSpPr>
          <p:cNvPr id="3" name="Slide Number Placeholder 4">
            <a:extLst>
              <a:ext uri="{FF2B5EF4-FFF2-40B4-BE49-F238E27FC236}">
                <a16:creationId xmlns:a16="http://schemas.microsoft.com/office/drawing/2014/main" id="{B755E44E-4713-CB2F-BC26-A1D60F7ED8B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971211C1-D20E-457B-BD62-E40ADABF8C9D}" type="slidenum">
              <a:rPr lang="en-US" altLang="en-US"/>
              <a:pPr>
                <a:spcAft>
                  <a:spcPts val="600"/>
                </a:spcAft>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FF8D3-D7EB-39E4-12D2-9852F322D2A9}"/>
              </a:ext>
            </a:extLst>
          </p:cNvPr>
          <p:cNvSpPr>
            <a:spLocks noGrp="1"/>
          </p:cNvSpPr>
          <p:nvPr>
            <p:ph type="title"/>
          </p:nvPr>
        </p:nvSpPr>
        <p:spPr>
          <a:xfrm>
            <a:off x="457200" y="115888"/>
            <a:ext cx="8229600" cy="720725"/>
          </a:xfrm>
        </p:spPr>
        <p:txBody>
          <a:bodyPr/>
          <a:lstStyle/>
          <a:p>
            <a:r>
              <a:rPr lang="en-GB" altLang="en-US" b="1"/>
              <a:t>Community Engagement</a:t>
            </a:r>
          </a:p>
        </p:txBody>
      </p:sp>
      <p:sp>
        <p:nvSpPr>
          <p:cNvPr id="28674" name="Rectangle 3">
            <a:extLst>
              <a:ext uri="{FF2B5EF4-FFF2-40B4-BE49-F238E27FC236}">
                <a16:creationId xmlns:a16="http://schemas.microsoft.com/office/drawing/2014/main" id="{1E32B1B2-5424-E844-35D1-76D01F3C457A}"/>
              </a:ext>
            </a:extLst>
          </p:cNvPr>
          <p:cNvSpPr>
            <a:spLocks noGrp="1"/>
          </p:cNvSpPr>
          <p:nvPr>
            <p:ph type="body" idx="4294967295"/>
          </p:nvPr>
        </p:nvSpPr>
        <p:spPr>
          <a:xfrm>
            <a:off x="1042988" y="1484313"/>
            <a:ext cx="6877050" cy="4679950"/>
          </a:xfrm>
        </p:spPr>
        <p:txBody>
          <a:bodyPr/>
          <a:lstStyle/>
          <a:p>
            <a:pPr marL="0" indent="0" algn="just">
              <a:buFont typeface="Arial" panose="020B0604020202020204" pitchFamily="34" charset="0"/>
              <a:buNone/>
              <a:defRPr/>
            </a:pPr>
            <a:r>
              <a:rPr lang="en-GB" altLang="en-US" sz="2400" dirty="0"/>
              <a:t>The concept of community engagement is difficult to define in narrow terms.</a:t>
            </a:r>
          </a:p>
          <a:p>
            <a:pPr algn="just">
              <a:defRPr/>
            </a:pPr>
            <a:endParaRPr lang="en-GB" altLang="en-US" sz="2400" dirty="0"/>
          </a:p>
          <a:p>
            <a:pPr algn="just">
              <a:defRPr/>
            </a:pPr>
            <a:r>
              <a:rPr lang="en-GB" altLang="en-US" sz="2400" dirty="0"/>
              <a:t>Why? You may ask.</a:t>
            </a:r>
          </a:p>
          <a:p>
            <a:pPr algn="just">
              <a:defRPr/>
            </a:pPr>
            <a:endParaRPr lang="en-GB" altLang="en-US" sz="2400" dirty="0"/>
          </a:p>
          <a:p>
            <a:pPr marL="0" indent="0" algn="just">
              <a:buNone/>
              <a:defRPr/>
            </a:pPr>
            <a:r>
              <a:rPr lang="en-GB" altLang="en-US" sz="2400" dirty="0"/>
              <a:t>It is a complex multidimensional construct used in organisation of collaborative effort in community, health circles, climate change, local government etc. – has a lot of facets.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8674">
                                            <p:txEl>
                                              <p:pRg st="4" end="4"/>
                                            </p:txEl>
                                          </p:spTgt>
                                        </p:tgtEl>
                                        <p:attrNameLst>
                                          <p:attrName>style.visibility</p:attrName>
                                        </p:attrNameLst>
                                      </p:cBhvr>
                                      <p:to>
                                        <p:strVal val="visible"/>
                                      </p:to>
                                    </p:set>
                                    <p:anim calcmode="lin" valueType="num">
                                      <p:cBhvr additive="base">
                                        <p:cTn id="19" dur="500" fill="hold"/>
                                        <p:tgtEl>
                                          <p:spTgt spid="2867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867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A5D76AE-2BB7-D730-79F0-3860C955EF93}"/>
              </a:ext>
            </a:extLst>
          </p:cNvPr>
          <p:cNvSpPr>
            <a:spLocks noGrp="1"/>
          </p:cNvSpPr>
          <p:nvPr>
            <p:ph type="title"/>
          </p:nvPr>
        </p:nvSpPr>
        <p:spPr>
          <a:xfrm>
            <a:off x="457200" y="274638"/>
            <a:ext cx="8229600" cy="777875"/>
          </a:xfrm>
        </p:spPr>
        <p:txBody>
          <a:bodyPr/>
          <a:lstStyle/>
          <a:p>
            <a:r>
              <a:rPr lang="en-GB" altLang="en-US" b="1"/>
              <a:t>Community Engagement</a:t>
            </a:r>
          </a:p>
        </p:txBody>
      </p:sp>
      <p:sp>
        <p:nvSpPr>
          <p:cNvPr id="28674" name="Rectangle 3">
            <a:extLst>
              <a:ext uri="{FF2B5EF4-FFF2-40B4-BE49-F238E27FC236}">
                <a16:creationId xmlns:a16="http://schemas.microsoft.com/office/drawing/2014/main" id="{C2021A85-8127-A412-0204-C5E27B833E97}"/>
              </a:ext>
            </a:extLst>
          </p:cNvPr>
          <p:cNvSpPr>
            <a:spLocks noGrp="1"/>
          </p:cNvSpPr>
          <p:nvPr>
            <p:ph type="body" idx="4294967295"/>
          </p:nvPr>
        </p:nvSpPr>
        <p:spPr>
          <a:xfrm>
            <a:off x="457201" y="1340767"/>
            <a:ext cx="8147248" cy="3960441"/>
          </a:xfrm>
        </p:spPr>
        <p:txBody>
          <a:bodyPr/>
          <a:lstStyle/>
          <a:p>
            <a:pPr marL="0" indent="0" algn="just">
              <a:buFont typeface="Arial" panose="020B0604020202020204" pitchFamily="34" charset="0"/>
              <a:buNone/>
            </a:pPr>
            <a:r>
              <a:rPr lang="en-GB" altLang="en-US" sz="2800" dirty="0"/>
              <a:t>However, focusing on the organisational context, we will attempt to define the concept as follows:</a:t>
            </a:r>
          </a:p>
          <a:p>
            <a:pPr marL="0" indent="0" algn="just">
              <a:buFont typeface="Arial" panose="020B0604020202020204" pitchFamily="34" charset="0"/>
              <a:buNone/>
            </a:pPr>
            <a:endParaRPr lang="en-GB" altLang="en-US" sz="2800" i="1" dirty="0"/>
          </a:p>
          <a:p>
            <a:pPr marL="0" indent="0" algn="just">
              <a:buFont typeface="Arial" panose="020B0604020202020204" pitchFamily="34" charset="0"/>
              <a:buNone/>
            </a:pPr>
            <a:r>
              <a:rPr lang="en-GB" altLang="en-US" sz="2400" b="1" i="1" dirty="0"/>
              <a:t>Community engagement strategy is the pattern of activities implemented by firms to work collaboratively with and through groups of people to address issues affecting the social well-being of those people (Bowen, et al, 2010</a:t>
            </a:r>
            <a:r>
              <a:rPr lang="en-GB" altLang="en-US" sz="2400" b="1" dirty="0"/>
              <a:t>)</a:t>
            </a:r>
            <a:r>
              <a:rPr lang="en-GB" altLang="en-US" sz="2400" b="1" i="1" dirty="0"/>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79D4AA6-CDAD-B982-FC29-629005DED335}"/>
              </a:ext>
            </a:extLst>
          </p:cNvPr>
          <p:cNvSpPr>
            <a:spLocks noGrp="1"/>
          </p:cNvSpPr>
          <p:nvPr>
            <p:ph type="title"/>
          </p:nvPr>
        </p:nvSpPr>
        <p:spPr>
          <a:xfrm>
            <a:off x="457200" y="115888"/>
            <a:ext cx="8229600" cy="720725"/>
          </a:xfrm>
        </p:spPr>
        <p:txBody>
          <a:bodyPr/>
          <a:lstStyle/>
          <a:p>
            <a:r>
              <a:rPr lang="en-GB" altLang="en-US" b="1"/>
              <a:t>Community Engagement</a:t>
            </a:r>
          </a:p>
        </p:txBody>
      </p:sp>
      <p:sp>
        <p:nvSpPr>
          <p:cNvPr id="28674" name="Rectangle 3">
            <a:extLst>
              <a:ext uri="{FF2B5EF4-FFF2-40B4-BE49-F238E27FC236}">
                <a16:creationId xmlns:a16="http://schemas.microsoft.com/office/drawing/2014/main" id="{F4F51FC7-1806-6B3F-5B36-3E799ABD7EA1}"/>
              </a:ext>
            </a:extLst>
          </p:cNvPr>
          <p:cNvSpPr>
            <a:spLocks noGrp="1"/>
          </p:cNvSpPr>
          <p:nvPr>
            <p:ph type="body" idx="4294967295"/>
          </p:nvPr>
        </p:nvSpPr>
        <p:spPr>
          <a:xfrm>
            <a:off x="755650" y="1341438"/>
            <a:ext cx="7561263" cy="3311525"/>
          </a:xfrm>
        </p:spPr>
        <p:txBody>
          <a:bodyPr/>
          <a:lstStyle/>
          <a:p>
            <a:pPr algn="just"/>
            <a:r>
              <a:rPr lang="en-GB" altLang="en-US" sz="2400"/>
              <a:t>It involves making efforts to be as inclusive as possible and to offer everyone a chance to be engaged if they wish to be.</a:t>
            </a:r>
          </a:p>
          <a:p>
            <a:pPr algn="just"/>
            <a:endParaRPr lang="en-GB" altLang="en-US" sz="2400"/>
          </a:p>
          <a:p>
            <a:pPr algn="just"/>
            <a:r>
              <a:rPr lang="en-GB" altLang="en-US" sz="2400"/>
              <a:t>Good community engagement can be achieved by using a wide range of tools and techniques, </a:t>
            </a:r>
          </a:p>
          <a:p>
            <a:pPr algn="just"/>
            <a:endParaRPr lang="en-GB" altLang="en-US" sz="2400"/>
          </a:p>
          <a:p>
            <a:pPr algn="just"/>
            <a:r>
              <a:rPr lang="en-GB" altLang="en-US" sz="2400"/>
              <a:t>However, not by applying a simple recipe or prescription applicable to all situations.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8674">
                                            <p:txEl>
                                              <p:pRg st="4" end="4"/>
                                            </p:txEl>
                                          </p:spTgt>
                                        </p:tgtEl>
                                        <p:attrNameLst>
                                          <p:attrName>style.visibility</p:attrName>
                                        </p:attrNameLst>
                                      </p:cBhvr>
                                      <p:to>
                                        <p:strVal val="visible"/>
                                      </p:to>
                                    </p:set>
                                    <p:anim calcmode="lin" valueType="num">
                                      <p:cBhvr additive="base">
                                        <p:cTn id="19" dur="500" fill="hold"/>
                                        <p:tgtEl>
                                          <p:spTgt spid="2867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867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C3A17CB-A6BD-0824-01F0-DB4BD8204ED4}"/>
              </a:ext>
            </a:extLst>
          </p:cNvPr>
          <p:cNvSpPr>
            <a:spLocks noGrp="1"/>
          </p:cNvSpPr>
          <p:nvPr>
            <p:ph type="title"/>
          </p:nvPr>
        </p:nvSpPr>
        <p:spPr>
          <a:xfrm>
            <a:off x="457200" y="274638"/>
            <a:ext cx="8229600" cy="777875"/>
          </a:xfrm>
        </p:spPr>
        <p:txBody>
          <a:bodyPr/>
          <a:lstStyle/>
          <a:p>
            <a:r>
              <a:rPr lang="en-GB" altLang="en-US" b="1"/>
              <a:t>Community Engagement</a:t>
            </a:r>
          </a:p>
        </p:txBody>
      </p:sp>
      <p:sp>
        <p:nvSpPr>
          <p:cNvPr id="28674" name="Rectangle 3">
            <a:extLst>
              <a:ext uri="{FF2B5EF4-FFF2-40B4-BE49-F238E27FC236}">
                <a16:creationId xmlns:a16="http://schemas.microsoft.com/office/drawing/2014/main" id="{1AB86B13-F2FB-201B-3F5B-B44D056106C5}"/>
              </a:ext>
            </a:extLst>
          </p:cNvPr>
          <p:cNvSpPr>
            <a:spLocks noGrp="1"/>
          </p:cNvSpPr>
          <p:nvPr>
            <p:ph type="body" idx="4294967295"/>
          </p:nvPr>
        </p:nvSpPr>
        <p:spPr>
          <a:xfrm>
            <a:off x="827088" y="1844675"/>
            <a:ext cx="7489825" cy="3671888"/>
          </a:xfrm>
        </p:spPr>
        <p:txBody>
          <a:bodyPr/>
          <a:lstStyle/>
          <a:p>
            <a:pPr algn="just">
              <a:defRPr/>
            </a:pPr>
            <a:r>
              <a:rPr lang="en-GB" sz="2400" dirty="0"/>
              <a:t>It is about engaging the community to take action. </a:t>
            </a:r>
          </a:p>
          <a:p>
            <a:pPr marL="0" indent="0" algn="just">
              <a:buFont typeface="Arial" panose="020B0604020202020204" pitchFamily="34" charset="0"/>
              <a:buNone/>
              <a:defRPr/>
            </a:pPr>
            <a:endParaRPr lang="en-GB" sz="2400" dirty="0"/>
          </a:p>
          <a:p>
            <a:pPr algn="just">
              <a:defRPr/>
            </a:pPr>
            <a:r>
              <a:rPr lang="en-GB" sz="2400" dirty="0"/>
              <a:t>The engagement process is part of furthering another process: </a:t>
            </a:r>
          </a:p>
          <a:p>
            <a:pPr algn="just">
              <a:defRPr/>
            </a:pPr>
            <a:endParaRPr lang="en-GB" sz="2400" dirty="0"/>
          </a:p>
          <a:p>
            <a:pPr algn="just">
              <a:defRPr/>
            </a:pPr>
            <a:r>
              <a:rPr lang="en-GB" sz="2400" dirty="0"/>
              <a:t>decision-making for a particular purpose – for example engaging with communities to address an issue like homelessness in your area</a:t>
            </a:r>
            <a:endParaRPr lang="en-GB" altLang="en-US" sz="24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8674">
                                            <p:txEl>
                                              <p:pRg st="4" end="4"/>
                                            </p:txEl>
                                          </p:spTgt>
                                        </p:tgtEl>
                                        <p:attrNameLst>
                                          <p:attrName>style.visibility</p:attrName>
                                        </p:attrNameLst>
                                      </p:cBhvr>
                                      <p:to>
                                        <p:strVal val="visible"/>
                                      </p:to>
                                    </p:set>
                                    <p:anim calcmode="lin" valueType="num">
                                      <p:cBhvr additive="base">
                                        <p:cTn id="19" dur="500" fill="hold"/>
                                        <p:tgtEl>
                                          <p:spTgt spid="2867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867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9FF064E-6AAC-F810-55A3-4395537FFEAA}"/>
              </a:ext>
            </a:extLst>
          </p:cNvPr>
          <p:cNvSpPr>
            <a:spLocks noGrp="1"/>
          </p:cNvSpPr>
          <p:nvPr>
            <p:ph type="title"/>
          </p:nvPr>
        </p:nvSpPr>
        <p:spPr>
          <a:xfrm>
            <a:off x="457200" y="274638"/>
            <a:ext cx="8229600" cy="777875"/>
          </a:xfrm>
        </p:spPr>
        <p:txBody>
          <a:bodyPr/>
          <a:lstStyle/>
          <a:p>
            <a:r>
              <a:rPr lang="en-GB" altLang="en-US"/>
              <a:t>Community Engagement</a:t>
            </a:r>
          </a:p>
        </p:txBody>
      </p:sp>
      <p:sp>
        <p:nvSpPr>
          <p:cNvPr id="28674" name="Rectangle 3">
            <a:extLst>
              <a:ext uri="{FF2B5EF4-FFF2-40B4-BE49-F238E27FC236}">
                <a16:creationId xmlns:a16="http://schemas.microsoft.com/office/drawing/2014/main" id="{46449BFA-5B4B-B07A-16D4-4C75D034B4BE}"/>
              </a:ext>
            </a:extLst>
          </p:cNvPr>
          <p:cNvSpPr>
            <a:spLocks noGrp="1"/>
          </p:cNvSpPr>
          <p:nvPr>
            <p:ph type="body" idx="4294967295"/>
          </p:nvPr>
        </p:nvSpPr>
        <p:spPr>
          <a:xfrm>
            <a:off x="755650" y="1700213"/>
            <a:ext cx="7632700" cy="3816350"/>
          </a:xfrm>
        </p:spPr>
        <p:txBody>
          <a:bodyPr/>
          <a:lstStyle/>
          <a:p>
            <a:pPr marL="0" indent="0" algn="just">
              <a:buFont typeface="Arial" panose="020B0604020202020204" pitchFamily="34" charset="0"/>
              <a:buNone/>
              <a:defRPr/>
            </a:pPr>
            <a:r>
              <a:rPr lang="en-GB" sz="2400" b="1" dirty="0"/>
              <a:t>Benefits to the organisation:</a:t>
            </a:r>
          </a:p>
          <a:p>
            <a:pPr marL="0" indent="0" algn="just">
              <a:buFont typeface="Arial" panose="020B0604020202020204" pitchFamily="34" charset="0"/>
              <a:buNone/>
              <a:defRPr/>
            </a:pPr>
            <a:endParaRPr lang="en-GB" sz="2400" b="1" dirty="0"/>
          </a:p>
          <a:p>
            <a:pPr algn="just">
              <a:defRPr/>
            </a:pPr>
            <a:r>
              <a:rPr lang="en-GB" sz="2400" dirty="0"/>
              <a:t>Oragnisations can gain legitimacy.</a:t>
            </a:r>
          </a:p>
          <a:p>
            <a:pPr algn="just">
              <a:defRPr/>
            </a:pPr>
            <a:r>
              <a:rPr lang="en-GB" sz="2400" dirty="0"/>
              <a:t>Help organisations in managing social risk.</a:t>
            </a:r>
          </a:p>
          <a:p>
            <a:pPr algn="just">
              <a:defRPr/>
            </a:pPr>
            <a:r>
              <a:rPr lang="en-GB" sz="2400" dirty="0"/>
              <a:t>Co-develop innovative solutions to social problems with community members through a well-designed community engagement strategy. </a:t>
            </a:r>
          </a:p>
          <a:p>
            <a:pPr marL="0" indent="0" algn="just">
              <a:buFont typeface="Arial" panose="020B0604020202020204" pitchFamily="34" charset="0"/>
              <a:buNone/>
              <a:defRPr/>
            </a:pPr>
            <a:endParaRPr lang="en-GB" sz="24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8674">
                                            <p:txEl>
                                              <p:pRg st="3" end="3"/>
                                            </p:txEl>
                                          </p:spTgt>
                                        </p:tgtEl>
                                        <p:attrNameLst>
                                          <p:attrName>style.visibility</p:attrName>
                                        </p:attrNameLst>
                                      </p:cBhvr>
                                      <p:to>
                                        <p:strVal val="visible"/>
                                      </p:to>
                                    </p:set>
                                    <p:anim calcmode="lin" valueType="num">
                                      <p:cBhvr additive="base">
                                        <p:cTn id="19" dur="500" fill="hold"/>
                                        <p:tgtEl>
                                          <p:spTgt spid="28674">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867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8674">
                                            <p:txEl>
                                              <p:pRg st="4" end="4"/>
                                            </p:txEl>
                                          </p:spTgt>
                                        </p:tgtEl>
                                        <p:attrNameLst>
                                          <p:attrName>style.visibility</p:attrName>
                                        </p:attrNameLst>
                                      </p:cBhvr>
                                      <p:to>
                                        <p:strVal val="visible"/>
                                      </p:to>
                                    </p:set>
                                    <p:anim calcmode="lin" valueType="num">
                                      <p:cBhvr additive="base">
                                        <p:cTn id="25" dur="500" fill="hold"/>
                                        <p:tgtEl>
                                          <p:spTgt spid="28674">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867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3FAADC8-FE2E-FA49-BD5B-5C56192AAF32}"/>
              </a:ext>
            </a:extLst>
          </p:cNvPr>
          <p:cNvSpPr>
            <a:spLocks noGrp="1"/>
          </p:cNvSpPr>
          <p:nvPr>
            <p:ph type="title"/>
          </p:nvPr>
        </p:nvSpPr>
        <p:spPr>
          <a:xfrm>
            <a:off x="457200" y="274638"/>
            <a:ext cx="8229600" cy="777875"/>
          </a:xfrm>
        </p:spPr>
        <p:txBody>
          <a:bodyPr/>
          <a:lstStyle/>
          <a:p>
            <a:r>
              <a:rPr lang="en-GB" altLang="en-US" b="1"/>
              <a:t>Community Engagement</a:t>
            </a:r>
          </a:p>
        </p:txBody>
      </p:sp>
      <p:sp>
        <p:nvSpPr>
          <p:cNvPr id="28674" name="Rectangle 3">
            <a:extLst>
              <a:ext uri="{FF2B5EF4-FFF2-40B4-BE49-F238E27FC236}">
                <a16:creationId xmlns:a16="http://schemas.microsoft.com/office/drawing/2014/main" id="{575F4281-6DF7-BFC9-8CF6-C935E2FE24C9}"/>
              </a:ext>
            </a:extLst>
          </p:cNvPr>
          <p:cNvSpPr>
            <a:spLocks noGrp="1"/>
          </p:cNvSpPr>
          <p:nvPr>
            <p:ph type="body" idx="4294967295"/>
          </p:nvPr>
        </p:nvSpPr>
        <p:spPr>
          <a:xfrm>
            <a:off x="755650" y="1773238"/>
            <a:ext cx="7416800" cy="3168650"/>
          </a:xfrm>
        </p:spPr>
        <p:txBody>
          <a:bodyPr/>
          <a:lstStyle/>
          <a:p>
            <a:pPr marL="0" indent="0" algn="just">
              <a:buFont typeface="Arial" panose="020B0604020202020204" pitchFamily="34" charset="0"/>
              <a:buNone/>
              <a:defRPr/>
            </a:pPr>
            <a:r>
              <a:rPr lang="en-GB" sz="2400" b="1" dirty="0"/>
              <a:t>Benefits to the community:</a:t>
            </a:r>
          </a:p>
          <a:p>
            <a:pPr marL="0" indent="0" algn="just">
              <a:buFont typeface="Arial" panose="020B0604020202020204" pitchFamily="34" charset="0"/>
              <a:buNone/>
              <a:defRPr/>
            </a:pPr>
            <a:endParaRPr lang="en-GB" sz="2400" b="1" dirty="0"/>
          </a:p>
          <a:p>
            <a:pPr algn="just">
              <a:defRPr/>
            </a:pPr>
            <a:r>
              <a:rPr lang="en-GB" sz="2400" dirty="0"/>
              <a:t>Oragnisations offer access to charitable funds.</a:t>
            </a:r>
          </a:p>
          <a:p>
            <a:pPr marL="0" indent="0" algn="just">
              <a:buFont typeface="Arial" panose="020B0604020202020204" pitchFamily="34" charset="0"/>
              <a:buNone/>
              <a:defRPr/>
            </a:pPr>
            <a:endParaRPr lang="en-GB" sz="2400" dirty="0"/>
          </a:p>
          <a:p>
            <a:pPr algn="just">
              <a:defRPr/>
            </a:pPr>
            <a:r>
              <a:rPr lang="en-GB" sz="2400" dirty="0"/>
              <a:t>Leverages on employee volunteers, training, capacity building, influencing projects and substantive improvement to social problems.</a:t>
            </a:r>
          </a:p>
          <a:p>
            <a:pPr marL="0" indent="0" algn="just">
              <a:buFont typeface="Arial" panose="020B0604020202020204" pitchFamily="34" charset="0"/>
              <a:buNone/>
              <a:defRPr/>
            </a:pPr>
            <a:endParaRPr lang="en-GB" sz="24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anim calcmode="lin" valueType="num">
                                      <p:cBhvr additive="base">
                                        <p:cTn id="13" dur="500" fill="hold"/>
                                        <p:tgtEl>
                                          <p:spTgt spid="2867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86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8674">
                                            <p:txEl>
                                              <p:pRg st="4" end="4"/>
                                            </p:txEl>
                                          </p:spTgt>
                                        </p:tgtEl>
                                        <p:attrNameLst>
                                          <p:attrName>style.visibility</p:attrName>
                                        </p:attrNameLst>
                                      </p:cBhvr>
                                      <p:to>
                                        <p:strVal val="visible"/>
                                      </p:to>
                                    </p:set>
                                    <p:anim calcmode="lin" valueType="num">
                                      <p:cBhvr additive="base">
                                        <p:cTn id="19" dur="500" fill="hold"/>
                                        <p:tgtEl>
                                          <p:spTgt spid="2867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867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4">
            <a:extLst>
              <a:ext uri="{FF2B5EF4-FFF2-40B4-BE49-F238E27FC236}">
                <a16:creationId xmlns:a16="http://schemas.microsoft.com/office/drawing/2014/main" id="{1450E75F-E857-2EE8-CA39-368D736F66C3}"/>
              </a:ext>
            </a:extLst>
          </p:cNvPr>
          <p:cNvSpPr>
            <a:spLocks noGrp="1"/>
          </p:cNvSpPr>
          <p:nvPr>
            <p:ph type="sldNum" sz="quarter" idx="11"/>
          </p:nvPr>
        </p:nvSpPr>
        <p:spPr>
          <a:xfrm>
            <a:off x="3146674" y="5930429"/>
            <a:ext cx="2895600" cy="365125"/>
          </a:xfrm>
        </p:spPr>
        <p:txBody>
          <a:bodyPr/>
          <a:lstStyle/>
          <a:p>
            <a:fld id="{DFCCD576-20A3-4486-B96F-0270CF8195A0}" type="slidenum">
              <a:rPr lang="en-US" altLang="en-US"/>
              <a:pPr/>
              <a:t>11</a:t>
            </a:fld>
            <a:endParaRPr lang="en-US" altLang="en-US"/>
          </a:p>
        </p:txBody>
      </p:sp>
      <p:sp>
        <p:nvSpPr>
          <p:cNvPr id="122882" name="Rectangle 2">
            <a:extLst>
              <a:ext uri="{FF2B5EF4-FFF2-40B4-BE49-F238E27FC236}">
                <a16:creationId xmlns:a16="http://schemas.microsoft.com/office/drawing/2014/main" id="{FD0D559E-BCAF-22E5-578D-B50746708534}"/>
              </a:ext>
            </a:extLst>
          </p:cNvPr>
          <p:cNvSpPr>
            <a:spLocks noGrp="1" noChangeArrowheads="1"/>
          </p:cNvSpPr>
          <p:nvPr>
            <p:ph type="title"/>
          </p:nvPr>
        </p:nvSpPr>
        <p:spPr>
          <a:xfrm>
            <a:off x="547936" y="21283"/>
            <a:ext cx="7772400" cy="609600"/>
          </a:xfrm>
        </p:spPr>
        <p:txBody>
          <a:bodyPr/>
          <a:lstStyle/>
          <a:p>
            <a:pPr algn="ctr"/>
            <a:r>
              <a:rPr lang="en-NZ" altLang="en-US" sz="2400" dirty="0">
                <a:latin typeface="Arial Mäori" pitchFamily="34" charset="0"/>
              </a:rPr>
              <a:t> </a:t>
            </a:r>
            <a:r>
              <a:rPr lang="en-NZ" altLang="en-US" sz="3600" dirty="0"/>
              <a:t>Community Engagement Planning</a:t>
            </a:r>
            <a:r>
              <a:rPr lang="en-NZ" altLang="en-US" sz="2400" dirty="0">
                <a:latin typeface="Arial Mäori" pitchFamily="34" charset="0"/>
              </a:rPr>
              <a:t> </a:t>
            </a:r>
            <a:r>
              <a:rPr lang="en-NZ" altLang="en-US" sz="1400" dirty="0">
                <a:latin typeface="Verdana" panose="020B0604030504040204" pitchFamily="34" charset="0"/>
              </a:rPr>
              <a:t> </a:t>
            </a:r>
            <a:endParaRPr lang="en-US" altLang="en-US" sz="1400" dirty="0">
              <a:latin typeface="Verdana" panose="020B0604030504040204" pitchFamily="34" charset="0"/>
            </a:endParaRPr>
          </a:p>
        </p:txBody>
      </p:sp>
      <p:sp>
        <p:nvSpPr>
          <p:cNvPr id="122883" name="Text Box 3">
            <a:extLst>
              <a:ext uri="{FF2B5EF4-FFF2-40B4-BE49-F238E27FC236}">
                <a16:creationId xmlns:a16="http://schemas.microsoft.com/office/drawing/2014/main" id="{3B128C24-5538-EDED-A53E-3EA9B4BDB19A}"/>
              </a:ext>
            </a:extLst>
          </p:cNvPr>
          <p:cNvSpPr txBox="1">
            <a:spLocks noChangeArrowheads="1"/>
          </p:cNvSpPr>
          <p:nvPr/>
        </p:nvSpPr>
        <p:spPr bwMode="auto">
          <a:xfrm>
            <a:off x="3138736" y="5412904"/>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00000"/>
              </a:lnSpc>
              <a:spcBef>
                <a:spcPct val="0"/>
              </a:spcBef>
            </a:pPr>
            <a:endParaRPr lang="en-US" altLang="en-US" b="0">
              <a:latin typeface="Times New Roman" panose="02020603050405020304" pitchFamily="18" charset="0"/>
            </a:endParaRPr>
          </a:p>
        </p:txBody>
      </p:sp>
      <p:sp>
        <p:nvSpPr>
          <p:cNvPr id="122884" name="Rectangle 4">
            <a:extLst>
              <a:ext uri="{FF2B5EF4-FFF2-40B4-BE49-F238E27FC236}">
                <a16:creationId xmlns:a16="http://schemas.microsoft.com/office/drawing/2014/main" id="{5FAAACD9-2708-39B0-B5AA-10146001EC34}"/>
              </a:ext>
            </a:extLst>
          </p:cNvPr>
          <p:cNvSpPr>
            <a:spLocks noChangeArrowheads="1"/>
          </p:cNvSpPr>
          <p:nvPr/>
        </p:nvSpPr>
        <p:spPr bwMode="auto">
          <a:xfrm>
            <a:off x="395536" y="764704"/>
            <a:ext cx="79248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buChar char="•"/>
              <a:defRPr sz="3200">
                <a:solidFill>
                  <a:schemeClr val="tx1"/>
                </a:solidFill>
                <a:latin typeface="Times New Roman" panose="02020603050405020304" pitchFamily="18" charset="0"/>
              </a:defRPr>
            </a:lvl1pPr>
            <a:lvl2pPr marL="742950" indent="-285750">
              <a:buChar char="–"/>
              <a:defRPr sz="2800">
                <a:solidFill>
                  <a:schemeClr val="tx1"/>
                </a:solidFill>
                <a:latin typeface="Times New Roman" panose="02020603050405020304" pitchFamily="18" charset="0"/>
              </a:defRPr>
            </a:lvl2pPr>
            <a:lvl3pPr marL="1143000" indent="-228600">
              <a:buChar char="•"/>
              <a:defRPr sz="2400">
                <a:solidFill>
                  <a:schemeClr val="tx1"/>
                </a:solidFill>
                <a:latin typeface="Times New Roman" panose="02020603050405020304" pitchFamily="18" charset="0"/>
              </a:defRPr>
            </a:lvl3pPr>
            <a:lvl4pPr marL="1600200" indent="-228600">
              <a:buChar char="–"/>
              <a:defRPr sz="2000">
                <a:solidFill>
                  <a:schemeClr val="tx1"/>
                </a:solidFill>
                <a:latin typeface="Times New Roman" panose="02020603050405020304" pitchFamily="18" charset="0"/>
              </a:defRPr>
            </a:lvl4pPr>
            <a:lvl5pPr marL="2057400" indent="-228600">
              <a:buChar char="»"/>
              <a:defRPr sz="2000">
                <a:solidFill>
                  <a:schemeClr val="tx1"/>
                </a:solidFill>
                <a:latin typeface="Times New Roman" panose="02020603050405020304" pitchFamily="18" charset="0"/>
              </a:defRPr>
            </a:lvl5pPr>
            <a:lvl6pPr marL="2514600" indent="-228600" fontAlgn="base">
              <a:spcBef>
                <a:spcPct val="20000"/>
              </a:spcBef>
              <a:spcAft>
                <a:spcPct val="0"/>
              </a:spcAft>
              <a:buChar char="»"/>
              <a:defRPr sz="2000">
                <a:solidFill>
                  <a:schemeClr val="tx1"/>
                </a:solidFill>
                <a:latin typeface="Times New Roman" panose="02020603050405020304" pitchFamily="18" charset="0"/>
              </a:defRPr>
            </a:lvl6pPr>
            <a:lvl7pPr marL="2971800" indent="-228600" fontAlgn="base">
              <a:spcBef>
                <a:spcPct val="20000"/>
              </a:spcBef>
              <a:spcAft>
                <a:spcPct val="0"/>
              </a:spcAft>
              <a:buChar char="»"/>
              <a:defRPr sz="2000">
                <a:solidFill>
                  <a:schemeClr val="tx1"/>
                </a:solidFill>
                <a:latin typeface="Times New Roman" panose="02020603050405020304" pitchFamily="18" charset="0"/>
              </a:defRPr>
            </a:lvl7pPr>
            <a:lvl8pPr marL="3429000" indent="-228600" fontAlgn="base">
              <a:spcBef>
                <a:spcPct val="20000"/>
              </a:spcBef>
              <a:spcAft>
                <a:spcPct val="0"/>
              </a:spcAft>
              <a:buChar char="»"/>
              <a:defRPr sz="2000">
                <a:solidFill>
                  <a:schemeClr val="tx1"/>
                </a:solidFill>
                <a:latin typeface="Times New Roman" panose="02020603050405020304" pitchFamily="18" charset="0"/>
              </a:defRPr>
            </a:lvl8pPr>
            <a:lvl9pPr marL="3886200" indent="-228600" fontAlgn="base">
              <a:spcBef>
                <a:spcPct val="20000"/>
              </a:spcBef>
              <a:spcAft>
                <a:spcPct val="0"/>
              </a:spcAft>
              <a:buChar char="»"/>
              <a:defRPr sz="2000">
                <a:solidFill>
                  <a:schemeClr val="tx1"/>
                </a:solidFill>
                <a:latin typeface="Times New Roman" panose="02020603050405020304" pitchFamily="18" charset="0"/>
              </a:defRPr>
            </a:lvl9pPr>
          </a:lstStyle>
          <a:p>
            <a:pPr>
              <a:lnSpc>
                <a:spcPct val="100000"/>
              </a:lnSpc>
              <a:buFontTx/>
              <a:buNone/>
            </a:pPr>
            <a:r>
              <a:rPr lang="en-NZ" altLang="en-US" sz="2000">
                <a:latin typeface="Verdana" panose="020B0604030504040204" pitchFamily="34" charset="0"/>
              </a:rPr>
              <a:t>     </a:t>
            </a:r>
            <a:endParaRPr lang="en-US" altLang="en-US" sz="2400">
              <a:latin typeface="Verdana" panose="020B0604030504040204" pitchFamily="34" charset="0"/>
            </a:endParaRPr>
          </a:p>
          <a:p>
            <a:pPr>
              <a:lnSpc>
                <a:spcPct val="100000"/>
              </a:lnSpc>
              <a:buFontTx/>
              <a:buNone/>
            </a:pPr>
            <a:endParaRPr lang="en-US" altLang="en-US" sz="2000">
              <a:latin typeface="Verdana" panose="020B0604030504040204" pitchFamily="34" charset="0"/>
            </a:endParaRPr>
          </a:p>
        </p:txBody>
      </p:sp>
      <p:sp>
        <p:nvSpPr>
          <p:cNvPr id="122885" name="AutoShape 5">
            <a:extLst>
              <a:ext uri="{FF2B5EF4-FFF2-40B4-BE49-F238E27FC236}">
                <a16:creationId xmlns:a16="http://schemas.microsoft.com/office/drawing/2014/main" id="{279F9A77-6560-8F18-C716-6ABFFDBC4498}"/>
              </a:ext>
            </a:extLst>
          </p:cNvPr>
          <p:cNvSpPr>
            <a:spLocks noChangeArrowheads="1"/>
          </p:cNvSpPr>
          <p:nvPr/>
        </p:nvSpPr>
        <p:spPr bwMode="auto">
          <a:xfrm>
            <a:off x="1614736" y="1374304"/>
            <a:ext cx="1981200" cy="304800"/>
          </a:xfrm>
          <a:prstGeom prst="curvedDownArrow">
            <a:avLst>
              <a:gd name="adj1" fmla="val 130000"/>
              <a:gd name="adj2" fmla="val 260000"/>
              <a:gd name="adj3" fmla="val 333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6" name="AutoShape 6">
            <a:extLst>
              <a:ext uri="{FF2B5EF4-FFF2-40B4-BE49-F238E27FC236}">
                <a16:creationId xmlns:a16="http://schemas.microsoft.com/office/drawing/2014/main" id="{C3EB527E-195D-96D5-5505-99C950FD4AC3}"/>
              </a:ext>
            </a:extLst>
          </p:cNvPr>
          <p:cNvSpPr>
            <a:spLocks noChangeArrowheads="1"/>
          </p:cNvSpPr>
          <p:nvPr/>
        </p:nvSpPr>
        <p:spPr bwMode="auto">
          <a:xfrm>
            <a:off x="4967536" y="1374304"/>
            <a:ext cx="1981200" cy="304800"/>
          </a:xfrm>
          <a:prstGeom prst="curvedDownArrow">
            <a:avLst>
              <a:gd name="adj1" fmla="val 130000"/>
              <a:gd name="adj2" fmla="val 260000"/>
              <a:gd name="adj3" fmla="val 333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7" name="Oval 7">
            <a:extLst>
              <a:ext uri="{FF2B5EF4-FFF2-40B4-BE49-F238E27FC236}">
                <a16:creationId xmlns:a16="http://schemas.microsoft.com/office/drawing/2014/main" id="{11FC1181-25AE-DE8A-AA8D-C7B3E596D59D}"/>
              </a:ext>
            </a:extLst>
          </p:cNvPr>
          <p:cNvSpPr>
            <a:spLocks noChangeArrowheads="1"/>
          </p:cNvSpPr>
          <p:nvPr/>
        </p:nvSpPr>
        <p:spPr bwMode="auto">
          <a:xfrm>
            <a:off x="2757736" y="3736504"/>
            <a:ext cx="1676400" cy="1447800"/>
          </a:xfrm>
          <a:prstGeom prst="ellipse">
            <a:avLst/>
          </a:prstGeom>
          <a:noFill/>
          <a:ln w="9525">
            <a:solidFill>
              <a:srgbClr val="FF66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8" name="Oval 8">
            <a:extLst>
              <a:ext uri="{FF2B5EF4-FFF2-40B4-BE49-F238E27FC236}">
                <a16:creationId xmlns:a16="http://schemas.microsoft.com/office/drawing/2014/main" id="{2AEA6405-F1B1-0967-014E-1DF342291058}"/>
              </a:ext>
            </a:extLst>
          </p:cNvPr>
          <p:cNvSpPr>
            <a:spLocks noChangeArrowheads="1"/>
          </p:cNvSpPr>
          <p:nvPr/>
        </p:nvSpPr>
        <p:spPr bwMode="auto">
          <a:xfrm>
            <a:off x="4586536" y="3736504"/>
            <a:ext cx="1676400" cy="1447800"/>
          </a:xfrm>
          <a:prstGeom prst="ellipse">
            <a:avLst/>
          </a:prstGeom>
          <a:noFill/>
          <a:ln w="9525">
            <a:solidFill>
              <a:schemeClr val="bg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9" name="Oval 9">
            <a:extLst>
              <a:ext uri="{FF2B5EF4-FFF2-40B4-BE49-F238E27FC236}">
                <a16:creationId xmlns:a16="http://schemas.microsoft.com/office/drawing/2014/main" id="{9B43827C-7278-17ED-DA6A-4664E8AFE2D9}"/>
              </a:ext>
            </a:extLst>
          </p:cNvPr>
          <p:cNvSpPr>
            <a:spLocks noChangeArrowheads="1"/>
          </p:cNvSpPr>
          <p:nvPr/>
        </p:nvSpPr>
        <p:spPr bwMode="auto">
          <a:xfrm>
            <a:off x="6491536" y="3736504"/>
            <a:ext cx="1676400" cy="1447800"/>
          </a:xfrm>
          <a:prstGeom prst="ellipse">
            <a:avLst/>
          </a:prstGeom>
          <a:noFill/>
          <a:ln w="9525">
            <a:solidFill>
              <a:schemeClr val="fo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90" name="Line 10">
            <a:extLst>
              <a:ext uri="{FF2B5EF4-FFF2-40B4-BE49-F238E27FC236}">
                <a16:creationId xmlns:a16="http://schemas.microsoft.com/office/drawing/2014/main" id="{C2954597-89E7-3783-B6E6-4FD37D749F6C}"/>
              </a:ext>
            </a:extLst>
          </p:cNvPr>
          <p:cNvSpPr>
            <a:spLocks noChangeShapeType="1"/>
          </p:cNvSpPr>
          <p:nvPr/>
        </p:nvSpPr>
        <p:spPr bwMode="auto">
          <a:xfrm flipV="1">
            <a:off x="2224336" y="3355504"/>
            <a:ext cx="914400" cy="533400"/>
          </a:xfrm>
          <a:prstGeom prst="line">
            <a:avLst/>
          </a:prstGeom>
          <a:noFill/>
          <a:ln w="762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891" name="Line 11">
            <a:extLst>
              <a:ext uri="{FF2B5EF4-FFF2-40B4-BE49-F238E27FC236}">
                <a16:creationId xmlns:a16="http://schemas.microsoft.com/office/drawing/2014/main" id="{C5E03927-676F-9A8B-1F87-89029304B27B}"/>
              </a:ext>
            </a:extLst>
          </p:cNvPr>
          <p:cNvSpPr>
            <a:spLocks noChangeShapeType="1"/>
          </p:cNvSpPr>
          <p:nvPr/>
        </p:nvSpPr>
        <p:spPr bwMode="auto">
          <a:xfrm flipV="1">
            <a:off x="3824536" y="3431704"/>
            <a:ext cx="152400" cy="304800"/>
          </a:xfrm>
          <a:prstGeom prst="line">
            <a:avLst/>
          </a:prstGeom>
          <a:noFill/>
          <a:ln w="762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892" name="Line 12">
            <a:extLst>
              <a:ext uri="{FF2B5EF4-FFF2-40B4-BE49-F238E27FC236}">
                <a16:creationId xmlns:a16="http://schemas.microsoft.com/office/drawing/2014/main" id="{B3865AEF-7FF5-8711-63F0-100E2E9572EC}"/>
              </a:ext>
            </a:extLst>
          </p:cNvPr>
          <p:cNvSpPr>
            <a:spLocks noChangeShapeType="1"/>
          </p:cNvSpPr>
          <p:nvPr/>
        </p:nvSpPr>
        <p:spPr bwMode="auto">
          <a:xfrm flipH="1" flipV="1">
            <a:off x="5043736" y="3431704"/>
            <a:ext cx="152400" cy="304800"/>
          </a:xfrm>
          <a:prstGeom prst="line">
            <a:avLst/>
          </a:prstGeom>
          <a:noFill/>
          <a:ln w="762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893" name="Line 13">
            <a:extLst>
              <a:ext uri="{FF2B5EF4-FFF2-40B4-BE49-F238E27FC236}">
                <a16:creationId xmlns:a16="http://schemas.microsoft.com/office/drawing/2014/main" id="{400A9C06-6718-3FA7-70B0-A47E4C4D4EEB}"/>
              </a:ext>
            </a:extLst>
          </p:cNvPr>
          <p:cNvSpPr>
            <a:spLocks noChangeShapeType="1"/>
          </p:cNvSpPr>
          <p:nvPr/>
        </p:nvSpPr>
        <p:spPr bwMode="auto">
          <a:xfrm flipH="1" flipV="1">
            <a:off x="5805736" y="3431704"/>
            <a:ext cx="838200" cy="609600"/>
          </a:xfrm>
          <a:prstGeom prst="line">
            <a:avLst/>
          </a:prstGeom>
          <a:noFill/>
          <a:ln w="762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2894" name="Oval 14">
            <a:extLst>
              <a:ext uri="{FF2B5EF4-FFF2-40B4-BE49-F238E27FC236}">
                <a16:creationId xmlns:a16="http://schemas.microsoft.com/office/drawing/2014/main" id="{45F5FEFA-4906-0756-E0D2-D9B4B60179F7}"/>
              </a:ext>
            </a:extLst>
          </p:cNvPr>
          <p:cNvSpPr>
            <a:spLocks noChangeArrowheads="1"/>
          </p:cNvSpPr>
          <p:nvPr/>
        </p:nvSpPr>
        <p:spPr bwMode="auto">
          <a:xfrm>
            <a:off x="852736" y="3736504"/>
            <a:ext cx="1676400" cy="1447800"/>
          </a:xfrm>
          <a:prstGeom prst="ellipse">
            <a:avLst/>
          </a:prstGeom>
          <a:noFill/>
          <a:ln w="9525">
            <a:solidFill>
              <a:srgbClr val="6666FF"/>
            </a:solidFill>
            <a:round/>
            <a:headEnd/>
            <a:tailEnd/>
          </a:ln>
          <a:effectLst/>
          <a:extLst>
            <a:ext uri="{909E8E84-426E-40DD-AFC4-6F175D3DCCD1}">
              <a14:hiddenFill xmlns:a14="http://schemas.microsoft.com/office/drawing/2010/main">
                <a:solidFill>
                  <a:srgbClr val="CCE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lnSpc>
                <a:spcPct val="100000"/>
              </a:lnSpc>
              <a:spcBef>
                <a:spcPct val="0"/>
              </a:spcBef>
            </a:pPr>
            <a:endParaRPr lang="en-US" altLang="en-US" b="0">
              <a:latin typeface="Verdana" panose="020B0604030504040204" pitchFamily="34" charset="0"/>
            </a:endParaRPr>
          </a:p>
        </p:txBody>
      </p:sp>
      <p:sp>
        <p:nvSpPr>
          <p:cNvPr id="122895" name="Text Box 15">
            <a:extLst>
              <a:ext uri="{FF2B5EF4-FFF2-40B4-BE49-F238E27FC236}">
                <a16:creationId xmlns:a16="http://schemas.microsoft.com/office/drawing/2014/main" id="{B6AD00B6-99FC-D97C-872C-58409BA264A2}"/>
              </a:ext>
            </a:extLst>
          </p:cNvPr>
          <p:cNvSpPr txBox="1">
            <a:spLocks noChangeArrowheads="1"/>
          </p:cNvSpPr>
          <p:nvPr/>
        </p:nvSpPr>
        <p:spPr bwMode="auto">
          <a:xfrm>
            <a:off x="6720136" y="4041304"/>
            <a:ext cx="1219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1800">
                <a:latin typeface="Arial" panose="020B0604020202020204" pitchFamily="34" charset="0"/>
              </a:rPr>
              <a:t>Natural Capital</a:t>
            </a:r>
            <a:endParaRPr lang="en-US" altLang="en-US" sz="1800">
              <a:latin typeface="Arial" panose="020B0604020202020204" pitchFamily="34" charset="0"/>
            </a:endParaRPr>
          </a:p>
        </p:txBody>
      </p:sp>
      <p:sp>
        <p:nvSpPr>
          <p:cNvPr id="122896" name="Text Box 16">
            <a:extLst>
              <a:ext uri="{FF2B5EF4-FFF2-40B4-BE49-F238E27FC236}">
                <a16:creationId xmlns:a16="http://schemas.microsoft.com/office/drawing/2014/main" id="{6F6DA4D2-53F4-71F4-8570-A57859964D88}"/>
              </a:ext>
            </a:extLst>
          </p:cNvPr>
          <p:cNvSpPr txBox="1">
            <a:spLocks noChangeArrowheads="1"/>
          </p:cNvSpPr>
          <p:nvPr/>
        </p:nvSpPr>
        <p:spPr bwMode="auto">
          <a:xfrm>
            <a:off x="2986336" y="4041304"/>
            <a:ext cx="1295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1800">
                <a:latin typeface="Arial" panose="020B0604020202020204" pitchFamily="34" charset="0"/>
              </a:rPr>
              <a:t>Human</a:t>
            </a:r>
            <a:br>
              <a:rPr lang="en-NZ" altLang="en-US" sz="1800">
                <a:latin typeface="Arial" panose="020B0604020202020204" pitchFamily="34" charset="0"/>
              </a:rPr>
            </a:br>
            <a:r>
              <a:rPr lang="en-NZ" altLang="en-US" sz="1800">
                <a:latin typeface="Arial" panose="020B0604020202020204" pitchFamily="34" charset="0"/>
              </a:rPr>
              <a:t>Capital</a:t>
            </a:r>
            <a:endParaRPr lang="en-US" altLang="en-US" sz="1800">
              <a:latin typeface="Arial" panose="020B0604020202020204" pitchFamily="34" charset="0"/>
            </a:endParaRPr>
          </a:p>
        </p:txBody>
      </p:sp>
      <p:sp>
        <p:nvSpPr>
          <p:cNvPr id="122897" name="Text Box 17">
            <a:extLst>
              <a:ext uri="{FF2B5EF4-FFF2-40B4-BE49-F238E27FC236}">
                <a16:creationId xmlns:a16="http://schemas.microsoft.com/office/drawing/2014/main" id="{54DAC76D-FAD4-5E6B-2EC7-284EC1757E34}"/>
              </a:ext>
            </a:extLst>
          </p:cNvPr>
          <p:cNvSpPr txBox="1">
            <a:spLocks noChangeArrowheads="1"/>
          </p:cNvSpPr>
          <p:nvPr/>
        </p:nvSpPr>
        <p:spPr bwMode="auto">
          <a:xfrm>
            <a:off x="2681536" y="1679104"/>
            <a:ext cx="35052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0"/>
              </a:spcBef>
            </a:pPr>
            <a:r>
              <a:rPr lang="en-NZ" altLang="en-US" sz="2000" i="1" dirty="0">
                <a:solidFill>
                  <a:srgbClr val="CC3300"/>
                </a:solidFill>
              </a:rPr>
              <a:t>Where we’re going</a:t>
            </a:r>
          </a:p>
          <a:p>
            <a:pPr algn="ctr">
              <a:lnSpc>
                <a:spcPct val="100000"/>
              </a:lnSpc>
              <a:spcBef>
                <a:spcPct val="0"/>
              </a:spcBef>
            </a:pPr>
            <a:r>
              <a:rPr lang="en-NZ" altLang="en-US" sz="1800" dirty="0">
                <a:latin typeface="Arial" panose="020B0604020202020204" pitchFamily="34" charset="0"/>
              </a:rPr>
              <a:t>Community Vision, </a:t>
            </a:r>
          </a:p>
          <a:p>
            <a:pPr algn="ctr">
              <a:lnSpc>
                <a:spcPct val="100000"/>
              </a:lnSpc>
              <a:spcBef>
                <a:spcPct val="0"/>
              </a:spcBef>
            </a:pPr>
            <a:r>
              <a:rPr lang="en-NZ" altLang="en-US" sz="1800" dirty="0">
                <a:latin typeface="Arial" panose="020B0604020202020204" pitchFamily="34" charset="0"/>
              </a:rPr>
              <a:t>Identifying outcomes</a:t>
            </a:r>
            <a:endParaRPr lang="en-US" altLang="en-US" sz="1800" dirty="0">
              <a:latin typeface="Arial" panose="020B0604020202020204" pitchFamily="34" charset="0"/>
            </a:endParaRPr>
          </a:p>
        </p:txBody>
      </p:sp>
      <p:sp>
        <p:nvSpPr>
          <p:cNvPr id="122898" name="Text Box 18">
            <a:extLst>
              <a:ext uri="{FF2B5EF4-FFF2-40B4-BE49-F238E27FC236}">
                <a16:creationId xmlns:a16="http://schemas.microsoft.com/office/drawing/2014/main" id="{1E09CC59-1C03-4273-377A-64B8C432C91C}"/>
              </a:ext>
            </a:extLst>
          </p:cNvPr>
          <p:cNvSpPr txBox="1">
            <a:spLocks noChangeArrowheads="1"/>
          </p:cNvSpPr>
          <p:nvPr/>
        </p:nvSpPr>
        <p:spPr bwMode="auto">
          <a:xfrm>
            <a:off x="1005136" y="4041304"/>
            <a:ext cx="14478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1800">
                <a:latin typeface="Arial" panose="020B0604020202020204" pitchFamily="34" charset="0"/>
              </a:rPr>
              <a:t>Finance/</a:t>
            </a:r>
            <a:br>
              <a:rPr lang="en-NZ" altLang="en-US" sz="1800">
                <a:latin typeface="Arial" panose="020B0604020202020204" pitchFamily="34" charset="0"/>
              </a:rPr>
            </a:br>
            <a:r>
              <a:rPr lang="en-NZ" altLang="en-US" sz="1800">
                <a:latin typeface="Arial" panose="020B0604020202020204" pitchFamily="34" charset="0"/>
              </a:rPr>
              <a:t>Physical Capital</a:t>
            </a:r>
            <a:endParaRPr lang="en-US" altLang="en-US" sz="1800">
              <a:latin typeface="Arial" panose="020B0604020202020204" pitchFamily="34" charset="0"/>
            </a:endParaRPr>
          </a:p>
        </p:txBody>
      </p:sp>
      <p:sp>
        <p:nvSpPr>
          <p:cNvPr id="122899" name="Text Box 19">
            <a:extLst>
              <a:ext uri="{FF2B5EF4-FFF2-40B4-BE49-F238E27FC236}">
                <a16:creationId xmlns:a16="http://schemas.microsoft.com/office/drawing/2014/main" id="{9A24C244-097C-091C-7593-6346F718B175}"/>
              </a:ext>
            </a:extLst>
          </p:cNvPr>
          <p:cNvSpPr txBox="1">
            <a:spLocks noChangeArrowheads="1"/>
          </p:cNvSpPr>
          <p:nvPr/>
        </p:nvSpPr>
        <p:spPr bwMode="auto">
          <a:xfrm>
            <a:off x="1386136" y="567854"/>
            <a:ext cx="65532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2200" dirty="0"/>
              <a:t>Whole Community Involvement</a:t>
            </a:r>
            <a:endParaRPr lang="en-US" altLang="en-US" sz="2200" dirty="0"/>
          </a:p>
        </p:txBody>
      </p:sp>
      <p:sp>
        <p:nvSpPr>
          <p:cNvPr id="122900" name="Text Box 20">
            <a:extLst>
              <a:ext uri="{FF2B5EF4-FFF2-40B4-BE49-F238E27FC236}">
                <a16:creationId xmlns:a16="http://schemas.microsoft.com/office/drawing/2014/main" id="{6856060A-D139-4023-2A3E-DE85BD455E22}"/>
              </a:ext>
            </a:extLst>
          </p:cNvPr>
          <p:cNvSpPr txBox="1">
            <a:spLocks noChangeArrowheads="1"/>
          </p:cNvSpPr>
          <p:nvPr/>
        </p:nvSpPr>
        <p:spPr bwMode="auto">
          <a:xfrm>
            <a:off x="547936" y="1679104"/>
            <a:ext cx="2514600" cy="125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0"/>
              </a:spcBef>
            </a:pPr>
            <a:r>
              <a:rPr lang="en-NZ" altLang="en-US" sz="2000" i="1">
                <a:solidFill>
                  <a:srgbClr val="CC3300"/>
                </a:solidFill>
              </a:rPr>
              <a:t>Where we’re at</a:t>
            </a:r>
          </a:p>
          <a:p>
            <a:pPr algn="ctr">
              <a:lnSpc>
                <a:spcPct val="100000"/>
              </a:lnSpc>
              <a:spcBef>
                <a:spcPct val="0"/>
              </a:spcBef>
            </a:pPr>
            <a:r>
              <a:rPr lang="en-NZ" altLang="en-US" sz="1800">
                <a:latin typeface="Arial" panose="020B0604020202020204" pitchFamily="34" charset="0"/>
              </a:rPr>
              <a:t>Community Needs, Community Profile</a:t>
            </a:r>
          </a:p>
          <a:p>
            <a:pPr algn="ctr">
              <a:lnSpc>
                <a:spcPct val="100000"/>
              </a:lnSpc>
              <a:spcBef>
                <a:spcPct val="0"/>
              </a:spcBef>
            </a:pPr>
            <a:r>
              <a:rPr lang="en-NZ" altLang="en-US" sz="2000"/>
              <a:t> </a:t>
            </a:r>
            <a:endParaRPr lang="en-US" altLang="en-US" sz="2000"/>
          </a:p>
        </p:txBody>
      </p:sp>
      <p:sp>
        <p:nvSpPr>
          <p:cNvPr id="122901" name="Text Box 21">
            <a:extLst>
              <a:ext uri="{FF2B5EF4-FFF2-40B4-BE49-F238E27FC236}">
                <a16:creationId xmlns:a16="http://schemas.microsoft.com/office/drawing/2014/main" id="{820A707D-EA59-D1FA-9CFF-94AB51A205CD}"/>
              </a:ext>
            </a:extLst>
          </p:cNvPr>
          <p:cNvSpPr txBox="1">
            <a:spLocks noChangeArrowheads="1"/>
          </p:cNvSpPr>
          <p:nvPr/>
        </p:nvSpPr>
        <p:spPr bwMode="auto">
          <a:xfrm>
            <a:off x="1919536" y="5184304"/>
            <a:ext cx="5334000"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200"/>
              <a:t>Community capabilities and assets</a:t>
            </a:r>
          </a:p>
        </p:txBody>
      </p:sp>
      <p:sp>
        <p:nvSpPr>
          <p:cNvPr id="122902" name="Text Box 22">
            <a:extLst>
              <a:ext uri="{FF2B5EF4-FFF2-40B4-BE49-F238E27FC236}">
                <a16:creationId xmlns:a16="http://schemas.microsoft.com/office/drawing/2014/main" id="{6279EBB3-BB83-36FB-FD1B-D0AAB7269733}"/>
              </a:ext>
            </a:extLst>
          </p:cNvPr>
          <p:cNvSpPr txBox="1">
            <a:spLocks noChangeArrowheads="1"/>
          </p:cNvSpPr>
          <p:nvPr/>
        </p:nvSpPr>
        <p:spPr bwMode="auto">
          <a:xfrm>
            <a:off x="4815136" y="3965104"/>
            <a:ext cx="12192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1800">
                <a:latin typeface="Arial" panose="020B0604020202020204" pitchFamily="34" charset="0"/>
              </a:rPr>
              <a:t>Social/</a:t>
            </a:r>
            <a:br>
              <a:rPr lang="en-NZ" altLang="en-US" sz="1800">
                <a:latin typeface="Arial" panose="020B0604020202020204" pitchFamily="34" charset="0"/>
              </a:rPr>
            </a:br>
            <a:r>
              <a:rPr lang="en-NZ" altLang="en-US" sz="1800">
                <a:latin typeface="Arial" panose="020B0604020202020204" pitchFamily="34" charset="0"/>
              </a:rPr>
              <a:t>Cultural Capital</a:t>
            </a:r>
            <a:endParaRPr lang="en-US" altLang="en-US" sz="1800">
              <a:latin typeface="Arial" panose="020B0604020202020204" pitchFamily="34" charset="0"/>
            </a:endParaRPr>
          </a:p>
        </p:txBody>
      </p:sp>
      <p:sp>
        <p:nvSpPr>
          <p:cNvPr id="122903" name="Text Box 23">
            <a:extLst>
              <a:ext uri="{FF2B5EF4-FFF2-40B4-BE49-F238E27FC236}">
                <a16:creationId xmlns:a16="http://schemas.microsoft.com/office/drawing/2014/main" id="{FEE5B7B9-3239-6562-2A75-95DCB21474A3}"/>
              </a:ext>
            </a:extLst>
          </p:cNvPr>
          <p:cNvSpPr txBox="1">
            <a:spLocks noChangeArrowheads="1"/>
          </p:cNvSpPr>
          <p:nvPr/>
        </p:nvSpPr>
        <p:spPr bwMode="auto">
          <a:xfrm>
            <a:off x="5881936" y="1679104"/>
            <a:ext cx="26670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2000" i="1">
                <a:solidFill>
                  <a:srgbClr val="CC3300"/>
                </a:solidFill>
              </a:rPr>
              <a:t>How we get there</a:t>
            </a:r>
          </a:p>
          <a:p>
            <a:pPr algn="ctr">
              <a:lnSpc>
                <a:spcPct val="100000"/>
              </a:lnSpc>
              <a:spcBef>
                <a:spcPct val="0"/>
              </a:spcBef>
            </a:pPr>
            <a:r>
              <a:rPr lang="en-NZ" altLang="en-US" sz="1800">
                <a:latin typeface="Arial" panose="020B0604020202020204" pitchFamily="34" charset="0"/>
              </a:rPr>
              <a:t>Community  Plan/Actions</a:t>
            </a:r>
            <a:endParaRPr lang="en-US" altLang="en-US" sz="1800">
              <a:latin typeface="Arial" panose="020B0604020202020204" pitchFamily="34" charset="0"/>
            </a:endParaRPr>
          </a:p>
        </p:txBody>
      </p:sp>
      <p:sp>
        <p:nvSpPr>
          <p:cNvPr id="122904" name="Text Box 24">
            <a:extLst>
              <a:ext uri="{FF2B5EF4-FFF2-40B4-BE49-F238E27FC236}">
                <a16:creationId xmlns:a16="http://schemas.microsoft.com/office/drawing/2014/main" id="{E8576A67-1059-E43E-DF3F-4CE0DA9A868D}"/>
              </a:ext>
            </a:extLst>
          </p:cNvPr>
          <p:cNvSpPr txBox="1">
            <a:spLocks noChangeArrowheads="1"/>
          </p:cNvSpPr>
          <p:nvPr/>
        </p:nvSpPr>
        <p:spPr bwMode="auto">
          <a:xfrm>
            <a:off x="2833936" y="2822104"/>
            <a:ext cx="3657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00000"/>
              </a:lnSpc>
              <a:spcBef>
                <a:spcPct val="50000"/>
              </a:spcBef>
            </a:pPr>
            <a:r>
              <a:rPr lang="en-NZ" altLang="en-US" sz="2000"/>
              <a:t> </a:t>
            </a:r>
            <a:r>
              <a:rPr lang="en-NZ" altLang="en-US" sz="2000" i="1">
                <a:solidFill>
                  <a:srgbClr val="CC3300"/>
                </a:solidFill>
              </a:rPr>
              <a:t>Informed choices, balanced development options</a:t>
            </a:r>
            <a:endParaRPr lang="en-US" altLang="en-US" sz="2000">
              <a:solidFill>
                <a:srgbClr val="CC3300"/>
              </a:solidFill>
            </a:endParaRPr>
          </a:p>
        </p:txBody>
      </p:sp>
      <p:sp>
        <p:nvSpPr>
          <p:cNvPr id="122905" name="AutoShape 25">
            <a:extLst>
              <a:ext uri="{FF2B5EF4-FFF2-40B4-BE49-F238E27FC236}">
                <a16:creationId xmlns:a16="http://schemas.microsoft.com/office/drawing/2014/main" id="{A1E730A0-5E48-CE1A-DB2C-C7787020F7B5}"/>
              </a:ext>
            </a:extLst>
          </p:cNvPr>
          <p:cNvSpPr>
            <a:spLocks noChangeArrowheads="1"/>
          </p:cNvSpPr>
          <p:nvPr/>
        </p:nvSpPr>
        <p:spPr bwMode="auto">
          <a:xfrm>
            <a:off x="3672136" y="2669704"/>
            <a:ext cx="1371600" cy="228600"/>
          </a:xfrm>
          <a:prstGeom prst="upArrow">
            <a:avLst>
              <a:gd name="adj1" fmla="val 500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22885"/>
                                        </p:tgtEl>
                                        <p:attrNameLst>
                                          <p:attrName>style.visibility</p:attrName>
                                        </p:attrNameLst>
                                      </p:cBhvr>
                                      <p:to>
                                        <p:strVal val="visible"/>
                                      </p:to>
                                    </p:set>
                                    <p:anim calcmode="lin" valueType="num">
                                      <p:cBhvr>
                                        <p:cTn id="7" dur="500" fill="hold"/>
                                        <p:tgtEl>
                                          <p:spTgt spid="122885"/>
                                        </p:tgtEl>
                                        <p:attrNameLst>
                                          <p:attrName>ppt_w</p:attrName>
                                        </p:attrNameLst>
                                      </p:cBhvr>
                                      <p:tavLst>
                                        <p:tav tm="0">
                                          <p:val>
                                            <p:fltVal val="0"/>
                                          </p:val>
                                        </p:tav>
                                        <p:tav tm="100000">
                                          <p:val>
                                            <p:strVal val="#ppt_w"/>
                                          </p:val>
                                        </p:tav>
                                      </p:tavLst>
                                    </p:anim>
                                    <p:anim calcmode="lin" valueType="num">
                                      <p:cBhvr>
                                        <p:cTn id="8" dur="500" fill="hold"/>
                                        <p:tgtEl>
                                          <p:spTgt spid="122885"/>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122905"/>
                                        </p:tgtEl>
                                        <p:attrNameLst>
                                          <p:attrName>style.visibility</p:attrName>
                                        </p:attrNameLst>
                                      </p:cBhvr>
                                      <p:to>
                                        <p:strVal val="visible"/>
                                      </p:to>
                                    </p:set>
                                    <p:animEffect transition="in" filter="dissolve">
                                      <p:cBhvr>
                                        <p:cTn id="13" dur="500"/>
                                        <p:tgtEl>
                                          <p:spTgt spid="12290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7" presetClass="entr" presetSubtype="10" fill="hold" nodeType="clickEffect">
                                  <p:stCondLst>
                                    <p:cond delay="0"/>
                                  </p:stCondLst>
                                  <p:childTnLst>
                                    <p:set>
                                      <p:cBhvr>
                                        <p:cTn id="17" dur="1" fill="hold">
                                          <p:stCondLst>
                                            <p:cond delay="0"/>
                                          </p:stCondLst>
                                        </p:cTn>
                                        <p:tgtEl>
                                          <p:spTgt spid="122886"/>
                                        </p:tgtEl>
                                        <p:attrNameLst>
                                          <p:attrName>style.visibility</p:attrName>
                                        </p:attrNameLst>
                                      </p:cBhvr>
                                      <p:to>
                                        <p:strVal val="visible"/>
                                      </p:to>
                                    </p:set>
                                    <p:anim calcmode="lin" valueType="num">
                                      <p:cBhvr>
                                        <p:cTn id="18" dur="500" fill="hold"/>
                                        <p:tgtEl>
                                          <p:spTgt spid="122886"/>
                                        </p:tgtEl>
                                        <p:attrNameLst>
                                          <p:attrName>ppt_w</p:attrName>
                                        </p:attrNameLst>
                                      </p:cBhvr>
                                      <p:tavLst>
                                        <p:tav tm="0">
                                          <p:val>
                                            <p:fltVal val="0"/>
                                          </p:val>
                                        </p:tav>
                                        <p:tav tm="100000">
                                          <p:val>
                                            <p:strVal val="#ppt_w"/>
                                          </p:val>
                                        </p:tav>
                                      </p:tavLst>
                                    </p:anim>
                                    <p:anim calcmode="lin" valueType="num">
                                      <p:cBhvr>
                                        <p:cTn id="19" dur="500" fill="hold"/>
                                        <p:tgtEl>
                                          <p:spTgt spid="1228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25565E5F-ADA2-D173-712D-340D1414B753}"/>
              </a:ext>
            </a:extLst>
          </p:cNvPr>
          <p:cNvSpPr>
            <a:spLocks noGrp="1"/>
          </p:cNvSpPr>
          <p:nvPr>
            <p:ph type="title"/>
          </p:nvPr>
        </p:nvSpPr>
        <p:spPr>
          <a:xfrm>
            <a:off x="0" y="44450"/>
            <a:ext cx="9109075" cy="647700"/>
          </a:xfrm>
        </p:spPr>
        <p:txBody>
          <a:bodyPr/>
          <a:lstStyle/>
          <a:p>
            <a:r>
              <a:rPr lang="en-GB" altLang="en-US" sz="3600" b="1"/>
              <a:t>Community Engagement - LCBB4011</a:t>
            </a:r>
            <a:endParaRPr lang="en-GB" altLang="en-US" sz="3600"/>
          </a:p>
        </p:txBody>
      </p:sp>
      <p:sp>
        <p:nvSpPr>
          <p:cNvPr id="27650" name="Rectangle 3">
            <a:extLst>
              <a:ext uri="{FF2B5EF4-FFF2-40B4-BE49-F238E27FC236}">
                <a16:creationId xmlns:a16="http://schemas.microsoft.com/office/drawing/2014/main" id="{71EC8BA5-18D5-AE4A-CCD7-FB0BD4728EA9}"/>
              </a:ext>
            </a:extLst>
          </p:cNvPr>
          <p:cNvSpPr>
            <a:spLocks noGrp="1"/>
          </p:cNvSpPr>
          <p:nvPr>
            <p:ph type="body" idx="4294967295"/>
          </p:nvPr>
        </p:nvSpPr>
        <p:spPr>
          <a:xfrm>
            <a:off x="468313" y="1052513"/>
            <a:ext cx="8567737" cy="4679950"/>
          </a:xfrm>
        </p:spPr>
        <p:txBody>
          <a:bodyPr/>
          <a:lstStyle/>
          <a:p>
            <a:pPr marL="0" indent="0">
              <a:buFont typeface="Arial" panose="020B0604020202020204" pitchFamily="34" charset="0"/>
              <a:buNone/>
              <a:defRPr/>
            </a:pPr>
            <a:r>
              <a:rPr lang="en-US" altLang="en-US" sz="2800" b="1" dirty="0">
                <a:solidFill>
                  <a:srgbClr val="7030A0"/>
                </a:solidFill>
              </a:rPr>
              <a:t>Who is a stakeholder?</a:t>
            </a:r>
          </a:p>
          <a:p>
            <a:pPr>
              <a:defRPr/>
            </a:pPr>
            <a:endParaRPr lang="en-US" sz="2000" dirty="0"/>
          </a:p>
          <a:p>
            <a:pPr>
              <a:defRPr/>
            </a:pPr>
            <a:r>
              <a:rPr lang="en-US" sz="2000" dirty="0"/>
              <a:t>Contribute to the organization internally (internal to the organization);</a:t>
            </a:r>
          </a:p>
          <a:p>
            <a:pPr>
              <a:buFont typeface="Wingdings" pitchFamily="2" charset="2"/>
              <a:buChar char="Ø"/>
              <a:defRPr/>
            </a:pPr>
            <a:r>
              <a:rPr lang="en-US" sz="1800" b="1" dirty="0"/>
              <a:t>Employees</a:t>
            </a:r>
          </a:p>
          <a:p>
            <a:pPr>
              <a:buFont typeface="Wingdings" pitchFamily="2" charset="2"/>
              <a:buChar char="Ø"/>
              <a:defRPr/>
            </a:pPr>
            <a:r>
              <a:rPr lang="en-US" sz="1800" b="1" dirty="0"/>
              <a:t>Managers</a:t>
            </a:r>
          </a:p>
          <a:p>
            <a:pPr>
              <a:buFont typeface="Wingdings" pitchFamily="2" charset="2"/>
              <a:buChar char="Ø"/>
              <a:defRPr/>
            </a:pPr>
            <a:r>
              <a:rPr lang="en-US" sz="1800" b="1" dirty="0"/>
              <a:t>Directors</a:t>
            </a:r>
          </a:p>
          <a:p>
            <a:pPr>
              <a:defRPr/>
            </a:pPr>
            <a:endParaRPr lang="en-US" sz="2000" dirty="0"/>
          </a:p>
          <a:p>
            <a:pPr>
              <a:defRPr/>
            </a:pPr>
            <a:r>
              <a:rPr lang="en-US" sz="2000" dirty="0"/>
              <a:t>Contribute to the organization externally (external to the organization);</a:t>
            </a:r>
          </a:p>
          <a:p>
            <a:pPr>
              <a:buFont typeface="Wingdings" pitchFamily="2" charset="2"/>
              <a:buChar char="Ø"/>
              <a:defRPr/>
            </a:pPr>
            <a:r>
              <a:rPr lang="en-US" sz="1800" b="1" dirty="0"/>
              <a:t>Suppliers</a:t>
            </a:r>
          </a:p>
          <a:p>
            <a:pPr>
              <a:buFont typeface="Wingdings" pitchFamily="2" charset="2"/>
              <a:buChar char="Ø"/>
              <a:defRPr/>
            </a:pPr>
            <a:r>
              <a:rPr lang="en-US" sz="1800" b="1" dirty="0"/>
              <a:t>Customers</a:t>
            </a:r>
          </a:p>
          <a:p>
            <a:pPr>
              <a:buFont typeface="Wingdings" pitchFamily="2" charset="2"/>
              <a:buChar char="Ø"/>
              <a:defRPr/>
            </a:pPr>
            <a:r>
              <a:rPr lang="en-US" sz="1800" b="1" dirty="0"/>
              <a:t>Local/host community</a:t>
            </a:r>
          </a:p>
          <a:p>
            <a:pPr>
              <a:buFont typeface="Wingdings" pitchFamily="2" charset="2"/>
              <a:buChar char="Ø"/>
              <a:defRPr/>
            </a:pPr>
            <a:r>
              <a:rPr lang="en-US" sz="1800" b="1" dirty="0"/>
              <a:t>Government </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685800" y="908051"/>
            <a:ext cx="7918480" cy="1512879"/>
          </a:xfrm>
        </p:spPr>
        <p:txBody>
          <a:bodyPr/>
          <a:lstStyle/>
          <a:p>
            <a:pPr eaLnBrk="1" hangingPunct="1"/>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GB" altLang="en-US" sz="2800" dirty="0"/>
              <a:t>LCBB4011: Community Engagement</a:t>
            </a:r>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US" sz="5400" b="1" dirty="0">
                <a:ea typeface="ＭＳ Ｐゴシック" pitchFamily="34" charset="-128"/>
              </a:rPr>
              <a:t> </a:t>
            </a:r>
          </a:p>
        </p:txBody>
      </p:sp>
      <p:sp>
        <p:nvSpPr>
          <p:cNvPr id="16386" name="Rectangle 5"/>
          <p:cNvSpPr>
            <a:spLocks noGrp="1" noChangeArrowheads="1"/>
          </p:cNvSpPr>
          <p:nvPr>
            <p:ph type="subTitle" idx="1"/>
          </p:nvPr>
        </p:nvSpPr>
        <p:spPr>
          <a:xfrm>
            <a:off x="611725" y="2708950"/>
            <a:ext cx="7270213" cy="2934613"/>
          </a:xfrm>
        </p:spPr>
        <p:txBody>
          <a:bodyPr/>
          <a:lstStyle/>
          <a:p>
            <a:pPr eaLnBrk="1" hangingPunct="1"/>
            <a:r>
              <a:rPr lang="en-US" sz="4000" b="1" dirty="0">
                <a:solidFill>
                  <a:schemeClr val="bg2">
                    <a:lumMod val="10000"/>
                  </a:schemeClr>
                </a:solidFill>
                <a:ea typeface="ＭＳ Ｐゴシック" pitchFamily="34" charset="-128"/>
              </a:rPr>
              <a:t>Week 2</a:t>
            </a:r>
          </a:p>
          <a:p>
            <a:pPr eaLnBrk="1" hangingPunct="1"/>
            <a:endParaRPr lang="en-US" sz="4000" b="1" dirty="0">
              <a:solidFill>
                <a:schemeClr val="bg2">
                  <a:lumMod val="10000"/>
                </a:schemeClr>
              </a:solidFill>
              <a:ea typeface="ＭＳ Ｐゴシック" pitchFamily="34" charset="-128"/>
            </a:endParaRPr>
          </a:p>
          <a:p>
            <a:pPr eaLnBrk="1" hangingPunct="1"/>
            <a:r>
              <a:rPr lang="en-US" sz="4000" b="1" i="1" dirty="0">
                <a:solidFill>
                  <a:schemeClr val="bg2">
                    <a:lumMod val="10000"/>
                  </a:schemeClr>
                </a:solidFill>
                <a:ea typeface="ＭＳ Ｐゴシック" pitchFamily="34" charset="-128"/>
              </a:rPr>
              <a:t>Reflection &amp; Learning Styles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B75C-EDAE-D5D5-7210-C264F14E6117}"/>
              </a:ext>
            </a:extLst>
          </p:cNvPr>
          <p:cNvSpPr>
            <a:spLocks noGrp="1"/>
          </p:cNvSpPr>
          <p:nvPr>
            <p:ph type="title"/>
          </p:nvPr>
        </p:nvSpPr>
        <p:spPr/>
        <p:txBody>
          <a:bodyPr/>
          <a:lstStyle/>
          <a:p>
            <a:r>
              <a:rPr lang="en-GB" sz="3200" dirty="0"/>
              <a:t>Why study reflection in </a:t>
            </a:r>
            <a:br>
              <a:rPr lang="en-GB" sz="3200" dirty="0"/>
            </a:br>
            <a:r>
              <a:rPr lang="en-GB" sz="3200" dirty="0"/>
              <a:t>Community Engagement?</a:t>
            </a:r>
          </a:p>
        </p:txBody>
      </p:sp>
      <p:sp>
        <p:nvSpPr>
          <p:cNvPr id="3" name="Content Placeholder 2">
            <a:extLst>
              <a:ext uri="{FF2B5EF4-FFF2-40B4-BE49-F238E27FC236}">
                <a16:creationId xmlns:a16="http://schemas.microsoft.com/office/drawing/2014/main" id="{2F694E47-2833-858E-A071-3E7F60A635A3}"/>
              </a:ext>
            </a:extLst>
          </p:cNvPr>
          <p:cNvSpPr>
            <a:spLocks noGrp="1"/>
          </p:cNvSpPr>
          <p:nvPr>
            <p:ph idx="1"/>
          </p:nvPr>
        </p:nvSpPr>
        <p:spPr/>
        <p:txBody>
          <a:bodyPr/>
          <a:lstStyle/>
          <a:p>
            <a:r>
              <a:rPr lang="en-GB" sz="2400" dirty="0"/>
              <a:t>Your assessment focuses on using reflection</a:t>
            </a:r>
          </a:p>
          <a:p>
            <a:endParaRPr lang="en-GB" sz="2400" dirty="0"/>
          </a:p>
          <a:p>
            <a:r>
              <a:rPr lang="en-GB" sz="2400" dirty="0"/>
              <a:t>You are expected to reflect on what you have learned from this module about community engagement and how you would modify things if you were to do it yourself one day in future</a:t>
            </a:r>
          </a:p>
          <a:p>
            <a:endParaRPr lang="en-GB" sz="2400" dirty="0"/>
          </a:p>
          <a:p>
            <a:r>
              <a:rPr lang="en-GB" sz="2400" dirty="0"/>
              <a:t>To do so effectively we need to know how to we systematically reflect on our learning.</a:t>
            </a:r>
          </a:p>
        </p:txBody>
      </p:sp>
    </p:spTree>
    <p:extLst>
      <p:ext uri="{BB962C8B-B14F-4D97-AF65-F5344CB8AC3E}">
        <p14:creationId xmlns:p14="http://schemas.microsoft.com/office/powerpoint/2010/main" val="2888372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12BA56B-FCC7-4695-A5D2-205683C261C3}"/>
              </a:ext>
            </a:extLst>
          </p:cNvPr>
          <p:cNvSpPr>
            <a:spLocks noGrp="1" noChangeArrowheads="1"/>
          </p:cNvSpPr>
          <p:nvPr>
            <p:ph type="title"/>
          </p:nvPr>
        </p:nvSpPr>
        <p:spPr/>
        <p:txBody>
          <a:bodyPr/>
          <a:lstStyle/>
          <a:p>
            <a:r>
              <a:rPr lang="en-GB" altLang="en-US"/>
              <a:t>Definition</a:t>
            </a:r>
          </a:p>
        </p:txBody>
      </p:sp>
      <p:sp>
        <p:nvSpPr>
          <p:cNvPr id="3075" name="Rectangle 3">
            <a:extLst>
              <a:ext uri="{FF2B5EF4-FFF2-40B4-BE49-F238E27FC236}">
                <a16:creationId xmlns:a16="http://schemas.microsoft.com/office/drawing/2014/main" id="{7E1608B4-F3BE-419F-A576-40C701BE1239}"/>
              </a:ext>
            </a:extLst>
          </p:cNvPr>
          <p:cNvSpPr>
            <a:spLocks noGrp="1" noChangeArrowheads="1"/>
          </p:cNvSpPr>
          <p:nvPr>
            <p:ph type="body" idx="1"/>
          </p:nvPr>
        </p:nvSpPr>
        <p:spPr/>
        <p:txBody>
          <a:bodyPr/>
          <a:lstStyle/>
          <a:p>
            <a:r>
              <a:rPr lang="en-GB" altLang="en-US" sz="4400"/>
              <a:t>"a set of abilities and skills, to indicate the taking of a critical stance, an orientation to problem solving or state of mind" (Moon,1999: 63).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455BC45-600D-4494-909B-2925F477FDCC}"/>
              </a:ext>
            </a:extLst>
          </p:cNvPr>
          <p:cNvSpPr>
            <a:spLocks noGrp="1" noChangeArrowheads="1"/>
          </p:cNvSpPr>
          <p:nvPr>
            <p:ph type="title"/>
          </p:nvPr>
        </p:nvSpPr>
        <p:spPr/>
        <p:txBody>
          <a:bodyPr lIns="92075" tIns="46038" rIns="92075" bIns="46038"/>
          <a:lstStyle/>
          <a:p>
            <a:pPr eaLnBrk="1" fontAlgn="auto" hangingPunct="1">
              <a:spcAft>
                <a:spcPts val="0"/>
              </a:spcAft>
              <a:defRPr/>
            </a:pPr>
            <a:r>
              <a:rPr lang="en-US" dirty="0">
                <a:solidFill>
                  <a:schemeClr val="tx2">
                    <a:satMod val="200000"/>
                  </a:schemeClr>
                </a:solidFill>
                <a:latin typeface="Verdana" pitchFamily="34" charset="0"/>
              </a:rPr>
              <a:t>Why reflection?</a:t>
            </a:r>
          </a:p>
        </p:txBody>
      </p:sp>
      <p:sp>
        <p:nvSpPr>
          <p:cNvPr id="10243" name="Rectangle 3">
            <a:extLst>
              <a:ext uri="{FF2B5EF4-FFF2-40B4-BE49-F238E27FC236}">
                <a16:creationId xmlns:a16="http://schemas.microsoft.com/office/drawing/2014/main" id="{AF8DF618-ED41-4CE4-8732-AB92D6574467}"/>
              </a:ext>
            </a:extLst>
          </p:cNvPr>
          <p:cNvSpPr>
            <a:spLocks noGrp="1" noChangeArrowheads="1"/>
          </p:cNvSpPr>
          <p:nvPr>
            <p:ph idx="1"/>
          </p:nvPr>
        </p:nvSpPr>
        <p:spPr/>
        <p:txBody>
          <a:bodyPr lIns="92075" tIns="46038" rIns="92075" bIns="46038"/>
          <a:lstStyle/>
          <a:p>
            <a:pPr eaLnBrk="1" hangingPunct="1">
              <a:lnSpc>
                <a:spcPct val="90000"/>
              </a:lnSpc>
            </a:pPr>
            <a:r>
              <a:rPr lang="en-US" altLang="en-US" dirty="0">
                <a:latin typeface="Verdana" panose="020B0604030504040204" pitchFamily="34" charset="0"/>
              </a:rPr>
              <a:t>Review daily events</a:t>
            </a:r>
          </a:p>
          <a:p>
            <a:pPr eaLnBrk="1" hangingPunct="1">
              <a:lnSpc>
                <a:spcPct val="90000"/>
              </a:lnSpc>
            </a:pPr>
            <a:r>
              <a:rPr lang="en-US" altLang="en-US" dirty="0">
                <a:latin typeface="Verdana" panose="020B0604030504040204" pitchFamily="34" charset="0"/>
              </a:rPr>
              <a:t>Incidents</a:t>
            </a:r>
          </a:p>
          <a:p>
            <a:pPr eaLnBrk="1" hangingPunct="1">
              <a:lnSpc>
                <a:spcPct val="90000"/>
              </a:lnSpc>
            </a:pPr>
            <a:r>
              <a:rPr lang="en-US" altLang="en-US" dirty="0">
                <a:latin typeface="Verdana" panose="020B0604030504040204" pitchFamily="34" charset="0"/>
              </a:rPr>
              <a:t>Important events</a:t>
            </a:r>
          </a:p>
          <a:p>
            <a:pPr eaLnBrk="1" hangingPunct="1">
              <a:lnSpc>
                <a:spcPct val="90000"/>
              </a:lnSpc>
            </a:pPr>
            <a:r>
              <a:rPr lang="en-US" altLang="en-US" dirty="0">
                <a:latin typeface="Verdana" panose="020B0604030504040204" pitchFamily="34" charset="0"/>
              </a:rPr>
              <a:t>Positive &amp; negative experience</a:t>
            </a:r>
          </a:p>
          <a:p>
            <a:pPr eaLnBrk="1" hangingPunct="1">
              <a:lnSpc>
                <a:spcPct val="90000"/>
              </a:lnSpc>
            </a:pPr>
            <a:r>
              <a:rPr lang="en-US" altLang="en-US" dirty="0">
                <a:latin typeface="Verdana" panose="020B0604030504040204" pitchFamily="34" charset="0"/>
              </a:rPr>
              <a:t>Activities Routine</a:t>
            </a:r>
          </a:p>
          <a:p>
            <a:pPr eaLnBrk="1" hangingPunct="1">
              <a:lnSpc>
                <a:spcPct val="90000"/>
              </a:lnSpc>
            </a:pPr>
            <a:r>
              <a:rPr lang="en-US" altLang="en-US" dirty="0">
                <a:latin typeface="Verdana" panose="020B0604030504040204" pitchFamily="34" charset="0"/>
              </a:rPr>
              <a:t>Eventful &amp; meaningful incidents </a:t>
            </a:r>
          </a:p>
          <a:p>
            <a:pPr eaLnBrk="1" hangingPunct="1">
              <a:lnSpc>
                <a:spcPct val="90000"/>
              </a:lnSpc>
            </a:pPr>
            <a:r>
              <a:rPr lang="en-US" altLang="en-US" dirty="0">
                <a:latin typeface="Verdana" panose="020B0604030504040204" pitchFamily="34" charset="0"/>
              </a:rPr>
              <a:t>Unusual incidents</a:t>
            </a:r>
          </a:p>
        </p:txBody>
      </p:sp>
      <p:sp>
        <p:nvSpPr>
          <p:cNvPr id="10244" name="Date Placeholder 3">
            <a:extLst>
              <a:ext uri="{FF2B5EF4-FFF2-40B4-BE49-F238E27FC236}">
                <a16:creationId xmlns:a16="http://schemas.microsoft.com/office/drawing/2014/main" id="{5085520F-D591-41DE-B036-52436FF4910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0245" name="Text Box 5">
            <a:extLst>
              <a:ext uri="{FF2B5EF4-FFF2-40B4-BE49-F238E27FC236}">
                <a16:creationId xmlns:a16="http://schemas.microsoft.com/office/drawing/2014/main" id="{220F9EBE-F707-4C5D-AF05-341623BFAE60}"/>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2" name="Rectangle 4">
            <a:extLst>
              <a:ext uri="{FF2B5EF4-FFF2-40B4-BE49-F238E27FC236}">
                <a16:creationId xmlns:a16="http://schemas.microsoft.com/office/drawing/2014/main" id="{25E4BA3F-7425-459E-AA4B-D0EDB146027D}"/>
              </a:ext>
            </a:extLst>
          </p:cNvPr>
          <p:cNvSpPr>
            <a:spLocks noGrp="1" noChangeArrowheads="1"/>
          </p:cNvSpPr>
          <p:nvPr>
            <p:ph type="title"/>
          </p:nvPr>
        </p:nvSpPr>
        <p:spPr/>
        <p:txBody>
          <a:bodyPr/>
          <a:lstStyle/>
          <a:p>
            <a:pPr eaLnBrk="1" fontAlgn="auto" hangingPunct="1">
              <a:spcAft>
                <a:spcPts val="0"/>
              </a:spcAft>
              <a:defRPr/>
            </a:pPr>
            <a:r>
              <a:rPr lang="en-US" dirty="0">
                <a:solidFill>
                  <a:schemeClr val="tx2">
                    <a:satMod val="200000"/>
                  </a:schemeClr>
                </a:solidFill>
                <a:latin typeface="Verdana" pitchFamily="34" charset="0"/>
              </a:rPr>
              <a:t>Possible reflection</a:t>
            </a:r>
            <a:endParaRPr lang="en-GB" dirty="0">
              <a:solidFill>
                <a:schemeClr val="tx2">
                  <a:satMod val="200000"/>
                </a:schemeClr>
              </a:solidFill>
              <a:latin typeface="Verdana" pitchFamily="34" charset="0"/>
            </a:endParaRPr>
          </a:p>
        </p:txBody>
      </p:sp>
      <p:sp>
        <p:nvSpPr>
          <p:cNvPr id="11267" name="Rectangle 3">
            <a:extLst>
              <a:ext uri="{FF2B5EF4-FFF2-40B4-BE49-F238E27FC236}">
                <a16:creationId xmlns:a16="http://schemas.microsoft.com/office/drawing/2014/main" id="{446AC3DF-6BB9-4327-8412-B23E50EE1873}"/>
              </a:ext>
            </a:extLst>
          </p:cNvPr>
          <p:cNvSpPr>
            <a:spLocks noGrp="1" noChangeArrowheads="1"/>
          </p:cNvSpPr>
          <p:nvPr>
            <p:ph idx="1"/>
          </p:nvPr>
        </p:nvSpPr>
        <p:spPr/>
        <p:txBody>
          <a:bodyPr/>
          <a:lstStyle/>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List one event from last week that you think was significant.</a:t>
            </a:r>
          </a:p>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Why did you pick this event?</a:t>
            </a:r>
          </a:p>
          <a:p>
            <a:pPr eaLnBrk="1" hangingPunct="1">
              <a:lnSpc>
                <a:spcPct val="90000"/>
              </a:lnSpc>
            </a:pPr>
            <a:endParaRPr lang="en-GB" altLang="en-US" dirty="0">
              <a:latin typeface="Verdana" panose="020B0604030504040204" pitchFamily="34" charset="0"/>
            </a:endParaRPr>
          </a:p>
          <a:p>
            <a:pPr eaLnBrk="1" hangingPunct="1">
              <a:lnSpc>
                <a:spcPct val="90000"/>
              </a:lnSpc>
            </a:pPr>
            <a:endParaRPr lang="en-GB" altLang="en-US" dirty="0">
              <a:latin typeface="Verdana" panose="020B0604030504040204" pitchFamily="34" charset="0"/>
            </a:endParaRPr>
          </a:p>
          <a:p>
            <a:pPr marL="0" indent="0" eaLnBrk="1" hangingPunct="1">
              <a:lnSpc>
                <a:spcPct val="90000"/>
              </a:lnSpc>
              <a:buNone/>
            </a:pPr>
            <a:endParaRPr lang="en-US" altLang="en-US" dirty="0">
              <a:latin typeface="Verdana" panose="020B0604030504040204" pitchFamily="34" charset="0"/>
            </a:endParaRPr>
          </a:p>
        </p:txBody>
      </p:sp>
      <p:sp>
        <p:nvSpPr>
          <p:cNvPr id="11268" name="Date Placeholder 3">
            <a:extLst>
              <a:ext uri="{FF2B5EF4-FFF2-40B4-BE49-F238E27FC236}">
                <a16:creationId xmlns:a16="http://schemas.microsoft.com/office/drawing/2014/main" id="{CAA48B9D-F9E2-4E8D-A2EC-43E1C21BE2C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Effect transition="in" filter="fade">
                                      <p:cBhvr>
                                        <p:cTn id="7" dur="500"/>
                                        <p:tgtEl>
                                          <p:spTgt spid="1126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7">
                                            <p:txEl>
                                              <p:pRg st="3" end="3"/>
                                            </p:txEl>
                                          </p:spTgt>
                                        </p:tgtEl>
                                        <p:attrNameLst>
                                          <p:attrName>style.visibility</p:attrName>
                                        </p:attrNameLst>
                                      </p:cBhvr>
                                      <p:to>
                                        <p:strVal val="visible"/>
                                      </p:to>
                                    </p:set>
                                    <p:animEffect transition="in" filter="fade">
                                      <p:cBhvr>
                                        <p:cTn id="12" dur="500"/>
                                        <p:tgtEl>
                                          <p:spTgt spid="112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CF184-FB85-4C45-B735-03DED6AE2FE1}"/>
              </a:ext>
            </a:extLst>
          </p:cNvPr>
          <p:cNvSpPr>
            <a:spLocks noGrp="1"/>
          </p:cNvSpPr>
          <p:nvPr>
            <p:ph type="title"/>
          </p:nvPr>
        </p:nvSpPr>
        <p:spPr>
          <a:xfrm>
            <a:off x="1219200" y="419100"/>
            <a:ext cx="7772400" cy="795338"/>
          </a:xfrm>
        </p:spPr>
        <p:txBody>
          <a:bodyPr/>
          <a:lstStyle/>
          <a:p>
            <a:pPr eaLnBrk="1" fontAlgn="auto" hangingPunct="1">
              <a:spcAft>
                <a:spcPts val="0"/>
              </a:spcAft>
              <a:defRPr/>
            </a:pPr>
            <a:r>
              <a:rPr lang="en-GB" dirty="0">
                <a:solidFill>
                  <a:schemeClr val="tx2">
                    <a:satMod val="200000"/>
                  </a:schemeClr>
                </a:solidFill>
              </a:rPr>
              <a:t>Why important to academics</a:t>
            </a:r>
          </a:p>
        </p:txBody>
      </p:sp>
      <p:sp>
        <p:nvSpPr>
          <p:cNvPr id="3" name="Content Placeholder 2">
            <a:extLst>
              <a:ext uri="{FF2B5EF4-FFF2-40B4-BE49-F238E27FC236}">
                <a16:creationId xmlns:a16="http://schemas.microsoft.com/office/drawing/2014/main" id="{0801FD7B-8E27-4CBD-97BC-04C4B4CE7D36}"/>
              </a:ext>
            </a:extLst>
          </p:cNvPr>
          <p:cNvSpPr>
            <a:spLocks noGrp="1"/>
          </p:cNvSpPr>
          <p:nvPr>
            <p:ph idx="1"/>
          </p:nvPr>
        </p:nvSpPr>
        <p:spPr>
          <a:xfrm>
            <a:off x="685800" y="1385094"/>
            <a:ext cx="7772400" cy="4087812"/>
          </a:xfrm>
        </p:spPr>
        <p:txBody>
          <a:bodyPr>
            <a:normAutofit fontScale="92500" lnSpcReduction="10000"/>
          </a:bodyPr>
          <a:lstStyle/>
          <a:p>
            <a:pPr marL="411480" eaLnBrk="1" fontAlgn="auto" hangingPunct="1">
              <a:spcAft>
                <a:spcPts val="0"/>
              </a:spcAft>
              <a:buFontTx/>
              <a:buNone/>
              <a:defRPr/>
            </a:pPr>
            <a:r>
              <a:rPr lang="en-GB" sz="2800" dirty="0">
                <a:latin typeface="Verdana" pitchFamily="34" charset="0"/>
              </a:rPr>
              <a:t>This is an effective tool used to </a:t>
            </a:r>
          </a:p>
          <a:p>
            <a:pPr marL="411480" eaLnBrk="1" fontAlgn="auto" hangingPunct="1">
              <a:spcAft>
                <a:spcPts val="0"/>
              </a:spcAft>
              <a:buFont typeface="Wingdings"/>
              <a:buChar char=""/>
              <a:defRPr/>
            </a:pPr>
            <a:r>
              <a:rPr lang="en-GB" sz="2800" dirty="0">
                <a:latin typeface="Verdana" pitchFamily="34" charset="0"/>
              </a:rPr>
              <a:t>bring theory into practice </a:t>
            </a:r>
          </a:p>
          <a:p>
            <a:pPr marL="411480" eaLnBrk="1" fontAlgn="auto" hangingPunct="1">
              <a:spcAft>
                <a:spcPts val="0"/>
              </a:spcAft>
              <a:buFont typeface="Wingdings"/>
              <a:buChar char=""/>
              <a:defRPr/>
            </a:pPr>
            <a:r>
              <a:rPr lang="en-GB" sz="2800" dirty="0">
                <a:latin typeface="Verdana" pitchFamily="34" charset="0"/>
              </a:rPr>
              <a:t>reduce practices based on custom and practice</a:t>
            </a:r>
          </a:p>
          <a:p>
            <a:pPr marL="411480" eaLnBrk="1" fontAlgn="auto" hangingPunct="1">
              <a:spcAft>
                <a:spcPts val="0"/>
              </a:spcAft>
              <a:buFont typeface="Wingdings"/>
              <a:buChar char=""/>
              <a:defRPr/>
            </a:pPr>
            <a:r>
              <a:rPr lang="en-GB" sz="2800" dirty="0">
                <a:latin typeface="Verdana" pitchFamily="34" charset="0"/>
              </a:rPr>
              <a:t>develop and understand your practice, decisions made, lessons learnt and implication of these for future practice</a:t>
            </a:r>
          </a:p>
          <a:p>
            <a:pPr marL="411480" eaLnBrk="1" fontAlgn="auto" hangingPunct="1">
              <a:spcAft>
                <a:spcPts val="0"/>
              </a:spcAft>
              <a:buFont typeface="Wingdings"/>
              <a:buChar char=""/>
              <a:defRPr/>
            </a:pPr>
            <a:r>
              <a:rPr lang="en-GB" sz="2800" dirty="0">
                <a:latin typeface="Verdana" pitchFamily="34" charset="0"/>
              </a:rPr>
              <a:t>Helps academics to remains focus and centre their experience by the use of theory</a:t>
            </a:r>
            <a:endParaRPr lang="en-GB"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AECEB67F-6C80-4E2C-9B1D-7128ADDEA080}"/>
              </a:ext>
            </a:extLst>
          </p:cNvPr>
          <p:cNvSpPr>
            <a:spLocks noGrp="1" noChangeArrowheads="1"/>
          </p:cNvSpPr>
          <p:nvPr>
            <p:ph type="title"/>
          </p:nvPr>
        </p:nvSpPr>
        <p:spPr/>
        <p:txBody>
          <a:bodyPr/>
          <a:lstStyle/>
          <a:p>
            <a:r>
              <a:rPr lang="en-GB" altLang="en-US"/>
              <a:t>Why Reflect?</a:t>
            </a:r>
            <a:endParaRPr lang="en-US" altLang="en-US"/>
          </a:p>
        </p:txBody>
      </p:sp>
      <p:sp>
        <p:nvSpPr>
          <p:cNvPr id="50179" name="Rectangle 3">
            <a:extLst>
              <a:ext uri="{FF2B5EF4-FFF2-40B4-BE49-F238E27FC236}">
                <a16:creationId xmlns:a16="http://schemas.microsoft.com/office/drawing/2014/main" id="{4F4000E8-6FF0-4997-B4A6-E67C878D9AB0}"/>
              </a:ext>
            </a:extLst>
          </p:cNvPr>
          <p:cNvSpPr>
            <a:spLocks noGrp="1" noChangeArrowheads="1"/>
          </p:cNvSpPr>
          <p:nvPr>
            <p:ph type="body" idx="1"/>
          </p:nvPr>
        </p:nvSpPr>
        <p:spPr/>
        <p:txBody>
          <a:bodyPr/>
          <a:lstStyle/>
          <a:p>
            <a:r>
              <a:rPr lang="en-GB" altLang="en-US" sz="2800"/>
              <a:t>Reflection helps learners to:</a:t>
            </a:r>
          </a:p>
          <a:p>
            <a:r>
              <a:rPr lang="en-GB" altLang="en-US" sz="2800"/>
              <a:t>understand what they already know (individual) </a:t>
            </a:r>
          </a:p>
          <a:p>
            <a:r>
              <a:rPr lang="en-GB" altLang="en-US" sz="2800"/>
              <a:t>identify what they need to know in order to advance understanding of the subject (contextual) </a:t>
            </a:r>
          </a:p>
          <a:p>
            <a:r>
              <a:rPr lang="en-GB" altLang="en-US" sz="2800"/>
              <a:t>make sense of new information and feedback in the context of their own experience (relational) </a:t>
            </a:r>
          </a:p>
          <a:p>
            <a:r>
              <a:rPr lang="en-GB" altLang="en-US" sz="2800"/>
              <a:t>guide choices for further learning (developmental) </a:t>
            </a:r>
          </a:p>
          <a:p>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dissolve">
                                      <p:cBhvr>
                                        <p:cTn id="7" dur="2000"/>
                                        <p:tgtEl>
                                          <p:spTgt spid="501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50179">
                                            <p:txEl>
                                              <p:pRg st="1" end="1"/>
                                            </p:txEl>
                                          </p:spTgt>
                                        </p:tgtEl>
                                        <p:attrNameLst>
                                          <p:attrName>style.visibility</p:attrName>
                                        </p:attrNameLst>
                                      </p:cBhvr>
                                      <p:to>
                                        <p:strVal val="visible"/>
                                      </p:to>
                                    </p:set>
                                    <p:animEffect transition="in" filter="dissolve">
                                      <p:cBhvr>
                                        <p:cTn id="12" dur="2000"/>
                                        <p:tgtEl>
                                          <p:spTgt spid="501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0179">
                                            <p:txEl>
                                              <p:pRg st="2" end="2"/>
                                            </p:txEl>
                                          </p:spTgt>
                                        </p:tgtEl>
                                        <p:attrNameLst>
                                          <p:attrName>style.visibility</p:attrName>
                                        </p:attrNameLst>
                                      </p:cBhvr>
                                      <p:to>
                                        <p:strVal val="visible"/>
                                      </p:to>
                                    </p:set>
                                    <p:animEffect transition="in" filter="dissolve">
                                      <p:cBhvr>
                                        <p:cTn id="17" dur="2000"/>
                                        <p:tgtEl>
                                          <p:spTgt spid="501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50179">
                                            <p:txEl>
                                              <p:pRg st="3" end="3"/>
                                            </p:txEl>
                                          </p:spTgt>
                                        </p:tgtEl>
                                        <p:attrNameLst>
                                          <p:attrName>style.visibility</p:attrName>
                                        </p:attrNameLst>
                                      </p:cBhvr>
                                      <p:to>
                                        <p:strVal val="visible"/>
                                      </p:to>
                                    </p:set>
                                    <p:animEffect transition="in" filter="dissolve">
                                      <p:cBhvr>
                                        <p:cTn id="22" dur="2000"/>
                                        <p:tgtEl>
                                          <p:spTgt spid="501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50179">
                                            <p:txEl>
                                              <p:pRg st="4" end="4"/>
                                            </p:txEl>
                                          </p:spTgt>
                                        </p:tgtEl>
                                        <p:attrNameLst>
                                          <p:attrName>style.visibility</p:attrName>
                                        </p:attrNameLst>
                                      </p:cBhvr>
                                      <p:to>
                                        <p:strVal val="visible"/>
                                      </p:to>
                                    </p:set>
                                    <p:animEffect transition="in" filter="dissolve">
                                      <p:cBhvr>
                                        <p:cTn id="27" dur="2000"/>
                                        <p:tgtEl>
                                          <p:spTgt spid="501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50179">
                                            <p:txEl>
                                              <p:pRg st="0" end="0"/>
                                            </p:txEl>
                                          </p:spTgt>
                                        </p:tgtEl>
                                        <p:attrNameLst>
                                          <p:attrName>style.visibility</p:attrName>
                                        </p:attrNameLst>
                                      </p:cBhvr>
                                      <p:to>
                                        <p:strVal val="visible"/>
                                      </p:to>
                                    </p:set>
                                    <p:animEffect transition="in" filter="dissolve">
                                      <p:cBhvr>
                                        <p:cTn id="32" dur="500"/>
                                        <p:tgtEl>
                                          <p:spTgt spid="50179">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50179">
                                            <p:txEl>
                                              <p:pRg st="0" end="0"/>
                                            </p:txEl>
                                          </p:spTgt>
                                        </p:tgtEl>
                                        <p:attrNameLst>
                                          <p:attrName>style.visibility</p:attrName>
                                        </p:attrNameLst>
                                      </p:cBhvr>
                                      <p:to>
                                        <p:strVal val="visible"/>
                                      </p:to>
                                    </p:set>
                                    <p:animEffect transition="in" filter="dissolve">
                                      <p:cBhvr>
                                        <p:cTn id="37" dur="500"/>
                                        <p:tgtEl>
                                          <p:spTgt spid="5017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33DF35A-1508-4A47-ADA2-E0370E75C497}"/>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Skills / attitudes for reflection</a:t>
            </a:r>
          </a:p>
        </p:txBody>
      </p:sp>
      <p:sp>
        <p:nvSpPr>
          <p:cNvPr id="13315" name="Rectangle 3">
            <a:extLst>
              <a:ext uri="{FF2B5EF4-FFF2-40B4-BE49-F238E27FC236}">
                <a16:creationId xmlns:a16="http://schemas.microsoft.com/office/drawing/2014/main" id="{B921D6D3-68A6-4A89-BF90-C039DE08A643}"/>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Willing to learn from experience and change things</a:t>
            </a:r>
          </a:p>
          <a:p>
            <a:pPr eaLnBrk="1" hangingPunct="1">
              <a:lnSpc>
                <a:spcPct val="90000"/>
              </a:lnSpc>
            </a:pPr>
            <a:r>
              <a:rPr lang="en-GB" altLang="en-US" sz="2800">
                <a:latin typeface="Verdana" panose="020B0604030504040204" pitchFamily="34" charset="0"/>
              </a:rPr>
              <a:t>Able to make time for reflection</a:t>
            </a:r>
          </a:p>
          <a:p>
            <a:pPr eaLnBrk="1" hangingPunct="1">
              <a:lnSpc>
                <a:spcPct val="90000"/>
              </a:lnSpc>
            </a:pPr>
            <a:r>
              <a:rPr lang="en-GB" altLang="en-US" sz="2800">
                <a:latin typeface="Verdana" panose="020B0604030504040204" pitchFamily="34" charset="0"/>
              </a:rPr>
              <a:t>Being open and honest </a:t>
            </a:r>
          </a:p>
          <a:p>
            <a:pPr eaLnBrk="1" hangingPunct="1">
              <a:lnSpc>
                <a:spcPct val="90000"/>
              </a:lnSpc>
            </a:pPr>
            <a:r>
              <a:rPr lang="en-GB" altLang="en-US" sz="2800">
                <a:latin typeface="Verdana" panose="020B0604030504040204" pitchFamily="34" charset="0"/>
              </a:rPr>
              <a:t>Willing to share and discuss your experiences</a:t>
            </a:r>
          </a:p>
          <a:p>
            <a:pPr eaLnBrk="1" hangingPunct="1">
              <a:lnSpc>
                <a:spcPct val="90000"/>
              </a:lnSpc>
            </a:pPr>
            <a:r>
              <a:rPr lang="en-GB" altLang="en-US" sz="2800">
                <a:latin typeface="Verdana" panose="020B0604030504040204" pitchFamily="34" charset="0"/>
              </a:rPr>
              <a:t>Being motivated to replay / describe / analyse experiences</a:t>
            </a:r>
          </a:p>
          <a:p>
            <a:pPr eaLnBrk="1" hangingPunct="1">
              <a:lnSpc>
                <a:spcPct val="90000"/>
              </a:lnSpc>
            </a:pPr>
            <a:r>
              <a:rPr lang="en-GB" altLang="en-US" sz="2800">
                <a:latin typeface="Verdana" panose="020B0604030504040204" pitchFamily="34" charset="0"/>
              </a:rPr>
              <a:t>Able to make an action plan</a:t>
            </a:r>
            <a:r>
              <a:rPr lang="en-GB" altLang="en-US" sz="2800"/>
              <a:t> </a:t>
            </a:r>
          </a:p>
        </p:txBody>
      </p:sp>
      <p:sp>
        <p:nvSpPr>
          <p:cNvPr id="13316" name="Date Placeholder 3">
            <a:extLst>
              <a:ext uri="{FF2B5EF4-FFF2-40B4-BE49-F238E27FC236}">
                <a16:creationId xmlns:a16="http://schemas.microsoft.com/office/drawing/2014/main" id="{062CEDDE-FA63-4E1F-8E1A-82A5FAB7566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0BF34E1F-05D0-4B15-957A-C18EA777B682}"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C1BFEF32-675B-4CAB-A15F-7BB227562E47}"/>
              </a:ext>
            </a:extLst>
          </p:cNvPr>
          <p:cNvSpPr>
            <a:spLocks noGrp="1" noChangeArrowheads="1"/>
          </p:cNvSpPr>
          <p:nvPr>
            <p:ph type="title"/>
          </p:nvPr>
        </p:nvSpPr>
        <p:spPr>
          <a:xfrm>
            <a:off x="827740" y="194992"/>
            <a:ext cx="7772400" cy="1143000"/>
          </a:xfrm>
        </p:spPr>
        <p:txBody>
          <a:bodyPr lIns="92075" tIns="46038" rIns="92075" bIns="46038"/>
          <a:lstStyle/>
          <a:p>
            <a:pPr eaLnBrk="1" fontAlgn="auto" hangingPunct="1">
              <a:spcAft>
                <a:spcPts val="0"/>
              </a:spcAft>
              <a:defRPr/>
            </a:pPr>
            <a:r>
              <a:rPr lang="en-US" sz="3600" dirty="0">
                <a:solidFill>
                  <a:schemeClr val="tx2">
                    <a:satMod val="200000"/>
                  </a:schemeClr>
                </a:solidFill>
                <a:latin typeface="Verdana" pitchFamily="34" charset="0"/>
              </a:rPr>
              <a:t>Choose an incident / experience</a:t>
            </a:r>
          </a:p>
        </p:txBody>
      </p:sp>
      <p:sp>
        <p:nvSpPr>
          <p:cNvPr id="15363" name="Rectangle 3">
            <a:extLst>
              <a:ext uri="{FF2B5EF4-FFF2-40B4-BE49-F238E27FC236}">
                <a16:creationId xmlns:a16="http://schemas.microsoft.com/office/drawing/2014/main" id="{C576ECCB-7B1A-47EC-9D0F-C9BC10A0D7D7}"/>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Make notes on the following:</a:t>
            </a:r>
          </a:p>
          <a:p>
            <a:pPr eaLnBrk="1" hangingPunct="1"/>
            <a:r>
              <a:rPr lang="en-US" altLang="en-US" sz="2800" dirty="0">
                <a:latin typeface="Verdana" panose="020B0604030504040204" pitchFamily="34" charset="0"/>
              </a:rPr>
              <a:t>Describe the experience - who? where? what was happening?</a:t>
            </a:r>
          </a:p>
          <a:p>
            <a:pPr eaLnBrk="1" hangingPunct="1"/>
            <a:r>
              <a:rPr lang="en-US" altLang="en-US" sz="2800" dirty="0">
                <a:latin typeface="Verdana" panose="020B0604030504040204" pitchFamily="34" charset="0"/>
              </a:rPr>
              <a:t>What were your thoughts and feelings?</a:t>
            </a:r>
          </a:p>
          <a:p>
            <a:pPr eaLnBrk="1" hangingPunct="1"/>
            <a:r>
              <a:rPr lang="en-US" altLang="en-US" sz="2800" dirty="0">
                <a:latin typeface="Verdana" panose="020B0604030504040204" pitchFamily="34" charset="0"/>
              </a:rPr>
              <a:t>What was positive?</a:t>
            </a:r>
          </a:p>
          <a:p>
            <a:pPr eaLnBrk="1" hangingPunct="1"/>
            <a:r>
              <a:rPr lang="en-US" altLang="en-US" sz="2800" dirty="0">
                <a:latin typeface="Verdana" panose="020B0604030504040204" pitchFamily="34" charset="0"/>
              </a:rPr>
              <a:t>What was negative?</a:t>
            </a:r>
          </a:p>
          <a:p>
            <a:pPr eaLnBrk="1" hangingPunct="1"/>
            <a:r>
              <a:rPr lang="en-US" altLang="en-US" sz="2800" dirty="0">
                <a:latin typeface="Verdana" panose="020B0604030504040204" pitchFamily="34" charset="0"/>
              </a:rPr>
              <a:t>What have you learned?</a:t>
            </a:r>
          </a:p>
          <a:p>
            <a:pPr eaLnBrk="1" hangingPunct="1"/>
            <a:r>
              <a:rPr lang="en-US" altLang="en-US" sz="2800" dirty="0">
                <a:latin typeface="Verdana" panose="020B0604030504040204" pitchFamily="34" charset="0"/>
              </a:rPr>
              <a:t>Discuss with a peer</a:t>
            </a:r>
            <a:endParaRPr lang="en-US" altLang="en-US" dirty="0">
              <a:latin typeface="Verdana" panose="020B0604030504040204" pitchFamily="34" charset="0"/>
            </a:endParaRPr>
          </a:p>
        </p:txBody>
      </p:sp>
      <p:sp>
        <p:nvSpPr>
          <p:cNvPr id="15364" name="Date Placeholder 3">
            <a:extLst>
              <a:ext uri="{FF2B5EF4-FFF2-40B4-BE49-F238E27FC236}">
                <a16:creationId xmlns:a16="http://schemas.microsoft.com/office/drawing/2014/main" id="{5FEEDEF9-15C3-4FA9-9341-D33D4C4FC0A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5365" name="Text Box 4">
            <a:extLst>
              <a:ext uri="{FF2B5EF4-FFF2-40B4-BE49-F238E27FC236}">
                <a16:creationId xmlns:a16="http://schemas.microsoft.com/office/drawing/2014/main" id="{B68A48E5-8B26-4794-9D6C-AC87B023943B}"/>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6090BE6-2DA6-4E2B-98BD-230840BDF70A}"/>
              </a:ext>
            </a:extLst>
          </p:cNvPr>
          <p:cNvSpPr>
            <a:spLocks noGrp="1" noChangeArrowheads="1"/>
          </p:cNvSpPr>
          <p:nvPr>
            <p:ph type="title"/>
          </p:nvPr>
        </p:nvSpPr>
        <p:spPr>
          <a:xfrm>
            <a:off x="19590" y="59255"/>
            <a:ext cx="8964305" cy="1143000"/>
          </a:xfrm>
        </p:spPr>
        <p:txBody>
          <a:bodyPr lIns="92075" tIns="46038" rIns="92075" bIns="46038"/>
          <a:lstStyle/>
          <a:p>
            <a:pPr eaLnBrk="1" fontAlgn="auto" hangingPunct="1">
              <a:spcAft>
                <a:spcPts val="0"/>
              </a:spcAft>
              <a:defRPr/>
            </a:pPr>
            <a:r>
              <a:rPr lang="en-US" sz="4000" dirty="0">
                <a:solidFill>
                  <a:schemeClr val="tx2">
                    <a:satMod val="200000"/>
                  </a:schemeClr>
                </a:solidFill>
                <a:latin typeface="Verdana" pitchFamily="34" charset="0"/>
              </a:rPr>
              <a:t>Putting your thoughts on paper</a:t>
            </a:r>
            <a:endParaRPr lang="en-US" sz="4000" dirty="0">
              <a:solidFill>
                <a:schemeClr val="tx2">
                  <a:satMod val="200000"/>
                </a:schemeClr>
              </a:solidFill>
            </a:endParaRPr>
          </a:p>
        </p:txBody>
      </p:sp>
      <p:sp>
        <p:nvSpPr>
          <p:cNvPr id="16387" name="Rectangle 3">
            <a:extLst>
              <a:ext uri="{FF2B5EF4-FFF2-40B4-BE49-F238E27FC236}">
                <a16:creationId xmlns:a16="http://schemas.microsoft.com/office/drawing/2014/main" id="{DB64840D-3633-417F-905A-BBEC602F9B84}"/>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Discuss in your pairs the experience of putting pen to paper - transferring your thoughts into writing</a:t>
            </a:r>
          </a:p>
          <a:p>
            <a:pPr eaLnBrk="1" hangingPunct="1"/>
            <a:r>
              <a:rPr lang="en-US" altLang="en-US" sz="2800" dirty="0">
                <a:latin typeface="Verdana" panose="020B0604030504040204" pitchFamily="34" charset="0"/>
              </a:rPr>
              <a:t>How easy/hard was it?</a:t>
            </a:r>
          </a:p>
          <a:p>
            <a:pPr eaLnBrk="1" hangingPunct="1"/>
            <a:r>
              <a:rPr lang="en-US" altLang="en-US" sz="2800" dirty="0">
                <a:latin typeface="Verdana" panose="020B0604030504040204" pitchFamily="34" charset="0"/>
              </a:rPr>
              <a:t>Did it change your views in any way?</a:t>
            </a:r>
          </a:p>
          <a:p>
            <a:pPr eaLnBrk="1" hangingPunct="1"/>
            <a:r>
              <a:rPr lang="en-US" altLang="en-US" sz="2800" dirty="0">
                <a:latin typeface="Verdana" panose="020B0604030504040204" pitchFamily="34" charset="0"/>
              </a:rPr>
              <a:t>What is it like to see your thoughts written down?</a:t>
            </a:r>
            <a:endParaRPr lang="en-US" altLang="en-US" sz="1600" dirty="0">
              <a:latin typeface="Verdana" panose="020B0604030504040204" pitchFamily="34" charset="0"/>
            </a:endParaRPr>
          </a:p>
          <a:p>
            <a:pPr eaLnBrk="1" hangingPunct="1"/>
            <a:r>
              <a:rPr lang="en-GB" altLang="en-US" sz="2800" dirty="0">
                <a:latin typeface="Verdana" panose="020B0604030504040204" pitchFamily="34" charset="0"/>
              </a:rPr>
              <a:t>If you did not like it – why?</a:t>
            </a:r>
          </a:p>
        </p:txBody>
      </p:sp>
      <p:sp>
        <p:nvSpPr>
          <p:cNvPr id="16388" name="Date Placeholder 3">
            <a:extLst>
              <a:ext uri="{FF2B5EF4-FFF2-40B4-BE49-F238E27FC236}">
                <a16:creationId xmlns:a16="http://schemas.microsoft.com/office/drawing/2014/main" id="{F98B5153-9C80-42A5-A013-A42AFFD07E8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US" altLang="en-US" dirty="0">
              <a:solidFill>
                <a:schemeClr val="tx2"/>
              </a:solidFill>
            </a:endParaRPr>
          </a:p>
          <a:p>
            <a:pPr eaLnBrk="1" hangingPunct="1"/>
            <a:endParaRPr lang="en-GB" altLang="en-US" dirty="0">
              <a:solidFill>
                <a:schemeClr val="tx2"/>
              </a:solidFill>
            </a:endParaRPr>
          </a:p>
        </p:txBody>
      </p:sp>
      <p:sp>
        <p:nvSpPr>
          <p:cNvPr id="16389" name="Text Box 4">
            <a:extLst>
              <a:ext uri="{FF2B5EF4-FFF2-40B4-BE49-F238E27FC236}">
                <a16:creationId xmlns:a16="http://schemas.microsoft.com/office/drawing/2014/main" id="{96C37443-973C-4BC5-883D-B111B87B70FC}"/>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one</a:t>
            </a:r>
          </a:p>
        </p:txBody>
      </p:sp>
    </p:spTree>
    <p:extLst>
      <p:ext uri="{BB962C8B-B14F-4D97-AF65-F5344CB8AC3E}">
        <p14:creationId xmlns:p14="http://schemas.microsoft.com/office/powerpoint/2010/main" val="763661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1228B86-97F4-4893-9EA0-04F5B2B68680}"/>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Gibbs’s Reflective Cycle (1988)</a:t>
            </a:r>
          </a:p>
        </p:txBody>
      </p:sp>
      <p:sp>
        <p:nvSpPr>
          <p:cNvPr id="17411" name="Rectangle 3">
            <a:extLst>
              <a:ext uri="{FF2B5EF4-FFF2-40B4-BE49-F238E27FC236}">
                <a16:creationId xmlns:a16="http://schemas.microsoft.com/office/drawing/2014/main" id="{0BA0CE46-821F-47E0-9959-11E011B95564}"/>
              </a:ext>
            </a:extLst>
          </p:cNvPr>
          <p:cNvSpPr>
            <a:spLocks noGrp="1" noChangeArrowheads="1"/>
          </p:cNvSpPr>
          <p:nvPr>
            <p:ph idx="1"/>
          </p:nvPr>
        </p:nvSpPr>
        <p:spPr/>
        <p:txBody>
          <a:bodyPr/>
          <a:lstStyle/>
          <a:p>
            <a:pPr eaLnBrk="1" hangingPunct="1"/>
            <a:r>
              <a:rPr lang="en-GB" altLang="en-US">
                <a:latin typeface="Verdana" panose="020B0604030504040204" pitchFamily="34" charset="0"/>
              </a:rPr>
              <a:t>Description</a:t>
            </a:r>
          </a:p>
          <a:p>
            <a:pPr eaLnBrk="1" hangingPunct="1"/>
            <a:r>
              <a:rPr lang="en-GB" altLang="en-US">
                <a:latin typeface="Verdana" panose="020B0604030504040204" pitchFamily="34" charset="0"/>
              </a:rPr>
              <a:t>Feelings</a:t>
            </a:r>
          </a:p>
          <a:p>
            <a:pPr eaLnBrk="1" hangingPunct="1"/>
            <a:r>
              <a:rPr lang="en-GB" altLang="en-US">
                <a:latin typeface="Verdana" panose="020B0604030504040204" pitchFamily="34" charset="0"/>
              </a:rPr>
              <a:t>Evaluation</a:t>
            </a:r>
          </a:p>
          <a:p>
            <a:pPr eaLnBrk="1" hangingPunct="1"/>
            <a:r>
              <a:rPr lang="en-GB" altLang="en-US">
                <a:latin typeface="Verdana" panose="020B0604030504040204" pitchFamily="34" charset="0"/>
              </a:rPr>
              <a:t>Analysis</a:t>
            </a:r>
          </a:p>
          <a:p>
            <a:pPr eaLnBrk="1" hangingPunct="1"/>
            <a:r>
              <a:rPr lang="en-GB" altLang="en-US">
                <a:latin typeface="Verdana" panose="020B0604030504040204" pitchFamily="34" charset="0"/>
              </a:rPr>
              <a:t>Conclusion</a:t>
            </a:r>
          </a:p>
          <a:p>
            <a:pPr eaLnBrk="1" hangingPunct="1"/>
            <a:r>
              <a:rPr lang="en-GB" altLang="en-US">
                <a:latin typeface="Verdana" panose="020B0604030504040204" pitchFamily="34" charset="0"/>
              </a:rPr>
              <a:t>Action Plan</a:t>
            </a:r>
          </a:p>
        </p:txBody>
      </p:sp>
      <p:sp>
        <p:nvSpPr>
          <p:cNvPr id="17412" name="Date Placeholder 3">
            <a:extLst>
              <a:ext uri="{FF2B5EF4-FFF2-40B4-BE49-F238E27FC236}">
                <a16:creationId xmlns:a16="http://schemas.microsoft.com/office/drawing/2014/main" id="{74BE82F3-A180-476A-9079-8D029A0B546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CBABBFFF-5BB3-44ED-9C96-1658EC6BE6C1}"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D67E6E-262C-42CB-8E14-62DC69E79EC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Description</a:t>
            </a:r>
            <a:r>
              <a:rPr lang="en-GB">
                <a:solidFill>
                  <a:schemeClr val="tx2">
                    <a:satMod val="200000"/>
                  </a:schemeClr>
                </a:solidFill>
              </a:rPr>
              <a:t> </a:t>
            </a:r>
          </a:p>
        </p:txBody>
      </p:sp>
      <p:sp>
        <p:nvSpPr>
          <p:cNvPr id="18435" name="Rectangle 3">
            <a:extLst>
              <a:ext uri="{FF2B5EF4-FFF2-40B4-BE49-F238E27FC236}">
                <a16:creationId xmlns:a16="http://schemas.microsoft.com/office/drawing/2014/main" id="{2C35D2D0-90B8-4D8C-A53D-24927B011CDE}"/>
              </a:ext>
            </a:extLst>
          </p:cNvPr>
          <p:cNvSpPr>
            <a:spLocks noGrp="1" noChangeArrowheads="1"/>
          </p:cNvSpPr>
          <p:nvPr>
            <p:ph idx="1"/>
          </p:nvPr>
        </p:nvSpPr>
        <p:spPr/>
        <p:txBody>
          <a:bodyPr/>
          <a:lstStyle/>
          <a:p>
            <a:pPr eaLnBrk="1" hangingPunct="1"/>
            <a:r>
              <a:rPr lang="en-GB" altLang="en-US">
                <a:latin typeface="Verdana" panose="020B0604030504040204" pitchFamily="34" charset="0"/>
              </a:rPr>
              <a:t>Where was I?</a:t>
            </a:r>
          </a:p>
          <a:p>
            <a:pPr eaLnBrk="1" hangingPunct="1"/>
            <a:r>
              <a:rPr lang="en-GB" altLang="en-US">
                <a:latin typeface="Verdana" panose="020B0604030504040204" pitchFamily="34" charset="0"/>
              </a:rPr>
              <a:t>Who else was there?</a:t>
            </a:r>
          </a:p>
          <a:p>
            <a:pPr eaLnBrk="1" hangingPunct="1"/>
            <a:r>
              <a:rPr lang="en-GB" altLang="en-US">
                <a:latin typeface="Verdana" panose="020B0604030504040204" pitchFamily="34" charset="0"/>
              </a:rPr>
              <a:t>Why was I there?</a:t>
            </a:r>
          </a:p>
          <a:p>
            <a:pPr eaLnBrk="1" hangingPunct="1"/>
            <a:r>
              <a:rPr lang="en-GB" altLang="en-US">
                <a:latin typeface="Verdana" panose="020B0604030504040204" pitchFamily="34" charset="0"/>
              </a:rPr>
              <a:t>What was I doing?</a:t>
            </a:r>
          </a:p>
          <a:p>
            <a:pPr eaLnBrk="1" hangingPunct="1"/>
            <a:r>
              <a:rPr lang="en-GB" altLang="en-US">
                <a:latin typeface="Verdana" panose="020B0604030504040204" pitchFamily="34" charset="0"/>
              </a:rPr>
              <a:t>What happened?</a:t>
            </a:r>
            <a:br>
              <a:rPr lang="en-GB" altLang="en-US"/>
            </a:br>
            <a:endParaRPr lang="en-GB" altLang="en-US"/>
          </a:p>
        </p:txBody>
      </p:sp>
      <p:sp>
        <p:nvSpPr>
          <p:cNvPr id="18436" name="Date Placeholder 3">
            <a:extLst>
              <a:ext uri="{FF2B5EF4-FFF2-40B4-BE49-F238E27FC236}">
                <a16:creationId xmlns:a16="http://schemas.microsoft.com/office/drawing/2014/main" id="{87697951-26AD-46FD-85F2-D1AC0E6614B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2326FEC8-DF4B-4D28-8AD1-3DEC93B1EA49}"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a:extLst>
              <a:ext uri="{FF2B5EF4-FFF2-40B4-BE49-F238E27FC236}">
                <a16:creationId xmlns:a16="http://schemas.microsoft.com/office/drawing/2014/main" id="{13682AF7-A570-4BE2-A9DA-6483B0122ED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Feelings</a:t>
            </a:r>
          </a:p>
        </p:txBody>
      </p:sp>
      <p:sp>
        <p:nvSpPr>
          <p:cNvPr id="19459" name="Rectangle 1027">
            <a:extLst>
              <a:ext uri="{FF2B5EF4-FFF2-40B4-BE49-F238E27FC236}">
                <a16:creationId xmlns:a16="http://schemas.microsoft.com/office/drawing/2014/main" id="{35341405-4938-4E0D-BA5D-37258266D2AD}"/>
              </a:ext>
            </a:extLst>
          </p:cNvPr>
          <p:cNvSpPr>
            <a:spLocks noGrp="1" noChangeArrowheads="1"/>
          </p:cNvSpPr>
          <p:nvPr>
            <p:ph idx="1"/>
          </p:nvPr>
        </p:nvSpPr>
        <p:spPr/>
        <p:txBody>
          <a:bodyPr/>
          <a:lstStyle/>
          <a:p>
            <a:pPr eaLnBrk="1" hangingPunct="1"/>
            <a:r>
              <a:rPr lang="en-GB" altLang="en-US">
                <a:latin typeface="Verdana" panose="020B0604030504040204" pitchFamily="34" charset="0"/>
              </a:rPr>
              <a:t>How was I feeling at the beginning?</a:t>
            </a:r>
          </a:p>
          <a:p>
            <a:pPr eaLnBrk="1" hangingPunct="1"/>
            <a:r>
              <a:rPr lang="en-GB" altLang="en-US">
                <a:latin typeface="Verdana" panose="020B0604030504040204" pitchFamily="34" charset="0"/>
              </a:rPr>
              <a:t>What was I thinking about?</a:t>
            </a:r>
          </a:p>
          <a:p>
            <a:pPr eaLnBrk="1" hangingPunct="1"/>
            <a:r>
              <a:rPr lang="en-GB" altLang="en-US">
                <a:latin typeface="Verdana" panose="020B0604030504040204" pitchFamily="34" charset="0"/>
              </a:rPr>
              <a:t> What did other people’s actions make me think / feel?</a:t>
            </a:r>
          </a:p>
          <a:p>
            <a:pPr eaLnBrk="1" hangingPunct="1"/>
            <a:r>
              <a:rPr lang="en-GB" altLang="en-US">
                <a:latin typeface="Verdana" panose="020B0604030504040204" pitchFamily="34" charset="0"/>
              </a:rPr>
              <a:t>How did I feel about the outcome?</a:t>
            </a:r>
          </a:p>
          <a:p>
            <a:pPr eaLnBrk="1" hangingPunct="1"/>
            <a:r>
              <a:rPr lang="en-GB" altLang="en-US">
                <a:latin typeface="Verdana" panose="020B0604030504040204" pitchFamily="34" charset="0"/>
              </a:rPr>
              <a:t>What do I think about it now?</a:t>
            </a:r>
          </a:p>
        </p:txBody>
      </p:sp>
      <p:sp>
        <p:nvSpPr>
          <p:cNvPr id="19460" name="Date Placeholder 3">
            <a:extLst>
              <a:ext uri="{FF2B5EF4-FFF2-40B4-BE49-F238E27FC236}">
                <a16:creationId xmlns:a16="http://schemas.microsoft.com/office/drawing/2014/main" id="{92CC9E20-2C63-4D1C-AD64-18E687A9F3B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4BEDB727-2466-40CC-B12E-CE5B1F54CA58}"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12B4EBE-4D6E-4D79-B0F1-42017D1017B1}"/>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Evaluation</a:t>
            </a:r>
          </a:p>
        </p:txBody>
      </p:sp>
      <p:sp>
        <p:nvSpPr>
          <p:cNvPr id="20483" name="Rectangle 3">
            <a:extLst>
              <a:ext uri="{FF2B5EF4-FFF2-40B4-BE49-F238E27FC236}">
                <a16:creationId xmlns:a16="http://schemas.microsoft.com/office/drawing/2014/main" id="{8D3CD4B9-C42C-4C94-88BC-E92116245CDA}"/>
              </a:ext>
            </a:extLst>
          </p:cNvPr>
          <p:cNvSpPr>
            <a:spLocks noGrp="1" noChangeArrowheads="1"/>
          </p:cNvSpPr>
          <p:nvPr>
            <p:ph idx="1"/>
          </p:nvPr>
        </p:nvSpPr>
        <p:spPr/>
        <p:txBody>
          <a:bodyPr/>
          <a:lstStyle/>
          <a:p>
            <a:pPr eaLnBrk="1" hangingPunct="1"/>
            <a:r>
              <a:rPr lang="en-GB" altLang="en-US">
                <a:latin typeface="Verdana" panose="020B0604030504040204" pitchFamily="34" charset="0"/>
              </a:rPr>
              <a:t>What was good about the experience for me, the patient, others?</a:t>
            </a:r>
          </a:p>
          <a:p>
            <a:pPr eaLnBrk="1" hangingPunct="1"/>
            <a:endParaRPr lang="en-GB" altLang="en-US">
              <a:latin typeface="Verdana" panose="020B0604030504040204" pitchFamily="34" charset="0"/>
            </a:endParaRPr>
          </a:p>
          <a:p>
            <a:pPr eaLnBrk="1" hangingPunct="1"/>
            <a:r>
              <a:rPr lang="en-GB" altLang="en-US">
                <a:latin typeface="Verdana" panose="020B0604030504040204" pitchFamily="34" charset="0"/>
              </a:rPr>
              <a:t>What was bad about the experience for me, the patient, for others?  </a:t>
            </a:r>
          </a:p>
        </p:txBody>
      </p:sp>
      <p:sp>
        <p:nvSpPr>
          <p:cNvPr id="20484" name="Date Placeholder 3">
            <a:extLst>
              <a:ext uri="{FF2B5EF4-FFF2-40B4-BE49-F238E27FC236}">
                <a16:creationId xmlns:a16="http://schemas.microsoft.com/office/drawing/2014/main" id="{A80AB19B-D570-46D9-8DCC-DFDCD6C87E5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BBB43CD-1719-41AE-89EE-85DAD0F0603B}"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AEE0815-4FCE-4311-BA8B-1D1DAABBC246}"/>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Analysis</a:t>
            </a:r>
          </a:p>
        </p:txBody>
      </p:sp>
      <p:sp>
        <p:nvSpPr>
          <p:cNvPr id="21507" name="Rectangle 3">
            <a:extLst>
              <a:ext uri="{FF2B5EF4-FFF2-40B4-BE49-F238E27FC236}">
                <a16:creationId xmlns:a16="http://schemas.microsoft.com/office/drawing/2014/main" id="{5346CF38-4A09-4ADA-9448-6A0C1DE000A1}"/>
              </a:ext>
            </a:extLst>
          </p:cNvPr>
          <p:cNvSpPr>
            <a:spLocks noGrp="1" noChangeArrowheads="1"/>
          </p:cNvSpPr>
          <p:nvPr>
            <p:ph idx="1"/>
          </p:nvPr>
        </p:nvSpPr>
        <p:spPr/>
        <p:txBody>
          <a:bodyPr/>
          <a:lstStyle/>
          <a:p>
            <a:pPr eaLnBrk="1" hangingPunct="1"/>
            <a:r>
              <a:rPr lang="en-GB" altLang="en-US">
                <a:latin typeface="Verdana" panose="020B0604030504040204" pitchFamily="34" charset="0"/>
              </a:rPr>
              <a:t>‘Breaking it down’</a:t>
            </a:r>
          </a:p>
          <a:p>
            <a:pPr eaLnBrk="1" hangingPunct="1"/>
            <a:r>
              <a:rPr lang="en-GB" altLang="en-US">
                <a:latin typeface="Verdana" panose="020B0604030504040204" pitchFamily="34" charset="0"/>
              </a:rPr>
              <a:t>What did I do well / not so well?</a:t>
            </a:r>
          </a:p>
          <a:p>
            <a:pPr eaLnBrk="1" hangingPunct="1"/>
            <a:r>
              <a:rPr lang="en-GB" altLang="en-US">
                <a:latin typeface="Verdana" panose="020B0604030504040204" pitchFamily="34" charset="0"/>
              </a:rPr>
              <a:t>What did others do well?</a:t>
            </a:r>
          </a:p>
          <a:p>
            <a:pPr eaLnBrk="1" hangingPunct="1"/>
            <a:r>
              <a:rPr lang="en-GB" altLang="en-US">
                <a:latin typeface="Verdana" panose="020B0604030504040204" pitchFamily="34" charset="0"/>
              </a:rPr>
              <a:t>Did it go as expected?</a:t>
            </a:r>
          </a:p>
          <a:p>
            <a:pPr eaLnBrk="1" hangingPunct="1"/>
            <a:r>
              <a:rPr lang="en-GB" altLang="en-US">
                <a:latin typeface="Verdana" panose="020B0604030504040204" pitchFamily="34" charset="0"/>
              </a:rPr>
              <a:t>Why / why not?</a:t>
            </a:r>
          </a:p>
          <a:p>
            <a:pPr eaLnBrk="1" hangingPunct="1"/>
            <a:r>
              <a:rPr lang="en-GB" altLang="en-US">
                <a:latin typeface="Verdana" panose="020B0604030504040204" pitchFamily="34" charset="0"/>
              </a:rPr>
              <a:t>What theory / research helps me understand the experience?</a:t>
            </a:r>
          </a:p>
        </p:txBody>
      </p:sp>
      <p:sp>
        <p:nvSpPr>
          <p:cNvPr id="21508" name="Date Placeholder 3">
            <a:extLst>
              <a:ext uri="{FF2B5EF4-FFF2-40B4-BE49-F238E27FC236}">
                <a16:creationId xmlns:a16="http://schemas.microsoft.com/office/drawing/2014/main" id="{A6AB9840-FD80-41C3-9BD5-4AD5E3C52B5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548AB11-C2CC-494D-ADF0-1B60C96E6123}"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5E94E3B-AD97-445D-8010-01A2393A9B06}"/>
              </a:ext>
            </a:extLst>
          </p:cNvPr>
          <p:cNvSpPr>
            <a:spLocks noGrp="1" noChangeArrowheads="1"/>
          </p:cNvSpPr>
          <p:nvPr>
            <p:ph type="title"/>
          </p:nvPr>
        </p:nvSpPr>
        <p:spPr>
          <a:xfrm>
            <a:off x="1116013" y="404813"/>
            <a:ext cx="7772400" cy="1143000"/>
          </a:xfrm>
        </p:spPr>
        <p:txBody>
          <a:bodyPr/>
          <a:lstStyle/>
          <a:p>
            <a:pPr eaLnBrk="1" fontAlgn="auto" hangingPunct="1">
              <a:spcAft>
                <a:spcPts val="0"/>
              </a:spcAft>
              <a:defRPr/>
            </a:pPr>
            <a:r>
              <a:rPr lang="en-GB">
                <a:solidFill>
                  <a:schemeClr val="tx2">
                    <a:satMod val="200000"/>
                  </a:schemeClr>
                </a:solidFill>
                <a:latin typeface="Verdana" pitchFamily="34" charset="0"/>
              </a:rPr>
              <a:t>Conclusion</a:t>
            </a:r>
          </a:p>
        </p:txBody>
      </p:sp>
      <p:sp>
        <p:nvSpPr>
          <p:cNvPr id="22531" name="Rectangle 3">
            <a:extLst>
              <a:ext uri="{FF2B5EF4-FFF2-40B4-BE49-F238E27FC236}">
                <a16:creationId xmlns:a16="http://schemas.microsoft.com/office/drawing/2014/main" id="{EA5A180A-F8D0-48CA-919E-5E20BA9009F7}"/>
              </a:ext>
            </a:extLst>
          </p:cNvPr>
          <p:cNvSpPr>
            <a:spLocks noGrp="1" noChangeArrowheads="1"/>
          </p:cNvSpPr>
          <p:nvPr>
            <p:ph idx="1"/>
          </p:nvPr>
        </p:nvSpPr>
        <p:spPr/>
        <p:txBody>
          <a:bodyPr/>
          <a:lstStyle/>
          <a:p>
            <a:pPr eaLnBrk="1" hangingPunct="1">
              <a:lnSpc>
                <a:spcPct val="90000"/>
              </a:lnSpc>
            </a:pPr>
            <a:r>
              <a:rPr lang="en-GB" altLang="en-US" sz="2400" dirty="0">
                <a:latin typeface="Verdana" panose="020B0604030504040204" pitchFamily="34" charset="0"/>
              </a:rPr>
              <a:t>Could I have done anything differently?</a:t>
            </a:r>
          </a:p>
          <a:p>
            <a:pPr eaLnBrk="1" hangingPunct="1">
              <a:lnSpc>
                <a:spcPct val="90000"/>
              </a:lnSpc>
            </a:pPr>
            <a:endParaRPr lang="en-GB" altLang="en-US" sz="2400" dirty="0">
              <a:latin typeface="Verdana" panose="020B0604030504040204" pitchFamily="34" charset="0"/>
            </a:endParaRPr>
          </a:p>
          <a:p>
            <a:pPr eaLnBrk="1" hangingPunct="1">
              <a:lnSpc>
                <a:spcPct val="90000"/>
              </a:lnSpc>
            </a:pPr>
            <a:r>
              <a:rPr lang="en-GB" altLang="en-US" sz="2400" dirty="0">
                <a:latin typeface="Verdana" panose="020B0604030504040204" pitchFamily="34" charset="0"/>
              </a:rPr>
              <a:t>What are the key things I have learned from this incident - about me, my performance, others and their performance?</a:t>
            </a:r>
          </a:p>
          <a:p>
            <a:pPr eaLnBrk="1" hangingPunct="1">
              <a:lnSpc>
                <a:spcPct val="90000"/>
              </a:lnSpc>
            </a:pPr>
            <a:endParaRPr lang="en-GB" altLang="en-US" sz="2400" dirty="0">
              <a:latin typeface="Verdana" panose="020B0604030504040204" pitchFamily="34" charset="0"/>
            </a:endParaRPr>
          </a:p>
          <a:p>
            <a:pPr eaLnBrk="1" hangingPunct="1">
              <a:lnSpc>
                <a:spcPct val="90000"/>
              </a:lnSpc>
            </a:pPr>
            <a:r>
              <a:rPr lang="en-GB" altLang="en-US" sz="2400" dirty="0">
                <a:latin typeface="Verdana" panose="020B0604030504040204" pitchFamily="34" charset="0"/>
              </a:rPr>
              <a:t>Can this be evidence of achievement of placement outcomes / competencies? </a:t>
            </a:r>
          </a:p>
        </p:txBody>
      </p:sp>
      <p:sp>
        <p:nvSpPr>
          <p:cNvPr id="22532" name="Date Placeholder 3">
            <a:extLst>
              <a:ext uri="{FF2B5EF4-FFF2-40B4-BE49-F238E27FC236}">
                <a16:creationId xmlns:a16="http://schemas.microsoft.com/office/drawing/2014/main" id="{EA26873C-E044-4068-8349-2A3D047C222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DB6EE8C8-4C83-4FDE-A8D7-C745205C8EDB}"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4A5E91A-B647-4C76-B742-DDFFCC904C72}"/>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Action Plan</a:t>
            </a:r>
          </a:p>
        </p:txBody>
      </p:sp>
      <p:sp>
        <p:nvSpPr>
          <p:cNvPr id="23555" name="Rectangle 3">
            <a:extLst>
              <a:ext uri="{FF2B5EF4-FFF2-40B4-BE49-F238E27FC236}">
                <a16:creationId xmlns:a16="http://schemas.microsoft.com/office/drawing/2014/main" id="{CAB8B427-53EB-4ABD-8B1E-0482CB345885}"/>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What would I do in a similar situation in the future?</a:t>
            </a:r>
          </a:p>
          <a:p>
            <a:pPr eaLnBrk="1" hangingPunct="1">
              <a:lnSpc>
                <a:spcPct val="90000"/>
              </a:lnSpc>
            </a:pPr>
            <a:r>
              <a:rPr lang="en-GB" altLang="en-US" sz="2800">
                <a:latin typeface="Verdana" panose="020B0604030504040204" pitchFamily="34" charset="0"/>
              </a:rPr>
              <a:t>What aspects of my knowledge / skills could I develop?</a:t>
            </a:r>
          </a:p>
          <a:p>
            <a:pPr eaLnBrk="1" hangingPunct="1">
              <a:lnSpc>
                <a:spcPct val="90000"/>
              </a:lnSpc>
            </a:pPr>
            <a:r>
              <a:rPr lang="en-GB" altLang="en-US" sz="2800">
                <a:latin typeface="Verdana" panose="020B0604030504040204" pitchFamily="34" charset="0"/>
              </a:rPr>
              <a:t>How  will I do this?</a:t>
            </a:r>
          </a:p>
          <a:p>
            <a:pPr eaLnBrk="1" hangingPunct="1">
              <a:lnSpc>
                <a:spcPct val="90000"/>
              </a:lnSpc>
            </a:pPr>
            <a:r>
              <a:rPr lang="en-GB" altLang="en-US" sz="2800">
                <a:latin typeface="Verdana" panose="020B0604030504040204" pitchFamily="34" charset="0"/>
              </a:rPr>
              <a:t>What goals can I set myself for the future?</a:t>
            </a:r>
          </a:p>
          <a:p>
            <a:pPr eaLnBrk="1" hangingPunct="1">
              <a:lnSpc>
                <a:spcPct val="90000"/>
              </a:lnSpc>
            </a:pPr>
            <a:r>
              <a:rPr lang="en-GB" altLang="en-US" sz="2800">
                <a:latin typeface="Verdana" panose="020B0604030504040204" pitchFamily="34" charset="0"/>
              </a:rPr>
              <a:t>What outcomes / competencies do I need to focus on now?</a:t>
            </a:r>
          </a:p>
        </p:txBody>
      </p:sp>
      <p:sp>
        <p:nvSpPr>
          <p:cNvPr id="23556" name="Date Placeholder 3">
            <a:extLst>
              <a:ext uri="{FF2B5EF4-FFF2-40B4-BE49-F238E27FC236}">
                <a16:creationId xmlns:a16="http://schemas.microsoft.com/office/drawing/2014/main" id="{FD713848-9105-4B25-ABD9-6C48FB33460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two</a:t>
            </a:r>
          </a:p>
        </p:txBody>
      </p:sp>
    </p:spTree>
    <p:extLst>
      <p:ext uri="{BB962C8B-B14F-4D97-AF65-F5344CB8AC3E}">
        <p14:creationId xmlns:p14="http://schemas.microsoft.com/office/powerpoint/2010/main" val="13546914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CEC1-73C7-4DEE-9367-111DFDCB8FE5}"/>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pic>
        <p:nvPicPr>
          <p:cNvPr id="8196" name="Picture 4" descr="Kolb's Learning Cycle - A-Z of Coaching &amp;">
            <a:extLst>
              <a:ext uri="{FF2B5EF4-FFF2-40B4-BE49-F238E27FC236}">
                <a16:creationId xmlns:a16="http://schemas.microsoft.com/office/drawing/2014/main" id="{63DB36CD-6CF7-4010-87FC-1F87F2559E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7273" y="1600200"/>
            <a:ext cx="704945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609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A0CB-0D43-4448-B21E-59BA041F9FCF}"/>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sp>
        <p:nvSpPr>
          <p:cNvPr id="3" name="Content Placeholder 2">
            <a:extLst>
              <a:ext uri="{FF2B5EF4-FFF2-40B4-BE49-F238E27FC236}">
                <a16:creationId xmlns:a16="http://schemas.microsoft.com/office/drawing/2014/main" id="{55A23F75-4C6A-4262-A1B4-90230F2746C8}"/>
              </a:ext>
            </a:extLst>
          </p:cNvPr>
          <p:cNvSpPr>
            <a:spLocks noGrp="1"/>
          </p:cNvSpPr>
          <p:nvPr>
            <p:ph idx="1"/>
          </p:nvPr>
        </p:nvSpPr>
        <p:spPr/>
        <p:txBody>
          <a:bodyPr/>
          <a:lstStyle/>
          <a:p>
            <a:pPr marL="0" indent="0">
              <a:buNone/>
            </a:pPr>
            <a:endParaRPr lang="en-GB" dirty="0"/>
          </a:p>
          <a:p>
            <a:pPr marL="0" indent="0">
              <a:buNone/>
            </a:pPr>
            <a:r>
              <a:rPr lang="en-GB" dirty="0"/>
              <a:t>Watch the video and make notes of 4 stages</a:t>
            </a:r>
            <a:endParaRPr lang="en-GB" dirty="0">
              <a:hlinkClick r:id=""/>
            </a:endParaRPr>
          </a:p>
          <a:p>
            <a:endParaRPr lang="en-GB" dirty="0">
              <a:hlinkClick r:id=""/>
            </a:endParaRPr>
          </a:p>
          <a:p>
            <a:r>
              <a:rPr lang="en-GB" dirty="0">
                <a:hlinkClick r:id=""/>
              </a:rPr>
              <a:t>https://www.youtube.com/watch?v=J_HjW54xJ1Q</a:t>
            </a:r>
            <a:endParaRPr lang="en-GB" dirty="0"/>
          </a:p>
          <a:p>
            <a:endParaRPr lang="en-GB" dirty="0"/>
          </a:p>
        </p:txBody>
      </p:sp>
    </p:spTree>
    <p:extLst>
      <p:ext uri="{BB962C8B-B14F-4D97-AF65-F5344CB8AC3E}">
        <p14:creationId xmlns:p14="http://schemas.microsoft.com/office/powerpoint/2010/main" val="17491612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three</a:t>
            </a:r>
          </a:p>
        </p:txBody>
      </p:sp>
    </p:spTree>
    <p:extLst>
      <p:ext uri="{BB962C8B-B14F-4D97-AF65-F5344CB8AC3E}">
        <p14:creationId xmlns:p14="http://schemas.microsoft.com/office/powerpoint/2010/main" val="3810346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5CB3264-4435-47E8-B40C-2256E16FCF44}"/>
              </a:ext>
            </a:extLst>
          </p:cNvPr>
          <p:cNvSpPr>
            <a:spLocks noGrp="1" noChangeArrowheads="1"/>
          </p:cNvSpPr>
          <p:nvPr>
            <p:ph type="title"/>
          </p:nvPr>
        </p:nvSpPr>
        <p:spPr/>
        <p:txBody>
          <a:bodyPr/>
          <a:lstStyle/>
          <a:p>
            <a:pPr eaLnBrk="1" fontAlgn="auto" hangingPunct="1">
              <a:spcAft>
                <a:spcPts val="0"/>
              </a:spcAft>
              <a:defRPr/>
            </a:pPr>
            <a:r>
              <a:rPr lang="en-GB" sz="3200" dirty="0">
                <a:solidFill>
                  <a:schemeClr val="tx2">
                    <a:satMod val="200000"/>
                  </a:schemeClr>
                </a:solidFill>
                <a:latin typeface="Verdana" pitchFamily="34" charset="0"/>
              </a:rPr>
              <a:t>The What? Model of structured reflection (Driscoll 2000)</a:t>
            </a:r>
          </a:p>
        </p:txBody>
      </p:sp>
      <p:sp>
        <p:nvSpPr>
          <p:cNvPr id="24579" name="Rectangle 3">
            <a:extLst>
              <a:ext uri="{FF2B5EF4-FFF2-40B4-BE49-F238E27FC236}">
                <a16:creationId xmlns:a16="http://schemas.microsoft.com/office/drawing/2014/main" id="{D1F851C4-8B72-4801-BD0B-E55B43A513D5}"/>
              </a:ext>
            </a:extLst>
          </p:cNvPr>
          <p:cNvSpPr>
            <a:spLocks noGrp="1" noChangeArrowheads="1"/>
          </p:cNvSpPr>
          <p:nvPr>
            <p:ph idx="1"/>
          </p:nvPr>
        </p:nvSpPr>
        <p:spPr>
          <a:xfrm>
            <a:off x="469805" y="1628875"/>
            <a:ext cx="7772400" cy="4498975"/>
          </a:xfrm>
        </p:spPr>
        <p:txBody>
          <a:bodyPr/>
          <a:lstStyle/>
          <a:p>
            <a:pPr eaLnBrk="1" hangingPunct="1"/>
            <a:r>
              <a:rPr lang="en-GB" altLang="en-US" sz="4000" dirty="0">
                <a:latin typeface="Verdana" panose="020B0604030504040204" pitchFamily="34" charset="0"/>
              </a:rPr>
              <a:t>What….</a:t>
            </a:r>
          </a:p>
          <a:p>
            <a:pPr eaLnBrk="1" hangingPunct="1"/>
            <a:r>
              <a:rPr lang="en-GB" altLang="en-US" dirty="0">
                <a:latin typeface="Verdana" panose="020B0604030504040204" pitchFamily="34" charset="0"/>
              </a:rPr>
              <a:t>..is the purpose of returning to this situation?</a:t>
            </a:r>
          </a:p>
          <a:p>
            <a:pPr eaLnBrk="1" hangingPunct="1"/>
            <a:r>
              <a:rPr lang="en-GB" altLang="en-US" dirty="0">
                <a:latin typeface="Verdana" panose="020B0604030504040204" pitchFamily="34" charset="0"/>
              </a:rPr>
              <a:t>..happened?</a:t>
            </a:r>
          </a:p>
          <a:p>
            <a:pPr eaLnBrk="1" hangingPunct="1"/>
            <a:r>
              <a:rPr lang="en-GB" altLang="en-US" dirty="0">
                <a:latin typeface="Verdana" panose="020B0604030504040204" pitchFamily="34" charset="0"/>
              </a:rPr>
              <a:t>..did I see / do?</a:t>
            </a:r>
          </a:p>
          <a:p>
            <a:pPr eaLnBrk="1" hangingPunct="1"/>
            <a:r>
              <a:rPr lang="en-GB" altLang="en-US" dirty="0">
                <a:latin typeface="Verdana" panose="020B0604030504040204" pitchFamily="34" charset="0"/>
              </a:rPr>
              <a:t>..was my reaction?</a:t>
            </a:r>
          </a:p>
          <a:p>
            <a:pPr eaLnBrk="1" hangingPunct="1"/>
            <a:r>
              <a:rPr lang="en-GB" altLang="en-US" dirty="0">
                <a:latin typeface="Verdana" panose="020B0604030504040204" pitchFamily="34" charset="0"/>
              </a:rPr>
              <a:t>..did other people do?</a:t>
            </a:r>
          </a:p>
          <a:p>
            <a:pPr eaLnBrk="1" hangingPunct="1"/>
            <a:endParaRPr lang="en-GB" altLang="en-US" dirty="0">
              <a:latin typeface="Verdana" panose="020B0604030504040204" pitchFamily="34" charset="0"/>
            </a:endParaRPr>
          </a:p>
        </p:txBody>
      </p:sp>
      <p:sp>
        <p:nvSpPr>
          <p:cNvPr id="24580" name="Date Placeholder 3">
            <a:extLst>
              <a:ext uri="{FF2B5EF4-FFF2-40B4-BE49-F238E27FC236}">
                <a16:creationId xmlns:a16="http://schemas.microsoft.com/office/drawing/2014/main" id="{9CBB263C-A8C1-4A39-B8E1-DAEF3267F7F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70236481-274A-4476-B925-6F85D27DE7AA}"/>
              </a:ext>
            </a:extLst>
          </p:cNvPr>
          <p:cNvSpPr>
            <a:spLocks noGrp="1" noChangeArrowheads="1"/>
          </p:cNvSpPr>
          <p:nvPr>
            <p:ph type="title"/>
          </p:nvPr>
        </p:nvSpPr>
        <p:spPr/>
        <p:txBody>
          <a:bodyPr/>
          <a:lstStyle/>
          <a:p>
            <a:pPr eaLnBrk="1" fontAlgn="auto" hangingPunct="1">
              <a:spcAft>
                <a:spcPts val="0"/>
              </a:spcAft>
              <a:defRPr/>
            </a:pPr>
            <a:r>
              <a:rPr lang="en-GB" dirty="0">
                <a:solidFill>
                  <a:schemeClr val="tx2">
                    <a:satMod val="200000"/>
                  </a:schemeClr>
                </a:solidFill>
                <a:latin typeface="Verdana" pitchFamily="34" charset="0"/>
              </a:rPr>
              <a:t>So What?</a:t>
            </a:r>
          </a:p>
        </p:txBody>
      </p:sp>
      <p:sp>
        <p:nvSpPr>
          <p:cNvPr id="25603" name="Rectangle 3">
            <a:extLst>
              <a:ext uri="{FF2B5EF4-FFF2-40B4-BE49-F238E27FC236}">
                <a16:creationId xmlns:a16="http://schemas.microsoft.com/office/drawing/2014/main" id="{09DE318E-D53D-4B0B-9BF6-29C487E5B2B6}"/>
              </a:ext>
            </a:extLst>
          </p:cNvPr>
          <p:cNvSpPr>
            <a:spLocks noGrp="1" noChangeArrowheads="1"/>
          </p:cNvSpPr>
          <p:nvPr>
            <p:ph idx="1"/>
          </p:nvPr>
        </p:nvSpPr>
        <p:spPr>
          <a:xfrm>
            <a:off x="914400" y="1500188"/>
            <a:ext cx="7772400" cy="4856162"/>
          </a:xfrm>
        </p:spPr>
        <p:txBody>
          <a:bodyPr/>
          <a:lstStyle/>
          <a:p>
            <a:pPr eaLnBrk="1" hangingPunct="1">
              <a:lnSpc>
                <a:spcPct val="90000"/>
              </a:lnSpc>
            </a:pPr>
            <a:r>
              <a:rPr lang="en-GB" altLang="en-US" sz="2800" dirty="0">
                <a:latin typeface="Verdana" panose="020B0604030504040204" pitchFamily="34" charset="0"/>
              </a:rPr>
              <a:t>What did I feel?</a:t>
            </a:r>
          </a:p>
          <a:p>
            <a:pPr eaLnBrk="1" hangingPunct="1">
              <a:lnSpc>
                <a:spcPct val="90000"/>
              </a:lnSpc>
            </a:pPr>
            <a:r>
              <a:rPr lang="en-GB" altLang="en-US" sz="2800" dirty="0">
                <a:latin typeface="Verdana" panose="020B0604030504040204" pitchFamily="34" charset="0"/>
              </a:rPr>
              <a:t>How did these compare with other people’s feelings?</a:t>
            </a:r>
          </a:p>
          <a:p>
            <a:pPr eaLnBrk="1" hangingPunct="1">
              <a:lnSpc>
                <a:spcPct val="90000"/>
              </a:lnSpc>
            </a:pPr>
            <a:r>
              <a:rPr lang="en-GB" altLang="en-US" sz="2800" dirty="0">
                <a:latin typeface="Verdana" panose="020B0604030504040204" pitchFamily="34" charset="0"/>
              </a:rPr>
              <a:t>Do I still feel the same?</a:t>
            </a:r>
          </a:p>
          <a:p>
            <a:pPr eaLnBrk="1" hangingPunct="1">
              <a:lnSpc>
                <a:spcPct val="90000"/>
              </a:lnSpc>
            </a:pPr>
            <a:r>
              <a:rPr lang="en-GB" altLang="en-US" sz="2800" dirty="0">
                <a:latin typeface="Verdana" panose="020B0604030504040204" pitchFamily="34" charset="0"/>
              </a:rPr>
              <a:t>What were the effects of my actions?</a:t>
            </a:r>
          </a:p>
          <a:p>
            <a:pPr eaLnBrk="1" hangingPunct="1">
              <a:lnSpc>
                <a:spcPct val="90000"/>
              </a:lnSpc>
            </a:pPr>
            <a:r>
              <a:rPr lang="en-GB" altLang="en-US" sz="2800" dirty="0">
                <a:latin typeface="Verdana" panose="020B0604030504040204" pitchFamily="34" charset="0"/>
              </a:rPr>
              <a:t>What are the positive aspects?</a:t>
            </a:r>
          </a:p>
          <a:p>
            <a:pPr eaLnBrk="1" hangingPunct="1">
              <a:lnSpc>
                <a:spcPct val="90000"/>
              </a:lnSpc>
            </a:pPr>
            <a:r>
              <a:rPr lang="en-GB" altLang="en-US" sz="2800" dirty="0">
                <a:latin typeface="Verdana" panose="020B0604030504040204" pitchFamily="34" charset="0"/>
              </a:rPr>
              <a:t>What have I noticed about my practice?</a:t>
            </a:r>
          </a:p>
          <a:p>
            <a:pPr eaLnBrk="1" hangingPunct="1">
              <a:lnSpc>
                <a:spcPct val="90000"/>
              </a:lnSpc>
            </a:pPr>
            <a:r>
              <a:rPr lang="en-GB" altLang="en-US" sz="2800" dirty="0">
                <a:latin typeface="Verdana" panose="020B0604030504040204" pitchFamily="34" charset="0"/>
              </a:rPr>
              <a:t>What have other people noticed about my practice?</a:t>
            </a:r>
          </a:p>
        </p:txBody>
      </p:sp>
      <p:sp>
        <p:nvSpPr>
          <p:cNvPr id="25604" name="Date Placeholder 3">
            <a:extLst>
              <a:ext uri="{FF2B5EF4-FFF2-40B4-BE49-F238E27FC236}">
                <a16:creationId xmlns:a16="http://schemas.microsoft.com/office/drawing/2014/main" id="{1249FAA0-9DBD-49BD-ACFF-CC38B87EFF3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9BF55D8A-01F8-4ACA-8C61-F5E5DD001E38}" type="datetime1">
              <a:rPr lang="en-US" altLang="en-US" smtClean="0">
                <a:solidFill>
                  <a:schemeClr val="tx2"/>
                </a:solidFill>
              </a:rPr>
              <a:pPr eaLnBrk="1" hangingPunct="1"/>
              <a:t>4/4/2024</a:t>
            </a:fld>
            <a:endParaRPr lang="en-GB" altLang="en-US">
              <a:solidFill>
                <a:schemeClr val="tx2"/>
              </a:solidFill>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ADCAB41-EDE5-4566-8943-C33907D01875}"/>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Now what?</a:t>
            </a:r>
          </a:p>
        </p:txBody>
      </p:sp>
      <p:sp>
        <p:nvSpPr>
          <p:cNvPr id="26627" name="Rectangle 3">
            <a:extLst>
              <a:ext uri="{FF2B5EF4-FFF2-40B4-BE49-F238E27FC236}">
                <a16:creationId xmlns:a16="http://schemas.microsoft.com/office/drawing/2014/main" id="{7CFC46FE-0CC0-4F2E-A308-93B1EA6DB18E}"/>
              </a:ext>
            </a:extLst>
          </p:cNvPr>
          <p:cNvSpPr>
            <a:spLocks noGrp="1" noChangeArrowheads="1"/>
          </p:cNvSpPr>
          <p:nvPr>
            <p:ph idx="1"/>
          </p:nvPr>
        </p:nvSpPr>
        <p:spPr/>
        <p:txBody>
          <a:bodyPr/>
          <a:lstStyle/>
          <a:p>
            <a:pPr eaLnBrk="1" hangingPunct="1">
              <a:lnSpc>
                <a:spcPct val="90000"/>
              </a:lnSpc>
            </a:pPr>
            <a:r>
              <a:rPr lang="en-GB" altLang="en-US" sz="2400">
                <a:latin typeface="Verdana" panose="020B0604030504040204" pitchFamily="34" charset="0"/>
              </a:rPr>
              <a:t>What are the implications of this analysis – for me and others?</a:t>
            </a:r>
          </a:p>
          <a:p>
            <a:pPr eaLnBrk="1" hangingPunct="1">
              <a:lnSpc>
                <a:spcPct val="90000"/>
              </a:lnSpc>
            </a:pPr>
            <a:r>
              <a:rPr lang="en-GB" altLang="en-US" sz="2400">
                <a:latin typeface="Verdana" panose="020B0604030504040204" pitchFamily="34" charset="0"/>
              </a:rPr>
              <a:t>What if I do nothing?</a:t>
            </a:r>
          </a:p>
          <a:p>
            <a:pPr eaLnBrk="1" hangingPunct="1">
              <a:lnSpc>
                <a:spcPct val="90000"/>
              </a:lnSpc>
            </a:pPr>
            <a:r>
              <a:rPr lang="en-GB" altLang="en-US" sz="2400">
                <a:latin typeface="Verdana" panose="020B0604030504040204" pitchFamily="34" charset="0"/>
              </a:rPr>
              <a:t>What information / skills would I need to cope with similar experiences?</a:t>
            </a:r>
          </a:p>
          <a:p>
            <a:pPr eaLnBrk="1" hangingPunct="1">
              <a:lnSpc>
                <a:spcPct val="90000"/>
              </a:lnSpc>
            </a:pPr>
            <a:r>
              <a:rPr lang="en-GB" altLang="en-US" sz="2400">
                <a:latin typeface="Verdana" panose="020B0604030504040204" pitchFamily="34" charset="0"/>
              </a:rPr>
              <a:t>What help would I need to acquire these?</a:t>
            </a:r>
          </a:p>
          <a:p>
            <a:pPr eaLnBrk="1" hangingPunct="1">
              <a:lnSpc>
                <a:spcPct val="90000"/>
              </a:lnSpc>
            </a:pPr>
            <a:r>
              <a:rPr lang="en-GB" altLang="en-US" sz="2400">
                <a:latin typeface="Verdana" panose="020B0604030504040204" pitchFamily="34" charset="0"/>
              </a:rPr>
              <a:t>What is the main learning from this experience and reflection?</a:t>
            </a:r>
          </a:p>
          <a:p>
            <a:pPr eaLnBrk="1" hangingPunct="1">
              <a:lnSpc>
                <a:spcPct val="90000"/>
              </a:lnSpc>
            </a:pPr>
            <a:r>
              <a:rPr lang="en-GB" altLang="en-US" sz="2400">
                <a:latin typeface="Verdana" panose="020B0604030504040204" pitchFamily="34" charset="0"/>
              </a:rPr>
              <a:t>Is this evidence of achievement of placement outcomes / competencies?</a:t>
            </a:r>
          </a:p>
          <a:p>
            <a:pPr eaLnBrk="1" hangingPunct="1">
              <a:lnSpc>
                <a:spcPct val="90000"/>
              </a:lnSpc>
            </a:pPr>
            <a:endParaRPr lang="en-GB" altLang="en-US" sz="2400">
              <a:latin typeface="Verdana" panose="020B0604030504040204" pitchFamily="34" charset="0"/>
            </a:endParaRPr>
          </a:p>
          <a:p>
            <a:pPr eaLnBrk="1" hangingPunct="1">
              <a:lnSpc>
                <a:spcPct val="90000"/>
              </a:lnSpc>
            </a:pPr>
            <a:endParaRPr lang="en-GB" altLang="en-US" sz="2800">
              <a:latin typeface="Verdana" panose="020B0604030504040204" pitchFamily="34" charset="0"/>
            </a:endParaRPr>
          </a:p>
        </p:txBody>
      </p:sp>
      <p:sp>
        <p:nvSpPr>
          <p:cNvPr id="26628" name="Date Placeholder 3">
            <a:extLst>
              <a:ext uri="{FF2B5EF4-FFF2-40B4-BE49-F238E27FC236}">
                <a16:creationId xmlns:a16="http://schemas.microsoft.com/office/drawing/2014/main" id="{0B6F3AEC-434B-49CC-BA07-24B50CE1B95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C953-9D25-4B80-9627-73AB43066A90}"/>
              </a:ext>
            </a:extLst>
          </p:cNvPr>
          <p:cNvSpPr>
            <a:spLocks noGrp="1"/>
          </p:cNvSpPr>
          <p:nvPr>
            <p:ph type="title"/>
          </p:nvPr>
        </p:nvSpPr>
        <p:spPr/>
        <p:txBody>
          <a:bodyPr/>
          <a:lstStyle/>
          <a:p>
            <a:pPr eaLnBrk="1" fontAlgn="auto" hangingPunct="1">
              <a:spcAft>
                <a:spcPts val="0"/>
              </a:spcAft>
              <a:defRPr/>
            </a:pPr>
            <a:r>
              <a:rPr lang="en-GB" sz="3600" dirty="0">
                <a:solidFill>
                  <a:schemeClr val="tx2">
                    <a:satMod val="200000"/>
                  </a:schemeClr>
                </a:solidFill>
              </a:rPr>
              <a:t>Basic things to put in place to be successful</a:t>
            </a:r>
          </a:p>
        </p:txBody>
      </p:sp>
      <p:sp>
        <p:nvSpPr>
          <p:cNvPr id="27651" name="Content Placeholder 2">
            <a:extLst>
              <a:ext uri="{FF2B5EF4-FFF2-40B4-BE49-F238E27FC236}">
                <a16:creationId xmlns:a16="http://schemas.microsoft.com/office/drawing/2014/main" id="{ED275C55-09D8-4A94-82C6-6D18E7D2337B}"/>
              </a:ext>
            </a:extLst>
          </p:cNvPr>
          <p:cNvSpPr>
            <a:spLocks noGrp="1"/>
          </p:cNvSpPr>
          <p:nvPr>
            <p:ph idx="1"/>
          </p:nvPr>
        </p:nvSpPr>
        <p:spPr/>
        <p:txBody>
          <a:bodyPr/>
          <a:lstStyle/>
          <a:p>
            <a:pPr eaLnBrk="1" hangingPunct="1"/>
            <a:r>
              <a:rPr lang="en-GB" altLang="en-US" sz="2400">
                <a:latin typeface="Verdana" panose="020B0604030504040204" pitchFamily="34" charset="0"/>
              </a:rPr>
              <a:t>Experiment with different approaches until you find one that ‘fits’</a:t>
            </a:r>
          </a:p>
          <a:p>
            <a:pPr eaLnBrk="1" hangingPunct="1"/>
            <a:r>
              <a:rPr lang="en-GB" altLang="en-US" sz="2400">
                <a:latin typeface="Verdana" panose="020B0604030504040204" pitchFamily="34" charset="0"/>
              </a:rPr>
              <a:t>Commit to giving time to reflection in whatever form you choose.  See it as an essential aspect to your practice rather than an ‘add on’.</a:t>
            </a:r>
          </a:p>
          <a:p>
            <a:pPr eaLnBrk="1" hangingPunct="1"/>
            <a:r>
              <a:rPr lang="en-GB" altLang="en-US" sz="2400">
                <a:latin typeface="Verdana" panose="020B0604030504040204" pitchFamily="34" charset="0"/>
              </a:rPr>
              <a:t>Start small and work up to the big issues</a:t>
            </a:r>
          </a:p>
          <a:p>
            <a:pPr eaLnBrk="1" hangingPunct="1"/>
            <a:r>
              <a:rPr lang="en-GB" altLang="en-US" sz="2400">
                <a:latin typeface="Verdana" panose="020B0604030504040204" pitchFamily="34" charset="0"/>
              </a:rPr>
              <a:t>Be open to new ideas and new ways of thinking</a:t>
            </a:r>
          </a:p>
          <a:p>
            <a:pPr eaLnBrk="1" hangingPunct="1"/>
            <a:r>
              <a:rPr lang="en-GB" altLang="en-US" sz="2400">
                <a:latin typeface="Verdana" panose="020B0604030504040204" pitchFamily="34" charset="0"/>
              </a:rPr>
              <a:t>Be willing to challenge your assumptions and practices</a:t>
            </a:r>
          </a:p>
          <a:p>
            <a:pPr eaLnBrk="1" hangingPunct="1"/>
            <a:endParaRPr lang="en-GB" altLang="en-US"/>
          </a:p>
        </p:txBody>
      </p:sp>
      <p:sp>
        <p:nvSpPr>
          <p:cNvPr id="27652" name="Date Placeholder 3">
            <a:extLst>
              <a:ext uri="{FF2B5EF4-FFF2-40B4-BE49-F238E27FC236}">
                <a16:creationId xmlns:a16="http://schemas.microsoft.com/office/drawing/2014/main" id="{3CE5A180-C913-4DD4-B48D-4AE98988725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1916832"/>
            <a:ext cx="7993396" cy="3024336"/>
          </a:xfrm>
        </p:spPr>
        <p:txBody>
          <a:bodyPr/>
          <a:lstStyle/>
          <a:p>
            <a:pPr eaLnBrk="1" fontAlgn="auto" hangingPunct="1">
              <a:spcAft>
                <a:spcPts val="0"/>
              </a:spcAft>
              <a:defRPr/>
            </a:pPr>
            <a:r>
              <a:rPr lang="en-GB" sz="4000" b="1" dirty="0"/>
              <a:t>LCBB4011 Community Engagement</a:t>
            </a:r>
            <a:br>
              <a:rPr lang="en-GB" sz="4000" b="1" dirty="0"/>
            </a:br>
            <a:br>
              <a:rPr lang="en-GB" sz="4000" b="1" dirty="0"/>
            </a:br>
            <a:r>
              <a:rPr lang="en-GB" sz="4000" b="1" dirty="0"/>
              <a:t>Week 3: </a:t>
            </a:r>
            <a:r>
              <a:rPr lang="en-US" dirty="0"/>
              <a:t>Researching the priorities of communities.</a:t>
            </a:r>
            <a:endParaRPr lang="en-US" sz="3600" b="1" dirty="0"/>
          </a:p>
        </p:txBody>
      </p:sp>
    </p:spTree>
    <p:extLst>
      <p:ext uri="{BB962C8B-B14F-4D97-AF65-F5344CB8AC3E}">
        <p14:creationId xmlns:p14="http://schemas.microsoft.com/office/powerpoint/2010/main" val="197021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E5BC27-4F17-9D59-22D9-E06F660D79BA}"/>
              </a:ext>
            </a:extLst>
          </p:cNvPr>
          <p:cNvSpPr>
            <a:spLocks noGrp="1"/>
          </p:cNvSpPr>
          <p:nvPr>
            <p:ph type="title"/>
          </p:nvPr>
        </p:nvSpPr>
        <p:spPr/>
        <p:txBody>
          <a:bodyPr/>
          <a:lstStyle/>
          <a:p>
            <a:r>
              <a:rPr lang="en-GB" dirty="0"/>
              <a:t>Researching community needs</a:t>
            </a:r>
          </a:p>
        </p:txBody>
      </p:sp>
      <p:sp>
        <p:nvSpPr>
          <p:cNvPr id="8" name="Content Placeholder 7">
            <a:extLst>
              <a:ext uri="{FF2B5EF4-FFF2-40B4-BE49-F238E27FC236}">
                <a16:creationId xmlns:a16="http://schemas.microsoft.com/office/drawing/2014/main" id="{0FE6947A-518F-F868-37B9-E71DC1B3B6F8}"/>
              </a:ext>
            </a:extLst>
          </p:cNvPr>
          <p:cNvSpPr>
            <a:spLocks noGrp="1"/>
          </p:cNvSpPr>
          <p:nvPr>
            <p:ph idx="1"/>
          </p:nvPr>
        </p:nvSpPr>
        <p:spPr/>
        <p:txBody>
          <a:bodyPr/>
          <a:lstStyle/>
          <a:p>
            <a:r>
              <a:rPr lang="en-GB" sz="2000" dirty="0"/>
              <a:t>Community projects should ideally be grassroots origin i.e., down-up rather than up-down </a:t>
            </a:r>
          </a:p>
          <a:p>
            <a:endParaRPr lang="en-GB" sz="2000" dirty="0"/>
          </a:p>
          <a:p>
            <a:r>
              <a:rPr lang="en-GB" sz="2000" dirty="0"/>
              <a:t>This means getting to know what people in your community need/want</a:t>
            </a:r>
          </a:p>
          <a:p>
            <a:endParaRPr lang="en-GB" sz="2000" dirty="0"/>
          </a:p>
          <a:p>
            <a:r>
              <a:rPr lang="en-GB" sz="2000" dirty="0"/>
              <a:t>The first step of community engagement work may be researching these community needs</a:t>
            </a:r>
          </a:p>
          <a:p>
            <a:endParaRPr lang="en-GB" sz="2000" dirty="0"/>
          </a:p>
          <a:p>
            <a:r>
              <a:rPr lang="en-GB" sz="2000" dirty="0"/>
              <a:t>A number of tools can be used for this research</a:t>
            </a:r>
          </a:p>
        </p:txBody>
      </p:sp>
      <p:sp>
        <p:nvSpPr>
          <p:cNvPr id="5" name="Date Placeholder 4">
            <a:extLst>
              <a:ext uri="{FF2B5EF4-FFF2-40B4-BE49-F238E27FC236}">
                <a16:creationId xmlns:a16="http://schemas.microsoft.com/office/drawing/2014/main" id="{DFD5C894-E6C9-5319-1169-35D01A235829}"/>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C35572D-A15B-44D6-5523-A66BE7F28DBE}"/>
              </a:ext>
            </a:extLst>
          </p:cNvPr>
          <p:cNvSpPr>
            <a:spLocks noGrp="1"/>
          </p:cNvSpPr>
          <p:nvPr>
            <p:ph type="sldNum" sz="quarter" idx="12"/>
          </p:nvPr>
        </p:nvSpPr>
        <p:spPr/>
        <p:txBody>
          <a:bodyPr/>
          <a:lstStyle/>
          <a:p>
            <a:pPr>
              <a:defRPr/>
            </a:pPr>
            <a:fld id="{386495F9-B3F5-4DDF-9323-6CEC80C52C17}" type="slidenum">
              <a:rPr lang="en-GB" altLang="en-US" smtClean="0"/>
              <a:pPr>
                <a:defRPr/>
              </a:pPr>
              <a:t>40</a:t>
            </a:fld>
            <a:endParaRPr lang="en-GB" altLang="en-US" dirty="0"/>
          </a:p>
        </p:txBody>
      </p:sp>
    </p:spTree>
    <p:extLst>
      <p:ext uri="{BB962C8B-B14F-4D97-AF65-F5344CB8AC3E}">
        <p14:creationId xmlns:p14="http://schemas.microsoft.com/office/powerpoint/2010/main" val="22486912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9BDA8-0BC4-BD16-351C-30C87C74018A}"/>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lnSpc>
                <a:spcPct val="90000"/>
              </a:lnSpc>
            </a:pPr>
            <a:r>
              <a:rPr lang="en-US" sz="3700" dirty="0"/>
              <a:t>Part 1: Tools of community engagement</a:t>
            </a:r>
          </a:p>
        </p:txBody>
      </p:sp>
      <p:pic>
        <p:nvPicPr>
          <p:cNvPr id="7" name="Picture 6" descr="Hands holding each other's wrists and interlinked to form a circle">
            <a:extLst>
              <a:ext uri="{FF2B5EF4-FFF2-40B4-BE49-F238E27FC236}">
                <a16:creationId xmlns:a16="http://schemas.microsoft.com/office/drawing/2014/main" id="{5FE2B729-EC66-037C-B572-A1835FD01259}"/>
              </a:ext>
            </a:extLst>
          </p:cNvPr>
          <p:cNvPicPr>
            <a:picLocks noChangeAspect="1"/>
          </p:cNvPicPr>
          <p:nvPr/>
        </p:nvPicPr>
        <p:blipFill rotWithShape="1">
          <a:blip r:embed="rId2"/>
          <a:srcRect b="28694"/>
          <a:stretch/>
        </p:blipFill>
        <p:spPr>
          <a:xfrm>
            <a:off x="457200" y="1600201"/>
            <a:ext cx="8229600" cy="3917032"/>
          </a:xfrm>
          <a:prstGeom prst="rect">
            <a:avLst/>
          </a:prstGeom>
          <a:noFill/>
        </p:spPr>
      </p:pic>
      <p:sp>
        <p:nvSpPr>
          <p:cNvPr id="4" name="Date Placeholder 3">
            <a:extLst>
              <a:ext uri="{FF2B5EF4-FFF2-40B4-BE49-F238E27FC236}">
                <a16:creationId xmlns:a16="http://schemas.microsoft.com/office/drawing/2014/main" id="{C9F15EBC-160D-0B11-ABB5-41FE7A524AB9}"/>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US" altLang="en-US" sz="900"/>
              <a:pPr>
                <a:lnSpc>
                  <a:spcPct val="90000"/>
                </a:lnSpc>
                <a:spcAft>
                  <a:spcPts val="600"/>
                </a:spcAft>
                <a:defRPr/>
              </a:pPr>
              <a:t>4/4/2024</a:t>
            </a:fld>
            <a:endParaRPr lang="en-US" altLang="en-US" sz="900" dirty="0"/>
          </a:p>
        </p:txBody>
      </p:sp>
      <p:sp>
        <p:nvSpPr>
          <p:cNvPr id="5" name="Slide Number Placeholder 4">
            <a:extLst>
              <a:ext uri="{FF2B5EF4-FFF2-40B4-BE49-F238E27FC236}">
                <a16:creationId xmlns:a16="http://schemas.microsoft.com/office/drawing/2014/main" id="{A0D0A7E4-DE26-8F94-FD6F-09DC147D4B5F}"/>
              </a:ext>
            </a:extLst>
          </p:cNvPr>
          <p:cNvSpPr>
            <a:spLocks noGrp="1"/>
          </p:cNvSpPr>
          <p:nvPr>
            <p:ph type="sldNum" sz="quarter" idx="12"/>
          </p:nvPr>
        </p:nvSpPr>
        <p:spPr>
          <a:xfrm>
            <a:off x="7956550" y="6381750"/>
            <a:ext cx="730250" cy="339725"/>
          </a:xfrm>
        </p:spPr>
        <p:txBody>
          <a:bodyPr vert="horz" wrap="square" lIns="91440" tIns="45720" rIns="91440" bIns="45720" rtlCol="0" anchor="ctr">
            <a:normAutofit/>
          </a:bodyPr>
          <a:lstStyle/>
          <a:p>
            <a:pPr>
              <a:spcAft>
                <a:spcPts val="600"/>
              </a:spcAft>
              <a:defRPr/>
            </a:pPr>
            <a:fld id="{6550E941-99E4-4403-A917-B30FF69A9617}" type="slidenum">
              <a:rPr lang="en-US" altLang="en-US"/>
              <a:pPr>
                <a:spcAft>
                  <a:spcPts val="600"/>
                </a:spcAft>
                <a:defRPr/>
              </a:pPr>
              <a:t>41</a:t>
            </a:fld>
            <a:endParaRPr lang="en-US" altLang="en-US" dirty="0"/>
          </a:p>
        </p:txBody>
      </p:sp>
    </p:spTree>
    <p:extLst>
      <p:ext uri="{BB962C8B-B14F-4D97-AF65-F5344CB8AC3E}">
        <p14:creationId xmlns:p14="http://schemas.microsoft.com/office/powerpoint/2010/main" val="37609113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4676-CDC9-4F19-B4EA-8F8AF9EA179B}"/>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dirty="0"/>
              <a:t>Introduction to various tools</a:t>
            </a:r>
          </a:p>
        </p:txBody>
      </p:sp>
      <p:pic>
        <p:nvPicPr>
          <p:cNvPr id="8" name="Picture 7">
            <a:extLst>
              <a:ext uri="{FF2B5EF4-FFF2-40B4-BE49-F238E27FC236}">
                <a16:creationId xmlns:a16="http://schemas.microsoft.com/office/drawing/2014/main" id="{D578EF9A-91AD-7EBF-7F92-CCFC70AB6B19}"/>
              </a:ext>
            </a:extLst>
          </p:cNvPr>
          <p:cNvPicPr>
            <a:picLocks noChangeAspect="1"/>
          </p:cNvPicPr>
          <p:nvPr/>
        </p:nvPicPr>
        <p:blipFill rotWithShape="1">
          <a:blip r:embed="rId2"/>
          <a:srcRect t="21365" b="18293"/>
          <a:stretch/>
        </p:blipFill>
        <p:spPr>
          <a:xfrm>
            <a:off x="457200" y="2775289"/>
            <a:ext cx="4038600" cy="1638863"/>
          </a:xfrm>
          <a:prstGeom prst="rect">
            <a:avLst/>
          </a:prstGeom>
          <a:noFill/>
        </p:spPr>
      </p:pic>
      <p:sp>
        <p:nvSpPr>
          <p:cNvPr id="3" name="Content Placeholder 2">
            <a:extLst>
              <a:ext uri="{FF2B5EF4-FFF2-40B4-BE49-F238E27FC236}">
                <a16:creationId xmlns:a16="http://schemas.microsoft.com/office/drawing/2014/main" id="{18AA3D59-4BD1-45E7-BA70-1D22599C7E60}"/>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endParaRPr lang="en-US" sz="1800" dirty="0"/>
          </a:p>
          <a:p>
            <a:pPr indent="-228600" defTabSz="914400">
              <a:lnSpc>
                <a:spcPct val="90000"/>
              </a:lnSpc>
            </a:pPr>
            <a:endParaRPr lang="en-US" sz="1800" dirty="0"/>
          </a:p>
          <a:p>
            <a:pPr indent="-228600" defTabSz="914400">
              <a:lnSpc>
                <a:spcPct val="90000"/>
              </a:lnSpc>
            </a:pPr>
            <a:r>
              <a:rPr lang="en-US" sz="1800" dirty="0"/>
              <a:t>Creative arts, music, social media platforms, interviews, open-space technology, citizens panel, public meetings, community mapping and forums are innovative ways adopted for community engagement.</a:t>
            </a:r>
          </a:p>
          <a:p>
            <a:pPr indent="-228600" defTabSz="914400">
              <a:lnSpc>
                <a:spcPct val="90000"/>
              </a:lnSpc>
            </a:pPr>
            <a:endParaRPr lang="en-US" sz="1800" dirty="0"/>
          </a:p>
          <a:p>
            <a:pPr indent="-228600" defTabSz="914400">
              <a:lnSpc>
                <a:spcPct val="90000"/>
              </a:lnSpc>
            </a:pPr>
            <a:r>
              <a:rPr lang="en-US" sz="1800" dirty="0"/>
              <a:t>These tools are practical, friendly, effective, fast, and cost-efficient.</a:t>
            </a:r>
          </a:p>
        </p:txBody>
      </p:sp>
      <p:sp>
        <p:nvSpPr>
          <p:cNvPr id="5" name="Date Placeholder 4">
            <a:extLst>
              <a:ext uri="{FF2B5EF4-FFF2-40B4-BE49-F238E27FC236}">
                <a16:creationId xmlns:a16="http://schemas.microsoft.com/office/drawing/2014/main" id="{35D17C50-CADA-4EB9-8161-458323DDBF8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dirty="0"/>
          </a:p>
        </p:txBody>
      </p:sp>
      <p:sp>
        <p:nvSpPr>
          <p:cNvPr id="6" name="Slide Number Placeholder 5">
            <a:extLst>
              <a:ext uri="{FF2B5EF4-FFF2-40B4-BE49-F238E27FC236}">
                <a16:creationId xmlns:a16="http://schemas.microsoft.com/office/drawing/2014/main" id="{24381A0A-756B-480B-B6F0-D5A2DF2AD189}"/>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42</a:t>
            </a:fld>
            <a:endParaRPr lang="en-US" altLang="en-US" dirty="0"/>
          </a:p>
        </p:txBody>
      </p:sp>
    </p:spTree>
    <p:extLst>
      <p:ext uri="{BB962C8B-B14F-4D97-AF65-F5344CB8AC3E}">
        <p14:creationId xmlns:p14="http://schemas.microsoft.com/office/powerpoint/2010/main" val="181454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dirty="0"/>
              <a:t>Public Meetings</a:t>
            </a:r>
          </a:p>
        </p:txBody>
      </p:sp>
      <p:pic>
        <p:nvPicPr>
          <p:cNvPr id="9218" name="Picture 2" descr="Public meetings">
            <a:extLst>
              <a:ext uri="{FF2B5EF4-FFF2-40B4-BE49-F238E27FC236}">
                <a16:creationId xmlns:a16="http://schemas.microsoft.com/office/drawing/2014/main" id="{7AAF8999-FC08-4F06-B700-C44C7273DA8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7319" r="15309"/>
          <a:stretch/>
        </p:blipFill>
        <p:spPr bwMode="auto">
          <a:xfrm>
            <a:off x="457200" y="1600201"/>
            <a:ext cx="4038600" cy="3989040"/>
          </a:xfrm>
          <a:prstGeom prst="rect">
            <a:avLst/>
          </a:prstGeom>
          <a:noFill/>
          <a:effectLst/>
        </p:spPr>
      </p:pic>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r>
              <a:rPr lang="en-US" sz="2000" dirty="0"/>
              <a:t>Public meetings are open to all via open invitation.</a:t>
            </a:r>
          </a:p>
          <a:p>
            <a:pPr indent="-228600" defTabSz="914400">
              <a:lnSpc>
                <a:spcPct val="90000"/>
              </a:lnSpc>
            </a:pPr>
            <a:r>
              <a:rPr lang="en-US" sz="2000" dirty="0"/>
              <a:t>Offers an opportunity for people to raise issues and ask questions.</a:t>
            </a:r>
          </a:p>
          <a:p>
            <a:pPr indent="-228600" defTabSz="914400">
              <a:lnSpc>
                <a:spcPct val="90000"/>
              </a:lnSpc>
            </a:pPr>
            <a:r>
              <a:rPr lang="en-US" sz="2000" dirty="0"/>
              <a:t>Good avenue to float ideas and to identify issues within a local area.</a:t>
            </a:r>
          </a:p>
          <a:p>
            <a:pPr indent="-228600" defTabSz="914400">
              <a:lnSpc>
                <a:spcPct val="90000"/>
              </a:lnSpc>
            </a:pPr>
            <a:r>
              <a:rPr lang="en-US" sz="2000" dirty="0"/>
              <a:t>Accommodates a wide range of complex issues and themes.</a:t>
            </a:r>
          </a:p>
          <a:p>
            <a:pPr indent="-228600" defTabSz="914400">
              <a:lnSpc>
                <a:spcPct val="90000"/>
              </a:lnSpc>
            </a:pPr>
            <a:r>
              <a:rPr lang="en-US" sz="2000" dirty="0"/>
              <a:t>A good way to build confidence for further involvement.</a:t>
            </a:r>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dirty="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43</a:t>
            </a:fld>
            <a:endParaRPr lang="en-US" altLang="en-US" dirty="0"/>
          </a:p>
        </p:txBody>
      </p:sp>
    </p:spTree>
    <p:extLst>
      <p:ext uri="{BB962C8B-B14F-4D97-AF65-F5344CB8AC3E}">
        <p14:creationId xmlns:p14="http://schemas.microsoft.com/office/powerpoint/2010/main" val="114214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DB1B5-21C9-49A6-82E4-4072F6AD82DE}"/>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dirty="0"/>
              <a:t>Community Mapping</a:t>
            </a:r>
          </a:p>
        </p:txBody>
      </p:sp>
      <p:sp>
        <p:nvSpPr>
          <p:cNvPr id="4" name="Content Placeholder 3">
            <a:extLst>
              <a:ext uri="{FF2B5EF4-FFF2-40B4-BE49-F238E27FC236}">
                <a16:creationId xmlns:a16="http://schemas.microsoft.com/office/drawing/2014/main" id="{C6933738-3816-4592-9CA7-7D505B627D9A}"/>
              </a:ext>
            </a:extLst>
          </p:cNvPr>
          <p:cNvSpPr>
            <a:spLocks noGrp="1"/>
          </p:cNvSpPr>
          <p:nvPr>
            <p:ph sz="half" idx="1"/>
          </p:nvPr>
        </p:nvSpPr>
        <p:spPr>
          <a:xfrm>
            <a:off x="457200" y="1844823"/>
            <a:ext cx="3682752" cy="3744417"/>
          </a:xfrm>
        </p:spPr>
        <p:txBody>
          <a:bodyPr vert="horz" wrap="square" lIns="91440" tIns="45720" rIns="91440" bIns="45720" rtlCol="0" anchor="t">
            <a:normAutofit/>
          </a:bodyPr>
          <a:lstStyle/>
          <a:p>
            <a:pPr indent="-228600" defTabSz="914400">
              <a:lnSpc>
                <a:spcPct val="90000"/>
              </a:lnSpc>
            </a:pPr>
            <a:r>
              <a:rPr lang="en-US" sz="1800" dirty="0"/>
              <a:t>Identify key points in the community; what assets they have and who are they?</a:t>
            </a:r>
          </a:p>
          <a:p>
            <a:pPr indent="-228600" defTabSz="914400">
              <a:lnSpc>
                <a:spcPct val="90000"/>
              </a:lnSpc>
            </a:pPr>
            <a:r>
              <a:rPr lang="en-US" sz="1800" dirty="0"/>
              <a:t>Physical space, local economy, institution, associations and individual.</a:t>
            </a:r>
          </a:p>
          <a:p>
            <a:pPr indent="-228600" defTabSz="914400">
              <a:lnSpc>
                <a:spcPct val="90000"/>
              </a:lnSpc>
            </a:pPr>
            <a:r>
              <a:rPr lang="en-US" sz="1800" dirty="0" err="1"/>
              <a:t>Recognise</a:t>
            </a:r>
            <a:r>
              <a:rPr lang="en-US" sz="1800" dirty="0"/>
              <a:t> the group of people in each location.</a:t>
            </a:r>
          </a:p>
          <a:p>
            <a:pPr indent="-228600" defTabSz="914400">
              <a:lnSpc>
                <a:spcPct val="90000"/>
              </a:lnSpc>
            </a:pPr>
            <a:r>
              <a:rPr lang="en-US" sz="1800" dirty="0"/>
              <a:t>Know the activities in each cluster that you want to explore.</a:t>
            </a:r>
          </a:p>
        </p:txBody>
      </p:sp>
      <p:pic>
        <p:nvPicPr>
          <p:cNvPr id="1026" name="Picture 2" descr="See the source image">
            <a:extLst>
              <a:ext uri="{FF2B5EF4-FFF2-40B4-BE49-F238E27FC236}">
                <a16:creationId xmlns:a16="http://schemas.microsoft.com/office/drawing/2014/main" id="{6400D57B-B5CA-468D-AD8F-F214D0F1DD7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499992" y="1916832"/>
            <a:ext cx="4038600" cy="2362580"/>
          </a:xfrm>
          <a:prstGeom prst="rect">
            <a:avLst/>
          </a:prstGeom>
          <a:solidFill>
            <a:srgbClr val="FFFFFF"/>
          </a:solidFill>
          <a:effectLst/>
        </p:spPr>
      </p:pic>
      <p:sp>
        <p:nvSpPr>
          <p:cNvPr id="5" name="Date Placeholder 4">
            <a:extLst>
              <a:ext uri="{FF2B5EF4-FFF2-40B4-BE49-F238E27FC236}">
                <a16:creationId xmlns:a16="http://schemas.microsoft.com/office/drawing/2014/main" id="{0DA618E4-E24E-4DBF-9BDB-F385EC662CB4}"/>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5DC48E51-7FC5-4641-92FA-7F867868BFAA}"/>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44</a:t>
            </a:fld>
            <a:endParaRPr lang="en-US" altLang="en-US"/>
          </a:p>
        </p:txBody>
      </p:sp>
    </p:spTree>
    <p:extLst>
      <p:ext uri="{BB962C8B-B14F-4D97-AF65-F5344CB8AC3E}">
        <p14:creationId xmlns:p14="http://schemas.microsoft.com/office/powerpoint/2010/main" val="417644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icture containing drawing&#10;&#10;Description automatically generated">
            <a:extLst>
              <a:ext uri="{FF2B5EF4-FFF2-40B4-BE49-F238E27FC236}">
                <a16:creationId xmlns:a16="http://schemas.microsoft.com/office/drawing/2014/main" id="{515708E4-C3C5-40FE-8C1E-51CB799830DE}"/>
              </a:ext>
            </a:extLst>
          </p:cNvPr>
          <p:cNvPicPr>
            <a:picLocks noChangeAspect="1"/>
          </p:cNvPicPr>
          <p:nvPr/>
        </p:nvPicPr>
        <p:blipFill rotWithShape="1">
          <a:blip r:embed="rId2">
            <a:extLst>
              <a:ext uri="{28A0092B-C50C-407E-A947-70E740481C1C}">
                <a14:useLocalDpi xmlns:a14="http://schemas.microsoft.com/office/drawing/2010/main" val="0"/>
              </a:ext>
            </a:extLst>
          </a:blip>
          <a:srcRect l="1968" r="4976"/>
          <a:stretch/>
        </p:blipFill>
        <p:spPr>
          <a:xfrm>
            <a:off x="20" y="-5"/>
            <a:ext cx="2256262" cy="3236976"/>
          </a:xfrm>
          <a:prstGeom prst="rect">
            <a:avLst/>
          </a:prstGeom>
        </p:spPr>
      </p:pic>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683568" y="3419859"/>
            <a:ext cx="2755793" cy="1526393"/>
          </a:xfrm>
        </p:spPr>
        <p:txBody>
          <a:bodyPr vert="horz" lIns="91440" tIns="45720" rIns="91440" bIns="45720" rtlCol="0" anchor="ctr">
            <a:normAutofit/>
          </a:bodyPr>
          <a:lstStyle/>
          <a:p>
            <a:pPr defTabSz="914400"/>
            <a:r>
              <a:rPr lang="en-US" sz="3500" b="1" kern="1200" dirty="0">
                <a:solidFill>
                  <a:schemeClr val="tx1"/>
                </a:solidFill>
                <a:latin typeface="+mj-lt"/>
                <a:ea typeface="+mj-ea"/>
                <a:cs typeface="+mj-cs"/>
              </a:rPr>
              <a:t>Creative Art</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911046" y="3429000"/>
            <a:ext cx="4232954" cy="3236966"/>
          </a:xfrm>
        </p:spPr>
        <p:txBody>
          <a:bodyPr vert="horz" lIns="91440" tIns="45720" rIns="91440" bIns="45720" rtlCol="0" anchor="ctr">
            <a:noAutofit/>
          </a:bodyPr>
          <a:lstStyle/>
          <a:p>
            <a:pPr indent="-228600" defTabSz="914400"/>
            <a:r>
              <a:rPr lang="en-US" sz="1200" dirty="0"/>
              <a:t>Creative art is a language </a:t>
            </a:r>
          </a:p>
          <a:p>
            <a:pPr indent="-228600" defTabSz="914400"/>
            <a:r>
              <a:rPr lang="en-US" sz="1200" dirty="0"/>
              <a:t>Creative arts are appropriate measures used to engage participants in community projects.</a:t>
            </a:r>
          </a:p>
          <a:p>
            <a:pPr indent="-228600" defTabSz="914400"/>
            <a:r>
              <a:rPr lang="en-US" sz="1200" dirty="0"/>
              <a:t>Activities like dance, music poet and drama bring the community together</a:t>
            </a:r>
          </a:p>
          <a:p>
            <a:pPr indent="-228600" defTabSz="914400"/>
            <a:r>
              <a:rPr lang="en-US" sz="1200" dirty="0"/>
              <a:t>Arts are used to express community challenges.</a:t>
            </a:r>
          </a:p>
          <a:p>
            <a:pPr indent="-228600" defTabSz="914400"/>
            <a:r>
              <a:rPr lang="en-US" sz="1200" dirty="0"/>
              <a:t>They are used to share stories that are difficult to capture in words</a:t>
            </a:r>
          </a:p>
          <a:p>
            <a:pPr indent="-228600" defTabSz="914400"/>
            <a:r>
              <a:rPr lang="en-US" sz="1200" dirty="0"/>
              <a:t>To collaborate and understand the depth of resilience required.</a:t>
            </a:r>
          </a:p>
          <a:p>
            <a:pPr indent="-228600" defTabSz="914400"/>
            <a:r>
              <a:rPr lang="en-US" sz="1200" dirty="0"/>
              <a:t>Enables artistic and interactive learning.</a:t>
            </a:r>
          </a:p>
          <a:p>
            <a:pPr indent="-228600" defTabSz="914400"/>
            <a:r>
              <a:rPr lang="en-US" sz="1200" dirty="0"/>
              <a:t>Creative arts activities are used to reflect and unearth the vision of the future.</a:t>
            </a:r>
          </a:p>
        </p:txBody>
      </p:sp>
      <p:pic>
        <p:nvPicPr>
          <p:cNvPr id="11" name="Content Placeholder 10" descr="A group of people in a room&#10;&#10;Description automatically generated">
            <a:extLst>
              <a:ext uri="{FF2B5EF4-FFF2-40B4-BE49-F238E27FC236}">
                <a16:creationId xmlns:a16="http://schemas.microsoft.com/office/drawing/2014/main" id="{56898A5C-B563-40CE-B0D4-4B71341149A4}"/>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6210" r="17405" b="-2"/>
          <a:stretch/>
        </p:blipFill>
        <p:spPr>
          <a:xfrm>
            <a:off x="6887718" y="10"/>
            <a:ext cx="2256282" cy="3236966"/>
          </a:xfrm>
          <a:prstGeom prst="rect">
            <a:avLst/>
          </a:prstGeom>
        </p:spPr>
      </p:pic>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a:xfrm>
            <a:off x="445770" y="6492240"/>
            <a:ext cx="2057400" cy="365125"/>
          </a:xfrm>
        </p:spPr>
        <p:txBody>
          <a:bodyPr vert="horz" lIns="91440" tIns="45720" rIns="91440" bIns="45720" rtlCol="0" anchor="ctr">
            <a:normAutofit/>
          </a:bodyPr>
          <a:lstStyle/>
          <a:p>
            <a:pPr>
              <a:spcAft>
                <a:spcPts val="600"/>
              </a:spcAft>
              <a:defRPr/>
            </a:pPr>
            <a:fld id="{F7614AD2-EBEE-4B9C-B8EB-7B45076136C4}" type="datetime1">
              <a:rPr lang="en-US" altLang="en-US" sz="1200">
                <a:solidFill>
                  <a:schemeClr val="bg1"/>
                </a:solidFill>
              </a:rPr>
              <a:pPr>
                <a:spcAft>
                  <a:spcPts val="600"/>
                </a:spcAft>
                <a:defRPr/>
              </a:pPr>
              <a:t>4/4/2024</a:t>
            </a:fld>
            <a:endParaRPr lang="en-US" altLang="en-US" sz="1200">
              <a:solidFill>
                <a:schemeClr val="bg1"/>
              </a:solidFill>
            </a:endParaRPr>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a:xfrm>
            <a:off x="6640830" y="6492240"/>
            <a:ext cx="2057400" cy="365125"/>
          </a:xfrm>
        </p:spPr>
        <p:txBody>
          <a:bodyPr vert="horz" lIns="91440" tIns="45720" rIns="91440" bIns="45720" rtlCol="0" anchor="ctr">
            <a:normAutofit/>
          </a:bodyPr>
          <a:lstStyle/>
          <a:p>
            <a:pPr>
              <a:spcAft>
                <a:spcPts val="600"/>
              </a:spcAft>
              <a:defRPr/>
            </a:pPr>
            <a:fld id="{386495F9-B3F5-4DDF-9323-6CEC80C52C17}" type="slidenum">
              <a:rPr lang="en-US" altLang="en-US" sz="1200">
                <a:solidFill>
                  <a:schemeClr val="bg1"/>
                </a:solidFill>
              </a:rPr>
              <a:pPr>
                <a:spcAft>
                  <a:spcPts val="600"/>
                </a:spcAft>
                <a:defRPr/>
              </a:pPr>
              <a:t>45</a:t>
            </a:fld>
            <a:endParaRPr lang="en-US" altLang="en-US" sz="1200">
              <a:solidFill>
                <a:schemeClr val="bg1"/>
              </a:solidFill>
            </a:endParaRPr>
          </a:p>
        </p:txBody>
      </p:sp>
      <p:pic>
        <p:nvPicPr>
          <p:cNvPr id="17" name="Picture 16" descr="A picture containing calendar&#10;&#10;Description automatically generated">
            <a:extLst>
              <a:ext uri="{FF2B5EF4-FFF2-40B4-BE49-F238E27FC236}">
                <a16:creationId xmlns:a16="http://schemas.microsoft.com/office/drawing/2014/main" id="{C18243B7-3F80-4261-8E0E-C22363ECB70A}"/>
              </a:ext>
            </a:extLst>
          </p:cNvPr>
          <p:cNvPicPr>
            <a:picLocks noChangeAspect="1"/>
          </p:cNvPicPr>
          <p:nvPr/>
        </p:nvPicPr>
        <p:blipFill rotWithShape="1">
          <a:blip r:embed="rId4">
            <a:extLst>
              <a:ext uri="{28A0092B-C50C-407E-A947-70E740481C1C}">
                <a14:useLocalDpi xmlns:a14="http://schemas.microsoft.com/office/drawing/2010/main" val="0"/>
              </a:ext>
            </a:extLst>
          </a:blip>
          <a:srcRect l="4031" r="2911"/>
          <a:stretch/>
        </p:blipFill>
        <p:spPr>
          <a:xfrm>
            <a:off x="2295099" y="10"/>
            <a:ext cx="2256282" cy="3236966"/>
          </a:xfrm>
          <a:prstGeom prst="rect">
            <a:avLst/>
          </a:prstGeom>
        </p:spPr>
      </p:pic>
      <p:pic>
        <p:nvPicPr>
          <p:cNvPr id="13" name="Picture 12" descr="A person taking a selfie&#10;&#10;Description automatically generated">
            <a:extLst>
              <a:ext uri="{FF2B5EF4-FFF2-40B4-BE49-F238E27FC236}">
                <a16:creationId xmlns:a16="http://schemas.microsoft.com/office/drawing/2014/main" id="{27C5DF89-2078-4DB4-B017-9136F8890B8E}"/>
              </a:ext>
            </a:extLst>
          </p:cNvPr>
          <p:cNvPicPr>
            <a:picLocks noChangeAspect="1"/>
          </p:cNvPicPr>
          <p:nvPr/>
        </p:nvPicPr>
        <p:blipFill rotWithShape="1">
          <a:blip r:embed="rId5">
            <a:extLst>
              <a:ext uri="{28A0092B-C50C-407E-A947-70E740481C1C}">
                <a14:useLocalDpi xmlns:a14="http://schemas.microsoft.com/office/drawing/2010/main" val="0"/>
              </a:ext>
            </a:extLst>
          </a:blip>
          <a:srcRect l="25369" r="4930" b="3"/>
          <a:stretch/>
        </p:blipFill>
        <p:spPr>
          <a:xfrm>
            <a:off x="4594643" y="-1"/>
            <a:ext cx="2256282" cy="3236976"/>
          </a:xfrm>
          <a:prstGeom prst="rect">
            <a:avLst/>
          </a:prstGeom>
        </p:spPr>
      </p:pic>
      <p:sp>
        <p:nvSpPr>
          <p:cNvPr id="4" name="TextBox 3">
            <a:extLst>
              <a:ext uri="{FF2B5EF4-FFF2-40B4-BE49-F238E27FC236}">
                <a16:creationId xmlns:a16="http://schemas.microsoft.com/office/drawing/2014/main" id="{9423396E-1830-B87D-51BE-AD24F5A32834}"/>
              </a:ext>
            </a:extLst>
          </p:cNvPr>
          <p:cNvSpPr txBox="1"/>
          <p:nvPr/>
        </p:nvSpPr>
        <p:spPr>
          <a:xfrm>
            <a:off x="656898" y="4804023"/>
            <a:ext cx="3672408" cy="1077218"/>
          </a:xfrm>
          <a:prstGeom prst="rect">
            <a:avLst/>
          </a:prstGeom>
          <a:noFill/>
        </p:spPr>
        <p:txBody>
          <a:bodyPr wrap="square" rtlCol="0">
            <a:spAutoFit/>
          </a:bodyPr>
          <a:lstStyle/>
          <a:p>
            <a:r>
              <a:rPr lang="en-GB" sz="1600" dirty="0"/>
              <a:t>Example: asking the community to draw pictures outlining key aspects that they would like to see improved in their neighbourhoods</a:t>
            </a:r>
          </a:p>
        </p:txBody>
      </p:sp>
    </p:spTree>
    <p:extLst>
      <p:ext uri="{BB962C8B-B14F-4D97-AF65-F5344CB8AC3E}">
        <p14:creationId xmlns:p14="http://schemas.microsoft.com/office/powerpoint/2010/main" val="150939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dirty="0"/>
              <a:t>Interview</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1"/>
          </p:nvPr>
        </p:nvSpPr>
        <p:spPr>
          <a:xfrm>
            <a:off x="457200" y="1600201"/>
            <a:ext cx="4038600" cy="3989040"/>
          </a:xfrm>
        </p:spPr>
        <p:txBody>
          <a:bodyPr vert="horz" wrap="square" lIns="91440" tIns="45720" rIns="91440" bIns="45720" rtlCol="0" anchor="t">
            <a:normAutofit/>
          </a:bodyPr>
          <a:lstStyle/>
          <a:p>
            <a:pPr indent="-228600" defTabSz="914400">
              <a:lnSpc>
                <a:spcPct val="90000"/>
              </a:lnSpc>
            </a:pPr>
            <a:r>
              <a:rPr lang="en-US" sz="2000" dirty="0"/>
              <a:t>Interviews are used to gain deeper insight or experience of people.</a:t>
            </a:r>
          </a:p>
          <a:p>
            <a:pPr indent="-228600" defTabSz="914400">
              <a:lnSpc>
                <a:spcPct val="90000"/>
              </a:lnSpc>
            </a:pPr>
            <a:r>
              <a:rPr lang="en-US" sz="2000" dirty="0"/>
              <a:t>It is subjective and promotes individualism.</a:t>
            </a:r>
          </a:p>
          <a:p>
            <a:pPr indent="-228600" defTabSz="914400">
              <a:lnSpc>
                <a:spcPct val="90000"/>
              </a:lnSpc>
            </a:pPr>
            <a:r>
              <a:rPr lang="en-US" sz="2000" dirty="0"/>
              <a:t>It could be face to face, panel, situational, </a:t>
            </a:r>
            <a:r>
              <a:rPr lang="en-US" sz="2000" dirty="0" err="1"/>
              <a:t>behavioural</a:t>
            </a:r>
            <a:r>
              <a:rPr lang="en-US" sz="2000" dirty="0"/>
              <a:t>, competency-based and telephone interviews.</a:t>
            </a:r>
          </a:p>
          <a:p>
            <a:pPr indent="-228600" defTabSz="914400">
              <a:lnSpc>
                <a:spcPct val="90000"/>
              </a:lnSpc>
            </a:pPr>
            <a:endParaRPr lang="en-US" sz="2000" dirty="0"/>
          </a:p>
        </p:txBody>
      </p:sp>
      <p:pic>
        <p:nvPicPr>
          <p:cNvPr id="2050" name="Picture 2" descr="Image result for picture of interview">
            <a:extLst>
              <a:ext uri="{FF2B5EF4-FFF2-40B4-BE49-F238E27FC236}">
                <a16:creationId xmlns:a16="http://schemas.microsoft.com/office/drawing/2014/main" id="{200E9D1C-6CE8-4C9A-99E8-9CCCF363087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8707" r="3458" b="-3"/>
          <a:stretch/>
        </p:blipFill>
        <p:spPr bwMode="auto">
          <a:xfrm>
            <a:off x="4648200" y="1600201"/>
            <a:ext cx="4038600" cy="3989040"/>
          </a:xfrm>
          <a:prstGeom prst="rect">
            <a:avLst/>
          </a:prstGeom>
          <a:solidFill>
            <a:srgbClr val="FFFFFF"/>
          </a:solidFill>
        </p:spPr>
      </p:pic>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46</a:t>
            </a:fld>
            <a:endParaRPr lang="en-US" altLang="en-US"/>
          </a:p>
        </p:txBody>
      </p:sp>
    </p:spTree>
    <p:extLst>
      <p:ext uri="{BB962C8B-B14F-4D97-AF65-F5344CB8AC3E}">
        <p14:creationId xmlns:p14="http://schemas.microsoft.com/office/powerpoint/2010/main" val="398664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a:t>Workshops</a:t>
            </a:r>
            <a:r>
              <a:rPr lang="en-US"/>
              <a:t> </a:t>
            </a:r>
          </a:p>
        </p:txBody>
      </p:sp>
      <p:pic>
        <p:nvPicPr>
          <p:cNvPr id="8" name="Content Placeholder 7" descr="A group of people sitting at a table&#10;&#10;Description automatically generated">
            <a:extLst>
              <a:ext uri="{FF2B5EF4-FFF2-40B4-BE49-F238E27FC236}">
                <a16:creationId xmlns:a16="http://schemas.microsoft.com/office/drawing/2014/main" id="{BC3BDC40-1323-4046-A4B7-46A926F929DF}"/>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4456" r="7963" b="-2"/>
          <a:stretch/>
        </p:blipFill>
        <p:spPr>
          <a:xfrm>
            <a:off x="457200" y="1600201"/>
            <a:ext cx="4038600" cy="3989040"/>
          </a:xfrm>
          <a:prstGeom prst="rect">
            <a:avLst/>
          </a:prstGeom>
          <a:noFill/>
        </p:spPr>
      </p:pic>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r>
              <a:rPr lang="en-US"/>
              <a:t>Encourages people to work actively and collaboratively on issues.</a:t>
            </a:r>
          </a:p>
          <a:p>
            <a:pPr indent="-228600" defTabSz="914400">
              <a:lnSpc>
                <a:spcPct val="90000"/>
              </a:lnSpc>
            </a:pPr>
            <a:r>
              <a:rPr lang="en-US"/>
              <a:t>Advocates inclusivity and involvement.</a:t>
            </a:r>
          </a:p>
          <a:p>
            <a:pPr indent="-228600" defTabSz="914400">
              <a:lnSpc>
                <a:spcPct val="90000"/>
              </a:lnSpc>
            </a:pPr>
            <a:r>
              <a:rPr lang="en-US"/>
              <a:t>Creates an avenue for all participants to engage.</a:t>
            </a:r>
          </a:p>
          <a:p>
            <a:pPr indent="-228600" defTabSz="914400">
              <a:lnSpc>
                <a:spcPct val="90000"/>
              </a:lnSpc>
            </a:pPr>
            <a:endParaRPr lang="en-US"/>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47</a:t>
            </a:fld>
            <a:endParaRPr lang="en-US" altLang="en-US"/>
          </a:p>
        </p:txBody>
      </p:sp>
    </p:spTree>
    <p:extLst>
      <p:ext uri="{BB962C8B-B14F-4D97-AF65-F5344CB8AC3E}">
        <p14:creationId xmlns:p14="http://schemas.microsoft.com/office/powerpoint/2010/main" val="56671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3D273-D650-429D-BA4E-3DD84349F3BC}"/>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a:t>Focus Groups </a:t>
            </a:r>
          </a:p>
        </p:txBody>
      </p:sp>
      <p:sp>
        <p:nvSpPr>
          <p:cNvPr id="71" name="Content Placeholder 3">
            <a:extLst>
              <a:ext uri="{FF2B5EF4-FFF2-40B4-BE49-F238E27FC236}">
                <a16:creationId xmlns:a16="http://schemas.microsoft.com/office/drawing/2014/main" id="{F390831C-CB77-4D22-9FDA-E509D016E7F9}"/>
              </a:ext>
            </a:extLst>
          </p:cNvPr>
          <p:cNvSpPr>
            <a:spLocks noGrp="1"/>
          </p:cNvSpPr>
          <p:nvPr>
            <p:ph sz="half" idx="1"/>
          </p:nvPr>
        </p:nvSpPr>
        <p:spPr>
          <a:xfrm>
            <a:off x="457200" y="1600201"/>
            <a:ext cx="4038600" cy="3989040"/>
          </a:xfrm>
        </p:spPr>
        <p:txBody>
          <a:bodyPr vert="horz" wrap="square" lIns="91440" tIns="45720" rIns="91440" bIns="45720" rtlCol="0" anchor="t">
            <a:normAutofit/>
          </a:bodyPr>
          <a:lstStyle/>
          <a:p>
            <a:pPr indent="-228600" defTabSz="914400">
              <a:lnSpc>
                <a:spcPct val="90000"/>
              </a:lnSpc>
            </a:pPr>
            <a:r>
              <a:rPr lang="en-US" sz="2400"/>
              <a:t>Focus groups are qualitative processes, which are opinion seeking approaches.</a:t>
            </a:r>
          </a:p>
          <a:p>
            <a:pPr indent="-228600" defTabSz="914400">
              <a:lnSpc>
                <a:spcPct val="90000"/>
              </a:lnSpc>
            </a:pPr>
            <a:r>
              <a:rPr lang="en-US" sz="2400"/>
              <a:t>6-12 people carefully selected to represent a designated part of the population.</a:t>
            </a:r>
          </a:p>
          <a:p>
            <a:pPr indent="-228600" defTabSz="914400">
              <a:lnSpc>
                <a:spcPct val="90000"/>
              </a:lnSpc>
            </a:pPr>
            <a:r>
              <a:rPr lang="en-US" sz="2400"/>
              <a:t>It enables an in-depth understanding of issues.</a:t>
            </a:r>
          </a:p>
          <a:p>
            <a:pPr indent="-228600" defTabSz="914400">
              <a:lnSpc>
                <a:spcPct val="90000"/>
              </a:lnSpc>
            </a:pPr>
            <a:endParaRPr lang="en-US" sz="2400"/>
          </a:p>
        </p:txBody>
      </p:sp>
      <p:pic>
        <p:nvPicPr>
          <p:cNvPr id="1026" name="Picture 2" descr="Why Focus Groups Are Essential to CX | GreenBook">
            <a:extLst>
              <a:ext uri="{FF2B5EF4-FFF2-40B4-BE49-F238E27FC236}">
                <a16:creationId xmlns:a16="http://schemas.microsoft.com/office/drawing/2014/main" id="{FFBCD24E-9697-40CF-814F-6861503ECB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43" r="15984"/>
          <a:stretch/>
        </p:blipFill>
        <p:spPr bwMode="auto">
          <a:xfrm>
            <a:off x="4648200" y="1600201"/>
            <a:ext cx="4038600" cy="3989040"/>
          </a:xfrm>
          <a:prstGeom prst="rect">
            <a:avLst/>
          </a:prstGeom>
          <a:noFill/>
        </p:spPr>
      </p:pic>
      <p:sp>
        <p:nvSpPr>
          <p:cNvPr id="5" name="Date Placeholder 4">
            <a:extLst>
              <a:ext uri="{FF2B5EF4-FFF2-40B4-BE49-F238E27FC236}">
                <a16:creationId xmlns:a16="http://schemas.microsoft.com/office/drawing/2014/main" id="{B176F76E-1968-4FF1-A0F5-BA431D7737E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9FCC80A0-AD10-4D60-8885-6D62B4985E60}"/>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48</a:t>
            </a:fld>
            <a:endParaRPr lang="en-US" altLang="en-US"/>
          </a:p>
        </p:txBody>
      </p:sp>
    </p:spTree>
    <p:extLst>
      <p:ext uri="{BB962C8B-B14F-4D97-AF65-F5344CB8AC3E}">
        <p14:creationId xmlns:p14="http://schemas.microsoft.com/office/powerpoint/2010/main" val="229471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AAC-1D00-4FCE-A41D-D9D99C581800}"/>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a:t>Forums</a:t>
            </a:r>
          </a:p>
        </p:txBody>
      </p:sp>
      <p:pic>
        <p:nvPicPr>
          <p:cNvPr id="2050" name="Picture 2" descr="InteractiveCSP (iCSP) discussion forum tips | The Chartered Society of  Physiotherapy">
            <a:extLst>
              <a:ext uri="{FF2B5EF4-FFF2-40B4-BE49-F238E27FC236}">
                <a16:creationId xmlns:a16="http://schemas.microsoft.com/office/drawing/2014/main" id="{CAB03CE1-4EC7-45E4-9F59-379D08F1912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tretch/>
        </p:blipFill>
        <p:spPr bwMode="auto">
          <a:xfrm>
            <a:off x="457200" y="2460131"/>
            <a:ext cx="4038600" cy="2269179"/>
          </a:xfrm>
          <a:prstGeom prst="rect">
            <a:avLst/>
          </a:prstGeom>
          <a:noFill/>
        </p:spPr>
      </p:pic>
      <p:sp>
        <p:nvSpPr>
          <p:cNvPr id="71" name="Content Placeholder 3">
            <a:extLst>
              <a:ext uri="{FF2B5EF4-FFF2-40B4-BE49-F238E27FC236}">
                <a16:creationId xmlns:a16="http://schemas.microsoft.com/office/drawing/2014/main" id="{ACA2C78A-5ABA-47F6-8285-410E28B91798}"/>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r>
              <a:rPr lang="en-US" sz="2600"/>
              <a:t>Forum is a commonly used technique.</a:t>
            </a:r>
          </a:p>
          <a:p>
            <a:pPr indent="-228600" defTabSz="914400"/>
            <a:endParaRPr lang="en-US" sz="2600"/>
          </a:p>
          <a:p>
            <a:pPr indent="-228600" defTabSz="914400"/>
            <a:r>
              <a:rPr lang="en-US" sz="2600"/>
              <a:t>Creates opportunities for people to meet and share views on issues.</a:t>
            </a:r>
          </a:p>
          <a:p>
            <a:pPr indent="-228600" defTabSz="914400"/>
            <a:endParaRPr lang="en-US" sz="2600"/>
          </a:p>
          <a:p>
            <a:pPr indent="-228600" defTabSz="914400"/>
            <a:r>
              <a:rPr lang="en-US" sz="2600"/>
              <a:t>Usually guided by a facilitator or moderator.</a:t>
            </a:r>
          </a:p>
        </p:txBody>
      </p:sp>
      <p:sp>
        <p:nvSpPr>
          <p:cNvPr id="5" name="Date Placeholder 4">
            <a:extLst>
              <a:ext uri="{FF2B5EF4-FFF2-40B4-BE49-F238E27FC236}">
                <a16:creationId xmlns:a16="http://schemas.microsoft.com/office/drawing/2014/main" id="{B6860F6D-85C0-49DC-AEAC-CD882315741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020CFC26-9702-4113-9D5C-982937AFD2A5}"/>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49</a:t>
            </a:fld>
            <a:endParaRPr lang="en-US" altLang="en-US"/>
          </a:p>
        </p:txBody>
      </p:sp>
    </p:spTree>
    <p:extLst>
      <p:ext uri="{BB962C8B-B14F-4D97-AF65-F5344CB8AC3E}">
        <p14:creationId xmlns:p14="http://schemas.microsoft.com/office/powerpoint/2010/main" val="409202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6D4CC-5374-4E32-BC7B-3EAC2B39158C}"/>
              </a:ext>
            </a:extLst>
          </p:cNvPr>
          <p:cNvSpPr>
            <a:spLocks noGrp="1"/>
          </p:cNvSpPr>
          <p:nvPr>
            <p:ph type="title"/>
          </p:nvPr>
        </p:nvSpPr>
        <p:spPr>
          <a:xfrm>
            <a:off x="486696" y="629266"/>
            <a:ext cx="3005184" cy="1622321"/>
          </a:xfrm>
        </p:spPr>
        <p:txBody>
          <a:bodyPr vert="horz" lIns="91440" tIns="45720" rIns="91440" bIns="45720" rtlCol="0" anchor="ctr">
            <a:normAutofit/>
          </a:bodyPr>
          <a:lstStyle/>
          <a:p>
            <a:pPr defTabSz="914400"/>
            <a:r>
              <a:rPr lang="en-US" sz="3700" b="1" kern="1200">
                <a:solidFill>
                  <a:schemeClr val="tx1"/>
                </a:solidFill>
                <a:latin typeface="+mj-lt"/>
                <a:ea typeface="+mj-ea"/>
                <a:cs typeface="+mj-cs"/>
              </a:rPr>
              <a:t>Web-based Engagement</a:t>
            </a:r>
          </a:p>
        </p:txBody>
      </p:sp>
      <p:sp>
        <p:nvSpPr>
          <p:cNvPr id="71" name="Content Placeholder 3">
            <a:extLst>
              <a:ext uri="{FF2B5EF4-FFF2-40B4-BE49-F238E27FC236}">
                <a16:creationId xmlns:a16="http://schemas.microsoft.com/office/drawing/2014/main" id="{EA2EEBF5-08DF-4F81-820F-EE7861933EC2}"/>
              </a:ext>
            </a:extLst>
          </p:cNvPr>
          <p:cNvSpPr>
            <a:spLocks noGrp="1"/>
          </p:cNvSpPr>
          <p:nvPr>
            <p:ph sz="half" idx="1"/>
          </p:nvPr>
        </p:nvSpPr>
        <p:spPr>
          <a:xfrm>
            <a:off x="486698" y="2438400"/>
            <a:ext cx="2629120" cy="3785419"/>
          </a:xfrm>
        </p:spPr>
        <p:txBody>
          <a:bodyPr vert="horz" lIns="91440" tIns="45720" rIns="91440" bIns="45720" rtlCol="0">
            <a:normAutofit/>
          </a:bodyPr>
          <a:lstStyle/>
          <a:p>
            <a:pPr indent="-228600" defTabSz="914400"/>
            <a:r>
              <a:rPr lang="en-US" sz="1700"/>
              <a:t>Web-based engagement is fast and effective.</a:t>
            </a:r>
          </a:p>
          <a:p>
            <a:pPr indent="-228600" defTabSz="914400"/>
            <a:r>
              <a:rPr lang="en-US" sz="1700"/>
              <a:t>Participants can engage from anywhere. </a:t>
            </a:r>
          </a:p>
          <a:p>
            <a:pPr indent="-228600" defTabSz="914400"/>
            <a:r>
              <a:rPr lang="en-US" sz="1700"/>
              <a:t>Cost-effective</a:t>
            </a:r>
          </a:p>
          <a:p>
            <a:pPr indent="-228600" defTabSz="914400"/>
            <a:r>
              <a:rPr lang="en-US" sz="1700"/>
              <a:t>Interesting </a:t>
            </a:r>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a:p>
            <a:pPr indent="-228600" defTabSz="914400"/>
            <a:endParaRPr lang="en-US" sz="1700"/>
          </a:p>
        </p:txBody>
      </p:sp>
      <p:sp>
        <p:nvSpPr>
          <p:cNvPr id="5" name="Date Placeholder 4">
            <a:extLst>
              <a:ext uri="{FF2B5EF4-FFF2-40B4-BE49-F238E27FC236}">
                <a16:creationId xmlns:a16="http://schemas.microsoft.com/office/drawing/2014/main" id="{3DDA8E83-FD5D-489E-BBE5-E9634B5EC86A}"/>
              </a:ext>
            </a:extLst>
          </p:cNvPr>
          <p:cNvSpPr>
            <a:spLocks noGrp="1"/>
          </p:cNvSpPr>
          <p:nvPr>
            <p:ph type="dt" sz="half" idx="10"/>
          </p:nvPr>
        </p:nvSpPr>
        <p:spPr/>
        <p:txBody>
          <a:bodyPr vert="horz" lIns="91440" tIns="45720" rIns="91440" bIns="45720" rtlCol="0" anchor="ctr">
            <a:normAutofit fontScale="85000" lnSpcReduction="20000"/>
          </a:bodyPr>
          <a:lstStyle/>
          <a:p>
            <a:pPr>
              <a:spcAft>
                <a:spcPts val="600"/>
              </a:spcAft>
              <a:defRPr/>
            </a:pPr>
            <a:fld id="{F7614AD2-EBEE-4B9C-B8EB-7B45076136C4}" type="datetime1">
              <a:rPr lang="en-US" altLang="en-US" sz="1200" smtClean="0"/>
              <a:pPr>
                <a:spcAft>
                  <a:spcPts val="600"/>
                </a:spcAft>
                <a:defRPr/>
              </a:pPr>
              <a:t>4/4/2024</a:t>
            </a:fld>
            <a:endParaRPr lang="en-US" altLang="en-US" sz="1200"/>
          </a:p>
        </p:txBody>
      </p:sp>
      <p:sp>
        <p:nvSpPr>
          <p:cNvPr id="6" name="Slide Number Placeholder 5">
            <a:extLst>
              <a:ext uri="{FF2B5EF4-FFF2-40B4-BE49-F238E27FC236}">
                <a16:creationId xmlns:a16="http://schemas.microsoft.com/office/drawing/2014/main" id="{D8B526E2-271D-4D08-A613-E5C41077E872}"/>
              </a:ext>
            </a:extLst>
          </p:cNvPr>
          <p:cNvSpPr>
            <a:spLocks noGrp="1"/>
          </p:cNvSpPr>
          <p:nvPr>
            <p:ph type="sldNum" sz="quarter" idx="11"/>
          </p:nvPr>
        </p:nvSpPr>
        <p:spPr/>
        <p:txBody>
          <a:bodyPr vert="horz" lIns="91440" tIns="45720" rIns="91440" bIns="45720" rtlCol="0" anchor="ctr">
            <a:normAutofit/>
          </a:bodyPr>
          <a:lstStyle/>
          <a:p>
            <a:pPr>
              <a:spcAft>
                <a:spcPts val="600"/>
              </a:spcAft>
              <a:defRPr/>
            </a:pPr>
            <a:fld id="{386495F9-B3F5-4DDF-9323-6CEC80C52C17}" type="slidenum">
              <a:rPr lang="en-US" altLang="en-US" sz="1200">
                <a:solidFill>
                  <a:srgbClr val="303030"/>
                </a:solidFill>
              </a:rPr>
              <a:pPr>
                <a:spcAft>
                  <a:spcPts val="600"/>
                </a:spcAft>
                <a:defRPr/>
              </a:pPr>
              <a:t>50</a:t>
            </a:fld>
            <a:endParaRPr lang="en-US" altLang="en-US" sz="1200">
              <a:solidFill>
                <a:srgbClr val="303030"/>
              </a:solidFill>
            </a:endParaRPr>
          </a:p>
        </p:txBody>
      </p:sp>
      <p:pic>
        <p:nvPicPr>
          <p:cNvPr id="3074" name="Picture 2" descr="Web Based CRM Software, Customer Engagement Software, Customer Loyalty  Management Software, Customer Relationship Management Software, Customer  Service Software, सीआरएम सॉफ्टवेयर in Shivaji Peth, Kolhapur , Satej  Infotech Private Limited ...">
            <a:extLst>
              <a:ext uri="{FF2B5EF4-FFF2-40B4-BE49-F238E27FC236}">
                <a16:creationId xmlns:a16="http://schemas.microsoft.com/office/drawing/2014/main" id="{A7BD2956-6D2F-4280-BDA4-91F9DBBDCE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4396" y="2147259"/>
            <a:ext cx="4514498" cy="2560235"/>
          </a:xfrm>
          <a:prstGeom prst="rect">
            <a:avLst/>
          </a:prstGeom>
          <a:solidFill>
            <a:srgbClr val="FFFFFF"/>
          </a:solidFill>
          <a:effectLst/>
        </p:spPr>
      </p:pic>
    </p:spTree>
    <p:extLst>
      <p:ext uri="{BB962C8B-B14F-4D97-AF65-F5344CB8AC3E}">
        <p14:creationId xmlns:p14="http://schemas.microsoft.com/office/powerpoint/2010/main" val="126957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CC09-7DC6-4DC6-9438-BCF90DEA607F}"/>
              </a:ext>
            </a:extLst>
          </p:cNvPr>
          <p:cNvSpPr>
            <a:spLocks noGrp="1"/>
          </p:cNvSpPr>
          <p:nvPr>
            <p:ph type="title"/>
          </p:nvPr>
        </p:nvSpPr>
        <p:spPr>
          <a:xfrm>
            <a:off x="457200" y="274638"/>
            <a:ext cx="8229600" cy="1143000"/>
          </a:xfrm>
        </p:spPr>
        <p:txBody>
          <a:bodyPr wrap="square" anchor="ctr">
            <a:normAutofit/>
          </a:bodyPr>
          <a:lstStyle/>
          <a:p>
            <a:r>
              <a:rPr lang="en-GB" b="1"/>
              <a:t>Future Search </a:t>
            </a:r>
          </a:p>
        </p:txBody>
      </p:sp>
      <p:sp>
        <p:nvSpPr>
          <p:cNvPr id="71" name="Content Placeholder 2">
            <a:extLst>
              <a:ext uri="{FF2B5EF4-FFF2-40B4-BE49-F238E27FC236}">
                <a16:creationId xmlns:a16="http://schemas.microsoft.com/office/drawing/2014/main" id="{2BFA934F-B7F3-4FB8-BBAB-09E772A42F91}"/>
              </a:ext>
            </a:extLst>
          </p:cNvPr>
          <p:cNvSpPr>
            <a:spLocks noGrp="1"/>
          </p:cNvSpPr>
          <p:nvPr>
            <p:ph sz="half" idx="1"/>
          </p:nvPr>
        </p:nvSpPr>
        <p:spPr>
          <a:xfrm>
            <a:off x="457200" y="1600201"/>
            <a:ext cx="4038600" cy="3989040"/>
          </a:xfrm>
        </p:spPr>
        <p:txBody>
          <a:bodyPr wrap="square" anchor="t">
            <a:normAutofit/>
          </a:bodyPr>
          <a:lstStyle/>
          <a:p>
            <a:r>
              <a:rPr lang="en-US"/>
              <a:t>Future search is a strategy used to determine the future expectations of community members.</a:t>
            </a:r>
          </a:p>
        </p:txBody>
      </p:sp>
      <p:pic>
        <p:nvPicPr>
          <p:cNvPr id="4098" name="Picture 2" descr="Future Search – oacindia">
            <a:extLst>
              <a:ext uri="{FF2B5EF4-FFF2-40B4-BE49-F238E27FC236}">
                <a16:creationId xmlns:a16="http://schemas.microsoft.com/office/drawing/2014/main" id="{C323F18F-20EF-4A86-B6E6-DEACB63834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noFill/>
        </p:spPr>
      </p:pic>
      <p:sp>
        <p:nvSpPr>
          <p:cNvPr id="5" name="Date Placeholder 4">
            <a:extLst>
              <a:ext uri="{FF2B5EF4-FFF2-40B4-BE49-F238E27FC236}">
                <a16:creationId xmlns:a16="http://schemas.microsoft.com/office/drawing/2014/main" id="{252B81BA-5763-44C3-976E-AEAB2E2853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245F2C0D-95D2-48AF-9FBD-19F80FD091D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51</a:t>
            </a:fld>
            <a:endParaRPr lang="en-GB" altLang="en-US"/>
          </a:p>
        </p:txBody>
      </p:sp>
    </p:spTree>
    <p:extLst>
      <p:ext uri="{BB962C8B-B14F-4D97-AF65-F5344CB8AC3E}">
        <p14:creationId xmlns:p14="http://schemas.microsoft.com/office/powerpoint/2010/main" val="161963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80EB-E317-4E70-B085-315BBFEBF858}"/>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a:t>Open Space Technology</a:t>
            </a:r>
          </a:p>
        </p:txBody>
      </p:sp>
      <p:pic>
        <p:nvPicPr>
          <p:cNvPr id="5122" name="Picture 2" descr="SIM Professional Development - What is Open Space Technology? OST is the  revolutionary way to conduct meetings and conferences, you wish you knew  earlier. Learn how to kill unproductive meetings now at">
            <a:extLst>
              <a:ext uri="{FF2B5EF4-FFF2-40B4-BE49-F238E27FC236}">
                <a16:creationId xmlns:a16="http://schemas.microsoft.com/office/drawing/2014/main" id="{DA07C7C2-B3B9-49E9-968E-5C3D10B4B10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tretch/>
        </p:blipFill>
        <p:spPr bwMode="auto">
          <a:xfrm>
            <a:off x="457200" y="2463913"/>
            <a:ext cx="4038600" cy="2261616"/>
          </a:xfrm>
          <a:prstGeom prst="rect">
            <a:avLst/>
          </a:prstGeom>
          <a:noFill/>
          <a:effectLst/>
        </p:spPr>
      </p:pic>
      <p:sp>
        <p:nvSpPr>
          <p:cNvPr id="71" name="Content Placeholder 3">
            <a:extLst>
              <a:ext uri="{FF2B5EF4-FFF2-40B4-BE49-F238E27FC236}">
                <a16:creationId xmlns:a16="http://schemas.microsoft.com/office/drawing/2014/main" id="{456F34B9-5CA5-4224-8BF9-8C843AD694A8}"/>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r>
              <a:rPr lang="en-US" sz="2200"/>
              <a:t>Self-organised with themes.</a:t>
            </a:r>
          </a:p>
          <a:p>
            <a:pPr indent="-228600" defTabSz="914400">
              <a:lnSpc>
                <a:spcPct val="90000"/>
              </a:lnSpc>
            </a:pPr>
            <a:r>
              <a:rPr lang="en-US" sz="2200"/>
              <a:t>Participants create agenda, and facilitators creates the space to harvest ideas and manage the time slots.</a:t>
            </a:r>
          </a:p>
          <a:p>
            <a:pPr indent="-228600" defTabSz="914400">
              <a:lnSpc>
                <a:spcPct val="90000"/>
              </a:lnSpc>
            </a:pPr>
            <a:r>
              <a:rPr lang="en-US" sz="2200"/>
              <a:t>Different conveyors leads simultaneous conversation.</a:t>
            </a:r>
          </a:p>
          <a:p>
            <a:pPr indent="-228600" defTabSz="914400">
              <a:lnSpc>
                <a:spcPct val="90000"/>
              </a:lnSpc>
            </a:pPr>
            <a:r>
              <a:rPr lang="en-US" sz="2200"/>
              <a:t>Enhance learning, collaboration and creativity.</a:t>
            </a:r>
          </a:p>
          <a:p>
            <a:pPr indent="-228600" defTabSz="914400">
              <a:lnSpc>
                <a:spcPct val="90000"/>
              </a:lnSpc>
            </a:pPr>
            <a:endParaRPr lang="en-US" sz="2200"/>
          </a:p>
          <a:p>
            <a:pPr indent="-228600" defTabSz="914400">
              <a:lnSpc>
                <a:spcPct val="90000"/>
              </a:lnSpc>
            </a:pPr>
            <a:endParaRPr lang="en-US" sz="2200"/>
          </a:p>
        </p:txBody>
      </p:sp>
      <p:sp>
        <p:nvSpPr>
          <p:cNvPr id="5" name="Date Placeholder 4">
            <a:extLst>
              <a:ext uri="{FF2B5EF4-FFF2-40B4-BE49-F238E27FC236}">
                <a16:creationId xmlns:a16="http://schemas.microsoft.com/office/drawing/2014/main" id="{B5E83AD1-6FFE-4130-B797-1B2DB633F972}"/>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008DAD6B-2357-46B4-84BB-3D948394273F}"/>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52</a:t>
            </a:fld>
            <a:endParaRPr lang="en-US" altLang="en-US"/>
          </a:p>
        </p:txBody>
      </p:sp>
    </p:spTree>
    <p:extLst>
      <p:ext uri="{BB962C8B-B14F-4D97-AF65-F5344CB8AC3E}">
        <p14:creationId xmlns:p14="http://schemas.microsoft.com/office/powerpoint/2010/main" val="30343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7614-3DB3-47AB-95CC-377A34993120}"/>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a:t>Social Media</a:t>
            </a:r>
          </a:p>
        </p:txBody>
      </p:sp>
      <p:sp>
        <p:nvSpPr>
          <p:cNvPr id="4" name="Content Placeholder 3">
            <a:extLst>
              <a:ext uri="{FF2B5EF4-FFF2-40B4-BE49-F238E27FC236}">
                <a16:creationId xmlns:a16="http://schemas.microsoft.com/office/drawing/2014/main" id="{FA97A7C3-61BC-42F0-9BDB-A39E93976B3C}"/>
              </a:ext>
            </a:extLst>
          </p:cNvPr>
          <p:cNvSpPr>
            <a:spLocks noGrp="1"/>
          </p:cNvSpPr>
          <p:nvPr>
            <p:ph sz="half" idx="1"/>
          </p:nvPr>
        </p:nvSpPr>
        <p:spPr>
          <a:xfrm>
            <a:off x="457200" y="1600201"/>
            <a:ext cx="4038600" cy="3989040"/>
          </a:xfrm>
        </p:spPr>
        <p:txBody>
          <a:bodyPr vert="horz" wrap="square" lIns="91440" tIns="45720" rIns="91440" bIns="45720" rtlCol="0" anchor="t">
            <a:normAutofit/>
          </a:bodyPr>
          <a:lstStyle/>
          <a:p>
            <a:pPr indent="-228600" defTabSz="914400">
              <a:lnSpc>
                <a:spcPct val="90000"/>
              </a:lnSpc>
            </a:pPr>
            <a:r>
              <a:rPr lang="en-US" sz="1800"/>
              <a:t>The smart objective in social media engagement is to identify the target audience.</a:t>
            </a:r>
          </a:p>
          <a:p>
            <a:pPr indent="-228600" defTabSz="914400">
              <a:lnSpc>
                <a:spcPct val="90000"/>
              </a:lnSpc>
            </a:pPr>
            <a:r>
              <a:rPr lang="en-US" sz="1800"/>
              <a:t>Identify to influencers; Identify hot conversation; Share weekly reports with others; Act </a:t>
            </a:r>
          </a:p>
          <a:p>
            <a:pPr indent="-228600" defTabSz="914400">
              <a:lnSpc>
                <a:spcPct val="90000"/>
              </a:lnSpc>
            </a:pPr>
            <a:r>
              <a:rPr lang="en-US" sz="1800"/>
              <a:t>Social media make it easy for people to communicate.</a:t>
            </a:r>
          </a:p>
          <a:p>
            <a:pPr indent="-228600" defTabSz="914400">
              <a:lnSpc>
                <a:spcPct val="90000"/>
              </a:lnSpc>
            </a:pPr>
            <a:r>
              <a:rPr lang="en-US" sz="1800"/>
              <a:t>Information gets to a wilder spectrum of people.</a:t>
            </a:r>
          </a:p>
          <a:p>
            <a:pPr indent="-228600" defTabSz="914400">
              <a:lnSpc>
                <a:spcPct val="90000"/>
              </a:lnSpc>
            </a:pPr>
            <a:r>
              <a:rPr lang="en-US" sz="1800"/>
              <a:t>Provides Values, tell their story and makes it fun.</a:t>
            </a:r>
          </a:p>
          <a:p>
            <a:pPr indent="-228600" defTabSz="914400">
              <a:lnSpc>
                <a:spcPct val="90000"/>
              </a:lnSpc>
            </a:pPr>
            <a:r>
              <a:rPr lang="en-US" sz="1800"/>
              <a:t>Engage the community in their passion.</a:t>
            </a:r>
          </a:p>
        </p:txBody>
      </p:sp>
      <p:pic>
        <p:nvPicPr>
          <p:cNvPr id="8194" name="Picture 2" descr="The Eight Best Types of Social Media for Advertising | Five Channels  Marketing">
            <a:extLst>
              <a:ext uri="{FF2B5EF4-FFF2-40B4-BE49-F238E27FC236}">
                <a16:creationId xmlns:a16="http://schemas.microsoft.com/office/drawing/2014/main" id="{E9D4620E-3280-4373-B8C9-2D5B0452065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p:spPr>
      </p:pic>
      <p:sp>
        <p:nvSpPr>
          <p:cNvPr id="5" name="Date Placeholder 4">
            <a:extLst>
              <a:ext uri="{FF2B5EF4-FFF2-40B4-BE49-F238E27FC236}">
                <a16:creationId xmlns:a16="http://schemas.microsoft.com/office/drawing/2014/main" id="{BE54F9AD-1145-4C54-A0F2-6BC4DFF3A43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6FEA9C69-CECD-4617-B593-4909B85198BE}"/>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smtClean="0"/>
              <a:pPr>
                <a:spcAft>
                  <a:spcPts val="600"/>
                </a:spcAft>
                <a:defRPr/>
              </a:pPr>
              <a:t>53</a:t>
            </a:fld>
            <a:endParaRPr lang="en-US" altLang="en-US"/>
          </a:p>
        </p:txBody>
      </p:sp>
    </p:spTree>
    <p:extLst>
      <p:ext uri="{BB962C8B-B14F-4D97-AF65-F5344CB8AC3E}">
        <p14:creationId xmlns:p14="http://schemas.microsoft.com/office/powerpoint/2010/main" val="280420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2C70-1346-815C-06DF-69817F79D874}"/>
              </a:ext>
            </a:extLst>
          </p:cNvPr>
          <p:cNvSpPr>
            <a:spLocks noGrp="1"/>
          </p:cNvSpPr>
          <p:nvPr>
            <p:ph type="title"/>
          </p:nvPr>
        </p:nvSpPr>
        <p:spPr>
          <a:xfrm>
            <a:off x="457200" y="274638"/>
            <a:ext cx="8229600" cy="1143000"/>
          </a:xfrm>
        </p:spPr>
        <p:txBody>
          <a:bodyPr wrap="square" anchor="ctr">
            <a:normAutofit/>
          </a:bodyPr>
          <a:lstStyle/>
          <a:p>
            <a:r>
              <a:rPr lang="en-GB"/>
              <a:t>Activity </a:t>
            </a:r>
          </a:p>
        </p:txBody>
      </p:sp>
      <p:pic>
        <p:nvPicPr>
          <p:cNvPr id="7" name="Picture 6" descr="D-I-Y tools and crafts">
            <a:extLst>
              <a:ext uri="{FF2B5EF4-FFF2-40B4-BE49-F238E27FC236}">
                <a16:creationId xmlns:a16="http://schemas.microsoft.com/office/drawing/2014/main" id="{90937676-231D-E735-11C5-63AA338253BA}"/>
              </a:ext>
            </a:extLst>
          </p:cNvPr>
          <p:cNvPicPr>
            <a:picLocks noChangeAspect="1"/>
          </p:cNvPicPr>
          <p:nvPr/>
        </p:nvPicPr>
        <p:blipFill rotWithShape="1">
          <a:blip r:embed="rId2"/>
          <a:srcRect r="32420"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61665B78-382D-F1F3-DBB1-0DFA47F48F8A}"/>
              </a:ext>
            </a:extLst>
          </p:cNvPr>
          <p:cNvSpPr>
            <a:spLocks noGrp="1"/>
          </p:cNvSpPr>
          <p:nvPr>
            <p:ph sz="half" idx="2"/>
          </p:nvPr>
        </p:nvSpPr>
        <p:spPr>
          <a:xfrm>
            <a:off x="4648200" y="1600201"/>
            <a:ext cx="4038600" cy="3989040"/>
          </a:xfrm>
        </p:spPr>
        <p:txBody>
          <a:bodyPr wrap="square" anchor="t">
            <a:normAutofit/>
          </a:bodyPr>
          <a:lstStyle/>
          <a:p>
            <a:r>
              <a:rPr lang="en-GB" sz="2600"/>
              <a:t>Identify different tools that could you used instead of the ones we had initially identified</a:t>
            </a:r>
          </a:p>
          <a:p>
            <a:endParaRPr lang="en-GB" sz="2600"/>
          </a:p>
          <a:p>
            <a:endParaRPr lang="en-GB" sz="2600"/>
          </a:p>
          <a:p>
            <a:r>
              <a:rPr lang="en-GB" sz="2600"/>
              <a:t>What would be 2 advantages and 2 disadvantages</a:t>
            </a:r>
          </a:p>
        </p:txBody>
      </p:sp>
      <p:sp>
        <p:nvSpPr>
          <p:cNvPr id="4" name="Date Placeholder 3">
            <a:extLst>
              <a:ext uri="{FF2B5EF4-FFF2-40B4-BE49-F238E27FC236}">
                <a16:creationId xmlns:a16="http://schemas.microsoft.com/office/drawing/2014/main" id="{4C813EA8-7DEA-CCEC-35FC-EF63FAD1AC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4C00178E-0DEB-6F16-B1A4-4527E1FBB13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54</a:t>
            </a:fld>
            <a:endParaRPr lang="en-GB" altLang="en-US"/>
          </a:p>
        </p:txBody>
      </p:sp>
    </p:spTree>
    <p:extLst>
      <p:ext uri="{BB962C8B-B14F-4D97-AF65-F5344CB8AC3E}">
        <p14:creationId xmlns:p14="http://schemas.microsoft.com/office/powerpoint/2010/main" val="7878861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5CE9-1D8C-4F60-81E9-DA14BF82EF9D}"/>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kern="1200"/>
              <a:t>Citizens’ Panels</a:t>
            </a:r>
          </a:p>
        </p:txBody>
      </p:sp>
      <p:sp>
        <p:nvSpPr>
          <p:cNvPr id="4" name="Content Placeholder 3">
            <a:extLst>
              <a:ext uri="{FF2B5EF4-FFF2-40B4-BE49-F238E27FC236}">
                <a16:creationId xmlns:a16="http://schemas.microsoft.com/office/drawing/2014/main" id="{DF35974F-9C74-48AD-BC1B-B6F1D2079771}"/>
              </a:ext>
            </a:extLst>
          </p:cNvPr>
          <p:cNvSpPr>
            <a:spLocks noGrp="1"/>
          </p:cNvSpPr>
          <p:nvPr>
            <p:ph sz="half" idx="1"/>
          </p:nvPr>
        </p:nvSpPr>
        <p:spPr>
          <a:xfrm>
            <a:off x="457200" y="1600201"/>
            <a:ext cx="4038600" cy="3989040"/>
          </a:xfrm>
        </p:spPr>
        <p:txBody>
          <a:bodyPr vert="horz" wrap="square" lIns="91440" tIns="45720" rIns="91440" bIns="45720" rtlCol="0" anchor="t">
            <a:normAutofit/>
          </a:bodyPr>
          <a:lstStyle/>
          <a:p>
            <a:pPr indent="-228600" defTabSz="914400"/>
            <a:r>
              <a:rPr lang="en-US"/>
              <a:t>A collection of citizens randomly selected to form opinions.</a:t>
            </a:r>
          </a:p>
          <a:p>
            <a:pPr indent="-228600" defTabSz="914400"/>
            <a:endParaRPr lang="en-US"/>
          </a:p>
          <a:p>
            <a:pPr indent="-228600" defTabSz="914400"/>
            <a:r>
              <a:rPr lang="en-US"/>
              <a:t>Express in-depth views on particular issues.</a:t>
            </a:r>
          </a:p>
        </p:txBody>
      </p:sp>
      <p:pic>
        <p:nvPicPr>
          <p:cNvPr id="8" name="Content Placeholder 7" descr="A group of people sitting at a table&#10;&#10;Description automatically generated">
            <a:extLst>
              <a:ext uri="{FF2B5EF4-FFF2-40B4-BE49-F238E27FC236}">
                <a16:creationId xmlns:a16="http://schemas.microsoft.com/office/drawing/2014/main" id="{887D0BA5-8E34-4F1A-B5A9-B1A6E0DC355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75" r="2722" b="1"/>
          <a:stretch/>
        </p:blipFill>
        <p:spPr>
          <a:xfrm>
            <a:off x="4648200" y="1600201"/>
            <a:ext cx="4038600" cy="3989040"/>
          </a:xfrm>
          <a:prstGeom prst="rect">
            <a:avLst/>
          </a:prstGeom>
          <a:noFill/>
        </p:spPr>
      </p:pic>
      <p:sp>
        <p:nvSpPr>
          <p:cNvPr id="5" name="Date Placeholder 4">
            <a:extLst>
              <a:ext uri="{FF2B5EF4-FFF2-40B4-BE49-F238E27FC236}">
                <a16:creationId xmlns:a16="http://schemas.microsoft.com/office/drawing/2014/main" id="{2CD47F23-E393-472F-87FD-2CD6E7716843}"/>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smtClean="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158B0171-1099-44A1-8935-8FC03E365407}"/>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smtClean="0"/>
              <a:pPr>
                <a:spcAft>
                  <a:spcPts val="600"/>
                </a:spcAft>
                <a:defRPr/>
              </a:pPr>
              <a:t>55</a:t>
            </a:fld>
            <a:endParaRPr lang="en-US" altLang="en-US"/>
          </a:p>
        </p:txBody>
      </p:sp>
    </p:spTree>
    <p:extLst>
      <p:ext uri="{BB962C8B-B14F-4D97-AF65-F5344CB8AC3E}">
        <p14:creationId xmlns:p14="http://schemas.microsoft.com/office/powerpoint/2010/main" val="151478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8C6A-BCA1-4C17-925E-8A578D5E508C}"/>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a:t>Roundtable  Discussions </a:t>
            </a:r>
          </a:p>
        </p:txBody>
      </p:sp>
      <p:pic>
        <p:nvPicPr>
          <p:cNvPr id="6146" name="Picture 2" descr="Executive Roundtable Discussion Summary: Financial Services, Fintech and  Data Services">
            <a:extLst>
              <a:ext uri="{FF2B5EF4-FFF2-40B4-BE49-F238E27FC236}">
                <a16:creationId xmlns:a16="http://schemas.microsoft.com/office/drawing/2014/main" id="{FC9831EE-1458-4B21-A227-854A534333F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6570" r="31002" b="1"/>
          <a:stretch/>
        </p:blipFill>
        <p:spPr bwMode="auto">
          <a:xfrm>
            <a:off x="457200" y="1600201"/>
            <a:ext cx="4038600" cy="3989040"/>
          </a:xfrm>
          <a:prstGeom prst="rect">
            <a:avLst/>
          </a:prstGeom>
          <a:noFill/>
        </p:spPr>
      </p:pic>
      <p:sp>
        <p:nvSpPr>
          <p:cNvPr id="71" name="Content Placeholder 3">
            <a:extLst>
              <a:ext uri="{FF2B5EF4-FFF2-40B4-BE49-F238E27FC236}">
                <a16:creationId xmlns:a16="http://schemas.microsoft.com/office/drawing/2014/main" id="{0385D955-3D41-4111-92F1-7B419C0CF797}"/>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r>
              <a:rPr lang="en-US" sz="2400"/>
              <a:t>Invite experts to share ideas.</a:t>
            </a:r>
          </a:p>
          <a:p>
            <a:pPr indent="-228600" defTabSz="914400">
              <a:lnSpc>
                <a:spcPct val="90000"/>
              </a:lnSpc>
            </a:pPr>
            <a:r>
              <a:rPr lang="en-US" sz="2400"/>
              <a:t>Make it interactive.</a:t>
            </a:r>
          </a:p>
          <a:p>
            <a:pPr indent="-228600" defTabSz="914400">
              <a:lnSpc>
                <a:spcPct val="90000"/>
              </a:lnSpc>
            </a:pPr>
            <a:r>
              <a:rPr lang="en-US" sz="2400"/>
              <a:t>Issues are discussed from different opinions.</a:t>
            </a:r>
          </a:p>
          <a:p>
            <a:pPr indent="-228600" defTabSz="914400">
              <a:lnSpc>
                <a:spcPct val="90000"/>
              </a:lnSpc>
            </a:pPr>
            <a:r>
              <a:rPr lang="en-US" sz="2400"/>
              <a:t>Challenges are deliberated upon.</a:t>
            </a:r>
          </a:p>
          <a:p>
            <a:pPr indent="-228600" defTabSz="914400">
              <a:lnSpc>
                <a:spcPct val="90000"/>
              </a:lnSpc>
            </a:pPr>
            <a:r>
              <a:rPr lang="en-US" sz="2400"/>
              <a:t>Be creative, deploy practical techniques.</a:t>
            </a:r>
          </a:p>
          <a:p>
            <a:pPr indent="-228600" defTabSz="914400">
              <a:lnSpc>
                <a:spcPct val="90000"/>
              </a:lnSpc>
            </a:pPr>
            <a:r>
              <a:rPr lang="en-US" sz="2400"/>
              <a:t>Call for action </a:t>
            </a:r>
          </a:p>
        </p:txBody>
      </p:sp>
      <p:sp>
        <p:nvSpPr>
          <p:cNvPr id="5" name="Date Placeholder 4">
            <a:extLst>
              <a:ext uri="{FF2B5EF4-FFF2-40B4-BE49-F238E27FC236}">
                <a16:creationId xmlns:a16="http://schemas.microsoft.com/office/drawing/2014/main" id="{F781EF76-13F0-4283-8FA7-90199F61BCC2}"/>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3DDC02AA-D0D9-4019-AD91-5F225853B4F2}"/>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56</a:t>
            </a:fld>
            <a:endParaRPr lang="en-US" altLang="en-US"/>
          </a:p>
        </p:txBody>
      </p:sp>
    </p:spTree>
    <p:extLst>
      <p:ext uri="{BB962C8B-B14F-4D97-AF65-F5344CB8AC3E}">
        <p14:creationId xmlns:p14="http://schemas.microsoft.com/office/powerpoint/2010/main" val="269452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0C9E-86D2-4CEE-8D2C-4BBF67989E36}"/>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a:t>Street Stalls </a:t>
            </a:r>
          </a:p>
        </p:txBody>
      </p:sp>
      <p:sp>
        <p:nvSpPr>
          <p:cNvPr id="71" name="Content Placeholder 3">
            <a:extLst>
              <a:ext uri="{FF2B5EF4-FFF2-40B4-BE49-F238E27FC236}">
                <a16:creationId xmlns:a16="http://schemas.microsoft.com/office/drawing/2014/main" id="{E3F38B97-4F15-436E-9512-803CEB0F40B3}"/>
              </a:ext>
            </a:extLst>
          </p:cNvPr>
          <p:cNvSpPr>
            <a:spLocks noGrp="1"/>
          </p:cNvSpPr>
          <p:nvPr>
            <p:ph sz="half" idx="1"/>
          </p:nvPr>
        </p:nvSpPr>
        <p:spPr>
          <a:xfrm>
            <a:off x="457200" y="1600201"/>
            <a:ext cx="4038600" cy="3989040"/>
          </a:xfrm>
        </p:spPr>
        <p:txBody>
          <a:bodyPr vert="horz" wrap="square" lIns="91440" tIns="45720" rIns="91440" bIns="45720" rtlCol="0" anchor="t">
            <a:normAutofit/>
          </a:bodyPr>
          <a:lstStyle/>
          <a:p>
            <a:pPr indent="-228600" defTabSz="914400"/>
            <a:r>
              <a:rPr lang="en-US"/>
              <a:t>Bring the issues to a commonplace.</a:t>
            </a:r>
          </a:p>
          <a:p>
            <a:pPr indent="-228600" defTabSz="914400"/>
            <a:r>
              <a:rPr lang="en-US"/>
              <a:t>Explore ideas in the market.</a:t>
            </a:r>
          </a:p>
          <a:p>
            <a:pPr indent="-228600" defTabSz="914400"/>
            <a:r>
              <a:rPr lang="en-US"/>
              <a:t>Create awareness through trade on the streets.</a:t>
            </a:r>
          </a:p>
        </p:txBody>
      </p:sp>
      <p:pic>
        <p:nvPicPr>
          <p:cNvPr id="7170" name="Picture 2" descr="The Future of Facer Street - 8 80 Cities">
            <a:extLst>
              <a:ext uri="{FF2B5EF4-FFF2-40B4-BE49-F238E27FC236}">
                <a16:creationId xmlns:a16="http://schemas.microsoft.com/office/drawing/2014/main" id="{9F7201A5-F02B-4E58-9E60-B95EFBB84849}"/>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2597" r="20031"/>
          <a:stretch/>
        </p:blipFill>
        <p:spPr bwMode="auto">
          <a:xfrm>
            <a:off x="4648200" y="1600201"/>
            <a:ext cx="4038600" cy="3989040"/>
          </a:xfrm>
          <a:prstGeom prst="rect">
            <a:avLst/>
          </a:prstGeom>
          <a:noFill/>
        </p:spPr>
      </p:pic>
      <p:sp>
        <p:nvSpPr>
          <p:cNvPr id="5" name="Date Placeholder 4">
            <a:extLst>
              <a:ext uri="{FF2B5EF4-FFF2-40B4-BE49-F238E27FC236}">
                <a16:creationId xmlns:a16="http://schemas.microsoft.com/office/drawing/2014/main" id="{D17E3BEA-F1BF-40C5-B066-A96E4A173852}"/>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615712E1-90AE-40F6-8300-91016CBFEEF8}"/>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57</a:t>
            </a:fld>
            <a:endParaRPr lang="en-US" altLang="en-US"/>
          </a:p>
        </p:txBody>
      </p:sp>
    </p:spTree>
    <p:extLst>
      <p:ext uri="{BB962C8B-B14F-4D97-AF65-F5344CB8AC3E}">
        <p14:creationId xmlns:p14="http://schemas.microsoft.com/office/powerpoint/2010/main" val="290954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703B-BB88-4261-9E8F-1A59209B174C}"/>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r>
              <a:rPr lang="en-US" b="1"/>
              <a:t>Community Surveys</a:t>
            </a:r>
          </a:p>
        </p:txBody>
      </p:sp>
      <p:pic>
        <p:nvPicPr>
          <p:cNvPr id="11" name="Content Placeholder 10" descr="Graphical user interface&#10;&#10;Description automatically generated">
            <a:extLst>
              <a:ext uri="{FF2B5EF4-FFF2-40B4-BE49-F238E27FC236}">
                <a16:creationId xmlns:a16="http://schemas.microsoft.com/office/drawing/2014/main" id="{0B051902-BA89-4F10-B771-84FC134215A2}"/>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tretch/>
        </p:blipFill>
        <p:spPr>
          <a:xfrm>
            <a:off x="457200" y="2267032"/>
            <a:ext cx="4038600" cy="2655378"/>
          </a:xfrm>
          <a:prstGeom prst="rect">
            <a:avLst/>
          </a:prstGeom>
          <a:noFill/>
        </p:spPr>
      </p:pic>
      <p:sp>
        <p:nvSpPr>
          <p:cNvPr id="4" name="Content Placeholder 3">
            <a:extLst>
              <a:ext uri="{FF2B5EF4-FFF2-40B4-BE49-F238E27FC236}">
                <a16:creationId xmlns:a16="http://schemas.microsoft.com/office/drawing/2014/main" id="{44C2AE6E-47FA-4A21-9E30-7ADF27CBCD13}"/>
              </a:ext>
            </a:extLst>
          </p:cNvPr>
          <p:cNvSpPr>
            <a:spLocks noGrp="1"/>
          </p:cNvSpPr>
          <p:nvPr>
            <p:ph sz="half" idx="2"/>
          </p:nvPr>
        </p:nvSpPr>
        <p:spPr>
          <a:xfrm>
            <a:off x="4648200" y="1600201"/>
            <a:ext cx="4038600" cy="3989040"/>
          </a:xfrm>
        </p:spPr>
        <p:txBody>
          <a:bodyPr vert="horz" wrap="square" lIns="91440" tIns="45720" rIns="91440" bIns="45720" rtlCol="0" anchor="t">
            <a:normAutofit/>
          </a:bodyPr>
          <a:lstStyle/>
          <a:p>
            <a:pPr indent="-228600" defTabSz="914400">
              <a:lnSpc>
                <a:spcPct val="90000"/>
              </a:lnSpc>
            </a:pPr>
            <a:r>
              <a:rPr lang="en-US" sz="2400"/>
              <a:t>Surveys are used to gather information.</a:t>
            </a:r>
          </a:p>
          <a:p>
            <a:pPr indent="-228600" defTabSz="914400">
              <a:lnSpc>
                <a:spcPct val="90000"/>
              </a:lnSpc>
            </a:pPr>
            <a:r>
              <a:rPr lang="en-US" sz="2400"/>
              <a:t>Used to describe and examine characteristics of a population.</a:t>
            </a:r>
          </a:p>
          <a:p>
            <a:pPr indent="-228600" defTabSz="914400">
              <a:lnSpc>
                <a:spcPct val="90000"/>
              </a:lnSpc>
            </a:pPr>
            <a:r>
              <a:rPr lang="en-US" sz="2400"/>
              <a:t>It is used to optimize questionnaires to deliver insights.</a:t>
            </a:r>
          </a:p>
          <a:p>
            <a:pPr indent="-228600" defTabSz="914400">
              <a:lnSpc>
                <a:spcPct val="90000"/>
              </a:lnSpc>
            </a:pPr>
            <a:r>
              <a:rPr lang="en-US" sz="2400"/>
              <a:t>Helps in drawing up conclusions to aid decision making.</a:t>
            </a:r>
          </a:p>
          <a:p>
            <a:pPr indent="-228600" defTabSz="914400">
              <a:lnSpc>
                <a:spcPct val="90000"/>
              </a:lnSpc>
            </a:pPr>
            <a:endParaRPr lang="en-US" sz="2400"/>
          </a:p>
        </p:txBody>
      </p:sp>
      <p:sp>
        <p:nvSpPr>
          <p:cNvPr id="5" name="Date Placeholder 4">
            <a:extLst>
              <a:ext uri="{FF2B5EF4-FFF2-40B4-BE49-F238E27FC236}">
                <a16:creationId xmlns:a16="http://schemas.microsoft.com/office/drawing/2014/main" id="{90E7C4A5-BF88-4FDD-9D16-2659295DAF8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2F69BAEB-9C26-4B23-8F06-AF28F85E957F}"/>
              </a:ext>
            </a:extLst>
          </p:cNvPr>
          <p:cNvSpPr>
            <a:spLocks noGrp="1"/>
          </p:cNvSpPr>
          <p:nvPr>
            <p:ph type="sldNum" sz="quarter" idx="11"/>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58</a:t>
            </a:fld>
            <a:endParaRPr lang="en-US" altLang="en-US"/>
          </a:p>
        </p:txBody>
      </p:sp>
    </p:spTree>
    <p:extLst>
      <p:ext uri="{BB962C8B-B14F-4D97-AF65-F5344CB8AC3E}">
        <p14:creationId xmlns:p14="http://schemas.microsoft.com/office/powerpoint/2010/main" val="339683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99580-7A50-845D-F704-2BA7969AD131}"/>
              </a:ext>
            </a:extLst>
          </p:cNvPr>
          <p:cNvSpPr>
            <a:spLocks noGrp="1"/>
          </p:cNvSpPr>
          <p:nvPr>
            <p:ph type="title"/>
          </p:nvPr>
        </p:nvSpPr>
        <p:spPr>
          <a:xfrm>
            <a:off x="457200" y="274638"/>
            <a:ext cx="8229600" cy="1143000"/>
          </a:xfrm>
        </p:spPr>
        <p:txBody>
          <a:bodyPr vert="horz" wrap="square" lIns="91440" tIns="45720" rIns="91440" bIns="45720" rtlCol="0" anchor="ctr">
            <a:normAutofit/>
          </a:bodyPr>
          <a:lstStyle/>
          <a:p>
            <a:pPr defTabSz="914400">
              <a:lnSpc>
                <a:spcPct val="90000"/>
              </a:lnSpc>
            </a:pPr>
            <a:r>
              <a:rPr lang="en-US" sz="3700"/>
              <a:t>Part 2: Managing time for activity/tools</a:t>
            </a:r>
          </a:p>
        </p:txBody>
      </p:sp>
      <p:pic>
        <p:nvPicPr>
          <p:cNvPr id="8" name="Picture 7" descr="Calendar on table">
            <a:extLst>
              <a:ext uri="{FF2B5EF4-FFF2-40B4-BE49-F238E27FC236}">
                <a16:creationId xmlns:a16="http://schemas.microsoft.com/office/drawing/2014/main" id="{D24F18F8-0165-5FE9-76E2-1B583A056CBB}"/>
              </a:ext>
            </a:extLst>
          </p:cNvPr>
          <p:cNvPicPr>
            <a:picLocks noChangeAspect="1"/>
          </p:cNvPicPr>
          <p:nvPr/>
        </p:nvPicPr>
        <p:blipFill rotWithShape="1">
          <a:blip r:embed="rId2"/>
          <a:srcRect t="4610" b="24084"/>
          <a:stretch/>
        </p:blipFill>
        <p:spPr>
          <a:xfrm>
            <a:off x="457200" y="1600201"/>
            <a:ext cx="8229600" cy="3917032"/>
          </a:xfrm>
          <a:prstGeom prst="rect">
            <a:avLst/>
          </a:prstGeom>
          <a:noFill/>
        </p:spPr>
      </p:pic>
      <p:sp>
        <p:nvSpPr>
          <p:cNvPr id="5" name="Date Placeholder 4">
            <a:extLst>
              <a:ext uri="{FF2B5EF4-FFF2-40B4-BE49-F238E27FC236}">
                <a16:creationId xmlns:a16="http://schemas.microsoft.com/office/drawing/2014/main" id="{F1F85F69-5773-6231-5A1D-84CF43B9DC43}"/>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2201DAC4-9DE3-999D-2ED7-4ECF122CECD5}"/>
              </a:ext>
            </a:extLst>
          </p:cNvPr>
          <p:cNvSpPr>
            <a:spLocks noGrp="1"/>
          </p:cNvSpPr>
          <p:nvPr>
            <p:ph type="sldNum" sz="quarter" idx="12"/>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smtClean="0"/>
              <a:pPr>
                <a:spcAft>
                  <a:spcPts val="600"/>
                </a:spcAft>
                <a:defRPr/>
              </a:pPr>
              <a:t>59</a:t>
            </a:fld>
            <a:endParaRPr lang="en-US" altLang="en-US"/>
          </a:p>
        </p:txBody>
      </p:sp>
    </p:spTree>
    <p:extLst>
      <p:ext uri="{BB962C8B-B14F-4D97-AF65-F5344CB8AC3E}">
        <p14:creationId xmlns:p14="http://schemas.microsoft.com/office/powerpoint/2010/main" val="11709583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be More Productive by Using the “Eisenhower Box”">
            <a:extLst>
              <a:ext uri="{FF2B5EF4-FFF2-40B4-BE49-F238E27FC236}">
                <a16:creationId xmlns:a16="http://schemas.microsoft.com/office/drawing/2014/main" id="{90A03CDB-EF34-F4D5-CAD4-6516E00FBD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581" b="1557"/>
          <a:stretch/>
        </p:blipFill>
        <p:spPr bwMode="auto">
          <a:xfrm>
            <a:off x="1960160" y="836712"/>
            <a:ext cx="5223680" cy="3917032"/>
          </a:xfrm>
          <a:prstGeom prst="rect">
            <a:avLst/>
          </a:prstGeom>
          <a:solidFill>
            <a:srgbClr val="FFFFFF"/>
          </a:solidFill>
        </p:spPr>
      </p:pic>
      <p:sp>
        <p:nvSpPr>
          <p:cNvPr id="5" name="Date Placeholder 4">
            <a:extLst>
              <a:ext uri="{FF2B5EF4-FFF2-40B4-BE49-F238E27FC236}">
                <a16:creationId xmlns:a16="http://schemas.microsoft.com/office/drawing/2014/main" id="{50550A1D-A5F1-5AA1-D210-63751428276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US" altLang="en-US" sz="900"/>
              <a:pPr>
                <a:lnSpc>
                  <a:spcPct val="90000"/>
                </a:lnSpc>
                <a:spcAft>
                  <a:spcPts val="600"/>
                </a:spcAft>
                <a:defRPr/>
              </a:pPr>
              <a:t>4/4/2024</a:t>
            </a:fld>
            <a:endParaRPr lang="en-US" altLang="en-US" sz="900"/>
          </a:p>
        </p:txBody>
      </p:sp>
      <p:sp>
        <p:nvSpPr>
          <p:cNvPr id="6" name="Slide Number Placeholder 5">
            <a:extLst>
              <a:ext uri="{FF2B5EF4-FFF2-40B4-BE49-F238E27FC236}">
                <a16:creationId xmlns:a16="http://schemas.microsoft.com/office/drawing/2014/main" id="{453BB0AA-1003-6A44-2942-27E305F94FE5}"/>
              </a:ext>
            </a:extLst>
          </p:cNvPr>
          <p:cNvSpPr>
            <a:spLocks noGrp="1"/>
          </p:cNvSpPr>
          <p:nvPr>
            <p:ph type="sldNum" sz="quarter" idx="12"/>
          </p:nvPr>
        </p:nvSpPr>
        <p:spPr>
          <a:xfrm>
            <a:off x="7956550" y="6381750"/>
            <a:ext cx="730250" cy="339725"/>
          </a:xfrm>
        </p:spPr>
        <p:txBody>
          <a:bodyPr vert="horz" wrap="square" lIns="91440" tIns="45720" rIns="91440" bIns="45720" rtlCol="0" anchor="ctr">
            <a:normAutofit/>
          </a:bodyPr>
          <a:lstStyle/>
          <a:p>
            <a:pPr>
              <a:spcAft>
                <a:spcPts val="600"/>
              </a:spcAft>
              <a:defRPr/>
            </a:pPr>
            <a:fld id="{386495F9-B3F5-4DDF-9323-6CEC80C52C17}" type="slidenum">
              <a:rPr lang="en-US" altLang="en-US"/>
              <a:pPr>
                <a:spcAft>
                  <a:spcPts val="600"/>
                </a:spcAft>
                <a:defRPr/>
              </a:pPr>
              <a:t>60</a:t>
            </a:fld>
            <a:endParaRPr lang="en-US" altLang="en-US"/>
          </a:p>
        </p:txBody>
      </p:sp>
    </p:spTree>
    <p:extLst>
      <p:ext uri="{BB962C8B-B14F-4D97-AF65-F5344CB8AC3E}">
        <p14:creationId xmlns:p14="http://schemas.microsoft.com/office/powerpoint/2010/main" val="34267032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br>
              <a:rPr lang="en-GB" sz="4000" dirty="0"/>
            </a:br>
            <a:r>
              <a:rPr lang="en-GB" sz="4000" b="1" dirty="0"/>
              <a:t>LCBB4011 – Community Engagement</a:t>
            </a:r>
            <a:br>
              <a:rPr lang="en-GB" sz="4000" dirty="0"/>
            </a:br>
            <a:br>
              <a:rPr lang="en-GB" sz="4000" dirty="0"/>
            </a:br>
            <a:r>
              <a:rPr lang="en-GB" sz="4000" dirty="0"/>
              <a:t>Week 4</a:t>
            </a:r>
            <a:br>
              <a:rPr lang="en-GB" sz="4000" dirty="0"/>
            </a:br>
            <a:br>
              <a:rPr lang="en-GB" sz="4000" dirty="0"/>
            </a:br>
            <a:r>
              <a:rPr lang="en-GB" dirty="0"/>
              <a:t>Planning and Designing Community Engagement</a:t>
            </a:r>
            <a:endParaRPr lang="en-US" sz="40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0ED6-2770-4816-8970-B3C8B4CC77F5}"/>
              </a:ext>
            </a:extLst>
          </p:cNvPr>
          <p:cNvSpPr>
            <a:spLocks noGrp="1"/>
          </p:cNvSpPr>
          <p:nvPr>
            <p:ph type="title"/>
          </p:nvPr>
        </p:nvSpPr>
        <p:spPr>
          <a:xfrm>
            <a:off x="0" y="274638"/>
            <a:ext cx="8686800" cy="1138138"/>
          </a:xfrm>
        </p:spPr>
        <p:txBody>
          <a:bodyPr/>
          <a:lstStyle/>
          <a:p>
            <a:r>
              <a:rPr lang="en-US" sz="3600" b="1" dirty="0"/>
              <a:t>Planning and Designing Community Engagement </a:t>
            </a:r>
            <a:endParaRPr lang="en-GB" sz="3600" b="1" dirty="0"/>
          </a:p>
        </p:txBody>
      </p:sp>
      <p:sp>
        <p:nvSpPr>
          <p:cNvPr id="3" name="Content Placeholder 2">
            <a:extLst>
              <a:ext uri="{FF2B5EF4-FFF2-40B4-BE49-F238E27FC236}">
                <a16:creationId xmlns:a16="http://schemas.microsoft.com/office/drawing/2014/main" id="{D711EE25-19DA-4690-9039-45B1F087079A}"/>
              </a:ext>
            </a:extLst>
          </p:cNvPr>
          <p:cNvSpPr>
            <a:spLocks noGrp="1"/>
          </p:cNvSpPr>
          <p:nvPr>
            <p:ph sz="half" idx="1"/>
          </p:nvPr>
        </p:nvSpPr>
        <p:spPr>
          <a:xfrm>
            <a:off x="156939" y="1711566"/>
            <a:ext cx="8830121" cy="3157593"/>
          </a:xfrm>
        </p:spPr>
        <p:txBody>
          <a:bodyPr/>
          <a:lstStyle/>
          <a:p>
            <a:r>
              <a:rPr lang="en-US" sz="2400" dirty="0"/>
              <a:t>Planning and designing in community engagement is the step-by-step guidance of the entire engagement activities, which includes clearly defining Who, Where, What, How, When; Why?</a:t>
            </a:r>
            <a:endParaRPr lang="en-GB" sz="2400" dirty="0"/>
          </a:p>
          <a:p>
            <a:pPr lvl="0"/>
            <a:r>
              <a:rPr lang="en-US" sz="2400" dirty="0"/>
              <a:t>It is also referred to as the framework for planning, coordinating, organizing, executing, monitoring, controlling,  and feedbacking community engagement activities.</a:t>
            </a:r>
            <a:endParaRPr lang="en-GB" sz="2400" dirty="0"/>
          </a:p>
        </p:txBody>
      </p:sp>
      <p:sp>
        <p:nvSpPr>
          <p:cNvPr id="5" name="Date Placeholder 4">
            <a:extLst>
              <a:ext uri="{FF2B5EF4-FFF2-40B4-BE49-F238E27FC236}">
                <a16:creationId xmlns:a16="http://schemas.microsoft.com/office/drawing/2014/main" id="{ACF5BFF9-44E7-4F7A-B03A-C25051A260EA}"/>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50E3682-12B5-4CAA-A377-35134D1D301E}"/>
              </a:ext>
            </a:extLst>
          </p:cNvPr>
          <p:cNvSpPr>
            <a:spLocks noGrp="1"/>
          </p:cNvSpPr>
          <p:nvPr>
            <p:ph type="sldNum" sz="quarter" idx="11"/>
          </p:nvPr>
        </p:nvSpPr>
        <p:spPr/>
        <p:txBody>
          <a:bodyPr/>
          <a:lstStyle/>
          <a:p>
            <a:pPr>
              <a:defRPr/>
            </a:pPr>
            <a:fld id="{386495F9-B3F5-4DDF-9323-6CEC80C52C17}" type="slidenum">
              <a:rPr lang="en-GB" altLang="en-US" smtClean="0"/>
              <a:pPr>
                <a:defRPr/>
              </a:pPr>
              <a:t>62</a:t>
            </a:fld>
            <a:endParaRPr lang="en-GB" altLang="en-US" dirty="0"/>
          </a:p>
        </p:txBody>
      </p:sp>
    </p:spTree>
    <p:extLst>
      <p:ext uri="{BB962C8B-B14F-4D97-AF65-F5344CB8AC3E}">
        <p14:creationId xmlns:p14="http://schemas.microsoft.com/office/powerpoint/2010/main" val="2732084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5A1F1-D404-418C-BDCC-602829EC3F01}"/>
              </a:ext>
            </a:extLst>
          </p:cNvPr>
          <p:cNvSpPr>
            <a:spLocks noGrp="1"/>
          </p:cNvSpPr>
          <p:nvPr>
            <p:ph type="title"/>
          </p:nvPr>
        </p:nvSpPr>
        <p:spPr>
          <a:xfrm>
            <a:off x="457200" y="274638"/>
            <a:ext cx="8229600" cy="850106"/>
          </a:xfrm>
        </p:spPr>
        <p:txBody>
          <a:bodyPr/>
          <a:lstStyle/>
          <a:p>
            <a:r>
              <a:rPr lang="en-US" sz="3600" b="1" dirty="0"/>
              <a:t>Planning and Designing</a:t>
            </a:r>
            <a:endParaRPr lang="en-GB" sz="3600" b="1" dirty="0"/>
          </a:p>
        </p:txBody>
      </p:sp>
      <p:sp>
        <p:nvSpPr>
          <p:cNvPr id="3" name="Content Placeholder 2">
            <a:extLst>
              <a:ext uri="{FF2B5EF4-FFF2-40B4-BE49-F238E27FC236}">
                <a16:creationId xmlns:a16="http://schemas.microsoft.com/office/drawing/2014/main" id="{AF1BB13D-8E34-46AD-B679-9D2D9879A0E0}"/>
              </a:ext>
            </a:extLst>
          </p:cNvPr>
          <p:cNvSpPr>
            <a:spLocks noGrp="1"/>
          </p:cNvSpPr>
          <p:nvPr>
            <p:ph sz="half" idx="1"/>
          </p:nvPr>
        </p:nvSpPr>
        <p:spPr>
          <a:xfrm>
            <a:off x="250825" y="1600201"/>
            <a:ext cx="8569647" cy="3917031"/>
          </a:xfrm>
        </p:spPr>
        <p:txBody>
          <a:bodyPr/>
          <a:lstStyle/>
          <a:p>
            <a:r>
              <a:rPr lang="en-US" sz="2400" dirty="0"/>
              <a:t>It is invaluable to ensure that the need for engagement aligns with the community’s goals and this can be achieved through effective planning and designing.</a:t>
            </a:r>
          </a:p>
          <a:p>
            <a:r>
              <a:rPr lang="en-US" sz="2400" dirty="0"/>
              <a:t>The process of planning and designing community engagement involves the following: </a:t>
            </a:r>
          </a:p>
          <a:p>
            <a:pPr lvl="1">
              <a:buFont typeface="Arial" panose="020B0604020202020204" pitchFamily="34" charset="0"/>
              <a:buChar char="•"/>
            </a:pPr>
            <a:r>
              <a:rPr lang="en-US" sz="2000" dirty="0"/>
              <a:t>Transparency </a:t>
            </a:r>
          </a:p>
          <a:p>
            <a:pPr lvl="1">
              <a:buFont typeface="Arial" panose="020B0604020202020204" pitchFamily="34" charset="0"/>
              <a:buChar char="•"/>
            </a:pPr>
            <a:r>
              <a:rPr lang="en-US" sz="2000" dirty="0"/>
              <a:t>Trust </a:t>
            </a:r>
          </a:p>
          <a:p>
            <a:pPr lvl="1">
              <a:buFont typeface="Arial" panose="020B0604020202020204" pitchFamily="34" charset="0"/>
              <a:buChar char="•"/>
            </a:pPr>
            <a:r>
              <a:rPr lang="en-US" sz="2000" dirty="0"/>
              <a:t>Equity/ inclusion</a:t>
            </a:r>
          </a:p>
          <a:p>
            <a:pPr lvl="1">
              <a:buFont typeface="Arial" panose="020B0604020202020204" pitchFamily="34" charset="0"/>
              <a:buChar char="•"/>
            </a:pPr>
            <a:r>
              <a:rPr lang="en-US" sz="2000" dirty="0"/>
              <a:t>Educated / invested citizens</a:t>
            </a:r>
          </a:p>
        </p:txBody>
      </p:sp>
      <p:sp>
        <p:nvSpPr>
          <p:cNvPr id="5" name="Date Placeholder 4">
            <a:extLst>
              <a:ext uri="{FF2B5EF4-FFF2-40B4-BE49-F238E27FC236}">
                <a16:creationId xmlns:a16="http://schemas.microsoft.com/office/drawing/2014/main" id="{568B48A7-DD18-4B04-BC88-9829FC00024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282AB75D-E8D4-4C9A-8DB1-BD4A612FFEE5}"/>
              </a:ext>
            </a:extLst>
          </p:cNvPr>
          <p:cNvSpPr>
            <a:spLocks noGrp="1"/>
          </p:cNvSpPr>
          <p:nvPr>
            <p:ph type="sldNum" sz="quarter" idx="11"/>
          </p:nvPr>
        </p:nvSpPr>
        <p:spPr/>
        <p:txBody>
          <a:bodyPr/>
          <a:lstStyle/>
          <a:p>
            <a:pPr>
              <a:defRPr/>
            </a:pPr>
            <a:fld id="{386495F9-B3F5-4DDF-9323-6CEC80C52C17}" type="slidenum">
              <a:rPr lang="en-GB" altLang="en-US" smtClean="0"/>
              <a:pPr>
                <a:defRPr/>
              </a:pPr>
              <a:t>63</a:t>
            </a:fld>
            <a:endParaRPr lang="en-GB" altLang="en-US" dirty="0"/>
          </a:p>
        </p:txBody>
      </p:sp>
    </p:spTree>
    <p:extLst>
      <p:ext uri="{BB962C8B-B14F-4D97-AF65-F5344CB8AC3E}">
        <p14:creationId xmlns:p14="http://schemas.microsoft.com/office/powerpoint/2010/main" val="330368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75B2-C509-46D6-A431-F272D71AA931}"/>
              </a:ext>
            </a:extLst>
          </p:cNvPr>
          <p:cNvSpPr>
            <a:spLocks noGrp="1"/>
          </p:cNvSpPr>
          <p:nvPr>
            <p:ph type="title"/>
          </p:nvPr>
        </p:nvSpPr>
        <p:spPr/>
        <p:txBody>
          <a:bodyPr/>
          <a:lstStyle/>
          <a:p>
            <a:r>
              <a:rPr lang="en-GB" sz="3600" b="1" dirty="0"/>
              <a:t>Essential for Planning and Designing Community Engagement </a:t>
            </a:r>
          </a:p>
        </p:txBody>
      </p:sp>
      <p:sp>
        <p:nvSpPr>
          <p:cNvPr id="3" name="Content Placeholder 2">
            <a:extLst>
              <a:ext uri="{FF2B5EF4-FFF2-40B4-BE49-F238E27FC236}">
                <a16:creationId xmlns:a16="http://schemas.microsoft.com/office/drawing/2014/main" id="{1D1DA0DB-BFB1-411B-8AD1-0589E8C823D7}"/>
              </a:ext>
            </a:extLst>
          </p:cNvPr>
          <p:cNvSpPr>
            <a:spLocks noGrp="1"/>
          </p:cNvSpPr>
          <p:nvPr>
            <p:ph sz="half" idx="1"/>
          </p:nvPr>
        </p:nvSpPr>
        <p:spPr>
          <a:xfrm>
            <a:off x="250825" y="1600201"/>
            <a:ext cx="8641655" cy="3989040"/>
          </a:xfrm>
        </p:spPr>
        <p:txBody>
          <a:bodyPr/>
          <a:lstStyle/>
          <a:p>
            <a:pPr lvl="0"/>
            <a:r>
              <a:rPr lang="en-GB" sz="2400" dirty="0"/>
              <a:t>To provide the community with balanced and objective information; to understand the challenges and decide potential solutions.</a:t>
            </a:r>
          </a:p>
          <a:p>
            <a:pPr lvl="0"/>
            <a:r>
              <a:rPr lang="en-GB" sz="2400" dirty="0"/>
              <a:t>To give the community opportunity to contribute to the decision making process.</a:t>
            </a:r>
          </a:p>
          <a:p>
            <a:pPr lvl="0"/>
            <a:r>
              <a:rPr lang="en-GB" sz="2400" dirty="0"/>
              <a:t>To give the community the chance to get involved in building their aspiration.</a:t>
            </a:r>
          </a:p>
          <a:p>
            <a:pPr lvl="0"/>
            <a:r>
              <a:rPr lang="en-GB" sz="2400" dirty="0"/>
              <a:t>To allow the community to engage in making the change they want to see collectively.</a:t>
            </a:r>
          </a:p>
          <a:p>
            <a:pPr lvl="0"/>
            <a:r>
              <a:rPr lang="en-GB" sz="2400" dirty="0"/>
              <a:t>To empower the community and make them self-sufficient.</a:t>
            </a:r>
          </a:p>
          <a:p>
            <a:endParaRPr lang="en-GB" sz="2000" dirty="0"/>
          </a:p>
        </p:txBody>
      </p:sp>
      <p:sp>
        <p:nvSpPr>
          <p:cNvPr id="5" name="Date Placeholder 4">
            <a:extLst>
              <a:ext uri="{FF2B5EF4-FFF2-40B4-BE49-F238E27FC236}">
                <a16:creationId xmlns:a16="http://schemas.microsoft.com/office/drawing/2014/main" id="{BD907B49-BCDB-4ABF-86B1-478D7FB672E5}"/>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3E525BE-CA51-4B6A-BEFE-479A2DF3C158}"/>
              </a:ext>
            </a:extLst>
          </p:cNvPr>
          <p:cNvSpPr>
            <a:spLocks noGrp="1"/>
          </p:cNvSpPr>
          <p:nvPr>
            <p:ph type="sldNum" sz="quarter" idx="11"/>
          </p:nvPr>
        </p:nvSpPr>
        <p:spPr/>
        <p:txBody>
          <a:bodyPr/>
          <a:lstStyle/>
          <a:p>
            <a:pPr>
              <a:defRPr/>
            </a:pPr>
            <a:fld id="{386495F9-B3F5-4DDF-9323-6CEC80C52C17}" type="slidenum">
              <a:rPr lang="en-GB" altLang="en-US" smtClean="0"/>
              <a:pPr>
                <a:defRPr/>
              </a:pPr>
              <a:t>64</a:t>
            </a:fld>
            <a:endParaRPr lang="en-GB" altLang="en-US" dirty="0"/>
          </a:p>
        </p:txBody>
      </p:sp>
    </p:spTree>
    <p:extLst>
      <p:ext uri="{BB962C8B-B14F-4D97-AF65-F5344CB8AC3E}">
        <p14:creationId xmlns:p14="http://schemas.microsoft.com/office/powerpoint/2010/main" val="199473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3B3B-E5A3-4E30-AD99-6A8AACEF7113}"/>
              </a:ext>
            </a:extLst>
          </p:cNvPr>
          <p:cNvSpPr>
            <a:spLocks noGrp="1"/>
          </p:cNvSpPr>
          <p:nvPr>
            <p:ph type="title"/>
          </p:nvPr>
        </p:nvSpPr>
        <p:spPr>
          <a:xfrm>
            <a:off x="457200" y="274638"/>
            <a:ext cx="8229600" cy="706090"/>
          </a:xfrm>
        </p:spPr>
        <p:txBody>
          <a:bodyPr/>
          <a:lstStyle/>
          <a:p>
            <a:r>
              <a:rPr lang="en-GB" sz="3600" b="1" dirty="0"/>
              <a:t>Planning in Action</a:t>
            </a:r>
          </a:p>
        </p:txBody>
      </p:sp>
      <p:sp>
        <p:nvSpPr>
          <p:cNvPr id="4" name="Content Placeholder 3">
            <a:extLst>
              <a:ext uri="{FF2B5EF4-FFF2-40B4-BE49-F238E27FC236}">
                <a16:creationId xmlns:a16="http://schemas.microsoft.com/office/drawing/2014/main" id="{F6BFCE69-7BA9-41B8-BC45-827E36C7FC6F}"/>
              </a:ext>
            </a:extLst>
          </p:cNvPr>
          <p:cNvSpPr>
            <a:spLocks noGrp="1"/>
          </p:cNvSpPr>
          <p:nvPr>
            <p:ph sz="half" idx="2"/>
          </p:nvPr>
        </p:nvSpPr>
        <p:spPr>
          <a:xfrm>
            <a:off x="179512" y="1196752"/>
            <a:ext cx="4552544" cy="4464495"/>
          </a:xfrm>
        </p:spPr>
        <p:txBody>
          <a:bodyPr/>
          <a:lstStyle/>
          <a:p>
            <a:r>
              <a:rPr lang="en-GB" sz="2400" dirty="0"/>
              <a:t>There are five stages of planning; each stage focuses on the key elements of community engagement, which cannot be overlooked.</a:t>
            </a:r>
          </a:p>
          <a:p>
            <a:pPr lvl="0"/>
            <a:r>
              <a:rPr lang="en-GB" sz="2400" dirty="0"/>
              <a:t>It encompasses the relevant aspects of social inclusiveness, which includes Information; Participation; Consultation; Collaboration and Empowerment.</a:t>
            </a:r>
          </a:p>
          <a:p>
            <a:pPr marL="0" indent="0">
              <a:buNone/>
            </a:pPr>
            <a:endParaRPr lang="en-GB" sz="2400" dirty="0"/>
          </a:p>
        </p:txBody>
      </p:sp>
      <p:sp>
        <p:nvSpPr>
          <p:cNvPr id="5" name="Date Placeholder 4">
            <a:extLst>
              <a:ext uri="{FF2B5EF4-FFF2-40B4-BE49-F238E27FC236}">
                <a16:creationId xmlns:a16="http://schemas.microsoft.com/office/drawing/2014/main" id="{56289429-F97A-402C-AF3D-2B1D0322FC39}"/>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EAE8112-E0C6-41E3-A7B0-ACE57AD716E2}"/>
              </a:ext>
            </a:extLst>
          </p:cNvPr>
          <p:cNvSpPr>
            <a:spLocks noGrp="1"/>
          </p:cNvSpPr>
          <p:nvPr>
            <p:ph type="sldNum" sz="quarter" idx="11"/>
          </p:nvPr>
        </p:nvSpPr>
        <p:spPr/>
        <p:txBody>
          <a:bodyPr/>
          <a:lstStyle/>
          <a:p>
            <a:pPr>
              <a:defRPr/>
            </a:pPr>
            <a:fld id="{386495F9-B3F5-4DDF-9323-6CEC80C52C17}" type="slidenum">
              <a:rPr lang="en-GB" altLang="en-US" smtClean="0"/>
              <a:pPr>
                <a:defRPr/>
              </a:pPr>
              <a:t>65</a:t>
            </a:fld>
            <a:endParaRPr lang="en-GB" altLang="en-US" dirty="0"/>
          </a:p>
        </p:txBody>
      </p:sp>
      <p:pic>
        <p:nvPicPr>
          <p:cNvPr id="2050" name="Picture 2" descr="See the source image">
            <a:extLst>
              <a:ext uri="{FF2B5EF4-FFF2-40B4-BE49-F238E27FC236}">
                <a16:creationId xmlns:a16="http://schemas.microsoft.com/office/drawing/2014/main" id="{711C8A8E-503D-427D-AFF1-96F9A3630A0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732056" y="1388674"/>
            <a:ext cx="4258816" cy="414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11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78BD-FD90-401E-914D-C49F70B7AA83}"/>
              </a:ext>
            </a:extLst>
          </p:cNvPr>
          <p:cNvSpPr>
            <a:spLocks noGrp="1"/>
          </p:cNvSpPr>
          <p:nvPr>
            <p:ph type="title"/>
          </p:nvPr>
        </p:nvSpPr>
        <p:spPr>
          <a:xfrm>
            <a:off x="107504" y="202419"/>
            <a:ext cx="9036496" cy="706090"/>
          </a:xfrm>
        </p:spPr>
        <p:txBody>
          <a:bodyPr/>
          <a:lstStyle/>
          <a:p>
            <a:r>
              <a:rPr lang="en-GB" sz="3600" b="1" dirty="0"/>
              <a:t>Planning the Scope of Community Engagement </a:t>
            </a:r>
          </a:p>
        </p:txBody>
      </p:sp>
      <p:sp>
        <p:nvSpPr>
          <p:cNvPr id="3" name="Content Placeholder 2">
            <a:extLst>
              <a:ext uri="{FF2B5EF4-FFF2-40B4-BE49-F238E27FC236}">
                <a16:creationId xmlns:a16="http://schemas.microsoft.com/office/drawing/2014/main" id="{144F9EE6-D593-4587-942A-0987FB8E063C}"/>
              </a:ext>
            </a:extLst>
          </p:cNvPr>
          <p:cNvSpPr>
            <a:spLocks noGrp="1"/>
          </p:cNvSpPr>
          <p:nvPr>
            <p:ph sz="half" idx="1"/>
          </p:nvPr>
        </p:nvSpPr>
        <p:spPr>
          <a:xfrm>
            <a:off x="263811" y="1286762"/>
            <a:ext cx="8723882" cy="4284476"/>
          </a:xfrm>
        </p:spPr>
        <p:txBody>
          <a:bodyPr/>
          <a:lstStyle/>
          <a:p>
            <a:r>
              <a:rPr lang="en-GB" sz="2400" dirty="0"/>
              <a:t>Before embarking on any social project, there is a need to conduct a comprehensive feasibility study; the study will involve a deep level of analysis on the following areas:</a:t>
            </a:r>
          </a:p>
          <a:p>
            <a:pPr lvl="0"/>
            <a:r>
              <a:rPr lang="en-GB" sz="2400" dirty="0"/>
              <a:t>What will the project be? </a:t>
            </a:r>
          </a:p>
          <a:p>
            <a:pPr lvl="0"/>
            <a:r>
              <a:rPr lang="en-GB" sz="2400" dirty="0"/>
              <a:t>What is expected of the project (Specification/Quality)</a:t>
            </a:r>
          </a:p>
          <a:p>
            <a:pPr lvl="0"/>
            <a:r>
              <a:rPr lang="en-GB" sz="2400" dirty="0"/>
              <a:t>Who is the project for? (People)</a:t>
            </a:r>
          </a:p>
          <a:p>
            <a:pPr lvl="0"/>
            <a:r>
              <a:rPr lang="en-GB" sz="2400" dirty="0"/>
              <a:t>When will it be done (Time)</a:t>
            </a:r>
          </a:p>
          <a:p>
            <a:pPr lvl="0"/>
            <a:r>
              <a:rPr lang="en-GB" sz="2400" dirty="0"/>
              <a:t>How much will it cost (Budget)</a:t>
            </a:r>
          </a:p>
          <a:p>
            <a:pPr lvl="0"/>
            <a:r>
              <a:rPr lang="en-GB" sz="2400" dirty="0"/>
              <a:t>How will it be done (Method)</a:t>
            </a:r>
          </a:p>
          <a:p>
            <a:pPr lvl="0"/>
            <a:r>
              <a:rPr lang="en-GB" sz="2400" dirty="0"/>
              <a:t>What is the expected benefit (Long term benefit realisation).</a:t>
            </a:r>
          </a:p>
          <a:p>
            <a:pPr marL="0" indent="0">
              <a:buNone/>
            </a:pPr>
            <a:endParaRPr lang="en-GB" sz="2400" dirty="0"/>
          </a:p>
          <a:p>
            <a:endParaRPr lang="en-GB" dirty="0"/>
          </a:p>
        </p:txBody>
      </p:sp>
      <p:sp>
        <p:nvSpPr>
          <p:cNvPr id="5" name="Date Placeholder 4">
            <a:extLst>
              <a:ext uri="{FF2B5EF4-FFF2-40B4-BE49-F238E27FC236}">
                <a16:creationId xmlns:a16="http://schemas.microsoft.com/office/drawing/2014/main" id="{05C2FF80-49FD-4BBB-99F2-10E6F8B29155}"/>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86DDE3A0-EEC1-43FB-A3D3-A86903CF2040}"/>
              </a:ext>
            </a:extLst>
          </p:cNvPr>
          <p:cNvSpPr>
            <a:spLocks noGrp="1"/>
          </p:cNvSpPr>
          <p:nvPr>
            <p:ph type="sldNum" sz="quarter" idx="11"/>
          </p:nvPr>
        </p:nvSpPr>
        <p:spPr/>
        <p:txBody>
          <a:bodyPr/>
          <a:lstStyle/>
          <a:p>
            <a:pPr>
              <a:defRPr/>
            </a:pPr>
            <a:fld id="{386495F9-B3F5-4DDF-9323-6CEC80C52C17}" type="slidenum">
              <a:rPr lang="en-GB" altLang="en-US" smtClean="0"/>
              <a:pPr>
                <a:defRPr/>
              </a:pPr>
              <a:t>66</a:t>
            </a:fld>
            <a:endParaRPr lang="en-GB" altLang="en-US" dirty="0"/>
          </a:p>
        </p:txBody>
      </p:sp>
    </p:spTree>
    <p:extLst>
      <p:ext uri="{BB962C8B-B14F-4D97-AF65-F5344CB8AC3E}">
        <p14:creationId xmlns:p14="http://schemas.microsoft.com/office/powerpoint/2010/main" val="2194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DA7F-151B-4978-BDAE-E3405598E9F1}"/>
              </a:ext>
            </a:extLst>
          </p:cNvPr>
          <p:cNvSpPr>
            <a:spLocks noGrp="1"/>
          </p:cNvSpPr>
          <p:nvPr>
            <p:ph type="title"/>
          </p:nvPr>
        </p:nvSpPr>
        <p:spPr>
          <a:xfrm>
            <a:off x="275408" y="274638"/>
            <a:ext cx="8041008" cy="706090"/>
          </a:xfrm>
        </p:spPr>
        <p:txBody>
          <a:bodyPr wrap="square" anchor="ctr">
            <a:normAutofit/>
          </a:bodyPr>
          <a:lstStyle/>
          <a:p>
            <a:r>
              <a:rPr lang="en-US" sz="3600" b="1" dirty="0"/>
              <a:t>Stage 1</a:t>
            </a:r>
            <a:endParaRPr lang="en-GB" sz="3600" b="1" dirty="0"/>
          </a:p>
        </p:txBody>
      </p:sp>
      <p:sp>
        <p:nvSpPr>
          <p:cNvPr id="3" name="Content Placeholder 2">
            <a:extLst>
              <a:ext uri="{FF2B5EF4-FFF2-40B4-BE49-F238E27FC236}">
                <a16:creationId xmlns:a16="http://schemas.microsoft.com/office/drawing/2014/main" id="{1825EADB-A419-489A-A3C6-73069D5E318C}"/>
              </a:ext>
            </a:extLst>
          </p:cNvPr>
          <p:cNvSpPr>
            <a:spLocks noGrp="1"/>
          </p:cNvSpPr>
          <p:nvPr>
            <p:ph sz="half" idx="2"/>
          </p:nvPr>
        </p:nvSpPr>
        <p:spPr>
          <a:xfrm>
            <a:off x="4572000" y="1481745"/>
            <a:ext cx="4392488" cy="4035487"/>
          </a:xfrm>
        </p:spPr>
        <p:txBody>
          <a:bodyPr wrap="square" anchor="t">
            <a:noAutofit/>
          </a:bodyPr>
          <a:lstStyle/>
          <a:p>
            <a:r>
              <a:rPr lang="en-GB" sz="2000" dirty="0"/>
              <a:t>Define the  goals and objectives (SMART)</a:t>
            </a:r>
          </a:p>
          <a:p>
            <a:r>
              <a:rPr lang="en-GB" sz="2000" dirty="0"/>
              <a:t>Clarify assumptions</a:t>
            </a:r>
          </a:p>
          <a:p>
            <a:r>
              <a:rPr lang="en-GB" sz="2000" dirty="0"/>
              <a:t>Identify key stakeholders</a:t>
            </a:r>
          </a:p>
          <a:p>
            <a:r>
              <a:rPr lang="en-GB" sz="2000" dirty="0"/>
              <a:t>Clarify roles</a:t>
            </a:r>
          </a:p>
          <a:p>
            <a:r>
              <a:rPr lang="en-GB" sz="2000" dirty="0"/>
              <a:t>Plan for the risks</a:t>
            </a:r>
          </a:p>
          <a:p>
            <a:r>
              <a:rPr lang="en-GB" sz="2000" dirty="0"/>
              <a:t>Plan for the resources</a:t>
            </a:r>
          </a:p>
          <a:p>
            <a:r>
              <a:rPr lang="en-GB" sz="2000" dirty="0"/>
              <a:t>Plan the timeline</a:t>
            </a:r>
          </a:p>
          <a:p>
            <a:r>
              <a:rPr lang="en-GB" sz="2000" dirty="0"/>
              <a:t>Plan how to effectively communicate  </a:t>
            </a:r>
          </a:p>
          <a:p>
            <a:r>
              <a:rPr lang="en-GB" sz="2000" dirty="0"/>
              <a:t>Plan the methodologies</a:t>
            </a:r>
          </a:p>
        </p:txBody>
      </p:sp>
      <p:sp>
        <p:nvSpPr>
          <p:cNvPr id="5" name="Date Placeholder 4">
            <a:extLst>
              <a:ext uri="{FF2B5EF4-FFF2-40B4-BE49-F238E27FC236}">
                <a16:creationId xmlns:a16="http://schemas.microsoft.com/office/drawing/2014/main" id="{56DA739B-A981-41EC-9F84-C121FBAE3B9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CECE946A-CEEA-4010-876F-07176E6A9A8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67</a:t>
            </a:fld>
            <a:endParaRPr lang="en-GB" altLang="en-US"/>
          </a:p>
        </p:txBody>
      </p:sp>
      <p:pic>
        <p:nvPicPr>
          <p:cNvPr id="10" name="Picture 9">
            <a:extLst>
              <a:ext uri="{FF2B5EF4-FFF2-40B4-BE49-F238E27FC236}">
                <a16:creationId xmlns:a16="http://schemas.microsoft.com/office/drawing/2014/main" id="{88144031-7F60-4640-AFE4-7D3C369FD541}"/>
              </a:ext>
            </a:extLst>
          </p:cNvPr>
          <p:cNvPicPr>
            <a:picLocks noChangeAspect="1"/>
          </p:cNvPicPr>
          <p:nvPr/>
        </p:nvPicPr>
        <p:blipFill>
          <a:blip r:embed="rId2"/>
          <a:stretch>
            <a:fillRect/>
          </a:stretch>
        </p:blipFill>
        <p:spPr>
          <a:xfrm>
            <a:off x="275408" y="1700808"/>
            <a:ext cx="3744416" cy="3190875"/>
          </a:xfrm>
          <a:prstGeom prst="rect">
            <a:avLst/>
          </a:prstGeom>
        </p:spPr>
      </p:pic>
    </p:spTree>
    <p:extLst>
      <p:ext uri="{BB962C8B-B14F-4D97-AF65-F5344CB8AC3E}">
        <p14:creationId xmlns:p14="http://schemas.microsoft.com/office/powerpoint/2010/main" val="232718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923C-3762-45E0-858A-F46EF104EFD1}"/>
              </a:ext>
            </a:extLst>
          </p:cNvPr>
          <p:cNvSpPr>
            <a:spLocks noGrp="1"/>
          </p:cNvSpPr>
          <p:nvPr>
            <p:ph type="title"/>
          </p:nvPr>
        </p:nvSpPr>
        <p:spPr>
          <a:xfrm>
            <a:off x="457200" y="274638"/>
            <a:ext cx="8229600" cy="706090"/>
          </a:xfrm>
        </p:spPr>
        <p:txBody>
          <a:bodyPr/>
          <a:lstStyle/>
          <a:p>
            <a:r>
              <a:rPr lang="en-GB" sz="3600" b="1" dirty="0"/>
              <a:t>Stakeholders Plan </a:t>
            </a:r>
          </a:p>
        </p:txBody>
      </p:sp>
      <p:sp>
        <p:nvSpPr>
          <p:cNvPr id="3" name="Content Placeholder 2">
            <a:extLst>
              <a:ext uri="{FF2B5EF4-FFF2-40B4-BE49-F238E27FC236}">
                <a16:creationId xmlns:a16="http://schemas.microsoft.com/office/drawing/2014/main" id="{0A1D3A93-6288-4CCC-BA44-7F443FA87A9B}"/>
              </a:ext>
            </a:extLst>
          </p:cNvPr>
          <p:cNvSpPr>
            <a:spLocks noGrp="1"/>
          </p:cNvSpPr>
          <p:nvPr>
            <p:ph sz="half" idx="1"/>
          </p:nvPr>
        </p:nvSpPr>
        <p:spPr>
          <a:xfrm>
            <a:off x="107504" y="1098970"/>
            <a:ext cx="8928992" cy="4490270"/>
          </a:xfrm>
        </p:spPr>
        <p:txBody>
          <a:bodyPr/>
          <a:lstStyle/>
          <a:p>
            <a:r>
              <a:rPr lang="en-US" sz="2400" dirty="0"/>
              <a:t>The importance of stakeholders cannot be </a:t>
            </a:r>
            <a:r>
              <a:rPr lang="en-GB" sz="2400" dirty="0"/>
              <a:t>overemphasised</a:t>
            </a:r>
            <a:r>
              <a:rPr lang="en-US" sz="2400" dirty="0"/>
              <a:t>; they are the focal point of the engagement; hence, their participation in the project's driving force. Their interest, support, objection, influence and importance must be acknowledged when planning.</a:t>
            </a:r>
            <a:endParaRPr lang="en-GB" sz="2400" dirty="0"/>
          </a:p>
          <a:p>
            <a:pPr lvl="1"/>
            <a:r>
              <a:rPr lang="en-US" dirty="0"/>
              <a:t>It is essential to manage and understand their footprint (map stakeholders) proactively</a:t>
            </a:r>
            <a:endParaRPr lang="en-GB" dirty="0"/>
          </a:p>
          <a:p>
            <a:pPr lvl="1"/>
            <a:r>
              <a:rPr lang="en-GB" dirty="0"/>
              <a:t>Manage the operations and project (invest in local content)</a:t>
            </a:r>
          </a:p>
          <a:p>
            <a:pPr lvl="1"/>
            <a:r>
              <a:rPr lang="en-GB" dirty="0"/>
              <a:t>Manage risk and opportunities (Assess human rights risks)</a:t>
            </a:r>
          </a:p>
          <a:p>
            <a:pPr lvl="1"/>
            <a:r>
              <a:rPr lang="en-GB" dirty="0"/>
              <a:t>Engage externally with other stakeholders (investors, government and civil society).</a:t>
            </a:r>
          </a:p>
        </p:txBody>
      </p:sp>
      <p:sp>
        <p:nvSpPr>
          <p:cNvPr id="5" name="Date Placeholder 4">
            <a:extLst>
              <a:ext uri="{FF2B5EF4-FFF2-40B4-BE49-F238E27FC236}">
                <a16:creationId xmlns:a16="http://schemas.microsoft.com/office/drawing/2014/main" id="{61A37D17-E049-4F9F-B2E3-21A50E4378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65726938-D2CC-4C1B-B70C-C5E810A99A10}"/>
              </a:ext>
            </a:extLst>
          </p:cNvPr>
          <p:cNvSpPr>
            <a:spLocks noGrp="1"/>
          </p:cNvSpPr>
          <p:nvPr>
            <p:ph type="sldNum" sz="quarter" idx="11"/>
          </p:nvPr>
        </p:nvSpPr>
        <p:spPr/>
        <p:txBody>
          <a:bodyPr/>
          <a:lstStyle/>
          <a:p>
            <a:pPr>
              <a:defRPr/>
            </a:pPr>
            <a:fld id="{386495F9-B3F5-4DDF-9323-6CEC80C52C17}" type="slidenum">
              <a:rPr lang="en-GB" altLang="en-US" smtClean="0"/>
              <a:pPr>
                <a:defRPr/>
              </a:pPr>
              <a:t>68</a:t>
            </a:fld>
            <a:endParaRPr lang="en-GB" altLang="en-US" dirty="0"/>
          </a:p>
        </p:txBody>
      </p:sp>
    </p:spTree>
    <p:extLst>
      <p:ext uri="{BB962C8B-B14F-4D97-AF65-F5344CB8AC3E}">
        <p14:creationId xmlns:p14="http://schemas.microsoft.com/office/powerpoint/2010/main" val="80931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6654-15EF-40FA-A2EE-10D9283D2A45}"/>
              </a:ext>
            </a:extLst>
          </p:cNvPr>
          <p:cNvSpPr>
            <a:spLocks noGrp="1"/>
          </p:cNvSpPr>
          <p:nvPr>
            <p:ph type="title"/>
          </p:nvPr>
        </p:nvSpPr>
        <p:spPr>
          <a:xfrm>
            <a:off x="457200" y="274638"/>
            <a:ext cx="8229600" cy="778098"/>
          </a:xfrm>
        </p:spPr>
        <p:txBody>
          <a:bodyPr/>
          <a:lstStyle/>
          <a:p>
            <a:r>
              <a:rPr lang="en-US" sz="3600" b="1" dirty="0"/>
              <a:t>Stage 2</a:t>
            </a:r>
            <a:endParaRPr lang="en-GB" sz="3600" b="1" dirty="0"/>
          </a:p>
        </p:txBody>
      </p:sp>
      <p:pic>
        <p:nvPicPr>
          <p:cNvPr id="7" name="Content Placeholder 6">
            <a:extLst>
              <a:ext uri="{FF2B5EF4-FFF2-40B4-BE49-F238E27FC236}">
                <a16:creationId xmlns:a16="http://schemas.microsoft.com/office/drawing/2014/main" id="{B1E33142-A0A7-444F-9965-15F83F37202B}"/>
              </a:ext>
            </a:extLst>
          </p:cNvPr>
          <p:cNvPicPr>
            <a:picLocks noGrp="1" noChangeAspect="1"/>
          </p:cNvPicPr>
          <p:nvPr>
            <p:ph sz="half" idx="1"/>
          </p:nvPr>
        </p:nvPicPr>
        <p:blipFill>
          <a:blip r:embed="rId2"/>
          <a:stretch>
            <a:fillRect/>
          </a:stretch>
        </p:blipFill>
        <p:spPr>
          <a:xfrm>
            <a:off x="491122" y="1600202"/>
            <a:ext cx="3648830" cy="3917030"/>
          </a:xfrm>
          <a:prstGeom prst="rect">
            <a:avLst/>
          </a:prstGeom>
        </p:spPr>
      </p:pic>
      <p:sp>
        <p:nvSpPr>
          <p:cNvPr id="4" name="Content Placeholder 3">
            <a:extLst>
              <a:ext uri="{FF2B5EF4-FFF2-40B4-BE49-F238E27FC236}">
                <a16:creationId xmlns:a16="http://schemas.microsoft.com/office/drawing/2014/main" id="{40610C88-8AA9-45C0-AC8F-C7EA1134C7B9}"/>
              </a:ext>
            </a:extLst>
          </p:cNvPr>
          <p:cNvSpPr>
            <a:spLocks noGrp="1"/>
          </p:cNvSpPr>
          <p:nvPr>
            <p:ph sz="half" idx="2"/>
          </p:nvPr>
        </p:nvSpPr>
        <p:spPr>
          <a:xfrm>
            <a:off x="4572000" y="1600201"/>
            <a:ext cx="4392488" cy="3917031"/>
          </a:xfrm>
        </p:spPr>
        <p:txBody>
          <a:bodyPr/>
          <a:lstStyle/>
          <a:p>
            <a:r>
              <a:rPr lang="en-GB" sz="2400" dirty="0"/>
              <a:t>Decide communication plan</a:t>
            </a:r>
          </a:p>
          <a:p>
            <a:r>
              <a:rPr lang="en-GB" sz="2400" dirty="0"/>
              <a:t>Change management and control mechanism</a:t>
            </a:r>
          </a:p>
          <a:p>
            <a:r>
              <a:rPr lang="en-GB" sz="2400" dirty="0"/>
              <a:t>Reporting strategies </a:t>
            </a:r>
          </a:p>
          <a:p>
            <a:r>
              <a:rPr lang="en-GB" sz="2400" dirty="0"/>
              <a:t>Documentation</a:t>
            </a:r>
          </a:p>
          <a:p>
            <a:r>
              <a:rPr lang="en-GB" sz="2400" dirty="0"/>
              <a:t>Time evaluation</a:t>
            </a:r>
          </a:p>
          <a:p>
            <a:r>
              <a:rPr lang="en-GB" sz="2400" dirty="0"/>
              <a:t>Quality reference </a:t>
            </a:r>
          </a:p>
        </p:txBody>
      </p:sp>
      <p:sp>
        <p:nvSpPr>
          <p:cNvPr id="5" name="Date Placeholder 4">
            <a:extLst>
              <a:ext uri="{FF2B5EF4-FFF2-40B4-BE49-F238E27FC236}">
                <a16:creationId xmlns:a16="http://schemas.microsoft.com/office/drawing/2014/main" id="{4CBF1DFB-5AA0-486D-9EA8-584D56C97E67}"/>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3494822-8791-4A88-B051-EA207BF26D0E}"/>
              </a:ext>
            </a:extLst>
          </p:cNvPr>
          <p:cNvSpPr>
            <a:spLocks noGrp="1"/>
          </p:cNvSpPr>
          <p:nvPr>
            <p:ph type="sldNum" sz="quarter" idx="11"/>
          </p:nvPr>
        </p:nvSpPr>
        <p:spPr/>
        <p:txBody>
          <a:bodyPr/>
          <a:lstStyle/>
          <a:p>
            <a:pPr>
              <a:defRPr/>
            </a:pPr>
            <a:fld id="{386495F9-B3F5-4DDF-9323-6CEC80C52C17}" type="slidenum">
              <a:rPr lang="en-GB" altLang="en-US" smtClean="0"/>
              <a:pPr>
                <a:defRPr/>
              </a:pPr>
              <a:t>69</a:t>
            </a:fld>
            <a:endParaRPr lang="en-GB" altLang="en-US" dirty="0"/>
          </a:p>
        </p:txBody>
      </p:sp>
    </p:spTree>
    <p:extLst>
      <p:ext uri="{BB962C8B-B14F-4D97-AF65-F5344CB8AC3E}">
        <p14:creationId xmlns:p14="http://schemas.microsoft.com/office/powerpoint/2010/main" val="109259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F5F3-FDD3-4DBC-8410-5E7B5B765369}"/>
              </a:ext>
            </a:extLst>
          </p:cNvPr>
          <p:cNvSpPr>
            <a:spLocks noGrp="1"/>
          </p:cNvSpPr>
          <p:nvPr>
            <p:ph type="title"/>
          </p:nvPr>
        </p:nvSpPr>
        <p:spPr>
          <a:xfrm>
            <a:off x="457200" y="274638"/>
            <a:ext cx="8229600" cy="850106"/>
          </a:xfrm>
        </p:spPr>
        <p:txBody>
          <a:bodyPr/>
          <a:lstStyle/>
          <a:p>
            <a:r>
              <a:rPr lang="en-US" sz="3600" b="1" dirty="0"/>
              <a:t>Stage 3</a:t>
            </a:r>
            <a:endParaRPr lang="en-GB" sz="3600" b="1" dirty="0"/>
          </a:p>
        </p:txBody>
      </p:sp>
      <p:pic>
        <p:nvPicPr>
          <p:cNvPr id="7" name="Content Placeholder 6">
            <a:extLst>
              <a:ext uri="{FF2B5EF4-FFF2-40B4-BE49-F238E27FC236}">
                <a16:creationId xmlns:a16="http://schemas.microsoft.com/office/drawing/2014/main" id="{44B2EDB1-A1AC-4322-9B7E-042A5F0633DA}"/>
              </a:ext>
            </a:extLst>
          </p:cNvPr>
          <p:cNvPicPr>
            <a:picLocks noGrp="1" noChangeAspect="1"/>
          </p:cNvPicPr>
          <p:nvPr>
            <p:ph sz="half" idx="1"/>
          </p:nvPr>
        </p:nvPicPr>
        <p:blipFill>
          <a:blip r:embed="rId2"/>
          <a:stretch>
            <a:fillRect/>
          </a:stretch>
        </p:blipFill>
        <p:spPr>
          <a:xfrm>
            <a:off x="539552" y="1772816"/>
            <a:ext cx="3888432" cy="3129713"/>
          </a:xfrm>
          <a:prstGeom prst="rect">
            <a:avLst/>
          </a:prstGeom>
        </p:spPr>
      </p:pic>
      <p:sp>
        <p:nvSpPr>
          <p:cNvPr id="4" name="Content Placeholder 3">
            <a:extLst>
              <a:ext uri="{FF2B5EF4-FFF2-40B4-BE49-F238E27FC236}">
                <a16:creationId xmlns:a16="http://schemas.microsoft.com/office/drawing/2014/main" id="{2C05D32C-D052-4513-B63A-55636B7E745F}"/>
              </a:ext>
            </a:extLst>
          </p:cNvPr>
          <p:cNvSpPr>
            <a:spLocks noGrp="1"/>
          </p:cNvSpPr>
          <p:nvPr>
            <p:ph sz="half" idx="2"/>
          </p:nvPr>
        </p:nvSpPr>
        <p:spPr>
          <a:xfrm>
            <a:off x="4648200" y="1916832"/>
            <a:ext cx="4038600" cy="2692895"/>
          </a:xfrm>
        </p:spPr>
        <p:txBody>
          <a:bodyPr/>
          <a:lstStyle/>
          <a:p>
            <a:r>
              <a:rPr lang="en-GB" sz="2400" dirty="0"/>
              <a:t>Tracking progress</a:t>
            </a:r>
          </a:p>
          <a:p>
            <a:r>
              <a:rPr lang="en-GB" sz="2400" dirty="0"/>
              <a:t>Monitoring </a:t>
            </a:r>
          </a:p>
          <a:p>
            <a:r>
              <a:rPr lang="en-GB" sz="2400" dirty="0"/>
              <a:t>Data collection</a:t>
            </a:r>
          </a:p>
          <a:p>
            <a:r>
              <a:rPr lang="en-GB" sz="2400" dirty="0"/>
              <a:t>Feedbacking</a:t>
            </a:r>
          </a:p>
          <a:p>
            <a:r>
              <a:rPr lang="en-GB" sz="2400" dirty="0"/>
              <a:t>Flexible adjustment</a:t>
            </a:r>
          </a:p>
          <a:p>
            <a:endParaRPr lang="en-GB" dirty="0"/>
          </a:p>
        </p:txBody>
      </p:sp>
      <p:sp>
        <p:nvSpPr>
          <p:cNvPr id="5" name="Date Placeholder 4">
            <a:extLst>
              <a:ext uri="{FF2B5EF4-FFF2-40B4-BE49-F238E27FC236}">
                <a16:creationId xmlns:a16="http://schemas.microsoft.com/office/drawing/2014/main" id="{E6AF39D5-6FD9-4370-88BA-01C54E81369B}"/>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754EA54-7197-4528-BC1B-563D8FF2ECCF}"/>
              </a:ext>
            </a:extLst>
          </p:cNvPr>
          <p:cNvSpPr>
            <a:spLocks noGrp="1"/>
          </p:cNvSpPr>
          <p:nvPr>
            <p:ph type="sldNum" sz="quarter" idx="11"/>
          </p:nvPr>
        </p:nvSpPr>
        <p:spPr/>
        <p:txBody>
          <a:bodyPr/>
          <a:lstStyle/>
          <a:p>
            <a:pPr>
              <a:defRPr/>
            </a:pPr>
            <a:fld id="{386495F9-B3F5-4DDF-9323-6CEC80C52C17}" type="slidenum">
              <a:rPr lang="en-GB" altLang="en-US" smtClean="0"/>
              <a:pPr>
                <a:defRPr/>
              </a:pPr>
              <a:t>70</a:t>
            </a:fld>
            <a:endParaRPr lang="en-GB" altLang="en-US" dirty="0"/>
          </a:p>
        </p:txBody>
      </p:sp>
    </p:spTree>
    <p:extLst>
      <p:ext uri="{BB962C8B-B14F-4D97-AF65-F5344CB8AC3E}">
        <p14:creationId xmlns:p14="http://schemas.microsoft.com/office/powerpoint/2010/main" val="34808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4AEF-96CA-41DC-B698-ACA1BA8DFD4A}"/>
              </a:ext>
            </a:extLst>
          </p:cNvPr>
          <p:cNvSpPr>
            <a:spLocks noGrp="1"/>
          </p:cNvSpPr>
          <p:nvPr>
            <p:ph type="title"/>
          </p:nvPr>
        </p:nvSpPr>
        <p:spPr>
          <a:xfrm>
            <a:off x="457200" y="274638"/>
            <a:ext cx="8229600" cy="922114"/>
          </a:xfrm>
        </p:spPr>
        <p:txBody>
          <a:bodyPr/>
          <a:lstStyle/>
          <a:p>
            <a:r>
              <a:rPr lang="en-GB" sz="3600" b="1" dirty="0"/>
              <a:t>Stage 4</a:t>
            </a:r>
          </a:p>
        </p:txBody>
      </p:sp>
      <p:pic>
        <p:nvPicPr>
          <p:cNvPr id="7" name="Content Placeholder 6">
            <a:extLst>
              <a:ext uri="{FF2B5EF4-FFF2-40B4-BE49-F238E27FC236}">
                <a16:creationId xmlns:a16="http://schemas.microsoft.com/office/drawing/2014/main" id="{97F6674F-C8E0-4D70-8CA5-8805C027AD74}"/>
              </a:ext>
            </a:extLst>
          </p:cNvPr>
          <p:cNvPicPr>
            <a:picLocks noGrp="1" noChangeAspect="1"/>
          </p:cNvPicPr>
          <p:nvPr>
            <p:ph sz="half" idx="1"/>
          </p:nvPr>
        </p:nvPicPr>
        <p:blipFill>
          <a:blip r:embed="rId2"/>
          <a:stretch>
            <a:fillRect/>
          </a:stretch>
        </p:blipFill>
        <p:spPr>
          <a:xfrm>
            <a:off x="457200" y="1844824"/>
            <a:ext cx="3968678" cy="3098998"/>
          </a:xfrm>
          <a:prstGeom prst="rect">
            <a:avLst/>
          </a:prstGeom>
        </p:spPr>
      </p:pic>
      <p:sp>
        <p:nvSpPr>
          <p:cNvPr id="4" name="Content Placeholder 3">
            <a:extLst>
              <a:ext uri="{FF2B5EF4-FFF2-40B4-BE49-F238E27FC236}">
                <a16:creationId xmlns:a16="http://schemas.microsoft.com/office/drawing/2014/main" id="{1565DCAB-AA49-4E4D-A16A-39F549989A65}"/>
              </a:ext>
            </a:extLst>
          </p:cNvPr>
          <p:cNvSpPr>
            <a:spLocks noGrp="1"/>
          </p:cNvSpPr>
          <p:nvPr>
            <p:ph sz="half" idx="2"/>
          </p:nvPr>
        </p:nvSpPr>
        <p:spPr>
          <a:xfrm>
            <a:off x="4614362" y="1988840"/>
            <a:ext cx="4038600" cy="2232248"/>
          </a:xfrm>
        </p:spPr>
        <p:txBody>
          <a:bodyPr/>
          <a:lstStyle/>
          <a:p>
            <a:r>
              <a:rPr lang="en-GB" sz="2400" dirty="0"/>
              <a:t>Recommendation</a:t>
            </a:r>
          </a:p>
          <a:p>
            <a:r>
              <a:rPr lang="en-GB" sz="2400" dirty="0"/>
              <a:t>Rectify critical success factors</a:t>
            </a:r>
          </a:p>
          <a:p>
            <a:r>
              <a:rPr lang="en-GB" sz="2400" dirty="0"/>
              <a:t>Confirm decision points</a:t>
            </a:r>
          </a:p>
          <a:p>
            <a:r>
              <a:rPr lang="en-GB" sz="2400" dirty="0"/>
              <a:t>Lesson learnt </a:t>
            </a:r>
          </a:p>
          <a:p>
            <a:endParaRPr lang="en-GB" dirty="0"/>
          </a:p>
        </p:txBody>
      </p:sp>
      <p:sp>
        <p:nvSpPr>
          <p:cNvPr id="5" name="Date Placeholder 4">
            <a:extLst>
              <a:ext uri="{FF2B5EF4-FFF2-40B4-BE49-F238E27FC236}">
                <a16:creationId xmlns:a16="http://schemas.microsoft.com/office/drawing/2014/main" id="{E4D1F75E-0167-4BAA-BCC1-D24D82C7649C}"/>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E89AB856-9A73-4522-8C7B-89FFC4793D97}"/>
              </a:ext>
            </a:extLst>
          </p:cNvPr>
          <p:cNvSpPr>
            <a:spLocks noGrp="1"/>
          </p:cNvSpPr>
          <p:nvPr>
            <p:ph type="sldNum" sz="quarter" idx="11"/>
          </p:nvPr>
        </p:nvSpPr>
        <p:spPr/>
        <p:txBody>
          <a:bodyPr/>
          <a:lstStyle/>
          <a:p>
            <a:pPr>
              <a:defRPr/>
            </a:pPr>
            <a:fld id="{386495F9-B3F5-4DDF-9323-6CEC80C52C17}" type="slidenum">
              <a:rPr lang="en-GB" altLang="en-US" smtClean="0"/>
              <a:pPr>
                <a:defRPr/>
              </a:pPr>
              <a:t>71</a:t>
            </a:fld>
            <a:endParaRPr lang="en-GB" altLang="en-US" dirty="0"/>
          </a:p>
        </p:txBody>
      </p:sp>
    </p:spTree>
    <p:extLst>
      <p:ext uri="{BB962C8B-B14F-4D97-AF65-F5344CB8AC3E}">
        <p14:creationId xmlns:p14="http://schemas.microsoft.com/office/powerpoint/2010/main" val="387676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903EF-3BC6-42EF-AF61-0DB57168762D}"/>
              </a:ext>
            </a:extLst>
          </p:cNvPr>
          <p:cNvSpPr>
            <a:spLocks noGrp="1"/>
          </p:cNvSpPr>
          <p:nvPr>
            <p:ph type="title"/>
          </p:nvPr>
        </p:nvSpPr>
        <p:spPr>
          <a:xfrm>
            <a:off x="450086" y="114300"/>
            <a:ext cx="8229600" cy="994121"/>
          </a:xfrm>
        </p:spPr>
        <p:txBody>
          <a:bodyPr/>
          <a:lstStyle/>
          <a:p>
            <a:r>
              <a:rPr lang="en-US" sz="3600" b="1" dirty="0"/>
              <a:t>Stage 5</a:t>
            </a:r>
            <a:endParaRPr lang="en-GB" sz="3600" b="1" dirty="0"/>
          </a:p>
        </p:txBody>
      </p:sp>
      <p:pic>
        <p:nvPicPr>
          <p:cNvPr id="7" name="Content Placeholder 6">
            <a:extLst>
              <a:ext uri="{FF2B5EF4-FFF2-40B4-BE49-F238E27FC236}">
                <a16:creationId xmlns:a16="http://schemas.microsoft.com/office/drawing/2014/main" id="{1393654A-8C2C-4942-A254-0EAF2AA7C961}"/>
              </a:ext>
            </a:extLst>
          </p:cNvPr>
          <p:cNvPicPr>
            <a:picLocks noGrp="1" noChangeAspect="1"/>
          </p:cNvPicPr>
          <p:nvPr>
            <p:ph sz="half" idx="1"/>
          </p:nvPr>
        </p:nvPicPr>
        <p:blipFill>
          <a:blip r:embed="rId2"/>
          <a:stretch>
            <a:fillRect/>
          </a:stretch>
        </p:blipFill>
        <p:spPr>
          <a:xfrm>
            <a:off x="550956" y="1483192"/>
            <a:ext cx="3300964" cy="3385968"/>
          </a:xfrm>
          <a:prstGeom prst="rect">
            <a:avLst/>
          </a:prstGeom>
        </p:spPr>
      </p:pic>
      <p:sp>
        <p:nvSpPr>
          <p:cNvPr id="4" name="Content Placeholder 3">
            <a:extLst>
              <a:ext uri="{FF2B5EF4-FFF2-40B4-BE49-F238E27FC236}">
                <a16:creationId xmlns:a16="http://schemas.microsoft.com/office/drawing/2014/main" id="{4AD186B4-A602-48BF-9B18-22A2D93A8D3E}"/>
              </a:ext>
            </a:extLst>
          </p:cNvPr>
          <p:cNvSpPr>
            <a:spLocks noGrp="1"/>
          </p:cNvSpPr>
          <p:nvPr>
            <p:ph sz="half" idx="2"/>
          </p:nvPr>
        </p:nvSpPr>
        <p:spPr>
          <a:xfrm>
            <a:off x="4427984" y="1483192"/>
            <a:ext cx="4038600" cy="3529984"/>
          </a:xfrm>
        </p:spPr>
        <p:txBody>
          <a:bodyPr/>
          <a:lstStyle/>
          <a:p>
            <a:r>
              <a:rPr lang="en-GB" sz="2400" dirty="0"/>
              <a:t>Finalise evaluation and review documentation </a:t>
            </a:r>
          </a:p>
          <a:p>
            <a:r>
              <a:rPr lang="en-GB" sz="2400" dirty="0"/>
              <a:t>Conduct the formal and informal evaluation</a:t>
            </a:r>
          </a:p>
          <a:p>
            <a:r>
              <a:rPr lang="en-GB" sz="2400" dirty="0"/>
              <a:t>Conduct team review</a:t>
            </a:r>
          </a:p>
          <a:p>
            <a:r>
              <a:rPr lang="en-GB" sz="2400" dirty="0"/>
              <a:t>Communicate outcome and findings</a:t>
            </a:r>
          </a:p>
          <a:p>
            <a:r>
              <a:rPr lang="en-GB" sz="2400" dirty="0"/>
              <a:t>Celebrate success </a:t>
            </a:r>
          </a:p>
        </p:txBody>
      </p:sp>
      <p:sp>
        <p:nvSpPr>
          <p:cNvPr id="5" name="Date Placeholder 4">
            <a:extLst>
              <a:ext uri="{FF2B5EF4-FFF2-40B4-BE49-F238E27FC236}">
                <a16:creationId xmlns:a16="http://schemas.microsoft.com/office/drawing/2014/main" id="{B6E6F559-5EF7-401C-A0DF-4CCA2762E87C}"/>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9B461741-4898-413E-8361-4751583AC9BD}"/>
              </a:ext>
            </a:extLst>
          </p:cNvPr>
          <p:cNvSpPr>
            <a:spLocks noGrp="1"/>
          </p:cNvSpPr>
          <p:nvPr>
            <p:ph type="sldNum" sz="quarter" idx="11"/>
          </p:nvPr>
        </p:nvSpPr>
        <p:spPr/>
        <p:txBody>
          <a:bodyPr/>
          <a:lstStyle/>
          <a:p>
            <a:pPr>
              <a:defRPr/>
            </a:pPr>
            <a:fld id="{386495F9-B3F5-4DDF-9323-6CEC80C52C17}" type="slidenum">
              <a:rPr lang="en-GB" altLang="en-US" smtClean="0"/>
              <a:pPr>
                <a:defRPr/>
              </a:pPr>
              <a:t>72</a:t>
            </a:fld>
            <a:endParaRPr lang="en-GB" altLang="en-US" dirty="0"/>
          </a:p>
        </p:txBody>
      </p:sp>
    </p:spTree>
    <p:extLst>
      <p:ext uri="{BB962C8B-B14F-4D97-AF65-F5344CB8AC3E}">
        <p14:creationId xmlns:p14="http://schemas.microsoft.com/office/powerpoint/2010/main" val="230498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EA3F-8233-4E08-96F4-EC7EECFBC8BD}"/>
              </a:ext>
            </a:extLst>
          </p:cNvPr>
          <p:cNvSpPr>
            <a:spLocks noGrp="1"/>
          </p:cNvSpPr>
          <p:nvPr>
            <p:ph type="title"/>
          </p:nvPr>
        </p:nvSpPr>
        <p:spPr>
          <a:xfrm>
            <a:off x="215168" y="22596"/>
            <a:ext cx="8713663" cy="1714202"/>
          </a:xfrm>
        </p:spPr>
        <p:txBody>
          <a:bodyPr/>
          <a:lstStyle/>
          <a:p>
            <a:r>
              <a:rPr lang="en-US" sz="3600" b="1" dirty="0"/>
              <a:t>Barriers of effectively planning and designing community engagement</a:t>
            </a:r>
            <a:endParaRPr lang="en-GB" dirty="0"/>
          </a:p>
        </p:txBody>
      </p:sp>
      <p:sp>
        <p:nvSpPr>
          <p:cNvPr id="3" name="Content Placeholder 2">
            <a:extLst>
              <a:ext uri="{FF2B5EF4-FFF2-40B4-BE49-F238E27FC236}">
                <a16:creationId xmlns:a16="http://schemas.microsoft.com/office/drawing/2014/main" id="{CE13DEE2-CAEA-4874-8964-F712C7A5AA1F}"/>
              </a:ext>
            </a:extLst>
          </p:cNvPr>
          <p:cNvSpPr>
            <a:spLocks noGrp="1"/>
          </p:cNvSpPr>
          <p:nvPr>
            <p:ph sz="half" idx="1"/>
          </p:nvPr>
        </p:nvSpPr>
        <p:spPr>
          <a:xfrm>
            <a:off x="179597" y="1736798"/>
            <a:ext cx="8713663" cy="3780433"/>
          </a:xfrm>
        </p:spPr>
        <p:txBody>
          <a:bodyPr/>
          <a:lstStyle/>
          <a:p>
            <a:pPr marL="0" lvl="0" indent="0">
              <a:buNone/>
            </a:pPr>
            <a:r>
              <a:rPr lang="en-US" sz="2400" dirty="0"/>
              <a:t>Several factors hinder the planning and designing of community engagement;</a:t>
            </a:r>
            <a:endParaRPr lang="en-GB" sz="2400" dirty="0"/>
          </a:p>
          <a:p>
            <a:pPr lvl="1"/>
            <a:r>
              <a:rPr lang="en-US" dirty="0"/>
              <a:t>Rural isolation and the hard-to-reach groups (older people, socially excluded groups and minority groups)</a:t>
            </a:r>
            <a:endParaRPr lang="en-GB" dirty="0"/>
          </a:p>
          <a:p>
            <a:pPr lvl="1"/>
            <a:r>
              <a:rPr lang="en-US" dirty="0"/>
              <a:t>Divided communities and opposition groups</a:t>
            </a:r>
            <a:endParaRPr lang="en-GB" dirty="0"/>
          </a:p>
          <a:p>
            <a:pPr lvl="1"/>
            <a:r>
              <a:rPr lang="en-US" dirty="0"/>
              <a:t>Location  and accessibility issues (transport requirements) </a:t>
            </a:r>
            <a:endParaRPr lang="en-GB" dirty="0"/>
          </a:p>
          <a:p>
            <a:pPr lvl="1"/>
            <a:r>
              <a:rPr lang="en-US" dirty="0"/>
              <a:t>The complexity of the planning process</a:t>
            </a:r>
            <a:endParaRPr lang="en-GB" dirty="0"/>
          </a:p>
          <a:p>
            <a:pPr lvl="1"/>
            <a:r>
              <a:rPr lang="en-US" dirty="0"/>
              <a:t>The levels of community infrastructure </a:t>
            </a:r>
            <a:endParaRPr lang="en-GB" dirty="0"/>
          </a:p>
          <a:p>
            <a:pPr lvl="1"/>
            <a:r>
              <a:rPr lang="en-US" dirty="0"/>
              <a:t>The gap in knowledge among the communities</a:t>
            </a:r>
          </a:p>
          <a:p>
            <a:pPr marL="0" indent="0">
              <a:buNone/>
            </a:pPr>
            <a:endParaRPr lang="en-US" dirty="0"/>
          </a:p>
          <a:p>
            <a:pPr marL="0" indent="0">
              <a:buNone/>
            </a:pPr>
            <a:endParaRPr lang="en-GB" dirty="0"/>
          </a:p>
        </p:txBody>
      </p:sp>
      <p:sp>
        <p:nvSpPr>
          <p:cNvPr id="5" name="Date Placeholder 4">
            <a:extLst>
              <a:ext uri="{FF2B5EF4-FFF2-40B4-BE49-F238E27FC236}">
                <a16:creationId xmlns:a16="http://schemas.microsoft.com/office/drawing/2014/main" id="{474FD151-3E38-4D62-8854-B9A6DB0CD30C}"/>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E94FB6B-CC33-4266-81AD-3A0723004AC8}"/>
              </a:ext>
            </a:extLst>
          </p:cNvPr>
          <p:cNvSpPr>
            <a:spLocks noGrp="1"/>
          </p:cNvSpPr>
          <p:nvPr>
            <p:ph type="sldNum" sz="quarter" idx="11"/>
          </p:nvPr>
        </p:nvSpPr>
        <p:spPr/>
        <p:txBody>
          <a:bodyPr/>
          <a:lstStyle/>
          <a:p>
            <a:pPr>
              <a:defRPr/>
            </a:pPr>
            <a:fld id="{386495F9-B3F5-4DDF-9323-6CEC80C52C17}" type="slidenum">
              <a:rPr lang="en-GB" altLang="en-US" smtClean="0"/>
              <a:pPr>
                <a:defRPr/>
              </a:pPr>
              <a:t>73</a:t>
            </a:fld>
            <a:endParaRPr lang="en-GB" altLang="en-US" dirty="0"/>
          </a:p>
        </p:txBody>
      </p:sp>
    </p:spTree>
    <p:extLst>
      <p:ext uri="{BB962C8B-B14F-4D97-AF65-F5344CB8AC3E}">
        <p14:creationId xmlns:p14="http://schemas.microsoft.com/office/powerpoint/2010/main" val="54809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1FB7-8191-432B-9581-A7555CF9BB75}"/>
              </a:ext>
            </a:extLst>
          </p:cNvPr>
          <p:cNvSpPr>
            <a:spLocks noGrp="1"/>
          </p:cNvSpPr>
          <p:nvPr>
            <p:ph type="title"/>
          </p:nvPr>
        </p:nvSpPr>
        <p:spPr>
          <a:xfrm>
            <a:off x="0" y="274638"/>
            <a:ext cx="9144000" cy="1143000"/>
          </a:xfrm>
        </p:spPr>
        <p:txBody>
          <a:bodyPr/>
          <a:lstStyle/>
          <a:p>
            <a:r>
              <a:rPr lang="en-US" sz="3600" b="1" dirty="0"/>
              <a:t>Barriers of effectively planning and designing community engagement Continue..</a:t>
            </a:r>
            <a:endParaRPr lang="en-GB" sz="3600" dirty="0"/>
          </a:p>
        </p:txBody>
      </p:sp>
      <p:sp>
        <p:nvSpPr>
          <p:cNvPr id="3" name="Content Placeholder 2">
            <a:extLst>
              <a:ext uri="{FF2B5EF4-FFF2-40B4-BE49-F238E27FC236}">
                <a16:creationId xmlns:a16="http://schemas.microsoft.com/office/drawing/2014/main" id="{843289F5-5B7F-484C-B6BA-89DC179E1B1B}"/>
              </a:ext>
            </a:extLst>
          </p:cNvPr>
          <p:cNvSpPr>
            <a:spLocks noGrp="1"/>
          </p:cNvSpPr>
          <p:nvPr>
            <p:ph sz="half" idx="1"/>
          </p:nvPr>
        </p:nvSpPr>
        <p:spPr>
          <a:xfrm>
            <a:off x="390364" y="2063898"/>
            <a:ext cx="8363272" cy="3525342"/>
          </a:xfrm>
        </p:spPr>
        <p:txBody>
          <a:bodyPr/>
          <a:lstStyle/>
          <a:p>
            <a:pPr lvl="0"/>
            <a:r>
              <a:rPr lang="en-US" sz="2400" dirty="0"/>
              <a:t>Lack of trust, commitment, confidence, clarity of purpose, respect, diversity and inequity in the system.</a:t>
            </a:r>
            <a:endParaRPr lang="en-GB" sz="2400" dirty="0"/>
          </a:p>
          <a:p>
            <a:pPr lvl="0"/>
            <a:r>
              <a:rPr lang="en-US" sz="2400" dirty="0"/>
              <a:t>Need for outreach activities </a:t>
            </a:r>
            <a:endParaRPr lang="en-GB" sz="2400" dirty="0"/>
          </a:p>
          <a:p>
            <a:pPr lvl="0"/>
            <a:r>
              <a:rPr lang="en-US" sz="2400" dirty="0"/>
              <a:t>Poor conflict resolution abilities</a:t>
            </a:r>
            <a:endParaRPr lang="en-GB" sz="2400" dirty="0"/>
          </a:p>
          <a:p>
            <a:pPr lvl="0"/>
            <a:r>
              <a:rPr lang="en-US" sz="2400" dirty="0"/>
              <a:t>Unclear rights and responsibilities</a:t>
            </a:r>
            <a:endParaRPr lang="en-GB" sz="2400" dirty="0"/>
          </a:p>
          <a:p>
            <a:pPr lvl="0"/>
            <a:r>
              <a:rPr lang="en-US" sz="2400" dirty="0"/>
              <a:t>Format, the content of communication and publicity materials</a:t>
            </a:r>
            <a:endParaRPr lang="en-GB" sz="2400" dirty="0"/>
          </a:p>
          <a:p>
            <a:pPr lvl="0"/>
            <a:r>
              <a:rPr lang="en-US" sz="2400" dirty="0"/>
              <a:t>Interpreters and signers</a:t>
            </a:r>
            <a:endParaRPr lang="en-GB" sz="2400" dirty="0"/>
          </a:p>
        </p:txBody>
      </p:sp>
      <p:sp>
        <p:nvSpPr>
          <p:cNvPr id="5" name="Date Placeholder 4">
            <a:extLst>
              <a:ext uri="{FF2B5EF4-FFF2-40B4-BE49-F238E27FC236}">
                <a16:creationId xmlns:a16="http://schemas.microsoft.com/office/drawing/2014/main" id="{11C87140-E5B1-479C-BFBC-4C51B575332F}"/>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8921A37A-A48C-45CD-8A86-43336DC2D7B1}"/>
              </a:ext>
            </a:extLst>
          </p:cNvPr>
          <p:cNvSpPr>
            <a:spLocks noGrp="1"/>
          </p:cNvSpPr>
          <p:nvPr>
            <p:ph type="sldNum" sz="quarter" idx="11"/>
          </p:nvPr>
        </p:nvSpPr>
        <p:spPr/>
        <p:txBody>
          <a:bodyPr/>
          <a:lstStyle/>
          <a:p>
            <a:pPr>
              <a:defRPr/>
            </a:pPr>
            <a:fld id="{386495F9-B3F5-4DDF-9323-6CEC80C52C17}" type="slidenum">
              <a:rPr lang="en-GB" altLang="en-US" smtClean="0"/>
              <a:pPr>
                <a:defRPr/>
              </a:pPr>
              <a:t>74</a:t>
            </a:fld>
            <a:endParaRPr lang="en-GB" altLang="en-US" dirty="0"/>
          </a:p>
        </p:txBody>
      </p:sp>
    </p:spTree>
    <p:extLst>
      <p:ext uri="{BB962C8B-B14F-4D97-AF65-F5344CB8AC3E}">
        <p14:creationId xmlns:p14="http://schemas.microsoft.com/office/powerpoint/2010/main" val="659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BDDA-ED99-4710-BA02-A2A7E666E5C1}"/>
              </a:ext>
            </a:extLst>
          </p:cNvPr>
          <p:cNvSpPr>
            <a:spLocks noGrp="1"/>
          </p:cNvSpPr>
          <p:nvPr>
            <p:ph type="title"/>
          </p:nvPr>
        </p:nvSpPr>
        <p:spPr>
          <a:xfrm>
            <a:off x="180159" y="383010"/>
            <a:ext cx="8713663" cy="1426170"/>
          </a:xfrm>
        </p:spPr>
        <p:txBody>
          <a:bodyPr/>
          <a:lstStyle/>
          <a:p>
            <a:r>
              <a:rPr lang="en-US" sz="3600" b="1" dirty="0"/>
              <a:t>Training and support required when planning and designing community engagement</a:t>
            </a:r>
            <a:br>
              <a:rPr lang="en-US" dirty="0"/>
            </a:br>
            <a:endParaRPr lang="en-GB" dirty="0"/>
          </a:p>
        </p:txBody>
      </p:sp>
      <p:sp>
        <p:nvSpPr>
          <p:cNvPr id="3" name="Content Placeholder 2">
            <a:extLst>
              <a:ext uri="{FF2B5EF4-FFF2-40B4-BE49-F238E27FC236}">
                <a16:creationId xmlns:a16="http://schemas.microsoft.com/office/drawing/2014/main" id="{228AC0FC-E7F6-4A5B-8A62-34F385EC0A5F}"/>
              </a:ext>
            </a:extLst>
          </p:cNvPr>
          <p:cNvSpPr>
            <a:spLocks noGrp="1"/>
          </p:cNvSpPr>
          <p:nvPr>
            <p:ph sz="half" idx="1"/>
          </p:nvPr>
        </p:nvSpPr>
        <p:spPr>
          <a:xfrm>
            <a:off x="250825" y="1916832"/>
            <a:ext cx="8642998" cy="3312368"/>
          </a:xfrm>
        </p:spPr>
        <p:txBody>
          <a:bodyPr/>
          <a:lstStyle/>
          <a:p>
            <a:pPr lvl="0"/>
            <a:r>
              <a:rPr lang="en-US" dirty="0"/>
              <a:t>Training and support are required in the following areas:</a:t>
            </a:r>
            <a:endParaRPr lang="en-GB" dirty="0"/>
          </a:p>
          <a:p>
            <a:pPr lvl="1"/>
            <a:r>
              <a:rPr lang="en-US" dirty="0"/>
              <a:t>Leadership, negotiation and conflict resolution skills.</a:t>
            </a:r>
            <a:endParaRPr lang="en-GB" dirty="0"/>
          </a:p>
          <a:p>
            <a:pPr lvl="1"/>
            <a:r>
              <a:rPr lang="en-US" dirty="0"/>
              <a:t>How to manage the community expectations, solve the problem, and decision making.</a:t>
            </a:r>
            <a:endParaRPr lang="en-GB" dirty="0"/>
          </a:p>
          <a:p>
            <a:pPr lvl="1"/>
            <a:r>
              <a:rPr lang="en-US" dirty="0"/>
              <a:t>Effective internal and external communication: basic writing skills, reading, speaking, active listening skills, and interpreters to relate with them in their local vernacular.</a:t>
            </a:r>
            <a:endParaRPr lang="en-GB" dirty="0"/>
          </a:p>
          <a:p>
            <a:pPr marL="0" indent="0">
              <a:buNone/>
            </a:pPr>
            <a:endParaRPr lang="en-GB" dirty="0"/>
          </a:p>
        </p:txBody>
      </p:sp>
      <p:sp>
        <p:nvSpPr>
          <p:cNvPr id="5" name="Date Placeholder 4">
            <a:extLst>
              <a:ext uri="{FF2B5EF4-FFF2-40B4-BE49-F238E27FC236}">
                <a16:creationId xmlns:a16="http://schemas.microsoft.com/office/drawing/2014/main" id="{1D163798-8BA7-4ABA-B467-DF67DDC2CA92}"/>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DB6B295-C695-4B37-A376-21E724874BB2}"/>
              </a:ext>
            </a:extLst>
          </p:cNvPr>
          <p:cNvSpPr>
            <a:spLocks noGrp="1"/>
          </p:cNvSpPr>
          <p:nvPr>
            <p:ph type="sldNum" sz="quarter" idx="11"/>
          </p:nvPr>
        </p:nvSpPr>
        <p:spPr/>
        <p:txBody>
          <a:bodyPr/>
          <a:lstStyle/>
          <a:p>
            <a:pPr>
              <a:defRPr/>
            </a:pPr>
            <a:fld id="{386495F9-B3F5-4DDF-9323-6CEC80C52C17}" type="slidenum">
              <a:rPr lang="en-GB" altLang="en-US" smtClean="0"/>
              <a:pPr>
                <a:defRPr/>
              </a:pPr>
              <a:t>75</a:t>
            </a:fld>
            <a:endParaRPr lang="en-GB" altLang="en-US" dirty="0"/>
          </a:p>
        </p:txBody>
      </p:sp>
    </p:spTree>
    <p:extLst>
      <p:ext uri="{BB962C8B-B14F-4D97-AF65-F5344CB8AC3E}">
        <p14:creationId xmlns:p14="http://schemas.microsoft.com/office/powerpoint/2010/main" val="16417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02D1-EC63-43FA-BD65-4580B78A170A}"/>
              </a:ext>
            </a:extLst>
          </p:cNvPr>
          <p:cNvSpPr>
            <a:spLocks noGrp="1"/>
          </p:cNvSpPr>
          <p:nvPr>
            <p:ph type="title"/>
          </p:nvPr>
        </p:nvSpPr>
        <p:spPr>
          <a:xfrm>
            <a:off x="179513" y="274638"/>
            <a:ext cx="8815786" cy="1570186"/>
          </a:xfrm>
        </p:spPr>
        <p:txBody>
          <a:bodyPr/>
          <a:lstStyle/>
          <a:p>
            <a:r>
              <a:rPr lang="en-US" sz="3600" b="1" dirty="0"/>
              <a:t>Training and support required when planning and designing community engagement.. Continue..</a:t>
            </a:r>
            <a:endParaRPr lang="en-GB" sz="3600" dirty="0"/>
          </a:p>
        </p:txBody>
      </p:sp>
      <p:sp>
        <p:nvSpPr>
          <p:cNvPr id="3" name="Content Placeholder 2">
            <a:extLst>
              <a:ext uri="{FF2B5EF4-FFF2-40B4-BE49-F238E27FC236}">
                <a16:creationId xmlns:a16="http://schemas.microsoft.com/office/drawing/2014/main" id="{98526EF0-2208-42F6-AD2A-139858163782}"/>
              </a:ext>
            </a:extLst>
          </p:cNvPr>
          <p:cNvSpPr>
            <a:spLocks noGrp="1"/>
          </p:cNvSpPr>
          <p:nvPr>
            <p:ph sz="half" idx="1"/>
          </p:nvPr>
        </p:nvSpPr>
        <p:spPr>
          <a:xfrm>
            <a:off x="282372" y="2207915"/>
            <a:ext cx="8538099" cy="3024337"/>
          </a:xfrm>
        </p:spPr>
        <p:txBody>
          <a:bodyPr/>
          <a:lstStyle/>
          <a:p>
            <a:pPr lvl="0"/>
            <a:r>
              <a:rPr lang="en-US" sz="2400" dirty="0"/>
              <a:t>Provide support to the community in building a strong commitment to readiness and resilience.</a:t>
            </a:r>
            <a:endParaRPr lang="en-GB" sz="2400" dirty="0"/>
          </a:p>
          <a:p>
            <a:pPr lvl="0"/>
            <a:r>
              <a:rPr lang="en-US" sz="2400" dirty="0"/>
              <a:t>Train and support key stakeholders in understanding and interpreting schedules, budgets, monitor progress and feedback.</a:t>
            </a:r>
            <a:endParaRPr lang="en-GB" sz="2400" dirty="0"/>
          </a:p>
          <a:p>
            <a:pPr lvl="0"/>
            <a:r>
              <a:rPr lang="en-US" sz="2400" dirty="0"/>
              <a:t>Guide them on the fundamentals of mutual respect, diversity, discrimination and unconscious bias.</a:t>
            </a:r>
            <a:endParaRPr lang="en-GB" sz="2400" dirty="0"/>
          </a:p>
          <a:p>
            <a:endParaRPr lang="en-GB" dirty="0"/>
          </a:p>
        </p:txBody>
      </p:sp>
      <p:sp>
        <p:nvSpPr>
          <p:cNvPr id="5" name="Date Placeholder 4">
            <a:extLst>
              <a:ext uri="{FF2B5EF4-FFF2-40B4-BE49-F238E27FC236}">
                <a16:creationId xmlns:a16="http://schemas.microsoft.com/office/drawing/2014/main" id="{AB4A4E47-BEB7-4A9C-A273-3E615050C0A7}"/>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CA8EAC0-A292-478A-8041-3764DBB75A50}"/>
              </a:ext>
            </a:extLst>
          </p:cNvPr>
          <p:cNvSpPr>
            <a:spLocks noGrp="1"/>
          </p:cNvSpPr>
          <p:nvPr>
            <p:ph type="sldNum" sz="quarter" idx="11"/>
          </p:nvPr>
        </p:nvSpPr>
        <p:spPr/>
        <p:txBody>
          <a:bodyPr/>
          <a:lstStyle/>
          <a:p>
            <a:pPr>
              <a:defRPr/>
            </a:pPr>
            <a:fld id="{386495F9-B3F5-4DDF-9323-6CEC80C52C17}" type="slidenum">
              <a:rPr lang="en-GB" altLang="en-US" smtClean="0"/>
              <a:pPr>
                <a:defRPr/>
              </a:pPr>
              <a:t>76</a:t>
            </a:fld>
            <a:endParaRPr lang="en-GB" altLang="en-US" dirty="0"/>
          </a:p>
        </p:txBody>
      </p:sp>
    </p:spTree>
    <p:extLst>
      <p:ext uri="{BB962C8B-B14F-4D97-AF65-F5344CB8AC3E}">
        <p14:creationId xmlns:p14="http://schemas.microsoft.com/office/powerpoint/2010/main" val="202444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528" y="1340768"/>
            <a:ext cx="8640960" cy="1944216"/>
          </a:xfrm>
        </p:spPr>
        <p:txBody>
          <a:bodyPr/>
          <a:lstStyle/>
          <a:p>
            <a:pPr eaLnBrk="1" fontAlgn="auto" hangingPunct="1">
              <a:spcAft>
                <a:spcPts val="0"/>
              </a:spcAft>
              <a:defRPr/>
            </a:pPr>
            <a:br>
              <a:rPr lang="en-GB" sz="4000" dirty="0"/>
            </a:br>
            <a:br>
              <a:rPr lang="en-GB" sz="4000" dirty="0"/>
            </a:br>
            <a:br>
              <a:rPr lang="en-GB" sz="4000" dirty="0"/>
            </a:br>
            <a:r>
              <a:rPr lang="en-GB" sz="4000" b="1" dirty="0"/>
              <a:t>LCBB4011 – Community Engagement</a:t>
            </a:r>
            <a:br>
              <a:rPr lang="en-GB" sz="4000" dirty="0"/>
            </a:br>
            <a:br>
              <a:rPr lang="en-GB" sz="4000" dirty="0"/>
            </a:br>
            <a:r>
              <a:rPr lang="en-GB" sz="3200" b="1" dirty="0"/>
              <a:t>Week 6: Quality Standards for Community Engagement </a:t>
            </a:r>
            <a:br>
              <a:rPr lang="en-US" sz="3200" dirty="0"/>
            </a:br>
            <a:endParaRPr lang="en-US" sz="32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EDAAF-D496-4703-B972-4EE8FA880393}"/>
              </a:ext>
            </a:extLst>
          </p:cNvPr>
          <p:cNvSpPr>
            <a:spLocks noGrp="1"/>
          </p:cNvSpPr>
          <p:nvPr>
            <p:ph type="title"/>
          </p:nvPr>
        </p:nvSpPr>
        <p:spPr>
          <a:xfrm>
            <a:off x="457200" y="274638"/>
            <a:ext cx="8229600" cy="994122"/>
          </a:xfrm>
        </p:spPr>
        <p:txBody>
          <a:bodyPr/>
          <a:lstStyle/>
          <a:p>
            <a:r>
              <a:rPr lang="en-GB" b="1" dirty="0"/>
              <a:t>What are Standards?</a:t>
            </a:r>
            <a:endParaRPr lang="en-GB" dirty="0"/>
          </a:p>
        </p:txBody>
      </p:sp>
      <p:sp>
        <p:nvSpPr>
          <p:cNvPr id="5" name="Date Placeholder 4">
            <a:extLst>
              <a:ext uri="{FF2B5EF4-FFF2-40B4-BE49-F238E27FC236}">
                <a16:creationId xmlns:a16="http://schemas.microsoft.com/office/drawing/2014/main" id="{682C1D07-9FFF-40DD-894E-7B6EB35E2D0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52C7517-05C9-4958-9106-933D191E1F3C}"/>
              </a:ext>
            </a:extLst>
          </p:cNvPr>
          <p:cNvSpPr>
            <a:spLocks noGrp="1"/>
          </p:cNvSpPr>
          <p:nvPr>
            <p:ph type="sldNum" sz="quarter" idx="11"/>
          </p:nvPr>
        </p:nvSpPr>
        <p:spPr/>
        <p:txBody>
          <a:bodyPr/>
          <a:lstStyle/>
          <a:p>
            <a:pPr>
              <a:defRPr/>
            </a:pPr>
            <a:fld id="{386495F9-B3F5-4DDF-9323-6CEC80C52C17}" type="slidenum">
              <a:rPr lang="en-GB" altLang="en-US" smtClean="0"/>
              <a:pPr>
                <a:defRPr/>
              </a:pPr>
              <a:t>78</a:t>
            </a:fld>
            <a:endParaRPr lang="en-GB" altLang="en-US" dirty="0"/>
          </a:p>
        </p:txBody>
      </p:sp>
      <p:pic>
        <p:nvPicPr>
          <p:cNvPr id="10242" name="Picture 2" descr="About NACE Standards - NACE">
            <a:extLst>
              <a:ext uri="{FF2B5EF4-FFF2-40B4-BE49-F238E27FC236}">
                <a16:creationId xmlns:a16="http://schemas.microsoft.com/office/drawing/2014/main" id="{A1114B46-DEA2-4966-891E-172966A9563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11560" y="1605390"/>
            <a:ext cx="7704855" cy="3695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91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45FC7C-D072-4F6D-9BAE-1996AB7D5700}"/>
              </a:ext>
            </a:extLst>
          </p:cNvPr>
          <p:cNvSpPr>
            <a:spLocks noGrp="1"/>
          </p:cNvSpPr>
          <p:nvPr>
            <p:ph sz="half" idx="1"/>
          </p:nvPr>
        </p:nvSpPr>
        <p:spPr>
          <a:xfrm>
            <a:off x="971600" y="836712"/>
            <a:ext cx="7715200" cy="4608511"/>
          </a:xfrm>
        </p:spPr>
        <p:txBody>
          <a:bodyPr/>
          <a:lstStyle/>
          <a:p>
            <a:r>
              <a:rPr lang="en-GB" sz="1800" dirty="0"/>
              <a:t>Standards are benchmarks or </a:t>
            </a:r>
            <a:r>
              <a:rPr lang="en-GB" sz="2000" dirty="0"/>
              <a:t>measurements</a:t>
            </a:r>
            <a:r>
              <a:rPr lang="en-GB" sz="1800" dirty="0"/>
              <a:t> of best practices.</a:t>
            </a:r>
          </a:p>
          <a:p>
            <a:endParaRPr lang="en-GB" sz="1800" dirty="0"/>
          </a:p>
          <a:p>
            <a:r>
              <a:rPr lang="en-GB" sz="1800" dirty="0"/>
              <a:t>It is intended to act as a reference point for quality and accountability</a:t>
            </a:r>
          </a:p>
          <a:p>
            <a:endParaRPr lang="en-GB" sz="1800" dirty="0"/>
          </a:p>
          <a:p>
            <a:r>
              <a:rPr lang="en-GB" sz="1800" dirty="0"/>
              <a:t>Standards are designed to reflect the principles of participation, engagement and empowerment.</a:t>
            </a:r>
          </a:p>
          <a:p>
            <a:endParaRPr lang="en-GB" sz="1800" dirty="0"/>
          </a:p>
          <a:p>
            <a:r>
              <a:rPr lang="en-GB" sz="1800" dirty="0"/>
              <a:t>For effective and efficient community engagement, standards are required to guide the entire process.</a:t>
            </a:r>
          </a:p>
          <a:p>
            <a:endParaRPr lang="en-GB" sz="1800" dirty="0"/>
          </a:p>
          <a:p>
            <a:r>
              <a:rPr lang="en-GB" sz="1800" dirty="0"/>
              <a:t>Community engagement standards provide detailed performance statements that can be adopted and implement to achieve the highest quality outcome.</a:t>
            </a:r>
          </a:p>
        </p:txBody>
      </p:sp>
      <p:sp>
        <p:nvSpPr>
          <p:cNvPr id="5" name="Date Placeholder 4">
            <a:extLst>
              <a:ext uri="{FF2B5EF4-FFF2-40B4-BE49-F238E27FC236}">
                <a16:creationId xmlns:a16="http://schemas.microsoft.com/office/drawing/2014/main" id="{CC04D117-7E38-437D-8398-C571E78A0B3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E96694D3-D5A6-472F-BDF4-0789160C0F0F}"/>
              </a:ext>
            </a:extLst>
          </p:cNvPr>
          <p:cNvSpPr>
            <a:spLocks noGrp="1"/>
          </p:cNvSpPr>
          <p:nvPr>
            <p:ph type="sldNum" sz="quarter" idx="11"/>
          </p:nvPr>
        </p:nvSpPr>
        <p:spPr/>
        <p:txBody>
          <a:bodyPr/>
          <a:lstStyle/>
          <a:p>
            <a:pPr>
              <a:defRPr/>
            </a:pPr>
            <a:fld id="{386495F9-B3F5-4DDF-9323-6CEC80C52C17}" type="slidenum">
              <a:rPr lang="en-GB" altLang="en-US" smtClean="0"/>
              <a:pPr>
                <a:defRPr/>
              </a:pPr>
              <a:t>79</a:t>
            </a:fld>
            <a:endParaRPr lang="en-GB" altLang="en-US" dirty="0"/>
          </a:p>
        </p:txBody>
      </p:sp>
    </p:spTree>
    <p:extLst>
      <p:ext uri="{BB962C8B-B14F-4D97-AF65-F5344CB8AC3E}">
        <p14:creationId xmlns:p14="http://schemas.microsoft.com/office/powerpoint/2010/main" val="132077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90FC-6DCD-4FB9-9C5A-040AC9E5A814}"/>
              </a:ext>
            </a:extLst>
          </p:cNvPr>
          <p:cNvSpPr>
            <a:spLocks noGrp="1"/>
          </p:cNvSpPr>
          <p:nvPr>
            <p:ph type="title"/>
          </p:nvPr>
        </p:nvSpPr>
        <p:spPr>
          <a:xfrm>
            <a:off x="179512" y="142683"/>
            <a:ext cx="8507288" cy="1143000"/>
          </a:xfrm>
        </p:spPr>
        <p:txBody>
          <a:bodyPr/>
          <a:lstStyle/>
          <a:p>
            <a:r>
              <a:rPr lang="en-GB" sz="3600" b="1" dirty="0"/>
              <a:t>Standards in Community Engagement</a:t>
            </a:r>
            <a:endParaRPr lang="en-GB" sz="3600" dirty="0"/>
          </a:p>
        </p:txBody>
      </p:sp>
      <p:sp>
        <p:nvSpPr>
          <p:cNvPr id="3" name="Content Placeholder 2">
            <a:extLst>
              <a:ext uri="{FF2B5EF4-FFF2-40B4-BE49-F238E27FC236}">
                <a16:creationId xmlns:a16="http://schemas.microsoft.com/office/drawing/2014/main" id="{110BB245-CD4B-43A0-9BD9-3C91D0C10AB2}"/>
              </a:ext>
            </a:extLst>
          </p:cNvPr>
          <p:cNvSpPr>
            <a:spLocks noGrp="1"/>
          </p:cNvSpPr>
          <p:nvPr>
            <p:ph sz="half" idx="1"/>
          </p:nvPr>
        </p:nvSpPr>
        <p:spPr>
          <a:xfrm>
            <a:off x="179512" y="1614065"/>
            <a:ext cx="5112567" cy="3629870"/>
          </a:xfrm>
        </p:spPr>
        <p:txBody>
          <a:bodyPr/>
          <a:lstStyle/>
          <a:p>
            <a:r>
              <a:rPr lang="en-GB" sz="2000" dirty="0"/>
              <a:t>Standards are the best practices designed to benchmark and measure effective and efficient community engagement processes.</a:t>
            </a:r>
          </a:p>
          <a:p>
            <a:r>
              <a:rPr lang="en-GB" sz="2000" dirty="0"/>
              <a:t>In community engagement, standards are based on policies that reflect:</a:t>
            </a:r>
          </a:p>
          <a:p>
            <a:pPr lvl="1">
              <a:buFont typeface="Arial" panose="020B0604020202020204" pitchFamily="34" charset="0"/>
              <a:buChar char="•"/>
            </a:pPr>
            <a:r>
              <a:rPr lang="en-GB" sz="2000" dirty="0"/>
              <a:t>Inclusion</a:t>
            </a:r>
          </a:p>
          <a:p>
            <a:pPr lvl="1">
              <a:buFont typeface="Arial" panose="020B0604020202020204" pitchFamily="34" charset="0"/>
              <a:buChar char="•"/>
            </a:pPr>
            <a:r>
              <a:rPr lang="en-GB" sz="2000" dirty="0"/>
              <a:t>Fairness</a:t>
            </a:r>
          </a:p>
          <a:p>
            <a:pPr lvl="1">
              <a:buFont typeface="Arial" panose="020B0604020202020204" pitchFamily="34" charset="0"/>
              <a:buChar char="•"/>
            </a:pPr>
            <a:r>
              <a:rPr lang="en-GB" sz="2000" dirty="0"/>
              <a:t>Equality</a:t>
            </a:r>
          </a:p>
          <a:p>
            <a:pPr lvl="1">
              <a:buFont typeface="Arial" panose="020B0604020202020204" pitchFamily="34" charset="0"/>
              <a:buChar char="•"/>
            </a:pPr>
            <a:r>
              <a:rPr lang="en-GB" sz="2000" dirty="0"/>
              <a:t>Participation</a:t>
            </a:r>
          </a:p>
          <a:p>
            <a:endParaRPr lang="en-GB" dirty="0"/>
          </a:p>
        </p:txBody>
      </p:sp>
      <p:sp>
        <p:nvSpPr>
          <p:cNvPr id="5" name="Date Placeholder 4">
            <a:extLst>
              <a:ext uri="{FF2B5EF4-FFF2-40B4-BE49-F238E27FC236}">
                <a16:creationId xmlns:a16="http://schemas.microsoft.com/office/drawing/2014/main" id="{842653B3-AB71-4826-85EF-6B64B73F3C1C}"/>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5668FBED-3D36-466C-9495-7A748B8AF937}"/>
              </a:ext>
            </a:extLst>
          </p:cNvPr>
          <p:cNvSpPr>
            <a:spLocks noGrp="1"/>
          </p:cNvSpPr>
          <p:nvPr>
            <p:ph type="sldNum" sz="quarter" idx="11"/>
          </p:nvPr>
        </p:nvSpPr>
        <p:spPr/>
        <p:txBody>
          <a:bodyPr/>
          <a:lstStyle/>
          <a:p>
            <a:pPr>
              <a:defRPr/>
            </a:pPr>
            <a:fld id="{386495F9-B3F5-4DDF-9323-6CEC80C52C17}" type="slidenum">
              <a:rPr lang="en-GB" altLang="en-US" smtClean="0"/>
              <a:pPr>
                <a:defRPr/>
              </a:pPr>
              <a:t>80</a:t>
            </a:fld>
            <a:endParaRPr lang="en-GB" altLang="en-US" dirty="0"/>
          </a:p>
        </p:txBody>
      </p:sp>
      <p:pic>
        <p:nvPicPr>
          <p:cNvPr id="5122" name="Picture 2" descr="We Want Fair AI Algorithms – But How To Define Fairness? (Fairness Series  Part 3) - MOSTLY AI">
            <a:extLst>
              <a:ext uri="{FF2B5EF4-FFF2-40B4-BE49-F238E27FC236}">
                <a16:creationId xmlns:a16="http://schemas.microsoft.com/office/drawing/2014/main" id="{1442C239-0E49-4F99-9AB6-F2BBB7DAD49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08104" y="1988840"/>
            <a:ext cx="3479036" cy="276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34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BE07-D640-42C2-8C61-BA1CBD1A49F8}"/>
              </a:ext>
            </a:extLst>
          </p:cNvPr>
          <p:cNvSpPr>
            <a:spLocks noGrp="1"/>
          </p:cNvSpPr>
          <p:nvPr>
            <p:ph type="title"/>
          </p:nvPr>
        </p:nvSpPr>
        <p:spPr>
          <a:xfrm>
            <a:off x="457200" y="-28253"/>
            <a:ext cx="8229600" cy="770980"/>
          </a:xfrm>
        </p:spPr>
        <p:txBody>
          <a:bodyPr/>
          <a:lstStyle/>
          <a:p>
            <a:r>
              <a:rPr lang="en-US" sz="3600" b="1" dirty="0"/>
              <a:t>Inclusion Standard</a:t>
            </a:r>
            <a:endParaRPr lang="en-GB" sz="3600" dirty="0"/>
          </a:p>
        </p:txBody>
      </p:sp>
      <p:sp>
        <p:nvSpPr>
          <p:cNvPr id="4" name="Content Placeholder 3">
            <a:extLst>
              <a:ext uri="{FF2B5EF4-FFF2-40B4-BE49-F238E27FC236}">
                <a16:creationId xmlns:a16="http://schemas.microsoft.com/office/drawing/2014/main" id="{C88F4A78-36C8-4F18-A944-EC493F9121E3}"/>
              </a:ext>
            </a:extLst>
          </p:cNvPr>
          <p:cNvSpPr>
            <a:spLocks noGrp="1"/>
          </p:cNvSpPr>
          <p:nvPr>
            <p:ph sz="half" idx="2"/>
          </p:nvPr>
        </p:nvSpPr>
        <p:spPr>
          <a:xfrm>
            <a:off x="4355976" y="935174"/>
            <a:ext cx="4788023" cy="4798081"/>
          </a:xfrm>
        </p:spPr>
        <p:txBody>
          <a:bodyPr/>
          <a:lstStyle/>
          <a:p>
            <a:r>
              <a:rPr lang="en-GB" sz="2200" dirty="0"/>
              <a:t>Nature and structure are characterised to have a hierarchy, which means people can be excluded and oppressed; Therefore, the inclusion standard focuses on everyone having equal access to health, justice, wealth, and other opportunities.</a:t>
            </a:r>
          </a:p>
          <a:p>
            <a:r>
              <a:rPr lang="en-GB" sz="2200" dirty="0"/>
              <a:t>Involvement standards promote human capital development to improve community life and help people live to their potentials.</a:t>
            </a:r>
          </a:p>
          <a:p>
            <a:endParaRPr lang="en-GB" dirty="0"/>
          </a:p>
        </p:txBody>
      </p:sp>
      <p:sp>
        <p:nvSpPr>
          <p:cNvPr id="5" name="Date Placeholder 4">
            <a:extLst>
              <a:ext uri="{FF2B5EF4-FFF2-40B4-BE49-F238E27FC236}">
                <a16:creationId xmlns:a16="http://schemas.microsoft.com/office/drawing/2014/main" id="{492FA6CA-42B0-4B3A-90A2-6E8CA4D9D8AC}"/>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F3B05FCB-2A0E-4454-A9E2-11F84B967CD0}"/>
              </a:ext>
            </a:extLst>
          </p:cNvPr>
          <p:cNvSpPr>
            <a:spLocks noGrp="1"/>
          </p:cNvSpPr>
          <p:nvPr>
            <p:ph type="sldNum" sz="quarter" idx="11"/>
          </p:nvPr>
        </p:nvSpPr>
        <p:spPr/>
        <p:txBody>
          <a:bodyPr/>
          <a:lstStyle/>
          <a:p>
            <a:pPr>
              <a:defRPr/>
            </a:pPr>
            <a:fld id="{386495F9-B3F5-4DDF-9323-6CEC80C52C17}" type="slidenum">
              <a:rPr lang="en-GB" altLang="en-US" smtClean="0"/>
              <a:pPr>
                <a:defRPr/>
              </a:pPr>
              <a:t>81</a:t>
            </a:fld>
            <a:endParaRPr lang="en-GB" altLang="en-US" dirty="0"/>
          </a:p>
        </p:txBody>
      </p:sp>
      <p:pic>
        <p:nvPicPr>
          <p:cNvPr id="2050" name="Picture 2" descr="The 5 Levels of Inclusion | Digital Scribbler, Inc">
            <a:extLst>
              <a:ext uri="{FF2B5EF4-FFF2-40B4-BE49-F238E27FC236}">
                <a16:creationId xmlns:a16="http://schemas.microsoft.com/office/drawing/2014/main" id="{1B039F09-A248-4931-9FAC-8A168C904399}"/>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45850" y="1417638"/>
            <a:ext cx="4426150" cy="365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14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FDCB-60C0-4EB9-BB72-10A6D92ED4E2}"/>
              </a:ext>
            </a:extLst>
          </p:cNvPr>
          <p:cNvSpPr>
            <a:spLocks noGrp="1"/>
          </p:cNvSpPr>
          <p:nvPr>
            <p:ph type="title"/>
          </p:nvPr>
        </p:nvSpPr>
        <p:spPr>
          <a:xfrm>
            <a:off x="474168" y="109167"/>
            <a:ext cx="8229600" cy="1176684"/>
          </a:xfrm>
        </p:spPr>
        <p:txBody>
          <a:bodyPr/>
          <a:lstStyle/>
          <a:p>
            <a:r>
              <a:rPr lang="en-GB" sz="3200" dirty="0"/>
              <a:t>Inclusion standards promote the law against discrimination; no discrimination:</a:t>
            </a:r>
            <a:endParaRPr lang="en-GB" dirty="0"/>
          </a:p>
        </p:txBody>
      </p:sp>
      <p:sp>
        <p:nvSpPr>
          <p:cNvPr id="3" name="Content Placeholder 2">
            <a:extLst>
              <a:ext uri="{FF2B5EF4-FFF2-40B4-BE49-F238E27FC236}">
                <a16:creationId xmlns:a16="http://schemas.microsoft.com/office/drawing/2014/main" id="{8CAF8C59-A240-4808-A270-866C2F6A6EDB}"/>
              </a:ext>
            </a:extLst>
          </p:cNvPr>
          <p:cNvSpPr>
            <a:spLocks noGrp="1"/>
          </p:cNvSpPr>
          <p:nvPr>
            <p:ph sz="half" idx="1"/>
          </p:nvPr>
        </p:nvSpPr>
        <p:spPr>
          <a:xfrm>
            <a:off x="476095" y="1628800"/>
            <a:ext cx="2857364" cy="3254660"/>
          </a:xfrm>
        </p:spPr>
        <p:txBody>
          <a:bodyPr/>
          <a:lstStyle/>
          <a:p>
            <a:r>
              <a:rPr lang="en-GB" sz="2000" dirty="0"/>
              <a:t>Age</a:t>
            </a:r>
          </a:p>
          <a:p>
            <a:r>
              <a:rPr lang="en-GB" sz="2000" dirty="0"/>
              <a:t>Disability</a:t>
            </a:r>
          </a:p>
          <a:p>
            <a:r>
              <a:rPr lang="en-GB" sz="2000" dirty="0"/>
              <a:t>Sex</a:t>
            </a:r>
          </a:p>
          <a:p>
            <a:r>
              <a:rPr lang="en-GB" sz="2000" dirty="0"/>
              <a:t>Gender</a:t>
            </a:r>
          </a:p>
          <a:p>
            <a:r>
              <a:rPr lang="en-GB" sz="2000" dirty="0"/>
              <a:t>Marriage</a:t>
            </a:r>
          </a:p>
          <a:p>
            <a:r>
              <a:rPr lang="en-GB" sz="2000" dirty="0"/>
              <a:t>Pregnancy</a:t>
            </a:r>
          </a:p>
          <a:p>
            <a:r>
              <a:rPr lang="en-GB" sz="2000" dirty="0"/>
              <a:t>Maternity</a:t>
            </a:r>
          </a:p>
          <a:p>
            <a:r>
              <a:rPr lang="en-GB" sz="2000" dirty="0"/>
              <a:t>Race</a:t>
            </a:r>
          </a:p>
          <a:p>
            <a:r>
              <a:rPr lang="en-GB" sz="2000" dirty="0"/>
              <a:t>Religion </a:t>
            </a:r>
          </a:p>
        </p:txBody>
      </p:sp>
      <p:sp>
        <p:nvSpPr>
          <p:cNvPr id="5" name="Date Placeholder 4">
            <a:extLst>
              <a:ext uri="{FF2B5EF4-FFF2-40B4-BE49-F238E27FC236}">
                <a16:creationId xmlns:a16="http://schemas.microsoft.com/office/drawing/2014/main" id="{3E1DE22D-68DE-4B6D-8ED1-618140148B05}"/>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C6299091-0F8C-4516-8502-C5D6D337FB43}"/>
              </a:ext>
            </a:extLst>
          </p:cNvPr>
          <p:cNvSpPr>
            <a:spLocks noGrp="1"/>
          </p:cNvSpPr>
          <p:nvPr>
            <p:ph type="sldNum" sz="quarter" idx="11"/>
          </p:nvPr>
        </p:nvSpPr>
        <p:spPr/>
        <p:txBody>
          <a:bodyPr/>
          <a:lstStyle/>
          <a:p>
            <a:pPr>
              <a:defRPr/>
            </a:pPr>
            <a:fld id="{386495F9-B3F5-4DDF-9323-6CEC80C52C17}" type="slidenum">
              <a:rPr lang="en-GB" altLang="en-US" smtClean="0"/>
              <a:pPr>
                <a:defRPr/>
              </a:pPr>
              <a:t>82</a:t>
            </a:fld>
            <a:endParaRPr lang="en-GB" altLang="en-US" dirty="0"/>
          </a:p>
        </p:txBody>
      </p:sp>
      <p:pic>
        <p:nvPicPr>
          <p:cNvPr id="3074" name="Picture 2" descr="Insight - Eight shocking statistics: why our survey on discrimination and  harassment is necessary - Inside Housing">
            <a:extLst>
              <a:ext uri="{FF2B5EF4-FFF2-40B4-BE49-F238E27FC236}">
                <a16:creationId xmlns:a16="http://schemas.microsoft.com/office/drawing/2014/main" id="{2AF88FD4-BB56-4E1D-8F74-C9497B4CD32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3568985"/>
            <a:ext cx="3923928" cy="211746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ample Non-Discrimination Policy &amp; Why You Need One | AIHR Digital">
            <a:extLst>
              <a:ext uri="{FF2B5EF4-FFF2-40B4-BE49-F238E27FC236}">
                <a16:creationId xmlns:a16="http://schemas.microsoft.com/office/drawing/2014/main" id="{F2E79C4E-A049-4F7A-B200-D3C876B5F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451811"/>
            <a:ext cx="4065017" cy="2117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1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07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2D5E-AA2B-48BB-8A2F-E899743F65E9}"/>
              </a:ext>
            </a:extLst>
          </p:cNvPr>
          <p:cNvSpPr>
            <a:spLocks noGrp="1"/>
          </p:cNvSpPr>
          <p:nvPr>
            <p:ph type="title"/>
          </p:nvPr>
        </p:nvSpPr>
        <p:spPr>
          <a:xfrm>
            <a:off x="457200" y="274638"/>
            <a:ext cx="8229600" cy="922114"/>
          </a:xfrm>
        </p:spPr>
        <p:txBody>
          <a:bodyPr/>
          <a:lstStyle/>
          <a:p>
            <a:r>
              <a:rPr lang="en-US" b="1" dirty="0"/>
              <a:t>Support Standard</a:t>
            </a:r>
            <a:endParaRPr lang="en-GB" dirty="0"/>
          </a:p>
        </p:txBody>
      </p:sp>
      <p:sp>
        <p:nvSpPr>
          <p:cNvPr id="4" name="Content Placeholder 3">
            <a:extLst>
              <a:ext uri="{FF2B5EF4-FFF2-40B4-BE49-F238E27FC236}">
                <a16:creationId xmlns:a16="http://schemas.microsoft.com/office/drawing/2014/main" id="{81CD9DC7-524F-4615-919F-E491932C89DE}"/>
              </a:ext>
            </a:extLst>
          </p:cNvPr>
          <p:cNvSpPr>
            <a:spLocks noGrp="1"/>
          </p:cNvSpPr>
          <p:nvPr>
            <p:ph sz="half" idx="2"/>
          </p:nvPr>
        </p:nvSpPr>
        <p:spPr>
          <a:xfrm>
            <a:off x="4355976" y="1549642"/>
            <a:ext cx="4492352" cy="4111606"/>
          </a:xfrm>
        </p:spPr>
        <p:txBody>
          <a:bodyPr/>
          <a:lstStyle/>
          <a:p>
            <a:r>
              <a:rPr lang="en-GB" sz="2000" dirty="0"/>
              <a:t>The support standards advocate to identify and overcome any challenges, and break barriers to participating;</a:t>
            </a:r>
          </a:p>
          <a:p>
            <a:r>
              <a:rPr lang="en-GB" sz="2000" dirty="0"/>
              <a:t>Access to interpreters</a:t>
            </a:r>
          </a:p>
          <a:p>
            <a:r>
              <a:rPr lang="en-GB" sz="2000" dirty="0"/>
              <a:t>Suitable transport</a:t>
            </a:r>
          </a:p>
          <a:p>
            <a:r>
              <a:rPr lang="en-GB" sz="2000" dirty="0"/>
              <a:t>Communication Aids (hearing loop)</a:t>
            </a:r>
          </a:p>
          <a:p>
            <a:r>
              <a:rPr lang="en-GB" sz="2000" dirty="0"/>
              <a:t>Access to social media</a:t>
            </a:r>
          </a:p>
          <a:p>
            <a:r>
              <a:rPr lang="en-GB" sz="2000" dirty="0"/>
              <a:t>Out of pocket expenses</a:t>
            </a:r>
          </a:p>
          <a:p>
            <a:r>
              <a:rPr lang="en-GB" sz="2000" dirty="0"/>
              <a:t>Access to balanced and expert advice</a:t>
            </a:r>
          </a:p>
        </p:txBody>
      </p:sp>
      <p:sp>
        <p:nvSpPr>
          <p:cNvPr id="5" name="Date Placeholder 4">
            <a:extLst>
              <a:ext uri="{FF2B5EF4-FFF2-40B4-BE49-F238E27FC236}">
                <a16:creationId xmlns:a16="http://schemas.microsoft.com/office/drawing/2014/main" id="{6874E189-F6B8-444E-BDA0-1D8518F7A73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530E83C6-DCDC-414A-BA3D-527DE81E8EAA}"/>
              </a:ext>
            </a:extLst>
          </p:cNvPr>
          <p:cNvSpPr>
            <a:spLocks noGrp="1"/>
          </p:cNvSpPr>
          <p:nvPr>
            <p:ph type="sldNum" sz="quarter" idx="11"/>
          </p:nvPr>
        </p:nvSpPr>
        <p:spPr/>
        <p:txBody>
          <a:bodyPr/>
          <a:lstStyle/>
          <a:p>
            <a:pPr>
              <a:defRPr/>
            </a:pPr>
            <a:fld id="{386495F9-B3F5-4DDF-9323-6CEC80C52C17}" type="slidenum">
              <a:rPr lang="en-GB" altLang="en-US" smtClean="0"/>
              <a:pPr>
                <a:defRPr/>
              </a:pPr>
              <a:t>83</a:t>
            </a:fld>
            <a:endParaRPr lang="en-GB" altLang="en-US" dirty="0"/>
          </a:p>
        </p:txBody>
      </p:sp>
      <p:pic>
        <p:nvPicPr>
          <p:cNvPr id="6146" name="Picture 2" descr="Support Pictures, Images, Stock Photos | Depositphotos®">
            <a:extLst>
              <a:ext uri="{FF2B5EF4-FFF2-40B4-BE49-F238E27FC236}">
                <a16:creationId xmlns:a16="http://schemas.microsoft.com/office/drawing/2014/main" id="{A616BE87-DB52-466F-8690-ABE678114DC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3796867"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5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8C44-FB67-48FE-BD90-BD2BC2A6A55C}"/>
              </a:ext>
            </a:extLst>
          </p:cNvPr>
          <p:cNvSpPr>
            <a:spLocks noGrp="1"/>
          </p:cNvSpPr>
          <p:nvPr>
            <p:ph type="title"/>
          </p:nvPr>
        </p:nvSpPr>
        <p:spPr>
          <a:xfrm>
            <a:off x="457200" y="274638"/>
            <a:ext cx="8229600" cy="922114"/>
          </a:xfrm>
        </p:spPr>
        <p:txBody>
          <a:bodyPr/>
          <a:lstStyle/>
          <a:p>
            <a:r>
              <a:rPr lang="en-US" sz="3600" b="1" dirty="0"/>
              <a:t>Planning Standard</a:t>
            </a:r>
            <a:endParaRPr lang="en-GB" sz="3600" b="1" dirty="0"/>
          </a:p>
        </p:txBody>
      </p:sp>
      <p:sp>
        <p:nvSpPr>
          <p:cNvPr id="3" name="Content Placeholder 2">
            <a:extLst>
              <a:ext uri="{FF2B5EF4-FFF2-40B4-BE49-F238E27FC236}">
                <a16:creationId xmlns:a16="http://schemas.microsoft.com/office/drawing/2014/main" id="{73B1C10D-1EF4-4770-9C84-B9384CF9BC1F}"/>
              </a:ext>
            </a:extLst>
          </p:cNvPr>
          <p:cNvSpPr>
            <a:spLocks noGrp="1"/>
          </p:cNvSpPr>
          <p:nvPr>
            <p:ph sz="half" idx="1"/>
          </p:nvPr>
        </p:nvSpPr>
        <p:spPr>
          <a:xfrm>
            <a:off x="3995936" y="1268760"/>
            <a:ext cx="4897239" cy="4291792"/>
          </a:xfrm>
        </p:spPr>
        <p:txBody>
          <a:bodyPr/>
          <a:lstStyle/>
          <a:p>
            <a:r>
              <a:rPr lang="en-GB" sz="2000" dirty="0"/>
              <a:t>The planning standards ensure that community members are involved at the start of the process.</a:t>
            </a:r>
          </a:p>
          <a:p>
            <a:r>
              <a:rPr lang="en-GB" sz="2000" dirty="0"/>
              <a:t>Define the planning process and clearly define the scope; That a clear and agreed engagement plan is in the plan.</a:t>
            </a:r>
          </a:p>
          <a:p>
            <a:r>
              <a:rPr lang="en-GB" sz="2000" dirty="0"/>
              <a:t>The timescales for community engagement are realistic.</a:t>
            </a:r>
          </a:p>
          <a:p>
            <a:r>
              <a:rPr lang="en-GB" sz="2000" dirty="0"/>
              <a:t>The communication structure is clearly defined.</a:t>
            </a:r>
          </a:p>
          <a:p>
            <a:r>
              <a:rPr lang="en-GB" sz="2000" dirty="0"/>
              <a:t>The resources are sufficient to support the process.</a:t>
            </a:r>
          </a:p>
        </p:txBody>
      </p:sp>
      <p:sp>
        <p:nvSpPr>
          <p:cNvPr id="5" name="Date Placeholder 4">
            <a:extLst>
              <a:ext uri="{FF2B5EF4-FFF2-40B4-BE49-F238E27FC236}">
                <a16:creationId xmlns:a16="http://schemas.microsoft.com/office/drawing/2014/main" id="{59D3CF4E-6CDA-4DC0-8D07-D5A80C4F57B1}"/>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9EF81A7-DB9B-4651-9F72-FB8264A37EA9}"/>
              </a:ext>
            </a:extLst>
          </p:cNvPr>
          <p:cNvSpPr>
            <a:spLocks noGrp="1"/>
          </p:cNvSpPr>
          <p:nvPr>
            <p:ph type="sldNum" sz="quarter" idx="11"/>
          </p:nvPr>
        </p:nvSpPr>
        <p:spPr/>
        <p:txBody>
          <a:bodyPr/>
          <a:lstStyle/>
          <a:p>
            <a:pPr>
              <a:defRPr/>
            </a:pPr>
            <a:fld id="{386495F9-B3F5-4DDF-9323-6CEC80C52C17}" type="slidenum">
              <a:rPr lang="en-GB" altLang="en-US" smtClean="0"/>
              <a:pPr>
                <a:defRPr/>
              </a:pPr>
              <a:t>84</a:t>
            </a:fld>
            <a:endParaRPr lang="en-GB" altLang="en-US" dirty="0"/>
          </a:p>
        </p:txBody>
      </p:sp>
      <p:pic>
        <p:nvPicPr>
          <p:cNvPr id="7170" name="Picture 2" descr="4 Tips to Simplify Strategic Planning For Your Board - Create Possibility">
            <a:extLst>
              <a:ext uri="{FF2B5EF4-FFF2-40B4-BE49-F238E27FC236}">
                <a16:creationId xmlns:a16="http://schemas.microsoft.com/office/drawing/2014/main" id="{8A4385EB-2C7E-4305-8104-BEE96A73B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566870"/>
            <a:ext cx="3457079" cy="3427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05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999C-8E97-4F07-8612-AB10C0E624A7}"/>
              </a:ext>
            </a:extLst>
          </p:cNvPr>
          <p:cNvSpPr>
            <a:spLocks noGrp="1"/>
          </p:cNvSpPr>
          <p:nvPr>
            <p:ph type="title"/>
          </p:nvPr>
        </p:nvSpPr>
        <p:spPr>
          <a:xfrm>
            <a:off x="434171" y="114300"/>
            <a:ext cx="8229600" cy="686322"/>
          </a:xfrm>
        </p:spPr>
        <p:txBody>
          <a:bodyPr/>
          <a:lstStyle/>
          <a:p>
            <a:r>
              <a:rPr lang="en-US" sz="3600" b="1" dirty="0"/>
              <a:t>Working Together Standard</a:t>
            </a:r>
            <a:endParaRPr lang="en-GB" sz="3600" b="1" dirty="0"/>
          </a:p>
        </p:txBody>
      </p:sp>
      <p:sp>
        <p:nvSpPr>
          <p:cNvPr id="3" name="Content Placeholder 2">
            <a:extLst>
              <a:ext uri="{FF2B5EF4-FFF2-40B4-BE49-F238E27FC236}">
                <a16:creationId xmlns:a16="http://schemas.microsoft.com/office/drawing/2014/main" id="{24EB0980-CDBB-4F0B-ABE5-8F1F22B090B4}"/>
              </a:ext>
            </a:extLst>
          </p:cNvPr>
          <p:cNvSpPr>
            <a:spLocks noGrp="1"/>
          </p:cNvSpPr>
          <p:nvPr>
            <p:ph sz="half" idx="1"/>
          </p:nvPr>
        </p:nvSpPr>
        <p:spPr>
          <a:xfrm>
            <a:off x="3599061" y="1196752"/>
            <a:ext cx="5148064" cy="4464496"/>
          </a:xfrm>
        </p:spPr>
        <p:txBody>
          <a:bodyPr/>
          <a:lstStyle/>
          <a:p>
            <a:r>
              <a:rPr lang="en-GB" sz="1600" dirty="0"/>
              <a:t>Promotes the need to work together to achieve the goals of the engagement.</a:t>
            </a:r>
          </a:p>
          <a:p>
            <a:r>
              <a:rPr lang="en-GB" sz="1600" dirty="0"/>
              <a:t>Recognise roles and responsibilities and ensure they behave positively, non- discriminatory to each other, and that time is valuable to all participants.</a:t>
            </a:r>
          </a:p>
          <a:p>
            <a:r>
              <a:rPr lang="en-GB" sz="1600" dirty="0"/>
              <a:t>The decision-making processes and procedures are clear and understood by all.</a:t>
            </a:r>
          </a:p>
          <a:p>
            <a:r>
              <a:rPr lang="en-GB" sz="1600" dirty="0"/>
              <a:t>Ensure that the communication plan captures all stakeholders group and that the communication is open, honest and transparent.</a:t>
            </a:r>
          </a:p>
          <a:p>
            <a:r>
              <a:rPr lang="en-GB" sz="1600" dirty="0"/>
              <a:t>The engagement process is based on trust, mutual respect, support, self/ group development, and confidence is built.</a:t>
            </a:r>
          </a:p>
        </p:txBody>
      </p:sp>
      <p:sp>
        <p:nvSpPr>
          <p:cNvPr id="5" name="Date Placeholder 4">
            <a:extLst>
              <a:ext uri="{FF2B5EF4-FFF2-40B4-BE49-F238E27FC236}">
                <a16:creationId xmlns:a16="http://schemas.microsoft.com/office/drawing/2014/main" id="{DD36BFDB-98E3-4040-BB83-18A66396A39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E7689574-CAA9-4B00-BE2E-9345E74E6368}"/>
              </a:ext>
            </a:extLst>
          </p:cNvPr>
          <p:cNvSpPr>
            <a:spLocks noGrp="1"/>
          </p:cNvSpPr>
          <p:nvPr>
            <p:ph type="sldNum" sz="quarter" idx="11"/>
          </p:nvPr>
        </p:nvSpPr>
        <p:spPr/>
        <p:txBody>
          <a:bodyPr/>
          <a:lstStyle/>
          <a:p>
            <a:pPr>
              <a:defRPr/>
            </a:pPr>
            <a:fld id="{386495F9-B3F5-4DDF-9323-6CEC80C52C17}" type="slidenum">
              <a:rPr lang="en-GB" altLang="en-US" smtClean="0"/>
              <a:pPr>
                <a:defRPr/>
              </a:pPr>
              <a:t>85</a:t>
            </a:fld>
            <a:endParaRPr lang="en-GB" altLang="en-US" dirty="0"/>
          </a:p>
        </p:txBody>
      </p:sp>
      <p:pic>
        <p:nvPicPr>
          <p:cNvPr id="7" name="Picture 2" descr="Friends Togetherness Stock Illustrations – 11,138 Friends Togetherness  Stock Illustrations, Vectors &amp; Clipart - Dreamstime">
            <a:extLst>
              <a:ext uri="{FF2B5EF4-FFF2-40B4-BE49-F238E27FC236}">
                <a16:creationId xmlns:a16="http://schemas.microsoft.com/office/drawing/2014/main" id="{BAE58E62-1F59-42E5-A127-C7D8C37B0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2692"/>
            <a:ext cx="3419872" cy="3270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84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C5C3-5E59-420E-88D2-DD8491319726}"/>
              </a:ext>
            </a:extLst>
          </p:cNvPr>
          <p:cNvSpPr>
            <a:spLocks noGrp="1"/>
          </p:cNvSpPr>
          <p:nvPr>
            <p:ph type="title"/>
          </p:nvPr>
        </p:nvSpPr>
        <p:spPr/>
        <p:txBody>
          <a:bodyPr/>
          <a:lstStyle/>
          <a:p>
            <a:r>
              <a:rPr lang="en-US" sz="3600" b="1" dirty="0"/>
              <a:t>Methods Standard</a:t>
            </a:r>
            <a:endParaRPr lang="en-GB" sz="3600" b="1" dirty="0"/>
          </a:p>
        </p:txBody>
      </p:sp>
      <p:sp>
        <p:nvSpPr>
          <p:cNvPr id="3" name="Content Placeholder 2">
            <a:extLst>
              <a:ext uri="{FF2B5EF4-FFF2-40B4-BE49-F238E27FC236}">
                <a16:creationId xmlns:a16="http://schemas.microsoft.com/office/drawing/2014/main" id="{BBBE948E-A879-4586-A08A-254C665954AC}"/>
              </a:ext>
            </a:extLst>
          </p:cNvPr>
          <p:cNvSpPr>
            <a:spLocks noGrp="1"/>
          </p:cNvSpPr>
          <p:nvPr>
            <p:ph sz="half" idx="1"/>
          </p:nvPr>
        </p:nvSpPr>
        <p:spPr>
          <a:xfrm>
            <a:off x="4211960" y="1795887"/>
            <a:ext cx="4627587" cy="3024336"/>
          </a:xfrm>
        </p:spPr>
        <p:txBody>
          <a:bodyPr/>
          <a:lstStyle/>
          <a:p>
            <a:r>
              <a:rPr lang="en-GB" sz="2000" dirty="0"/>
              <a:t>Select acceptable methods for undertaking community activities</a:t>
            </a:r>
          </a:p>
          <a:p>
            <a:r>
              <a:rPr lang="en-GB" sz="2000" dirty="0"/>
              <a:t>Ensure that the adopted methods are fit for purpose.</a:t>
            </a:r>
          </a:p>
          <a:p>
            <a:r>
              <a:rPr lang="en-GB" sz="2000" dirty="0"/>
              <a:t>Define the sequence that the activities would be done.</a:t>
            </a:r>
          </a:p>
          <a:p>
            <a:r>
              <a:rPr lang="en-GB" sz="2000" dirty="0"/>
              <a:t>Methods are evaluated and adapted in response to feedback</a:t>
            </a:r>
          </a:p>
          <a:p>
            <a:pPr marL="0" indent="0">
              <a:buNone/>
            </a:pPr>
            <a:endParaRPr lang="en-GB" sz="2400" dirty="0"/>
          </a:p>
        </p:txBody>
      </p:sp>
      <p:sp>
        <p:nvSpPr>
          <p:cNvPr id="5" name="Date Placeholder 4">
            <a:extLst>
              <a:ext uri="{FF2B5EF4-FFF2-40B4-BE49-F238E27FC236}">
                <a16:creationId xmlns:a16="http://schemas.microsoft.com/office/drawing/2014/main" id="{5584C519-42DF-49BB-9152-2A085D369FD9}"/>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5682B0E-4CD3-4EEF-92E8-782033B4DF88}"/>
              </a:ext>
            </a:extLst>
          </p:cNvPr>
          <p:cNvSpPr>
            <a:spLocks noGrp="1"/>
          </p:cNvSpPr>
          <p:nvPr>
            <p:ph type="sldNum" sz="quarter" idx="11"/>
          </p:nvPr>
        </p:nvSpPr>
        <p:spPr/>
        <p:txBody>
          <a:bodyPr/>
          <a:lstStyle/>
          <a:p>
            <a:pPr>
              <a:defRPr/>
            </a:pPr>
            <a:fld id="{386495F9-B3F5-4DDF-9323-6CEC80C52C17}" type="slidenum">
              <a:rPr lang="en-GB" altLang="en-US" smtClean="0"/>
              <a:pPr>
                <a:defRPr/>
              </a:pPr>
              <a:t>86</a:t>
            </a:fld>
            <a:endParaRPr lang="en-GB" altLang="en-US" dirty="0"/>
          </a:p>
        </p:txBody>
      </p:sp>
      <p:pic>
        <p:nvPicPr>
          <p:cNvPr id="8196" name="Picture 4" descr="4 Process Improvement Methods That Work &amp; When To Apply Them — Business  Analyst Learnings">
            <a:extLst>
              <a:ext uri="{FF2B5EF4-FFF2-40B4-BE49-F238E27FC236}">
                <a16:creationId xmlns:a16="http://schemas.microsoft.com/office/drawing/2014/main" id="{C37E0C0A-2707-4010-A64D-0ADB11648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53" y="1652664"/>
            <a:ext cx="3691484" cy="3310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29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8ABB-7887-48B8-B645-5EC9BDDCD53F}"/>
              </a:ext>
            </a:extLst>
          </p:cNvPr>
          <p:cNvSpPr>
            <a:spLocks noGrp="1"/>
          </p:cNvSpPr>
          <p:nvPr>
            <p:ph type="title"/>
          </p:nvPr>
        </p:nvSpPr>
        <p:spPr/>
        <p:txBody>
          <a:bodyPr/>
          <a:lstStyle/>
          <a:p>
            <a:r>
              <a:rPr lang="en-US" b="1" dirty="0"/>
              <a:t>Communication Standard</a:t>
            </a:r>
            <a:endParaRPr lang="en-GB" dirty="0"/>
          </a:p>
        </p:txBody>
      </p:sp>
      <p:sp>
        <p:nvSpPr>
          <p:cNvPr id="3" name="Content Placeholder 2">
            <a:extLst>
              <a:ext uri="{FF2B5EF4-FFF2-40B4-BE49-F238E27FC236}">
                <a16:creationId xmlns:a16="http://schemas.microsoft.com/office/drawing/2014/main" id="{1BD61C85-ADDF-4274-B059-61A24DD6C7A9}"/>
              </a:ext>
            </a:extLst>
          </p:cNvPr>
          <p:cNvSpPr>
            <a:spLocks noGrp="1"/>
          </p:cNvSpPr>
          <p:nvPr>
            <p:ph sz="half" idx="1"/>
          </p:nvPr>
        </p:nvSpPr>
        <p:spPr>
          <a:xfrm>
            <a:off x="3707904" y="1506488"/>
            <a:ext cx="5436096" cy="4082752"/>
          </a:xfrm>
        </p:spPr>
        <p:txBody>
          <a:bodyPr/>
          <a:lstStyle/>
          <a:p>
            <a:r>
              <a:rPr lang="en-GB" sz="2000" dirty="0"/>
              <a:t>Communicate clearly and regularly with community members.</a:t>
            </a:r>
          </a:p>
          <a:p>
            <a:r>
              <a:rPr lang="en-GB" sz="2000" dirty="0"/>
              <a:t>Share transparent information on the process and update them on the next step.</a:t>
            </a:r>
          </a:p>
          <a:p>
            <a:r>
              <a:rPr lang="en-GB" sz="2000" dirty="0"/>
              <a:t>Clear and easy to understand</a:t>
            </a:r>
          </a:p>
          <a:p>
            <a:r>
              <a:rPr lang="en-GB" sz="2000" dirty="0"/>
              <a:t>Information is made available in appropriate formats.</a:t>
            </a:r>
          </a:p>
          <a:p>
            <a:r>
              <a:rPr lang="en-GB" sz="2000" dirty="0"/>
              <a:t>Uphold confidentiality but grand access to relevant information.</a:t>
            </a:r>
          </a:p>
          <a:p>
            <a:r>
              <a:rPr lang="en-GB" sz="2000" dirty="0"/>
              <a:t>Communication mediums are available to shape the engagement process</a:t>
            </a:r>
          </a:p>
          <a:p>
            <a:r>
              <a:rPr lang="en-GB" sz="2000" dirty="0"/>
              <a:t>Make provision for feedback</a:t>
            </a:r>
          </a:p>
          <a:p>
            <a:endParaRPr lang="en-GB" dirty="0"/>
          </a:p>
        </p:txBody>
      </p:sp>
      <p:sp>
        <p:nvSpPr>
          <p:cNvPr id="5" name="Date Placeholder 4">
            <a:extLst>
              <a:ext uri="{FF2B5EF4-FFF2-40B4-BE49-F238E27FC236}">
                <a16:creationId xmlns:a16="http://schemas.microsoft.com/office/drawing/2014/main" id="{F33A6E7B-6B17-4DB9-9061-39B13B7F77BE}"/>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7CAEDEF4-1C8E-44C3-9A34-B0F31BC87FFC}"/>
              </a:ext>
            </a:extLst>
          </p:cNvPr>
          <p:cNvSpPr>
            <a:spLocks noGrp="1"/>
          </p:cNvSpPr>
          <p:nvPr>
            <p:ph type="sldNum" sz="quarter" idx="11"/>
          </p:nvPr>
        </p:nvSpPr>
        <p:spPr/>
        <p:txBody>
          <a:bodyPr/>
          <a:lstStyle/>
          <a:p>
            <a:pPr>
              <a:defRPr/>
            </a:pPr>
            <a:fld id="{386495F9-B3F5-4DDF-9323-6CEC80C52C17}" type="slidenum">
              <a:rPr lang="en-GB" altLang="en-US" smtClean="0"/>
              <a:pPr>
                <a:defRPr/>
              </a:pPr>
              <a:t>87</a:t>
            </a:fld>
            <a:endParaRPr lang="en-GB" altLang="en-US" dirty="0"/>
          </a:p>
        </p:txBody>
      </p:sp>
      <p:pic>
        <p:nvPicPr>
          <p:cNvPr id="13316" name="Picture 4" descr="Network communication standards">
            <a:extLst>
              <a:ext uri="{FF2B5EF4-FFF2-40B4-BE49-F238E27FC236}">
                <a16:creationId xmlns:a16="http://schemas.microsoft.com/office/drawing/2014/main" id="{CF8A108A-206B-40A2-B713-7C7FA1D069A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50825" y="1844824"/>
            <a:ext cx="3250704"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57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C404-7124-48CB-BB9E-40253AA5DC7F}"/>
              </a:ext>
            </a:extLst>
          </p:cNvPr>
          <p:cNvSpPr>
            <a:spLocks noGrp="1"/>
          </p:cNvSpPr>
          <p:nvPr>
            <p:ph type="title"/>
          </p:nvPr>
        </p:nvSpPr>
        <p:spPr/>
        <p:txBody>
          <a:bodyPr/>
          <a:lstStyle/>
          <a:p>
            <a:r>
              <a:rPr lang="en-GB" b="1" dirty="0"/>
              <a:t>Impact Standard</a:t>
            </a:r>
          </a:p>
        </p:txBody>
      </p:sp>
      <p:sp>
        <p:nvSpPr>
          <p:cNvPr id="4" name="Content Placeholder 3">
            <a:extLst>
              <a:ext uri="{FF2B5EF4-FFF2-40B4-BE49-F238E27FC236}">
                <a16:creationId xmlns:a16="http://schemas.microsoft.com/office/drawing/2014/main" id="{B7B8705B-F09B-487B-939A-4DDBB168F45A}"/>
              </a:ext>
            </a:extLst>
          </p:cNvPr>
          <p:cNvSpPr>
            <a:spLocks noGrp="1"/>
          </p:cNvSpPr>
          <p:nvPr>
            <p:ph sz="half" idx="2"/>
          </p:nvPr>
        </p:nvSpPr>
        <p:spPr>
          <a:xfrm>
            <a:off x="4860032" y="1600201"/>
            <a:ext cx="4176464" cy="3773015"/>
          </a:xfrm>
        </p:spPr>
        <p:txBody>
          <a:bodyPr/>
          <a:lstStyle/>
          <a:p>
            <a:r>
              <a:rPr lang="en-GB" sz="2000" dirty="0"/>
              <a:t>Assess if the intended outcome has been achieved.</a:t>
            </a:r>
          </a:p>
          <a:p>
            <a:r>
              <a:rPr lang="en-GB" sz="2000" dirty="0"/>
              <a:t>Assess the impact across all participants.</a:t>
            </a:r>
          </a:p>
          <a:p>
            <a:r>
              <a:rPr lang="en-GB" sz="2000" dirty="0"/>
              <a:t>Assess the risk, identify the positive outcomes, and how it will benefit them.</a:t>
            </a:r>
          </a:p>
          <a:p>
            <a:r>
              <a:rPr lang="en-GB" sz="2000" dirty="0"/>
              <a:t>Use the information to improve future engagement.</a:t>
            </a:r>
          </a:p>
          <a:p>
            <a:r>
              <a:rPr lang="en-GB" sz="2000" dirty="0"/>
              <a:t>Learning from feedback and mistakes.</a:t>
            </a:r>
          </a:p>
        </p:txBody>
      </p:sp>
      <p:sp>
        <p:nvSpPr>
          <p:cNvPr id="5" name="Date Placeholder 4">
            <a:extLst>
              <a:ext uri="{FF2B5EF4-FFF2-40B4-BE49-F238E27FC236}">
                <a16:creationId xmlns:a16="http://schemas.microsoft.com/office/drawing/2014/main" id="{79CE62E8-E4A3-4A1D-A524-B58234A6AF64}"/>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81AA84-69B0-4D47-ADA8-72DC5592DB67}"/>
              </a:ext>
            </a:extLst>
          </p:cNvPr>
          <p:cNvSpPr>
            <a:spLocks noGrp="1"/>
          </p:cNvSpPr>
          <p:nvPr>
            <p:ph type="sldNum" sz="quarter" idx="11"/>
          </p:nvPr>
        </p:nvSpPr>
        <p:spPr/>
        <p:txBody>
          <a:bodyPr/>
          <a:lstStyle/>
          <a:p>
            <a:pPr>
              <a:defRPr/>
            </a:pPr>
            <a:fld id="{386495F9-B3F5-4DDF-9323-6CEC80C52C17}" type="slidenum">
              <a:rPr lang="en-GB" altLang="en-US" smtClean="0"/>
              <a:pPr>
                <a:defRPr/>
              </a:pPr>
              <a:t>88</a:t>
            </a:fld>
            <a:endParaRPr lang="en-GB" altLang="en-US" dirty="0"/>
          </a:p>
        </p:txBody>
      </p:sp>
      <p:pic>
        <p:nvPicPr>
          <p:cNvPr id="14340" name="Picture 4" descr="Impact - Legacy of Hope Foundation">
            <a:extLst>
              <a:ext uri="{FF2B5EF4-FFF2-40B4-BE49-F238E27FC236}">
                <a16:creationId xmlns:a16="http://schemas.microsoft.com/office/drawing/2014/main" id="{6C3D17FB-8F0D-413F-95F9-0261F9C314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3"/>
            <a:ext cx="4860032" cy="3888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01578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17537"/>
            <a:ext cx="8229600" cy="1143000"/>
          </a:xfrm>
        </p:spPr>
        <p:txBody>
          <a:bodyPr/>
          <a:lstStyle/>
          <a:p>
            <a:r>
              <a:rPr lang="en-US" sz="3600" b="1" dirty="0"/>
              <a:t>Improvement Standards</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6897" y="1340767"/>
            <a:ext cx="4133056" cy="4320481"/>
          </a:xfrm>
        </p:spPr>
        <p:txBody>
          <a:bodyPr/>
          <a:lstStyle/>
          <a:p>
            <a:r>
              <a:rPr lang="en-GB" sz="1600" dirty="0"/>
              <a:t>Establish performance criteria and look beyond the immediate engagement period.</a:t>
            </a:r>
          </a:p>
          <a:p>
            <a:r>
              <a:rPr lang="en-GB" sz="1600" dirty="0"/>
              <a:t>Adapt holistic approaches across all aspects of active and passive community engagement.</a:t>
            </a:r>
          </a:p>
          <a:p>
            <a:r>
              <a:rPr lang="en-GB" sz="1600" dirty="0"/>
              <a:t>Create a routine for members to engage in by incorporating schedules for upcoming events.</a:t>
            </a:r>
          </a:p>
          <a:p>
            <a:r>
              <a:rPr lang="en-GB" sz="1600" dirty="0"/>
              <a:t>Create feasible mediums to educate and keep members informed about community issues.</a:t>
            </a:r>
          </a:p>
          <a:p>
            <a:r>
              <a:rPr lang="en-GB" sz="1600" dirty="0"/>
              <a:t>Skills, experience and knowledge are shared.</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89</a:t>
            </a:fld>
            <a:endParaRPr lang="en-GB" altLang="en-US" dirty="0"/>
          </a:p>
        </p:txBody>
      </p:sp>
      <p:pic>
        <p:nvPicPr>
          <p:cNvPr id="15362" name="Picture 2" descr="Define continuous improvement – 8 experts' definitions | Vetter Blog">
            <a:extLst>
              <a:ext uri="{FF2B5EF4-FFF2-40B4-BE49-F238E27FC236}">
                <a16:creationId xmlns:a16="http://schemas.microsoft.com/office/drawing/2014/main" id="{986B76E1-4FC8-415F-842F-13A83FFEEE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844824"/>
            <a:ext cx="4464496"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48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313868"/>
            <a:ext cx="8229600" cy="1143000"/>
          </a:xfrm>
        </p:spPr>
        <p:txBody>
          <a:bodyPr/>
          <a:lstStyle/>
          <a:p>
            <a:r>
              <a:rPr lang="en-US" sz="3600" b="1" dirty="0"/>
              <a:t>Working with others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3779912" y="1700808"/>
            <a:ext cx="4947831" cy="3456384"/>
          </a:xfrm>
        </p:spPr>
        <p:txBody>
          <a:bodyPr/>
          <a:lstStyle/>
          <a:p>
            <a:r>
              <a:rPr lang="en-GB" sz="2000" dirty="0"/>
              <a:t>Social cohesion is ensured</a:t>
            </a:r>
          </a:p>
          <a:p>
            <a:r>
              <a:rPr lang="en-GB" sz="2000" dirty="0"/>
              <a:t>Define the roles and responsibilities of all segments of community engagement stakeholders.</a:t>
            </a:r>
          </a:p>
          <a:p>
            <a:r>
              <a:rPr lang="en-GB" sz="2000" dirty="0"/>
              <a:t>Be respective, objective, rational, purposeful and objective.</a:t>
            </a:r>
          </a:p>
          <a:p>
            <a:r>
              <a:rPr lang="en-GB" sz="2000" dirty="0"/>
              <a:t>There should be a workable framework that aligns with other structures, organisations and activities relevant to their work.</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90</a:t>
            </a:fld>
            <a:endParaRPr lang="en-GB" altLang="en-US" dirty="0"/>
          </a:p>
        </p:txBody>
      </p:sp>
      <p:pic>
        <p:nvPicPr>
          <p:cNvPr id="16386" name="Picture 2" descr="Social Cohesion - there's a lot more to it than the OECD version - From  Poverty to Power">
            <a:extLst>
              <a:ext uri="{FF2B5EF4-FFF2-40B4-BE49-F238E27FC236}">
                <a16:creationId xmlns:a16="http://schemas.microsoft.com/office/drawing/2014/main" id="{F770A175-0A93-40D4-955B-A6B54A6F93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618672"/>
            <a:ext cx="3363655"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5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F350-E397-436A-84D0-ADD8AA367F1E}"/>
              </a:ext>
            </a:extLst>
          </p:cNvPr>
          <p:cNvSpPr>
            <a:spLocks noGrp="1"/>
          </p:cNvSpPr>
          <p:nvPr>
            <p:ph type="title"/>
          </p:nvPr>
        </p:nvSpPr>
        <p:spPr>
          <a:xfrm>
            <a:off x="457199" y="274638"/>
            <a:ext cx="8229601" cy="1143000"/>
          </a:xfrm>
        </p:spPr>
        <p:txBody>
          <a:bodyPr/>
          <a:lstStyle/>
          <a:p>
            <a:r>
              <a:rPr lang="en-US" sz="3600" b="1" dirty="0"/>
              <a:t>Monitoring and Evaluation Standard</a:t>
            </a:r>
            <a:endParaRPr lang="en-GB" sz="3600" b="1" dirty="0"/>
          </a:p>
        </p:txBody>
      </p:sp>
      <p:sp>
        <p:nvSpPr>
          <p:cNvPr id="3" name="Content Placeholder 2">
            <a:extLst>
              <a:ext uri="{FF2B5EF4-FFF2-40B4-BE49-F238E27FC236}">
                <a16:creationId xmlns:a16="http://schemas.microsoft.com/office/drawing/2014/main" id="{A337B023-9991-4410-867A-4C507D2BDE00}"/>
              </a:ext>
            </a:extLst>
          </p:cNvPr>
          <p:cNvSpPr>
            <a:spLocks noGrp="1"/>
          </p:cNvSpPr>
          <p:nvPr>
            <p:ph sz="half" idx="1"/>
          </p:nvPr>
        </p:nvSpPr>
        <p:spPr>
          <a:xfrm>
            <a:off x="4571999" y="1860496"/>
            <a:ext cx="4572001" cy="3296696"/>
          </a:xfrm>
        </p:spPr>
        <p:txBody>
          <a:bodyPr/>
          <a:lstStyle/>
          <a:p>
            <a:r>
              <a:rPr lang="en-GB" sz="2000" dirty="0"/>
              <a:t>Evaluate the community engagement process by weighing the impact of their outcomes.</a:t>
            </a:r>
          </a:p>
          <a:p>
            <a:r>
              <a:rPr lang="en-GB" sz="2000" dirty="0"/>
              <a:t>Progress is evaluated against the intended result or benchmark.</a:t>
            </a:r>
          </a:p>
          <a:p>
            <a:r>
              <a:rPr lang="en-GB" sz="2000" dirty="0"/>
              <a:t>Gather information from all relevant quarters and check the progress.</a:t>
            </a:r>
          </a:p>
          <a:p>
            <a:r>
              <a:rPr lang="en-GB" sz="2000" dirty="0"/>
              <a:t>Record evidence of good practices and log lessons learned.</a:t>
            </a:r>
          </a:p>
          <a:p>
            <a:endParaRPr lang="en-GB" sz="2000" dirty="0"/>
          </a:p>
          <a:p>
            <a:endParaRPr lang="en-GB" sz="2400" dirty="0"/>
          </a:p>
          <a:p>
            <a:endParaRPr lang="en-GB" sz="2400" dirty="0"/>
          </a:p>
        </p:txBody>
      </p:sp>
      <p:sp>
        <p:nvSpPr>
          <p:cNvPr id="5" name="Date Placeholder 4">
            <a:extLst>
              <a:ext uri="{FF2B5EF4-FFF2-40B4-BE49-F238E27FC236}">
                <a16:creationId xmlns:a16="http://schemas.microsoft.com/office/drawing/2014/main" id="{EC640250-C852-4212-8556-1443E928545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E160AFB1-80D3-4DE2-8683-D3407EFE2E02}"/>
              </a:ext>
            </a:extLst>
          </p:cNvPr>
          <p:cNvSpPr>
            <a:spLocks noGrp="1"/>
          </p:cNvSpPr>
          <p:nvPr>
            <p:ph type="sldNum" sz="quarter" idx="11"/>
          </p:nvPr>
        </p:nvSpPr>
        <p:spPr/>
        <p:txBody>
          <a:bodyPr/>
          <a:lstStyle/>
          <a:p>
            <a:pPr>
              <a:defRPr/>
            </a:pPr>
            <a:fld id="{386495F9-B3F5-4DDF-9323-6CEC80C52C17}" type="slidenum">
              <a:rPr lang="en-GB" altLang="en-US" smtClean="0"/>
              <a:pPr>
                <a:defRPr/>
              </a:pPr>
              <a:t>91</a:t>
            </a:fld>
            <a:endParaRPr lang="en-GB" altLang="en-US" dirty="0"/>
          </a:p>
        </p:txBody>
      </p:sp>
      <p:pic>
        <p:nvPicPr>
          <p:cNvPr id="18434" name="Picture 2" descr="Research, Project Design, Monitoring and Evaluation - Nagira">
            <a:extLst>
              <a:ext uri="{FF2B5EF4-FFF2-40B4-BE49-F238E27FC236}">
                <a16:creationId xmlns:a16="http://schemas.microsoft.com/office/drawing/2014/main" id="{2492A92D-1202-4500-AA55-21D8D3434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9" y="1700808"/>
            <a:ext cx="468052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99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p:txBody>
          <a:bodyPr/>
          <a:lstStyle/>
          <a:p>
            <a:r>
              <a:rPr lang="en-US" sz="3600" b="1" dirty="0"/>
              <a:t>Feedback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4046984" y="1700808"/>
            <a:ext cx="5020960" cy="3205422"/>
          </a:xfrm>
        </p:spPr>
        <p:txBody>
          <a:bodyPr/>
          <a:lstStyle/>
          <a:p>
            <a:r>
              <a:rPr lang="en-GB" sz="2000" dirty="0"/>
              <a:t>Explanation about decisions and actions that were made.</a:t>
            </a:r>
          </a:p>
          <a:p>
            <a:r>
              <a:rPr lang="en-GB" sz="2000" dirty="0"/>
              <a:t>Outcomes and the impact of a decision made are clarified.</a:t>
            </a:r>
          </a:p>
          <a:p>
            <a:r>
              <a:rPr lang="en-GB" sz="2000" dirty="0"/>
              <a:t>Community engagement creates a platform to solicit feedback.</a:t>
            </a:r>
          </a:p>
          <a:p>
            <a:r>
              <a:rPr lang="en-GB" sz="2000" dirty="0"/>
              <a:t>How does feedback change the narrative, promote positive images and avoid stereotypes?</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92</a:t>
            </a:fld>
            <a:endParaRPr lang="en-GB" altLang="en-US" dirty="0"/>
          </a:p>
        </p:txBody>
      </p:sp>
      <p:pic>
        <p:nvPicPr>
          <p:cNvPr id="17410" name="Picture 2" descr="Ikon Executive Solutions | How to Give Effective Feedback at Work">
            <a:extLst>
              <a:ext uri="{FF2B5EF4-FFF2-40B4-BE49-F238E27FC236}">
                <a16:creationId xmlns:a16="http://schemas.microsoft.com/office/drawing/2014/main" id="{03D1DF15-1B91-4859-A651-7F874611AE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764" y="1700808"/>
            <a:ext cx="3754760" cy="2980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472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b="1" dirty="0"/>
              <a:t>LCBB4011 – Community Engagement</a:t>
            </a:r>
            <a:br>
              <a:rPr lang="en-GB" altLang="en-US" b="1" dirty="0"/>
            </a:br>
            <a:br>
              <a:rPr lang="en-GB" sz="3200" b="1" dirty="0">
                <a:solidFill>
                  <a:schemeClr val="accent2">
                    <a:lumMod val="20000"/>
                    <a:lumOff val="80000"/>
                  </a:schemeClr>
                </a:solidFill>
              </a:rPr>
            </a:br>
            <a:r>
              <a:rPr lang="en-GB" sz="3200" b="1" dirty="0">
                <a:solidFill>
                  <a:schemeClr val="accent2">
                    <a:lumMod val="20000"/>
                    <a:lumOff val="80000"/>
                  </a:schemeClr>
                </a:solidFill>
              </a:rPr>
              <a:t>Week 6: </a:t>
            </a:r>
            <a:r>
              <a:rPr lang="en-GB" sz="3600" dirty="0">
                <a:solidFill>
                  <a:schemeClr val="accent2">
                    <a:lumMod val="20000"/>
                    <a:lumOff val="80000"/>
                  </a:schemeClr>
                </a:solidFill>
              </a:rPr>
              <a:t>Importance of communication skills in community engagement</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Communication Process</a:t>
            </a:r>
          </a:p>
        </p:txBody>
      </p:sp>
      <p:sp>
        <p:nvSpPr>
          <p:cNvPr id="3" name="Content Placeholder 2"/>
          <p:cNvSpPr>
            <a:spLocks noGrp="1"/>
          </p:cNvSpPr>
          <p:nvPr>
            <p:ph idx="1"/>
          </p:nvPr>
        </p:nvSpPr>
        <p:spPr/>
        <p:txBody>
          <a:bodyPr>
            <a:normAutofit/>
          </a:bodyPr>
          <a:lstStyle/>
          <a:p>
            <a:pPr marL="0" indent="0" algn="ctr">
              <a:buNone/>
            </a:pPr>
            <a:r>
              <a:rPr lang="en-GB" sz="2400" dirty="0"/>
              <a:t>To be able to effectively communicate we need to understand different elements of communication.</a:t>
            </a:r>
          </a:p>
          <a:p>
            <a:pPr marL="0" indent="0" algn="ctr">
              <a:buNone/>
            </a:pPr>
            <a:endParaRPr lang="en-GB" sz="2400" dirty="0"/>
          </a:p>
          <a:p>
            <a:pPr marL="0" indent="0" algn="ctr">
              <a:buNone/>
            </a:pPr>
            <a:r>
              <a:rPr lang="en-GB" sz="2400" dirty="0"/>
              <a:t>Many Authors/Scholars have attempted to conceptualise what's necessary for communication to take place. We call these: ‘</a:t>
            </a:r>
            <a:r>
              <a:rPr lang="en-GB" sz="2400" dirty="0">
                <a:solidFill>
                  <a:srgbClr val="FF0000"/>
                </a:solidFill>
              </a:rPr>
              <a:t>Communication Models</a:t>
            </a:r>
            <a:r>
              <a:rPr lang="en-GB" sz="2400" dirty="0"/>
              <a:t>’</a:t>
            </a:r>
          </a:p>
          <a:p>
            <a:endParaRPr lang="en-GB" sz="2400" dirty="0"/>
          </a:p>
          <a:p>
            <a:pPr marL="0" indent="0" algn="ctr">
              <a:buNone/>
            </a:pPr>
            <a:r>
              <a:rPr lang="en-GB" sz="2400" dirty="0"/>
              <a:t>Today we will explore 2 such communication models.</a:t>
            </a:r>
          </a:p>
        </p:txBody>
      </p:sp>
    </p:spTree>
    <p:extLst>
      <p:ext uri="{BB962C8B-B14F-4D97-AF65-F5344CB8AC3E}">
        <p14:creationId xmlns:p14="http://schemas.microsoft.com/office/powerpoint/2010/main" val="233457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7292B-CB8B-4BA3-98B4-D30C50FA3FB4}"/>
              </a:ext>
            </a:extLst>
          </p:cNvPr>
          <p:cNvSpPr>
            <a:spLocks noGrp="1"/>
          </p:cNvSpPr>
          <p:nvPr>
            <p:ph type="title"/>
          </p:nvPr>
        </p:nvSpPr>
        <p:spPr>
          <a:xfrm>
            <a:off x="457200" y="1844824"/>
            <a:ext cx="8229600" cy="1143000"/>
          </a:xfrm>
        </p:spPr>
        <p:txBody>
          <a:bodyPr/>
          <a:lstStyle/>
          <a:p>
            <a:r>
              <a:rPr lang="en-GB" dirty="0"/>
              <a:t>Model one</a:t>
            </a:r>
          </a:p>
        </p:txBody>
      </p:sp>
    </p:spTree>
    <p:extLst>
      <p:ext uri="{BB962C8B-B14F-4D97-AF65-F5344CB8AC3E}">
        <p14:creationId xmlns:p14="http://schemas.microsoft.com/office/powerpoint/2010/main" val="208572741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44" y="274638"/>
            <a:ext cx="8614356" cy="1143000"/>
          </a:xfrm>
        </p:spPr>
        <p:txBody>
          <a:bodyPr>
            <a:no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72444" y="1196752"/>
            <a:ext cx="8964052" cy="4137918"/>
          </a:xfrm>
        </p:spPr>
        <p:txBody>
          <a:bodyPr>
            <a:noAutofit/>
          </a:bodyPr>
          <a:lstStyle/>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In 1960, David </a:t>
            </a:r>
            <a:r>
              <a:rPr lang="en-GB" sz="1800" dirty="0" err="1">
                <a:latin typeface="Arial" panose="020B0604020202020204" pitchFamily="34" charset="0"/>
                <a:cs typeface="Arial" panose="020B0604020202020204" pitchFamily="34" charset="0"/>
              </a:rPr>
              <a:t>Berlo</a:t>
            </a:r>
            <a:r>
              <a:rPr lang="en-GB" sz="1800" dirty="0">
                <a:latin typeface="Arial" panose="020B0604020202020204" pitchFamily="34" charset="0"/>
                <a:cs typeface="Arial" panose="020B0604020202020204" pitchFamily="34" charset="0"/>
              </a:rPr>
              <a:t> postulated </a:t>
            </a:r>
            <a:r>
              <a:rPr lang="en-GB" sz="1800" dirty="0" err="1">
                <a:latin typeface="Arial" panose="020B0604020202020204" pitchFamily="34" charset="0"/>
                <a:cs typeface="Arial" panose="020B0604020202020204" pitchFamily="34" charset="0"/>
              </a:rPr>
              <a:t>Berlo’s</a:t>
            </a:r>
            <a:r>
              <a:rPr lang="en-GB" sz="1800" dirty="0">
                <a:latin typeface="Arial" panose="020B0604020202020204" pitchFamily="34" charset="0"/>
                <a:cs typeface="Arial" panose="020B0604020202020204" pitchFamily="34" charset="0"/>
              </a:rPr>
              <a:t> Sender-Message-Channel-Receiver (SMCR) model of communication from Shannon Weaver’s Model of Communication (1949)</a:t>
            </a:r>
          </a:p>
          <a:p>
            <a:pPr marL="0" indent="0">
              <a:buNone/>
            </a:pPr>
            <a:endParaRPr lang="en-GB" sz="7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He described factors affecting the individual components in the communication making the communication more efficient.</a:t>
            </a:r>
          </a:p>
          <a:p>
            <a:pPr marL="0" indent="0">
              <a:buNone/>
            </a:pPr>
            <a:endParaRPr lang="en-GB" sz="7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model also focuses on encoding and decoding which happens before the sender sends the message and before receiver receives the message respectively.</a:t>
            </a:r>
          </a:p>
          <a:p>
            <a:pPr marL="0" indent="0">
              <a:buNone/>
            </a:pPr>
            <a:endParaRPr lang="en-GB" sz="7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Berlo’s</a:t>
            </a:r>
            <a:r>
              <a:rPr lang="en-GB" sz="1800" dirty="0">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r>
              <a:rPr lang="en-GB" sz="2000" dirty="0"/>
              <a:t>.</a:t>
            </a:r>
          </a:p>
        </p:txBody>
      </p:sp>
    </p:spTree>
    <p:extLst>
      <p:ext uri="{BB962C8B-B14F-4D97-AF65-F5344CB8AC3E}">
        <p14:creationId xmlns:p14="http://schemas.microsoft.com/office/powerpoint/2010/main" val="422243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icture 4"/>
          <p:cNvPicPr>
            <a:picLocks noChangeAspect="1"/>
          </p:cNvPicPr>
          <p:nvPr/>
        </p:nvPicPr>
        <p:blipFill>
          <a:blip r:embed="rId2"/>
          <a:stretch>
            <a:fillRect/>
          </a:stretch>
        </p:blipFill>
        <p:spPr>
          <a:xfrm>
            <a:off x="827584" y="620688"/>
            <a:ext cx="7272808" cy="4605912"/>
          </a:xfrm>
          <a:prstGeom prst="rect">
            <a:avLst/>
          </a:prstGeom>
          <a:ln w="12700">
            <a:miter lim="400000"/>
          </a:ln>
        </p:spPr>
      </p:pic>
    </p:spTree>
    <p:extLst>
      <p:ext uri="{BB962C8B-B14F-4D97-AF65-F5344CB8AC3E}">
        <p14:creationId xmlns:p14="http://schemas.microsoft.com/office/powerpoint/2010/main" val="3228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2E84-5C63-7974-652D-D6259033AB00}"/>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8BE41EAF-5D21-B82A-2EA5-71ED0F445C4C}"/>
              </a:ext>
            </a:extLst>
          </p:cNvPr>
          <p:cNvSpPr>
            <a:spLocks noGrp="1"/>
          </p:cNvSpPr>
          <p:nvPr>
            <p:ph idx="1"/>
          </p:nvPr>
        </p:nvSpPr>
        <p:spPr/>
        <p:txBody>
          <a:bodyPr>
            <a:normAutofit fontScale="92500" lnSpcReduction="20000"/>
          </a:bodyPr>
          <a:lstStyle/>
          <a:p>
            <a:pPr marL="0" indent="0">
              <a:buNone/>
            </a:pPr>
            <a:r>
              <a:rPr lang="en-GB" dirty="0"/>
              <a:t>A co-worker sends you an abrupt email with a request to change your shifts with them due to a religious holiday. The email is full of typos and some of the writing does not make sense.</a:t>
            </a:r>
          </a:p>
          <a:p>
            <a:pPr marL="0" indent="0">
              <a:buNone/>
            </a:pPr>
            <a:endParaRPr lang="en-GB" dirty="0"/>
          </a:p>
          <a:p>
            <a:pPr marL="0" indent="0">
              <a:buNone/>
            </a:pPr>
            <a:r>
              <a:rPr lang="en-GB" dirty="0"/>
              <a:t>Use </a:t>
            </a:r>
            <a:r>
              <a:rPr lang="en-GB" dirty="0" err="1"/>
              <a:t>Berlo’s</a:t>
            </a:r>
            <a:r>
              <a:rPr lang="en-GB" dirty="0"/>
              <a:t> model to discuss how this communication could be improved. Identify S-M-C-R in this message and show specifically which sub-sections in model can be improved.</a:t>
            </a:r>
          </a:p>
        </p:txBody>
      </p:sp>
    </p:spTree>
    <p:extLst>
      <p:ext uri="{BB962C8B-B14F-4D97-AF65-F5344CB8AC3E}">
        <p14:creationId xmlns:p14="http://schemas.microsoft.com/office/powerpoint/2010/main" val="13072937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31EF9-E3BC-480E-AE58-9F0E362F358F}"/>
              </a:ext>
            </a:extLst>
          </p:cNvPr>
          <p:cNvSpPr>
            <a:spLocks noGrp="1"/>
          </p:cNvSpPr>
          <p:nvPr>
            <p:ph type="title"/>
          </p:nvPr>
        </p:nvSpPr>
        <p:spPr>
          <a:xfrm>
            <a:off x="457200" y="2060848"/>
            <a:ext cx="8229600" cy="1143000"/>
          </a:xfrm>
        </p:spPr>
        <p:txBody>
          <a:bodyPr/>
          <a:lstStyle/>
          <a:p>
            <a:r>
              <a:rPr lang="en-GB" dirty="0"/>
              <a:t>Model two</a:t>
            </a:r>
          </a:p>
        </p:txBody>
      </p:sp>
    </p:spTree>
    <p:extLst>
      <p:ext uri="{BB962C8B-B14F-4D97-AF65-F5344CB8AC3E}">
        <p14:creationId xmlns:p14="http://schemas.microsoft.com/office/powerpoint/2010/main" val="221540222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
        <p:nvSpPr>
          <p:cNvPr id="3" name="Content Placeholder 2"/>
          <p:cNvSpPr>
            <a:spLocks noGrp="1"/>
          </p:cNvSpPr>
          <p:nvPr>
            <p:ph idx="1"/>
          </p:nvPr>
        </p:nvSpPr>
        <p:spPr/>
        <p:txBody>
          <a:bodyPr>
            <a:normAutofit/>
          </a:bodyPr>
          <a:lstStyle/>
          <a:p>
            <a:r>
              <a:rPr lang="en-GB" sz="2400" dirty="0"/>
              <a:t>Wilbur Schramm's 1954 model expands on this thinking by emphasizing the process of encoding and decoding the message. </a:t>
            </a:r>
          </a:p>
          <a:p>
            <a:pPr marL="0" indent="0">
              <a:buNone/>
            </a:pPr>
            <a:endParaRPr lang="en-GB" sz="1600" dirty="0"/>
          </a:p>
          <a:p>
            <a:r>
              <a:rPr lang="en-GB" sz="2400" dirty="0"/>
              <a:t>Schramm envisioned this process as a two-way circular communication between the sender and receiver. </a:t>
            </a:r>
          </a:p>
          <a:p>
            <a:pPr marL="0" indent="0">
              <a:buNone/>
            </a:pPr>
            <a:endParaRPr lang="en-GB" sz="2000" dirty="0"/>
          </a:p>
          <a:p>
            <a:r>
              <a:rPr lang="en-GB" sz="2400" dirty="0"/>
              <a:t>His model is an extension from Shannon-Weaver transmission model of communication</a:t>
            </a:r>
          </a:p>
        </p:txBody>
      </p:sp>
    </p:spTree>
    <p:extLst>
      <p:ext uri="{BB962C8B-B14F-4D97-AF65-F5344CB8AC3E}">
        <p14:creationId xmlns:p14="http://schemas.microsoft.com/office/powerpoint/2010/main" val="258922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pic>
        <p:nvPicPr>
          <p:cNvPr id="4" name="Picture 3" descr="Picture 3"/>
          <p:cNvPicPr>
            <a:picLocks noChangeAspect="1"/>
          </p:cNvPicPr>
          <p:nvPr/>
        </p:nvPicPr>
        <p:blipFill>
          <a:blip r:embed="rId3"/>
          <a:stretch>
            <a:fillRect/>
          </a:stretch>
        </p:blipFill>
        <p:spPr>
          <a:xfrm>
            <a:off x="197435" y="1556791"/>
            <a:ext cx="8767053" cy="4032449"/>
          </a:xfrm>
          <a:prstGeom prst="rect">
            <a:avLst/>
          </a:prstGeom>
          <a:ln w="12700">
            <a:miter lim="400000"/>
          </a:ln>
        </p:spPr>
      </p:pic>
    </p:spTree>
    <p:extLst>
      <p:ext uri="{BB962C8B-B14F-4D97-AF65-F5344CB8AC3E}">
        <p14:creationId xmlns:p14="http://schemas.microsoft.com/office/powerpoint/2010/main" val="339143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GB" dirty="0"/>
              <a:t>Key points to note:</a:t>
            </a:r>
          </a:p>
          <a:p>
            <a:r>
              <a:rPr lang="en-GB" sz="3000" dirty="0"/>
              <a:t>Encoding plays a very important role because it initiates the process of communication by converting the thought into content.</a:t>
            </a:r>
          </a:p>
          <a:p>
            <a:pPr marL="0" indent="0">
              <a:buNone/>
            </a:pPr>
            <a:r>
              <a:rPr lang="en-GB" sz="3000" dirty="0"/>
              <a:t> </a:t>
            </a:r>
          </a:p>
          <a:p>
            <a:r>
              <a:rPr lang="en-GB" sz="3000" dirty="0"/>
              <a:t>Decoding is important because it helps the receiver to understand the message.</a:t>
            </a:r>
          </a:p>
          <a:p>
            <a:pPr marL="0" indent="0">
              <a:buNone/>
            </a:pPr>
            <a:endParaRPr lang="en-GB" sz="900" dirty="0"/>
          </a:p>
          <a:p>
            <a:r>
              <a:rPr lang="en-GB" sz="3000" dirty="0"/>
              <a:t>Communication is incomplete unless and until the sender receives a feedback from the recipient.</a:t>
            </a:r>
          </a:p>
        </p:txBody>
      </p:sp>
      <p:sp>
        <p:nvSpPr>
          <p:cNvPr id="4" name="Title 1"/>
          <p:cNvSpPr>
            <a:spLocks noGrp="1"/>
          </p:cNvSpPr>
          <p:nvPr>
            <p:ph type="title"/>
          </p:nvPr>
        </p:nvSpPr>
        <p:spPr>
          <a:xfrm>
            <a:off x="457200" y="274638"/>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Tree>
    <p:extLst>
      <p:ext uri="{BB962C8B-B14F-4D97-AF65-F5344CB8AC3E}">
        <p14:creationId xmlns:p14="http://schemas.microsoft.com/office/powerpoint/2010/main" val="271617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5FC9CC-F7B7-409E-8591-4472AF501ADD}"/>
              </a:ext>
            </a:extLst>
          </p:cNvPr>
          <p:cNvSpPr/>
          <p:nvPr/>
        </p:nvSpPr>
        <p:spPr>
          <a:xfrm>
            <a:off x="459864" y="1322168"/>
            <a:ext cx="8100900" cy="2000548"/>
          </a:xfrm>
          <a:prstGeom prst="rect">
            <a:avLst/>
          </a:prstGeom>
          <a:ln>
            <a:noFill/>
          </a:ln>
        </p:spPr>
        <p:txBody>
          <a:bodyPr wrap="square">
            <a:spAutoFit/>
          </a:bodyPr>
          <a:lstStyle/>
          <a:p>
            <a:pPr algn="just"/>
            <a:r>
              <a:rPr lang="en-US" dirty="0"/>
              <a:t>Charlie is 2 years of age. He enjoys helping his mum in the kitchen when she is making a meal.</a:t>
            </a:r>
          </a:p>
          <a:p>
            <a:pPr algn="just"/>
            <a:endParaRPr lang="en-US" sz="800" dirty="0"/>
          </a:p>
          <a:p>
            <a:pPr algn="just"/>
            <a:r>
              <a:rPr lang="en-US" dirty="0"/>
              <a:t>When she says, “Can I get some fruit for you Charlie?”, he puts his arms in the air, says ‘me, me’ and smiles at her. </a:t>
            </a:r>
          </a:p>
          <a:p>
            <a:pPr algn="just"/>
            <a:endParaRPr lang="en-US" sz="800" dirty="0"/>
          </a:p>
          <a:p>
            <a:pPr algn="just"/>
            <a:r>
              <a:rPr lang="en-US" dirty="0"/>
              <a:t>His mum responds by picking him up and saying, “Okay, you take something yourself this time, Charlie”.</a:t>
            </a:r>
            <a:endParaRPr lang="en-GB" dirty="0"/>
          </a:p>
        </p:txBody>
      </p:sp>
      <p:sp>
        <p:nvSpPr>
          <p:cNvPr id="9" name="TextBox 8">
            <a:extLst>
              <a:ext uri="{FF2B5EF4-FFF2-40B4-BE49-F238E27FC236}">
                <a16:creationId xmlns:a16="http://schemas.microsoft.com/office/drawing/2014/main" id="{CCD9A8AE-924C-402B-BE39-C633ABAA5B04}"/>
              </a:ext>
            </a:extLst>
          </p:cNvPr>
          <p:cNvSpPr txBox="1"/>
          <p:nvPr/>
        </p:nvSpPr>
        <p:spPr>
          <a:xfrm>
            <a:off x="2771800" y="249840"/>
            <a:ext cx="3168352" cy="707886"/>
          </a:xfrm>
          <a:prstGeom prst="rect">
            <a:avLst/>
          </a:prstGeom>
          <a:noFill/>
          <a:ln w="38100">
            <a:noFill/>
          </a:ln>
        </p:spPr>
        <p:txBody>
          <a:bodyPr wrap="square" rtlCol="0">
            <a:spAutoFit/>
          </a:bodyPr>
          <a:lstStyle/>
          <a:p>
            <a:pPr algn="ctr"/>
            <a:r>
              <a:rPr lang="en-GB" sz="4000" b="1" dirty="0"/>
              <a:t>EXAMPLE</a:t>
            </a:r>
          </a:p>
        </p:txBody>
      </p:sp>
      <p:sp>
        <p:nvSpPr>
          <p:cNvPr id="10" name="TextBox 9">
            <a:extLst>
              <a:ext uri="{FF2B5EF4-FFF2-40B4-BE49-F238E27FC236}">
                <a16:creationId xmlns:a16="http://schemas.microsoft.com/office/drawing/2014/main" id="{0937927F-A80A-4D94-874A-6273938AD3D1}"/>
              </a:ext>
            </a:extLst>
          </p:cNvPr>
          <p:cNvSpPr txBox="1"/>
          <p:nvPr/>
        </p:nvSpPr>
        <p:spPr>
          <a:xfrm>
            <a:off x="639884" y="4005064"/>
            <a:ext cx="7920880" cy="1323439"/>
          </a:xfrm>
          <a:prstGeom prst="rect">
            <a:avLst/>
          </a:prstGeom>
          <a:noFill/>
        </p:spPr>
        <p:txBody>
          <a:bodyPr wrap="square" rtlCol="0">
            <a:spAutoFit/>
          </a:bodyPr>
          <a:lstStyle/>
          <a:p>
            <a:pPr marL="342900" indent="-342900">
              <a:buFont typeface="+mj-lt"/>
              <a:buAutoNum type="arabicPeriod"/>
            </a:pPr>
            <a:r>
              <a:rPr lang="en-US" sz="2000" dirty="0">
                <a:solidFill>
                  <a:schemeClr val="tx2">
                    <a:lumMod val="60000"/>
                    <a:lumOff val="40000"/>
                  </a:schemeClr>
                </a:solidFill>
              </a:rPr>
              <a:t>How does Charlie’s mum communicate with him in this example? </a:t>
            </a:r>
          </a:p>
          <a:p>
            <a:pPr marL="342900" indent="-342900">
              <a:buFont typeface="+mj-lt"/>
              <a:buAutoNum type="arabicPeriod"/>
            </a:pPr>
            <a:r>
              <a:rPr lang="en-US" sz="2000" dirty="0">
                <a:solidFill>
                  <a:schemeClr val="tx2">
                    <a:lumMod val="60000"/>
                    <a:lumOff val="40000"/>
                  </a:schemeClr>
                </a:solidFill>
              </a:rPr>
              <a:t>How does Charlie communicate non-verbally with his mum in response to her question? </a:t>
            </a:r>
          </a:p>
          <a:p>
            <a:pPr marL="342900" indent="-342900">
              <a:buFont typeface="+mj-lt"/>
              <a:buAutoNum type="arabicPeriod"/>
            </a:pPr>
            <a:r>
              <a:rPr lang="en-US" sz="2000" dirty="0">
                <a:solidFill>
                  <a:schemeClr val="tx2">
                    <a:lumMod val="60000"/>
                    <a:lumOff val="40000"/>
                  </a:schemeClr>
                </a:solidFill>
              </a:rPr>
              <a:t>Describe how a cycle of communication occurs in this example.</a:t>
            </a:r>
            <a:endParaRPr lang="en-GB" sz="2000" dirty="0">
              <a:solidFill>
                <a:schemeClr val="tx2">
                  <a:lumMod val="60000"/>
                  <a:lumOff val="40000"/>
                </a:schemeClr>
              </a:solidFill>
            </a:endParaRPr>
          </a:p>
        </p:txBody>
      </p:sp>
      <p:sp>
        <p:nvSpPr>
          <p:cNvPr id="2" name="Rectangle 1">
            <a:extLst>
              <a:ext uri="{FF2B5EF4-FFF2-40B4-BE49-F238E27FC236}">
                <a16:creationId xmlns:a16="http://schemas.microsoft.com/office/drawing/2014/main" id="{1A99E76A-CA1D-40B9-B043-30E4F573EBCC}"/>
              </a:ext>
            </a:extLst>
          </p:cNvPr>
          <p:cNvSpPr/>
          <p:nvPr/>
        </p:nvSpPr>
        <p:spPr>
          <a:xfrm>
            <a:off x="459864" y="3933056"/>
            <a:ext cx="8280920" cy="14695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220095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B5F5-4EB4-49FC-8D0F-3D7C5327FC91}"/>
              </a:ext>
            </a:extLst>
          </p:cNvPr>
          <p:cNvSpPr>
            <a:spLocks noGrp="1"/>
          </p:cNvSpPr>
          <p:nvPr>
            <p:ph type="title"/>
          </p:nvPr>
        </p:nvSpPr>
        <p:spPr>
          <a:xfrm>
            <a:off x="457200" y="2060848"/>
            <a:ext cx="8229600" cy="1143000"/>
          </a:xfrm>
        </p:spPr>
        <p:txBody>
          <a:bodyPr/>
          <a:lstStyle/>
          <a:p>
            <a:r>
              <a:rPr lang="en-GB" dirty="0"/>
              <a:t>Generic process</a:t>
            </a:r>
          </a:p>
        </p:txBody>
      </p:sp>
    </p:spTree>
    <p:extLst>
      <p:ext uri="{BB962C8B-B14F-4D97-AF65-F5344CB8AC3E}">
        <p14:creationId xmlns:p14="http://schemas.microsoft.com/office/powerpoint/2010/main" val="254569299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3754-7F92-4FDB-A44B-9B85BFE15D39}"/>
              </a:ext>
            </a:extLst>
          </p:cNvPr>
          <p:cNvSpPr>
            <a:spLocks noGrp="1"/>
          </p:cNvSpPr>
          <p:nvPr>
            <p:ph type="title"/>
          </p:nvPr>
        </p:nvSpPr>
        <p:spPr/>
        <p:txBody>
          <a:bodyPr>
            <a:noAutofit/>
          </a:bodyPr>
          <a:lstStyle/>
          <a:p>
            <a:r>
              <a:rPr lang="en-GB" sz="3200" b="1" dirty="0"/>
              <a:t>The Communication Context/Situation</a:t>
            </a:r>
          </a:p>
        </p:txBody>
      </p:sp>
      <p:sp>
        <p:nvSpPr>
          <p:cNvPr id="3" name="Content Placeholder 2">
            <a:extLst>
              <a:ext uri="{FF2B5EF4-FFF2-40B4-BE49-F238E27FC236}">
                <a16:creationId xmlns:a16="http://schemas.microsoft.com/office/drawing/2014/main" id="{12772CDD-BF62-4E69-8DF6-27C628109A9A}"/>
              </a:ext>
            </a:extLst>
          </p:cNvPr>
          <p:cNvSpPr>
            <a:spLocks noGrp="1"/>
          </p:cNvSpPr>
          <p:nvPr>
            <p:ph idx="1"/>
          </p:nvPr>
        </p:nvSpPr>
        <p:spPr>
          <a:xfrm>
            <a:off x="457200" y="1417638"/>
            <a:ext cx="8229600" cy="3917032"/>
          </a:xfrm>
        </p:spPr>
        <p:txBody>
          <a:bodyPr>
            <a:normAutofit fontScale="70000" lnSpcReduction="20000"/>
          </a:bodyPr>
          <a:lstStyle/>
          <a:p>
            <a:pPr marL="0" indent="0" algn="just">
              <a:buNone/>
            </a:pPr>
            <a:r>
              <a:rPr lang="en-US" dirty="0"/>
              <a:t>The communication situation is said to exist when</a:t>
            </a:r>
          </a:p>
          <a:p>
            <a:pPr marL="0" indent="0" algn="just">
              <a:buNone/>
            </a:pPr>
            <a:endParaRPr lang="en-US" dirty="0"/>
          </a:p>
          <a:p>
            <a:pPr algn="just"/>
            <a:r>
              <a:rPr lang="en-US" dirty="0"/>
              <a:t>There is a person </a:t>
            </a:r>
            <a:r>
              <a:rPr lang="en-US" u="sng" dirty="0"/>
              <a:t>(</a:t>
            </a:r>
            <a:r>
              <a:rPr lang="en-US" b="1" u="sng" dirty="0"/>
              <a:t>sender/transmitter</a:t>
            </a:r>
            <a:r>
              <a:rPr lang="en-US" u="sng" dirty="0"/>
              <a:t>) </a:t>
            </a:r>
            <a:r>
              <a:rPr lang="en-US" dirty="0"/>
              <a:t>who wants to pass some information;</a:t>
            </a:r>
          </a:p>
          <a:p>
            <a:pPr algn="just"/>
            <a:r>
              <a:rPr lang="en-US" dirty="0"/>
              <a:t>There is another person </a:t>
            </a:r>
            <a:r>
              <a:rPr lang="en-US" u="sng" dirty="0"/>
              <a:t>(</a:t>
            </a:r>
            <a:r>
              <a:rPr lang="en-US" b="1" u="sng" dirty="0"/>
              <a:t>receiver</a:t>
            </a:r>
            <a:r>
              <a:rPr lang="en-US" u="sng" dirty="0"/>
              <a:t>) </a:t>
            </a:r>
            <a:r>
              <a:rPr lang="en-US" dirty="0"/>
              <a:t>to whom the information is to be passed on;</a:t>
            </a:r>
          </a:p>
          <a:p>
            <a:pPr algn="just"/>
            <a:r>
              <a:rPr lang="en-US" dirty="0"/>
              <a:t>The receiver partly or wholly </a:t>
            </a:r>
            <a:r>
              <a:rPr lang="en-US" b="1" u="sng" dirty="0"/>
              <a:t>understands the message</a:t>
            </a:r>
            <a:r>
              <a:rPr lang="en-US" dirty="0"/>
              <a:t> or information passed on to him;</a:t>
            </a:r>
          </a:p>
          <a:p>
            <a:pPr algn="just"/>
            <a:r>
              <a:rPr lang="en-US" dirty="0"/>
              <a:t>The receiver responds to the message or </a:t>
            </a:r>
            <a:r>
              <a:rPr lang="en-US" b="1" u="sng" dirty="0"/>
              <a:t>gives feedback</a:t>
            </a:r>
            <a:r>
              <a:rPr lang="en-US" dirty="0"/>
              <a:t>.</a:t>
            </a:r>
          </a:p>
          <a:p>
            <a:pPr marL="0" indent="0" algn="just">
              <a:buNone/>
            </a:pPr>
            <a:endParaRPr lang="en-US" dirty="0"/>
          </a:p>
          <a:p>
            <a:pPr marL="0" indent="0" algn="just">
              <a:buNone/>
            </a:pPr>
            <a:r>
              <a:rPr lang="en-US" dirty="0"/>
              <a:t>These four components are essential for communication.</a:t>
            </a:r>
            <a:endParaRPr lang="en-GB" dirty="0"/>
          </a:p>
        </p:txBody>
      </p:sp>
    </p:spTree>
    <p:extLst>
      <p:ext uri="{BB962C8B-B14F-4D97-AF65-F5344CB8AC3E}">
        <p14:creationId xmlns:p14="http://schemas.microsoft.com/office/powerpoint/2010/main" val="219795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02BB083D-07FC-46A5-BF48-367DF8908C98}"/>
              </a:ext>
            </a:extLst>
          </p:cNvPr>
          <p:cNvGrpSpPr/>
          <p:nvPr/>
        </p:nvGrpSpPr>
        <p:grpSpPr>
          <a:xfrm>
            <a:off x="457200" y="1916832"/>
            <a:ext cx="8244916" cy="2659837"/>
            <a:chOff x="287524" y="1758069"/>
            <a:chExt cx="8244916" cy="2659837"/>
          </a:xfrm>
        </p:grpSpPr>
        <p:cxnSp>
          <p:nvCxnSpPr>
            <p:cNvPr id="44" name="Straight Arrow Connector 43">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4F42175-E9C1-4303-9608-1BA4FB0E118B}"/>
                </a:ext>
              </a:extLst>
            </p:cNvPr>
            <p:cNvCxnSpPr>
              <a:cxnSpLocks/>
              <a:stCxn id="4"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 name="Rectangle 3">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p>
                <a:pPr algn="ctr"/>
                <a:r>
                  <a:rPr lang="en-GB" sz="1600" dirty="0"/>
                  <a:t>Sender</a:t>
                </a:r>
              </a:p>
            </p:txBody>
          </p:sp>
        </p:grpSp>
        <p:grpSp>
          <p:nvGrpSpPr>
            <p:cNvPr id="7" name="Group 6">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8" name="Rectangle 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p>
                <a:pPr algn="ctr"/>
                <a:r>
                  <a:rPr lang="en-GB" sz="1600" dirty="0"/>
                  <a:t>Message</a:t>
                </a:r>
              </a:p>
            </p:txBody>
          </p:sp>
        </p:grpSp>
        <p:grpSp>
          <p:nvGrpSpPr>
            <p:cNvPr id="10" name="Group 9">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11" name="Rectangle 10">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p>
                <a:pPr algn="ctr"/>
                <a:r>
                  <a:rPr lang="en-GB" sz="1600" dirty="0"/>
                  <a:t>Encoding</a:t>
                </a:r>
              </a:p>
            </p:txBody>
          </p:sp>
        </p:grpSp>
        <p:grpSp>
          <p:nvGrpSpPr>
            <p:cNvPr id="13" name="Group 12">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14" name="Rectangle 1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17" name="Rectangle 16">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p>
                <a:pPr algn="ctr"/>
                <a:r>
                  <a:rPr lang="en-GB" sz="1600" dirty="0"/>
                  <a:t>Receiver</a:t>
                </a:r>
                <a:endParaRPr lang="en-GB" dirty="0"/>
              </a:p>
            </p:txBody>
          </p:sp>
        </p:grpSp>
        <p:grpSp>
          <p:nvGrpSpPr>
            <p:cNvPr id="19" name="Group 18">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20" name="Rectangle 1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p>
                <a:pPr algn="ctr"/>
                <a:r>
                  <a:rPr lang="en-GB" sz="1600" dirty="0"/>
                  <a:t>Decoding</a:t>
                </a:r>
                <a:endParaRPr lang="en-GB" dirty="0"/>
              </a:p>
            </p:txBody>
          </p:sp>
        </p:grpSp>
        <p:grpSp>
          <p:nvGrpSpPr>
            <p:cNvPr id="22" name="Group 21">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3" name="Rectangle 22">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p>
                <a:pPr algn="ctr"/>
                <a:r>
                  <a:rPr lang="en-GB" sz="1600" dirty="0"/>
                  <a:t>Brain Drain</a:t>
                </a:r>
              </a:p>
            </p:txBody>
          </p:sp>
        </p:grpSp>
        <p:cxnSp>
          <p:nvCxnSpPr>
            <p:cNvPr id="27" name="Straight Arrow Connector 26">
              <a:extLst>
                <a:ext uri="{FF2B5EF4-FFF2-40B4-BE49-F238E27FC236}">
                  <a16:creationId xmlns:a16="http://schemas.microsoft.com/office/drawing/2014/main" id="{04F721A5-41EC-4923-936D-007545F4EE9C}"/>
                </a:ext>
              </a:extLst>
            </p:cNvPr>
            <p:cNvCxnSpPr>
              <a:stCxn id="5" idx="3"/>
              <a:endCxn id="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5DE14B2-31AE-4F06-8A4E-46A3D082608B}"/>
                </a:ext>
              </a:extLst>
            </p:cNvPr>
            <p:cNvCxnSpPr>
              <a:cxnSpLocks/>
              <a:stCxn id="17"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0EE75E4E-600F-46E1-A6D7-3458977E14A5}"/>
                </a:ext>
              </a:extLst>
            </p:cNvPr>
            <p:cNvCxnSpPr>
              <a:stCxn id="2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C7BB9FA-196B-4E4C-A040-06CF7600F518}"/>
                </a:ext>
              </a:extLst>
            </p:cNvPr>
            <p:cNvCxnSpPr>
              <a:stCxn id="23"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2" name="Title 1">
            <a:extLst>
              <a:ext uri="{FF2B5EF4-FFF2-40B4-BE49-F238E27FC236}">
                <a16:creationId xmlns:a16="http://schemas.microsoft.com/office/drawing/2014/main" id="{F1A4DBF8-C9DB-4054-A579-40420FD4CA91}"/>
              </a:ext>
            </a:extLst>
          </p:cNvPr>
          <p:cNvSpPr>
            <a:spLocks noGrp="1"/>
          </p:cNvSpPr>
          <p:nvPr>
            <p:ph type="title"/>
          </p:nvPr>
        </p:nvSpPr>
        <p:spPr>
          <a:xfrm>
            <a:off x="457200" y="274638"/>
            <a:ext cx="8229600" cy="1143000"/>
          </a:xfrm>
        </p:spPr>
        <p:txBody>
          <a:bodyPr>
            <a:noAutofit/>
          </a:bodyPr>
          <a:lstStyle/>
          <a:p>
            <a:r>
              <a:rPr lang="en-GB" sz="3200" b="1" dirty="0"/>
              <a:t>Generic Communication Process Model</a:t>
            </a:r>
          </a:p>
        </p:txBody>
      </p:sp>
    </p:spTree>
    <p:extLst>
      <p:ext uri="{BB962C8B-B14F-4D97-AF65-F5344CB8AC3E}">
        <p14:creationId xmlns:p14="http://schemas.microsoft.com/office/powerpoint/2010/main" val="107107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F1E7-B7D4-0C2F-FEE8-7866433BA844}"/>
              </a:ext>
            </a:extLst>
          </p:cNvPr>
          <p:cNvSpPr>
            <a:spLocks noGrp="1"/>
          </p:cNvSpPr>
          <p:nvPr>
            <p:ph type="title"/>
          </p:nvPr>
        </p:nvSpPr>
        <p:spPr/>
        <p:txBody>
          <a:bodyPr/>
          <a:lstStyle/>
          <a:p>
            <a:r>
              <a:rPr lang="en-GB" dirty="0"/>
              <a:t>Why is this important?</a:t>
            </a:r>
          </a:p>
        </p:txBody>
      </p:sp>
      <p:sp>
        <p:nvSpPr>
          <p:cNvPr id="3" name="Content Placeholder 2">
            <a:extLst>
              <a:ext uri="{FF2B5EF4-FFF2-40B4-BE49-F238E27FC236}">
                <a16:creationId xmlns:a16="http://schemas.microsoft.com/office/drawing/2014/main" id="{AAB12203-A582-4BA0-4783-03CEF24D3A08}"/>
              </a:ext>
            </a:extLst>
          </p:cNvPr>
          <p:cNvSpPr>
            <a:spLocks noGrp="1"/>
          </p:cNvSpPr>
          <p:nvPr>
            <p:ph idx="1"/>
          </p:nvPr>
        </p:nvSpPr>
        <p:spPr/>
        <p:txBody>
          <a:bodyPr>
            <a:normAutofit fontScale="85000" lnSpcReduction="20000"/>
          </a:bodyPr>
          <a:lstStyle/>
          <a:p>
            <a:r>
              <a:rPr lang="en-GB" dirty="0"/>
              <a:t>Once you know the elements of communication you can examine each at a time to ensure you can communicate effectively (</a:t>
            </a:r>
            <a:r>
              <a:rPr lang="en-GB" dirty="0" err="1"/>
              <a:t>Berlo’s</a:t>
            </a:r>
            <a:r>
              <a:rPr lang="en-GB" dirty="0"/>
              <a:t> model)</a:t>
            </a:r>
          </a:p>
          <a:p>
            <a:endParaRPr lang="en-GB" dirty="0"/>
          </a:p>
          <a:p>
            <a:r>
              <a:rPr lang="en-GB" dirty="0"/>
              <a:t>You can also examine what went wrong if miscommunication occurs (</a:t>
            </a:r>
            <a:r>
              <a:rPr lang="en-GB" dirty="0" err="1"/>
              <a:t>Berlo</a:t>
            </a:r>
            <a:r>
              <a:rPr lang="en-GB" dirty="0"/>
              <a:t>/Schramm)</a:t>
            </a:r>
          </a:p>
          <a:p>
            <a:endParaRPr lang="en-GB" dirty="0"/>
          </a:p>
          <a:p>
            <a:r>
              <a:rPr lang="en-GB" dirty="0"/>
              <a:t>You can ensure that there is feedback loops in the communication process to improve its effectiveness (Schramm)</a:t>
            </a:r>
          </a:p>
        </p:txBody>
      </p:sp>
    </p:spTree>
    <p:extLst>
      <p:ext uri="{BB962C8B-B14F-4D97-AF65-F5344CB8AC3E}">
        <p14:creationId xmlns:p14="http://schemas.microsoft.com/office/powerpoint/2010/main" val="314497837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33EB258-7529-4680-8747-F67732C7776C}"/>
              </a:ext>
            </a:extLst>
          </p:cNvPr>
          <p:cNvSpPr>
            <a:spLocks noGrp="1"/>
          </p:cNvSpPr>
          <p:nvPr>
            <p:ph idx="1"/>
          </p:nvPr>
        </p:nvSpPr>
        <p:spPr>
          <a:xfrm>
            <a:off x="1547664" y="2060848"/>
            <a:ext cx="6408712" cy="1368152"/>
          </a:xfrm>
        </p:spPr>
        <p:txBody>
          <a:bodyPr>
            <a:normAutofit/>
          </a:bodyPr>
          <a:lstStyle/>
          <a:p>
            <a:pPr marL="0" indent="0" algn="ctr">
              <a:buNone/>
            </a:pPr>
            <a:r>
              <a:rPr lang="en-GB" sz="3600" b="1" dirty="0"/>
              <a:t>Overcoming barriers to communication</a:t>
            </a:r>
          </a:p>
        </p:txBody>
      </p:sp>
    </p:spTree>
    <p:extLst>
      <p:ext uri="{BB962C8B-B14F-4D97-AF65-F5344CB8AC3E}">
        <p14:creationId xmlns:p14="http://schemas.microsoft.com/office/powerpoint/2010/main" val="59955150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8686800" cy="1944216"/>
          </a:xfrm>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are ‘barriers’ to communication?</a:t>
            </a:r>
          </a:p>
        </p:txBody>
      </p:sp>
      <p:sp>
        <p:nvSpPr>
          <p:cNvPr id="3" name="Content Placeholder 2"/>
          <p:cNvSpPr>
            <a:spLocks noGrp="1"/>
          </p:cNvSpPr>
          <p:nvPr>
            <p:ph idx="1"/>
          </p:nvPr>
        </p:nvSpPr>
        <p:spPr>
          <a:xfrm>
            <a:off x="476948" y="3068960"/>
            <a:ext cx="8229600" cy="1584176"/>
          </a:xfrm>
        </p:spPr>
        <p:txBody>
          <a:bodyPr>
            <a:normAutofit fontScale="85000" lnSpcReduction="10000"/>
          </a:bodyPr>
          <a:lstStyle/>
          <a:p>
            <a:pPr marL="0" indent="0" algn="ctr">
              <a:buNone/>
            </a:pPr>
            <a:r>
              <a:rPr lang="en-GB" dirty="0"/>
              <a:t>The word barrier means an obstacle, a hindrance or simply a problem that comes in the way of transmission of a message and blocks the process, either completely or partially. </a:t>
            </a:r>
          </a:p>
          <a:p>
            <a:pPr algn="ctr"/>
            <a:endParaRPr lang="en-GB" dirty="0"/>
          </a:p>
        </p:txBody>
      </p:sp>
    </p:spTree>
    <p:extLst>
      <p:ext uri="{BB962C8B-B14F-4D97-AF65-F5344CB8AC3E}">
        <p14:creationId xmlns:p14="http://schemas.microsoft.com/office/powerpoint/2010/main" val="43730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p:cNvSpPr/>
          <p:nvPr/>
        </p:nvSpPr>
        <p:spPr>
          <a:xfrm>
            <a:off x="2346875" y="653022"/>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2"/>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Barriers</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In</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6695465" y="1364767"/>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7" name="Freeform 6"/>
          <p:cNvSpPr/>
          <p:nvPr/>
        </p:nvSpPr>
        <p:spPr>
          <a:xfrm>
            <a:off x="7267491" y="58466"/>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Filtering</a:t>
            </a:r>
          </a:p>
        </p:txBody>
      </p:sp>
      <p:sp>
        <p:nvSpPr>
          <p:cNvPr id="8" name="Freeform 7"/>
          <p:cNvSpPr/>
          <p:nvPr/>
        </p:nvSpPr>
        <p:spPr>
          <a:xfrm rot="33480">
            <a:off x="6903331" y="2649966"/>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7260139" y="200891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Emotions</a:t>
            </a:r>
            <a:endParaRPr lang="en-US" sz="1200" kern="1200" dirty="0"/>
          </a:p>
        </p:txBody>
      </p:sp>
      <p:sp>
        <p:nvSpPr>
          <p:cNvPr id="10" name="Freeform 9"/>
          <p:cNvSpPr/>
          <p:nvPr/>
        </p:nvSpPr>
        <p:spPr>
          <a:xfrm rot="1705644">
            <a:off x="6687576" y="3906031"/>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1" name="Freeform 10"/>
          <p:cNvSpPr/>
          <p:nvPr/>
        </p:nvSpPr>
        <p:spPr>
          <a:xfrm>
            <a:off x="7260142" y="3918532"/>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kern="1200" dirty="0"/>
              <a:t>Information Overload</a:t>
            </a:r>
          </a:p>
        </p:txBody>
      </p:sp>
      <p:sp>
        <p:nvSpPr>
          <p:cNvPr id="12" name="Freeform 11"/>
          <p:cNvSpPr/>
          <p:nvPr/>
        </p:nvSpPr>
        <p:spPr>
          <a:xfrm rot="19909008">
            <a:off x="1926048" y="3904927"/>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3" name="Freeform 12"/>
          <p:cNvSpPr/>
          <p:nvPr/>
        </p:nvSpPr>
        <p:spPr>
          <a:xfrm>
            <a:off x="32597" y="3921729"/>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lvl="0" algn="ctr" defTabSz="711200">
              <a:lnSpc>
                <a:spcPct val="90000"/>
              </a:lnSpc>
              <a:spcBef>
                <a:spcPct val="0"/>
              </a:spcBef>
              <a:spcAft>
                <a:spcPct val="35000"/>
              </a:spcAft>
            </a:pPr>
            <a:r>
              <a:rPr lang="en-US" sz="1600" kern="1200" dirty="0"/>
              <a:t>Defensiveness</a:t>
            </a:r>
          </a:p>
        </p:txBody>
      </p:sp>
      <p:sp>
        <p:nvSpPr>
          <p:cNvPr id="14" name="Freeform 13"/>
          <p:cNvSpPr/>
          <p:nvPr/>
        </p:nvSpPr>
        <p:spPr>
          <a:xfrm rot="21583170">
            <a:off x="1971738" y="2638202"/>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lvl="0" algn="ctr" defTabSz="533400">
              <a:lnSpc>
                <a:spcPct val="90000"/>
              </a:lnSpc>
              <a:spcBef>
                <a:spcPct val="0"/>
              </a:spcBef>
              <a:spcAft>
                <a:spcPct val="35000"/>
              </a:spcAft>
            </a:pPr>
            <a:endParaRPr lang="en-US" sz="1200" kern="1200"/>
          </a:p>
        </p:txBody>
      </p:sp>
      <p:sp>
        <p:nvSpPr>
          <p:cNvPr id="15" name="Freeform 14"/>
          <p:cNvSpPr/>
          <p:nvPr/>
        </p:nvSpPr>
        <p:spPr>
          <a:xfrm>
            <a:off x="32595" y="199172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Language</a:t>
            </a:r>
            <a:endParaRPr lang="en-US" sz="1200" kern="1200" dirty="0"/>
          </a:p>
        </p:txBody>
      </p:sp>
      <p:sp>
        <p:nvSpPr>
          <p:cNvPr id="16" name="Freeform 15"/>
          <p:cNvSpPr/>
          <p:nvPr/>
        </p:nvSpPr>
        <p:spPr>
          <a:xfrm rot="1688652">
            <a:off x="1926211" y="1349253"/>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7" name="Freeform 16"/>
          <p:cNvSpPr/>
          <p:nvPr/>
        </p:nvSpPr>
        <p:spPr>
          <a:xfrm>
            <a:off x="32586" y="2931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Culture</a:t>
            </a:r>
          </a:p>
        </p:txBody>
      </p:sp>
    </p:spTree>
    <p:extLst>
      <p:ext uri="{BB962C8B-B14F-4D97-AF65-F5344CB8AC3E}">
        <p14:creationId xmlns:p14="http://schemas.microsoft.com/office/powerpoint/2010/main" val="33394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Filtering</a:t>
            </a:r>
          </a:p>
        </p:txBody>
      </p:sp>
      <p:sp>
        <p:nvSpPr>
          <p:cNvPr id="3" name="Content Placeholder 2"/>
          <p:cNvSpPr>
            <a:spLocks noGrp="1"/>
          </p:cNvSpPr>
          <p:nvPr>
            <p:ph idx="1"/>
          </p:nvPr>
        </p:nvSpPr>
        <p:spPr>
          <a:xfrm>
            <a:off x="323528" y="1417638"/>
            <a:ext cx="8363272" cy="3917032"/>
          </a:xfrm>
        </p:spPr>
        <p:txBody>
          <a:bodyPr>
            <a:noAutofit/>
          </a:bodyPr>
          <a:lstStyle/>
          <a:p>
            <a:pPr algn="just"/>
            <a:r>
              <a:rPr lang="en-GB" sz="2800" b="1" dirty="0"/>
              <a:t>Filtering </a:t>
            </a:r>
            <a:r>
              <a:rPr lang="en-GB" sz="2800" dirty="0"/>
              <a:t>is the deliberate manipulation of information to make it appear more favourable to the receiver.</a:t>
            </a:r>
          </a:p>
          <a:p>
            <a:pPr algn="just"/>
            <a:endParaRPr lang="en-GB" sz="2000" dirty="0"/>
          </a:p>
          <a:p>
            <a:pPr algn="just"/>
            <a:r>
              <a:rPr lang="en-US" sz="2000" dirty="0"/>
              <a:t>For example if someone tells you that </a:t>
            </a:r>
            <a:r>
              <a:rPr lang="en-US" sz="2000" b="1" dirty="0"/>
              <a:t>“Jack does good work.”</a:t>
            </a:r>
            <a:r>
              <a:rPr lang="en-US" sz="2000" dirty="0"/>
              <a:t> That could mean:</a:t>
            </a:r>
          </a:p>
          <a:p>
            <a:pPr lvl="1" algn="just"/>
            <a:r>
              <a:rPr lang="en-US" sz="2000" dirty="0"/>
              <a:t>Jack is one of our best. His work is always good.</a:t>
            </a:r>
          </a:p>
          <a:p>
            <a:pPr lvl="1" algn="just"/>
            <a:r>
              <a:rPr lang="en-US" sz="2000" dirty="0"/>
              <a:t>Jack is an average performer. His work is good, but not excellent.</a:t>
            </a:r>
          </a:p>
          <a:p>
            <a:pPr lvl="1" algn="just"/>
            <a:r>
              <a:rPr lang="en-US" sz="2000" dirty="0"/>
              <a:t>Jack does not meet our standards. He does good work but doesn’t produce results.</a:t>
            </a:r>
          </a:p>
        </p:txBody>
      </p:sp>
    </p:spTree>
    <p:extLst>
      <p:ext uri="{BB962C8B-B14F-4D97-AF65-F5344CB8AC3E}">
        <p14:creationId xmlns:p14="http://schemas.microsoft.com/office/powerpoint/2010/main" val="67575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Emotions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How a receiver feels when a message is received influences how he or she interprets it.</a:t>
            </a:r>
          </a:p>
          <a:p>
            <a:pPr marL="0" indent="0">
              <a:buNone/>
            </a:pPr>
            <a:endParaRPr lang="en-GB" dirty="0"/>
          </a:p>
          <a:p>
            <a:pPr marL="0" indent="0">
              <a:buNone/>
            </a:pPr>
            <a:r>
              <a:rPr lang="en-GB" dirty="0"/>
              <a:t>Extreme emotions are most likely to hinder effective communication.</a:t>
            </a:r>
          </a:p>
          <a:p>
            <a:pPr marL="0" indent="0">
              <a:buNone/>
            </a:pPr>
            <a:endParaRPr lang="en-GB" dirty="0"/>
          </a:p>
          <a:p>
            <a:pPr marL="0" indent="0">
              <a:buNone/>
            </a:pPr>
            <a:r>
              <a:rPr lang="en-GB" dirty="0"/>
              <a:t>In such instances, we often disregard our rational and objective thinking processes and substitute emotional judgments.</a:t>
            </a:r>
          </a:p>
        </p:txBody>
      </p:sp>
    </p:spTree>
    <p:extLst>
      <p:ext uri="{BB962C8B-B14F-4D97-AF65-F5344CB8AC3E}">
        <p14:creationId xmlns:p14="http://schemas.microsoft.com/office/powerpoint/2010/main" val="289560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Information overload</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Information overload</a:t>
            </a:r>
            <a:r>
              <a:rPr lang="en-GB" dirty="0"/>
              <a:t>, is when information exceeds our processing capacity.</a:t>
            </a:r>
          </a:p>
          <a:p>
            <a:pPr marL="0" indent="0">
              <a:buNone/>
            </a:pPr>
            <a:endParaRPr lang="en-GB" dirty="0"/>
          </a:p>
          <a:p>
            <a:pPr marL="0" indent="0">
              <a:buNone/>
            </a:pPr>
            <a:endParaRPr lang="en-GB" dirty="0"/>
          </a:p>
          <a:p>
            <a:pPr marL="0" indent="0">
              <a:buNone/>
            </a:pPr>
            <a:endParaRPr lang="en-GB" dirty="0"/>
          </a:p>
          <a:p>
            <a:pPr marL="0" indent="0">
              <a:buNone/>
            </a:pPr>
            <a:r>
              <a:rPr lang="en-GB" dirty="0"/>
              <a:t>At times, anxiety, stress, medication and pain can impact a persons ability to process information. </a:t>
            </a:r>
          </a:p>
          <a:p>
            <a:pPr marL="0" indent="0">
              <a:buNone/>
            </a:pPr>
            <a:endParaRPr lang="en-GB" dirty="0"/>
          </a:p>
          <a:p>
            <a:pPr marL="0" indent="0">
              <a:buNone/>
            </a:pPr>
            <a:endParaRPr lang="en-GB" dirty="0"/>
          </a:p>
        </p:txBody>
      </p:sp>
      <p:pic>
        <p:nvPicPr>
          <p:cNvPr id="5" name="Graphic 4" descr="Brain in head">
            <a:extLst>
              <a:ext uri="{FF2B5EF4-FFF2-40B4-BE49-F238E27FC236}">
                <a16:creationId xmlns:a16="http://schemas.microsoft.com/office/drawing/2014/main" id="{BE543CC6-3172-43E6-A503-3381E821D7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63888" y="2564904"/>
            <a:ext cx="1656184" cy="1656184"/>
          </a:xfrm>
          <a:prstGeom prst="rect">
            <a:avLst/>
          </a:prstGeom>
        </p:spPr>
      </p:pic>
    </p:spTree>
    <p:extLst>
      <p:ext uri="{BB962C8B-B14F-4D97-AF65-F5344CB8AC3E}">
        <p14:creationId xmlns:p14="http://schemas.microsoft.com/office/powerpoint/2010/main" val="275726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Defensiveness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When people feel they’re being threatened, they tend to react in ways that hinder effective communication and reduce their ability to achieve mutual understanding.</a:t>
            </a:r>
          </a:p>
          <a:p>
            <a:pPr marL="0" indent="0">
              <a:buNone/>
            </a:pPr>
            <a:endParaRPr lang="en-GB" dirty="0"/>
          </a:p>
          <a:p>
            <a:pPr marL="0" indent="0">
              <a:buNone/>
            </a:pPr>
            <a:r>
              <a:rPr lang="en-GB" dirty="0"/>
              <a:t>They become defensive—verbally attacking others, making sarcastic remarks, being overly judgmental, or questioning others’ motives.</a:t>
            </a:r>
          </a:p>
          <a:p>
            <a:pPr marL="0" indent="0">
              <a:buNone/>
            </a:pPr>
            <a:endParaRPr lang="en-GB" dirty="0"/>
          </a:p>
          <a:p>
            <a:pPr marL="0" indent="0">
              <a:buNone/>
            </a:pPr>
            <a:r>
              <a:rPr lang="en-GB" dirty="0"/>
              <a:t>At times, anxiety, stress, medication and pain can cause people to become more defensive. </a:t>
            </a:r>
          </a:p>
        </p:txBody>
      </p:sp>
    </p:spTree>
    <p:extLst>
      <p:ext uri="{BB962C8B-B14F-4D97-AF65-F5344CB8AC3E}">
        <p14:creationId xmlns:p14="http://schemas.microsoft.com/office/powerpoint/2010/main" val="386255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Language</a:t>
            </a:r>
          </a:p>
        </p:txBody>
      </p:sp>
      <p:sp>
        <p:nvSpPr>
          <p:cNvPr id="3" name="Content Placeholder 2"/>
          <p:cNvSpPr>
            <a:spLocks noGrp="1"/>
          </p:cNvSpPr>
          <p:nvPr>
            <p:ph idx="1"/>
          </p:nvPr>
        </p:nvSpPr>
        <p:spPr/>
        <p:txBody>
          <a:bodyPr>
            <a:normAutofit/>
          </a:bodyPr>
          <a:lstStyle/>
          <a:p>
            <a:pPr marL="0" indent="0">
              <a:buNone/>
            </a:pPr>
            <a:r>
              <a:rPr lang="en-GB" dirty="0"/>
              <a:t>Customers may have a variety of language skills. </a:t>
            </a:r>
          </a:p>
          <a:p>
            <a:pPr marL="0" indent="0">
              <a:buNone/>
            </a:pPr>
            <a:endParaRPr lang="en-GB" dirty="0"/>
          </a:p>
          <a:p>
            <a:pPr marL="0" indent="0">
              <a:buNone/>
            </a:pPr>
            <a:r>
              <a:rPr lang="en-GB" dirty="0"/>
              <a:t>Ensure that the language that is used in any marketing is inclusive and accessible to all. </a:t>
            </a:r>
          </a:p>
        </p:txBody>
      </p:sp>
    </p:spTree>
    <p:extLst>
      <p:ext uri="{BB962C8B-B14F-4D97-AF65-F5344CB8AC3E}">
        <p14:creationId xmlns:p14="http://schemas.microsoft.com/office/powerpoint/2010/main" val="20270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Customers will come from a variety of cultural backgrounds. </a:t>
            </a:r>
          </a:p>
          <a:p>
            <a:pPr marL="0" indent="0">
              <a:buNone/>
            </a:pPr>
            <a:endParaRPr lang="en-GB" dirty="0"/>
          </a:p>
          <a:p>
            <a:pPr marL="0" indent="0">
              <a:buNone/>
            </a:pPr>
            <a:r>
              <a:rPr lang="en-GB" dirty="0"/>
              <a:t>Speaking abruptly and directly maybe be the norm in one culture but considered rude in another culture. </a:t>
            </a:r>
          </a:p>
          <a:p>
            <a:pPr marL="0" indent="0">
              <a:buNone/>
            </a:pPr>
            <a:endParaRPr lang="en-GB" dirty="0"/>
          </a:p>
          <a:p>
            <a:pPr marL="0" indent="0">
              <a:buNone/>
            </a:pPr>
            <a:r>
              <a:rPr lang="en-GB" dirty="0"/>
              <a:t>Being cultural aware and responding in a non-judgemental and professional manner is essential when communicating with customers. </a:t>
            </a:r>
          </a:p>
        </p:txBody>
      </p:sp>
    </p:spTree>
    <p:extLst>
      <p:ext uri="{BB962C8B-B14F-4D97-AF65-F5344CB8AC3E}">
        <p14:creationId xmlns:p14="http://schemas.microsoft.com/office/powerpoint/2010/main" val="326398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4C474B-6CE1-4FCF-B39A-7FC55814173A}"/>
              </a:ext>
            </a:extLst>
          </p:cNvPr>
          <p:cNvSpPr>
            <a:spLocks noGrp="1"/>
          </p:cNvSpPr>
          <p:nvPr>
            <p:ph type="title"/>
          </p:nvPr>
        </p:nvSpPr>
        <p:spPr>
          <a:xfrm>
            <a:off x="539552" y="198884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Tree>
    <p:extLst>
      <p:ext uri="{BB962C8B-B14F-4D97-AF65-F5344CB8AC3E}">
        <p14:creationId xmlns:p14="http://schemas.microsoft.com/office/powerpoint/2010/main" val="65751804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3917032"/>
          </a:xfrm>
        </p:spPr>
        <p:txBody>
          <a:bodyPr>
            <a:normAutofit fontScale="85000" lnSpcReduction="20000"/>
          </a:bodyPr>
          <a:lstStyle/>
          <a:p>
            <a:pPr marL="0" indent="0">
              <a:buNone/>
            </a:pPr>
            <a:r>
              <a:rPr lang="en-GB" b="1" dirty="0"/>
              <a:t>USE FEEDBACK</a:t>
            </a:r>
          </a:p>
          <a:p>
            <a:pPr marL="0" indent="0">
              <a:buNone/>
            </a:pPr>
            <a:endParaRPr lang="en-GB" b="1" dirty="0"/>
          </a:p>
          <a:p>
            <a:pPr marL="0" indent="0">
              <a:buNone/>
            </a:pPr>
            <a:endParaRPr lang="en-GB" b="1" dirty="0"/>
          </a:p>
          <a:p>
            <a:pPr marL="0" indent="0">
              <a:buNone/>
            </a:pPr>
            <a:endParaRPr lang="en-GB" b="1" dirty="0"/>
          </a:p>
          <a:p>
            <a:r>
              <a:rPr lang="en-GB" dirty="0"/>
              <a:t>Many communication problems are directly attributed to misunderstanding and inaccuracies. </a:t>
            </a:r>
          </a:p>
          <a:p>
            <a:pPr marL="0" indent="0">
              <a:buNone/>
            </a:pPr>
            <a:endParaRPr lang="en-GB" dirty="0"/>
          </a:p>
          <a:p>
            <a:r>
              <a:rPr lang="en-GB" dirty="0"/>
              <a:t>These problems are less likely to occur if the business gets feedback, both verbal and nonverbal.</a:t>
            </a:r>
          </a:p>
        </p:txBody>
      </p:sp>
    </p:spTree>
    <p:extLst>
      <p:ext uri="{BB962C8B-B14F-4D97-AF65-F5344CB8AC3E}">
        <p14:creationId xmlns:p14="http://schemas.microsoft.com/office/powerpoint/2010/main" val="46213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3917032"/>
          </a:xfrm>
        </p:spPr>
        <p:txBody>
          <a:bodyPr>
            <a:normAutofit fontScale="70000" lnSpcReduction="20000"/>
          </a:bodyPr>
          <a:lstStyle/>
          <a:p>
            <a:pPr marL="0" indent="0">
              <a:buNone/>
            </a:pPr>
            <a:r>
              <a:rPr lang="en-GB" b="1" dirty="0"/>
              <a:t>SIMPLIFY LANGUAGE.</a:t>
            </a:r>
          </a:p>
          <a:p>
            <a:pPr marL="0" indent="0">
              <a:buNone/>
            </a:pPr>
            <a:endParaRPr lang="en-GB" b="1" dirty="0"/>
          </a:p>
          <a:p>
            <a:pPr marL="0" indent="0">
              <a:buNone/>
            </a:pPr>
            <a:endParaRPr lang="en-GB" b="1" dirty="0"/>
          </a:p>
          <a:p>
            <a:pPr marL="0" indent="0">
              <a:buNone/>
            </a:pPr>
            <a:endParaRPr lang="en-GB" b="1" dirty="0"/>
          </a:p>
          <a:p>
            <a:r>
              <a:rPr lang="en-GB" dirty="0"/>
              <a:t>Because language can be a barrier, a marketing team should consider the audience to whom the message is directed and tailor the language to them.</a:t>
            </a:r>
          </a:p>
          <a:p>
            <a:pPr marL="0" indent="0">
              <a:buNone/>
            </a:pPr>
            <a:endParaRPr lang="en-GB" dirty="0"/>
          </a:p>
          <a:p>
            <a:pPr marL="0" indent="0">
              <a:buNone/>
            </a:pPr>
            <a:endParaRPr lang="en-GB" dirty="0"/>
          </a:p>
          <a:p>
            <a:r>
              <a:rPr lang="en-GB" dirty="0"/>
              <a:t>Remember, effective communication is achieved when a message is both received and </a:t>
            </a:r>
            <a:r>
              <a:rPr lang="en-GB" i="1" dirty="0"/>
              <a:t>understood</a:t>
            </a:r>
            <a:r>
              <a:rPr lang="en-GB" dirty="0"/>
              <a:t>.</a:t>
            </a:r>
          </a:p>
        </p:txBody>
      </p:sp>
    </p:spTree>
    <p:extLst>
      <p:ext uri="{BB962C8B-B14F-4D97-AF65-F5344CB8AC3E}">
        <p14:creationId xmlns:p14="http://schemas.microsoft.com/office/powerpoint/2010/main" val="27270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48680"/>
            <a:ext cx="8229600" cy="3917032"/>
          </a:xfrm>
        </p:spPr>
        <p:txBody>
          <a:bodyPr>
            <a:normAutofit fontScale="70000" lnSpcReduction="20000"/>
          </a:bodyPr>
          <a:lstStyle/>
          <a:p>
            <a:pPr marL="0" indent="0">
              <a:buNone/>
            </a:pPr>
            <a:r>
              <a:rPr lang="en-GB" b="1" dirty="0"/>
              <a:t>LISTEN ACTIVELY</a:t>
            </a:r>
          </a:p>
          <a:p>
            <a:pPr marL="0" indent="0">
              <a:buNone/>
            </a:pPr>
            <a:endParaRPr lang="en-GB" b="1" dirty="0"/>
          </a:p>
          <a:p>
            <a:pPr marL="0" indent="0">
              <a:buNone/>
            </a:pPr>
            <a:endParaRPr lang="en-GB" b="1" dirty="0"/>
          </a:p>
          <a:p>
            <a:r>
              <a:rPr lang="en-GB" dirty="0"/>
              <a:t>When someone talks, we hear, but too often we don’t listen. </a:t>
            </a:r>
          </a:p>
          <a:p>
            <a:pPr marL="0" indent="0">
              <a:buNone/>
            </a:pPr>
            <a:endParaRPr lang="en-GB" dirty="0"/>
          </a:p>
          <a:p>
            <a:pPr marL="0" indent="0">
              <a:buNone/>
            </a:pPr>
            <a:endParaRPr lang="en-GB" dirty="0"/>
          </a:p>
          <a:p>
            <a:r>
              <a:rPr lang="en-GB" dirty="0"/>
              <a:t>Listening is an active search for meaning, whereas hearing is passive. </a:t>
            </a:r>
          </a:p>
          <a:p>
            <a:endParaRPr lang="en-GB" dirty="0"/>
          </a:p>
          <a:p>
            <a:pPr marL="0" indent="0">
              <a:buNone/>
            </a:pPr>
            <a:endParaRPr lang="en-GB" dirty="0"/>
          </a:p>
          <a:p>
            <a:r>
              <a:rPr lang="en-GB" dirty="0"/>
              <a:t>In listening, the receiver is also putting effort into the communication.</a:t>
            </a:r>
          </a:p>
        </p:txBody>
      </p:sp>
    </p:spTree>
    <p:extLst>
      <p:ext uri="{BB962C8B-B14F-4D97-AF65-F5344CB8AC3E}">
        <p14:creationId xmlns:p14="http://schemas.microsoft.com/office/powerpoint/2010/main" val="292553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764704"/>
            <a:ext cx="8229600" cy="3917032"/>
          </a:xfrm>
        </p:spPr>
        <p:txBody>
          <a:bodyPr>
            <a:normAutofit fontScale="55000" lnSpcReduction="20000"/>
          </a:bodyPr>
          <a:lstStyle/>
          <a:p>
            <a:pPr marL="0" indent="0">
              <a:buNone/>
            </a:pPr>
            <a:r>
              <a:rPr lang="en-GB" b="1" dirty="0"/>
              <a:t>CONSTRAIN EMOTIONS</a:t>
            </a:r>
          </a:p>
          <a:p>
            <a:pPr marL="0" indent="0">
              <a:buNone/>
            </a:pPr>
            <a:endParaRPr lang="en-GB" b="1" dirty="0"/>
          </a:p>
          <a:p>
            <a:pPr marL="0" indent="0">
              <a:buNone/>
            </a:pPr>
            <a:endParaRPr lang="en-GB" b="1" dirty="0"/>
          </a:p>
          <a:p>
            <a:r>
              <a:rPr lang="en-GB" dirty="0"/>
              <a:t>It would be naïve to assume that customers users always communicate in a rational manner. </a:t>
            </a:r>
          </a:p>
          <a:p>
            <a:pPr marL="0" indent="0">
              <a:buNone/>
            </a:pPr>
            <a:endParaRPr lang="en-GB" dirty="0"/>
          </a:p>
          <a:p>
            <a:pPr marL="0" indent="0">
              <a:buNone/>
            </a:pPr>
            <a:endParaRPr lang="en-GB" dirty="0"/>
          </a:p>
          <a:p>
            <a:r>
              <a:rPr lang="en-GB" dirty="0"/>
              <a:t>A professional or customer who is upset over an issue is more likely to misconstrue incoming messages and fail to communicate his or her outgoing messages clearly and accurately. </a:t>
            </a:r>
          </a:p>
          <a:p>
            <a:pPr marL="0" indent="0">
              <a:buNone/>
            </a:pPr>
            <a:endParaRPr lang="en-GB" dirty="0"/>
          </a:p>
          <a:p>
            <a:pPr marL="0" indent="0">
              <a:buNone/>
            </a:pPr>
            <a:endParaRPr lang="en-GB" dirty="0"/>
          </a:p>
          <a:p>
            <a:r>
              <a:rPr lang="en-GB" dirty="0"/>
              <a:t>What to do? The simplest answer is to calm down and get emotions under control before communicating.</a:t>
            </a:r>
          </a:p>
        </p:txBody>
      </p:sp>
    </p:spTree>
    <p:extLst>
      <p:ext uri="{BB962C8B-B14F-4D97-AF65-F5344CB8AC3E}">
        <p14:creationId xmlns:p14="http://schemas.microsoft.com/office/powerpoint/2010/main" val="334183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3917032"/>
          </a:xfrm>
        </p:spPr>
        <p:txBody>
          <a:bodyPr>
            <a:normAutofit fontScale="70000" lnSpcReduction="20000"/>
          </a:bodyPr>
          <a:lstStyle/>
          <a:p>
            <a:pPr marL="0" indent="0">
              <a:buNone/>
            </a:pPr>
            <a:r>
              <a:rPr lang="en-GB" b="1" dirty="0"/>
              <a:t>WATCH NONVERBAL CUES</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r>
              <a:rPr lang="en-GB" dirty="0"/>
              <a:t>If actions speak louder than words, then it’s important to make sure your actions align with and reinforce the words that go along with them.</a:t>
            </a:r>
          </a:p>
          <a:p>
            <a:pPr marL="0" indent="0">
              <a:buNone/>
            </a:pPr>
            <a:endParaRPr lang="en-GB" dirty="0"/>
          </a:p>
          <a:p>
            <a:pPr marL="0" indent="0">
              <a:buNone/>
            </a:pPr>
            <a:endParaRPr lang="en-GB" dirty="0"/>
          </a:p>
          <a:p>
            <a:r>
              <a:rPr lang="en-GB" dirty="0"/>
              <a:t>An effective communicator watches his or her nonverbal cues to ensure that they convey the desired message.</a:t>
            </a:r>
          </a:p>
          <a:p>
            <a:pPr marL="0" indent="0">
              <a:buNone/>
            </a:pPr>
            <a:endParaRPr lang="en-GB" dirty="0"/>
          </a:p>
        </p:txBody>
      </p:sp>
    </p:spTree>
    <p:extLst>
      <p:ext uri="{BB962C8B-B14F-4D97-AF65-F5344CB8AC3E}">
        <p14:creationId xmlns:p14="http://schemas.microsoft.com/office/powerpoint/2010/main" val="2633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r>
              <a:rPr lang="en-GB" altLang="en-US" sz="4000" b="1" dirty="0"/>
              <a:t>Community Engagement</a:t>
            </a:r>
            <a:br>
              <a:rPr lang="en-GB" altLang="en-US" sz="4000" b="1" dirty="0"/>
            </a:br>
            <a:r>
              <a:rPr lang="en-GB" altLang="en-US" sz="4000" b="1" dirty="0"/>
              <a:t>LCBB4011</a:t>
            </a:r>
            <a:br>
              <a:rPr lang="en-GB" sz="4000" dirty="0"/>
            </a:br>
            <a:br>
              <a:rPr lang="en-GB" sz="4000" dirty="0"/>
            </a:br>
            <a:r>
              <a:rPr lang="en-GB" sz="4000" dirty="0"/>
              <a:t>Week 7: </a:t>
            </a:r>
            <a:br>
              <a:rPr lang="en-GB" sz="4000" dirty="0"/>
            </a:br>
            <a:r>
              <a:rPr lang="en-GB" sz="4000" b="1" dirty="0"/>
              <a:t>Models and Principles of Community Engagement</a:t>
            </a:r>
            <a:endParaRPr lang="en-US" sz="4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B7D28-772D-43CD-BE3E-1A64B412BB3C}"/>
              </a:ext>
            </a:extLst>
          </p:cNvPr>
          <p:cNvSpPr>
            <a:spLocks noGrp="1"/>
          </p:cNvSpPr>
          <p:nvPr>
            <p:ph type="title"/>
          </p:nvPr>
        </p:nvSpPr>
        <p:spPr>
          <a:xfrm>
            <a:off x="125252" y="260648"/>
            <a:ext cx="8893496" cy="1209016"/>
          </a:xfrm>
        </p:spPr>
        <p:txBody>
          <a:bodyPr/>
          <a:lstStyle/>
          <a:p>
            <a:r>
              <a:rPr lang="en-US" sz="3600" b="1" dirty="0"/>
              <a:t>The Core of Community Engagement</a:t>
            </a:r>
            <a:endParaRPr lang="en-GB" sz="3600" b="1" dirty="0"/>
          </a:p>
        </p:txBody>
      </p:sp>
      <p:sp>
        <p:nvSpPr>
          <p:cNvPr id="3" name="Content Placeholder 2">
            <a:extLst>
              <a:ext uri="{FF2B5EF4-FFF2-40B4-BE49-F238E27FC236}">
                <a16:creationId xmlns:a16="http://schemas.microsoft.com/office/drawing/2014/main" id="{945E667F-A322-4ED2-962D-20731A517E5E}"/>
              </a:ext>
            </a:extLst>
          </p:cNvPr>
          <p:cNvSpPr>
            <a:spLocks noGrp="1"/>
          </p:cNvSpPr>
          <p:nvPr>
            <p:ph sz="half" idx="1"/>
          </p:nvPr>
        </p:nvSpPr>
        <p:spPr>
          <a:xfrm>
            <a:off x="457200" y="1600201"/>
            <a:ext cx="8075240" cy="2404863"/>
          </a:xfrm>
        </p:spPr>
        <p:txBody>
          <a:bodyPr/>
          <a:lstStyle/>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“Community Engagement requires intentional interactions between communities and public decision-makers, whereas citizen participation is mobilised by – and for- citizens and community groups” (Hussey, 2020).</a:t>
            </a:r>
          </a:p>
          <a:p>
            <a:endParaRPr lang="en-GB" dirty="0"/>
          </a:p>
        </p:txBody>
      </p:sp>
      <p:sp>
        <p:nvSpPr>
          <p:cNvPr id="5" name="Date Placeholder 4">
            <a:extLst>
              <a:ext uri="{FF2B5EF4-FFF2-40B4-BE49-F238E27FC236}">
                <a16:creationId xmlns:a16="http://schemas.microsoft.com/office/drawing/2014/main" id="{40CE9B59-2F0E-48D1-BAD6-53525D1F514E}"/>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59F0A99-9964-4C8F-AE49-0B81586F1980}"/>
              </a:ext>
            </a:extLst>
          </p:cNvPr>
          <p:cNvSpPr>
            <a:spLocks noGrp="1"/>
          </p:cNvSpPr>
          <p:nvPr>
            <p:ph type="sldNum" sz="quarter" idx="11"/>
          </p:nvPr>
        </p:nvSpPr>
        <p:spPr/>
        <p:txBody>
          <a:bodyPr/>
          <a:lstStyle/>
          <a:p>
            <a:pPr>
              <a:defRPr/>
            </a:pPr>
            <a:fld id="{386495F9-B3F5-4DDF-9323-6CEC80C52C17}" type="slidenum">
              <a:rPr lang="en-GB" altLang="en-US" smtClean="0"/>
              <a:pPr>
                <a:defRPr/>
              </a:pPr>
              <a:t>124</a:t>
            </a:fld>
            <a:endParaRPr lang="en-GB" altLang="en-US" dirty="0"/>
          </a:p>
        </p:txBody>
      </p:sp>
    </p:spTree>
    <p:extLst>
      <p:ext uri="{BB962C8B-B14F-4D97-AF65-F5344CB8AC3E}">
        <p14:creationId xmlns:p14="http://schemas.microsoft.com/office/powerpoint/2010/main" val="402693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535B-5483-4B43-B281-EE21FAC38C28}"/>
              </a:ext>
            </a:extLst>
          </p:cNvPr>
          <p:cNvSpPr>
            <a:spLocks noGrp="1"/>
          </p:cNvSpPr>
          <p:nvPr>
            <p:ph type="title"/>
          </p:nvPr>
        </p:nvSpPr>
        <p:spPr>
          <a:xfrm>
            <a:off x="0" y="239764"/>
            <a:ext cx="9144000" cy="706090"/>
          </a:xfrm>
        </p:spPr>
        <p:txBody>
          <a:bodyPr/>
          <a:lstStyle/>
          <a:p>
            <a:r>
              <a:rPr lang="en-GB" sz="3200" b="1" dirty="0"/>
              <a:t>Understanding Terminologies </a:t>
            </a:r>
          </a:p>
        </p:txBody>
      </p:sp>
      <p:sp>
        <p:nvSpPr>
          <p:cNvPr id="3" name="Content Placeholder 2">
            <a:extLst>
              <a:ext uri="{FF2B5EF4-FFF2-40B4-BE49-F238E27FC236}">
                <a16:creationId xmlns:a16="http://schemas.microsoft.com/office/drawing/2014/main" id="{EDC63165-1C5A-4986-B459-3457C2920DBD}"/>
              </a:ext>
            </a:extLst>
          </p:cNvPr>
          <p:cNvSpPr>
            <a:spLocks noGrp="1"/>
          </p:cNvSpPr>
          <p:nvPr>
            <p:ph idx="1"/>
          </p:nvPr>
        </p:nvSpPr>
        <p:spPr>
          <a:xfrm>
            <a:off x="250824" y="1196752"/>
            <a:ext cx="8893175" cy="3096344"/>
          </a:xfrm>
        </p:spPr>
        <p:txBody>
          <a:bodyPr/>
          <a:lstStyle/>
          <a:p>
            <a:pPr marL="0" lvl="0" indent="0">
              <a:buNone/>
            </a:pPr>
            <a:r>
              <a:rPr lang="en-GB" sz="2800" dirty="0"/>
              <a:t>Do you know what these words mean?</a:t>
            </a:r>
          </a:p>
          <a:p>
            <a:pPr marL="0" lvl="0" indent="0">
              <a:buNone/>
            </a:pPr>
            <a:endParaRPr lang="en-GB" sz="2800" dirty="0"/>
          </a:p>
          <a:p>
            <a:pPr lvl="0"/>
            <a:r>
              <a:rPr lang="en-GB" sz="2800" dirty="0"/>
              <a:t>Consultation</a:t>
            </a:r>
          </a:p>
          <a:p>
            <a:pPr lvl="0"/>
            <a:r>
              <a:rPr lang="en-GB" sz="2800" dirty="0"/>
              <a:t>Collaboration</a:t>
            </a:r>
          </a:p>
          <a:p>
            <a:pPr lvl="0"/>
            <a:r>
              <a:rPr lang="en-GB" sz="2800" dirty="0"/>
              <a:t>Intervention</a:t>
            </a:r>
          </a:p>
          <a:p>
            <a:pPr lvl="0"/>
            <a:r>
              <a:rPr lang="en-GB" sz="2800" dirty="0"/>
              <a:t>Top-Down Engagement</a:t>
            </a:r>
          </a:p>
          <a:p>
            <a:pPr lvl="0"/>
            <a:r>
              <a:rPr lang="en-GB" sz="2800" dirty="0"/>
              <a:t>Ground Up Engagement</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5EE87DA9-2710-48E5-B254-1E56B3FECE77}"/>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F8514603-2DAF-482E-9C7A-F1C00D27A5F2}"/>
              </a:ext>
            </a:extLst>
          </p:cNvPr>
          <p:cNvSpPr>
            <a:spLocks noGrp="1"/>
          </p:cNvSpPr>
          <p:nvPr>
            <p:ph type="sldNum" sz="quarter" idx="12"/>
          </p:nvPr>
        </p:nvSpPr>
        <p:spPr/>
        <p:txBody>
          <a:bodyPr/>
          <a:lstStyle/>
          <a:p>
            <a:pPr>
              <a:defRPr/>
            </a:pPr>
            <a:fld id="{6550E941-99E4-4403-A917-B30FF69A9617}" type="slidenum">
              <a:rPr lang="en-GB" altLang="en-US" smtClean="0"/>
              <a:pPr>
                <a:defRPr/>
              </a:pPr>
              <a:t>125</a:t>
            </a:fld>
            <a:endParaRPr lang="en-GB" altLang="en-US" dirty="0"/>
          </a:p>
        </p:txBody>
      </p:sp>
    </p:spTree>
    <p:extLst>
      <p:ext uri="{BB962C8B-B14F-4D97-AF65-F5344CB8AC3E}">
        <p14:creationId xmlns:p14="http://schemas.microsoft.com/office/powerpoint/2010/main" val="271346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47D2-C928-BB74-8A24-A28E29780569}"/>
              </a:ext>
            </a:extLst>
          </p:cNvPr>
          <p:cNvSpPr>
            <a:spLocks noGrp="1"/>
          </p:cNvSpPr>
          <p:nvPr>
            <p:ph type="title"/>
          </p:nvPr>
        </p:nvSpPr>
        <p:spPr>
          <a:xfrm>
            <a:off x="457200" y="2060848"/>
            <a:ext cx="8229600" cy="1143000"/>
          </a:xfrm>
        </p:spPr>
        <p:txBody>
          <a:bodyPr/>
          <a:lstStyle/>
          <a:p>
            <a:r>
              <a:rPr lang="en-GB" sz="4400" b="1" dirty="0"/>
              <a:t>Models of Community Engagement</a:t>
            </a:r>
            <a:endParaRPr lang="en-GB" dirty="0"/>
          </a:p>
        </p:txBody>
      </p:sp>
      <p:sp>
        <p:nvSpPr>
          <p:cNvPr id="4" name="Date Placeholder 3">
            <a:extLst>
              <a:ext uri="{FF2B5EF4-FFF2-40B4-BE49-F238E27FC236}">
                <a16:creationId xmlns:a16="http://schemas.microsoft.com/office/drawing/2014/main" id="{BC1F71FE-ED0D-8D74-BA9E-A9D014EFAF69}"/>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FEDF0F39-BFD3-0C89-BE38-1A4B5123F493}"/>
              </a:ext>
            </a:extLst>
          </p:cNvPr>
          <p:cNvSpPr>
            <a:spLocks noGrp="1"/>
          </p:cNvSpPr>
          <p:nvPr>
            <p:ph type="sldNum" sz="quarter" idx="12"/>
          </p:nvPr>
        </p:nvSpPr>
        <p:spPr/>
        <p:txBody>
          <a:bodyPr/>
          <a:lstStyle/>
          <a:p>
            <a:pPr>
              <a:defRPr/>
            </a:pPr>
            <a:fld id="{6550E941-99E4-4403-A917-B30FF69A9617}" type="slidenum">
              <a:rPr lang="en-GB" altLang="en-US" smtClean="0"/>
              <a:pPr>
                <a:defRPr/>
              </a:pPr>
              <a:t>126</a:t>
            </a:fld>
            <a:endParaRPr lang="en-GB" altLang="en-US" dirty="0"/>
          </a:p>
        </p:txBody>
      </p:sp>
    </p:spTree>
    <p:extLst>
      <p:ext uri="{BB962C8B-B14F-4D97-AF65-F5344CB8AC3E}">
        <p14:creationId xmlns:p14="http://schemas.microsoft.com/office/powerpoint/2010/main" val="2331185927"/>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FD8C790-B456-492D-8FEE-30CCF4E90062}"/>
              </a:ext>
            </a:extLst>
          </p:cNvPr>
          <p:cNvSpPr>
            <a:spLocks noGrp="1"/>
          </p:cNvSpPr>
          <p:nvPr>
            <p:ph type="title"/>
          </p:nvPr>
        </p:nvSpPr>
        <p:spPr>
          <a:xfrm>
            <a:off x="-8558" y="114300"/>
            <a:ext cx="9144000" cy="850106"/>
          </a:xfrm>
        </p:spPr>
        <p:txBody>
          <a:bodyPr/>
          <a:lstStyle/>
          <a:p>
            <a:r>
              <a:rPr lang="en-GB" sz="3200" b="1" dirty="0"/>
              <a:t>Models of Community Engagement</a:t>
            </a:r>
            <a:endParaRPr lang="en-US" sz="3200" dirty="0"/>
          </a:p>
        </p:txBody>
      </p:sp>
      <p:pic>
        <p:nvPicPr>
          <p:cNvPr id="6" name="Content Placeholder 5">
            <a:extLst>
              <a:ext uri="{FF2B5EF4-FFF2-40B4-BE49-F238E27FC236}">
                <a16:creationId xmlns:a16="http://schemas.microsoft.com/office/drawing/2014/main" id="{35CE7040-17CA-4EA5-98B1-7B5FCCC3F7FC}"/>
              </a:ext>
            </a:extLst>
          </p:cNvPr>
          <p:cNvPicPr>
            <a:picLocks noGrp="1" noChangeAspect="1"/>
          </p:cNvPicPr>
          <p:nvPr>
            <p:ph idx="1"/>
          </p:nvPr>
        </p:nvPicPr>
        <p:blipFill rotWithShape="1">
          <a:blip r:embed="rId2"/>
          <a:srcRect t="17111" b="1873"/>
          <a:stretch/>
        </p:blipFill>
        <p:spPr>
          <a:xfrm>
            <a:off x="26888" y="1196752"/>
            <a:ext cx="9144000" cy="4536504"/>
          </a:xfrm>
          <a:prstGeom prst="rect">
            <a:avLst/>
          </a:prstGeom>
          <a:noFill/>
        </p:spPr>
      </p:pic>
      <p:sp>
        <p:nvSpPr>
          <p:cNvPr id="13" name="Date Placeholder 3">
            <a:extLst>
              <a:ext uri="{FF2B5EF4-FFF2-40B4-BE49-F238E27FC236}">
                <a16:creationId xmlns:a16="http://schemas.microsoft.com/office/drawing/2014/main" id="{08CE3C2C-4696-4075-A3FB-A60951CE3EC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04/04/2024</a:t>
            </a:fld>
            <a:endParaRPr lang="en-GB" altLang="en-US"/>
          </a:p>
        </p:txBody>
      </p:sp>
      <p:sp>
        <p:nvSpPr>
          <p:cNvPr id="15" name="Slide Number Placeholder 4">
            <a:extLst>
              <a:ext uri="{FF2B5EF4-FFF2-40B4-BE49-F238E27FC236}">
                <a16:creationId xmlns:a16="http://schemas.microsoft.com/office/drawing/2014/main" id="{150B8D0D-6841-4311-9E34-0696391A1D8B}"/>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127</a:t>
            </a:fld>
            <a:endParaRPr lang="en-GB" altLang="en-US"/>
          </a:p>
        </p:txBody>
      </p:sp>
      <p:sp>
        <p:nvSpPr>
          <p:cNvPr id="4" name="Date Placeholder 3" hidden="1">
            <a:extLst>
              <a:ext uri="{FF2B5EF4-FFF2-40B4-BE49-F238E27FC236}">
                <a16:creationId xmlns:a16="http://schemas.microsoft.com/office/drawing/2014/main" id="{42031F8D-B463-40CD-93EC-30E615929BED}"/>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04/04/2024</a:t>
            </a:fld>
            <a:endParaRPr lang="en-GB" altLang="en-US"/>
          </a:p>
        </p:txBody>
      </p:sp>
      <p:sp>
        <p:nvSpPr>
          <p:cNvPr id="5" name="Slide Number Placeholder 4" hidden="1">
            <a:extLst>
              <a:ext uri="{FF2B5EF4-FFF2-40B4-BE49-F238E27FC236}">
                <a16:creationId xmlns:a16="http://schemas.microsoft.com/office/drawing/2014/main" id="{65FFB190-D1A0-4CF7-9A4F-06BBD91D66CB}"/>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127</a:t>
            </a:fld>
            <a:endParaRPr lang="en-GB" altLang="en-US"/>
          </a:p>
        </p:txBody>
      </p:sp>
    </p:spTree>
    <p:extLst>
      <p:ext uri="{BB962C8B-B14F-4D97-AF65-F5344CB8AC3E}">
        <p14:creationId xmlns:p14="http://schemas.microsoft.com/office/powerpoint/2010/main" val="397496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6196-C087-4CC5-A5DF-002EC1F02A25}"/>
              </a:ext>
            </a:extLst>
          </p:cNvPr>
          <p:cNvSpPr>
            <a:spLocks noGrp="1"/>
          </p:cNvSpPr>
          <p:nvPr>
            <p:ph type="title"/>
          </p:nvPr>
        </p:nvSpPr>
        <p:spPr>
          <a:xfrm>
            <a:off x="457200" y="154285"/>
            <a:ext cx="8229600" cy="562074"/>
          </a:xfrm>
        </p:spPr>
        <p:txBody>
          <a:bodyPr/>
          <a:lstStyle/>
          <a:p>
            <a:r>
              <a:rPr lang="en-GB" sz="3200" b="1" dirty="0"/>
              <a:t>Models of Community Engagement</a:t>
            </a:r>
            <a:endParaRPr lang="en-GB" sz="3200" dirty="0"/>
          </a:p>
        </p:txBody>
      </p:sp>
      <p:pic>
        <p:nvPicPr>
          <p:cNvPr id="6" name="Content Placeholder 5">
            <a:extLst>
              <a:ext uri="{FF2B5EF4-FFF2-40B4-BE49-F238E27FC236}">
                <a16:creationId xmlns:a16="http://schemas.microsoft.com/office/drawing/2014/main" id="{EB3C4DBD-8321-4DF8-97A5-498ABD21A851}"/>
              </a:ext>
            </a:extLst>
          </p:cNvPr>
          <p:cNvPicPr>
            <a:picLocks noGrp="1" noChangeAspect="1"/>
          </p:cNvPicPr>
          <p:nvPr>
            <p:ph idx="1"/>
          </p:nvPr>
        </p:nvPicPr>
        <p:blipFill>
          <a:blip r:embed="rId2"/>
          <a:stretch>
            <a:fillRect/>
          </a:stretch>
        </p:blipFill>
        <p:spPr>
          <a:xfrm>
            <a:off x="0" y="836712"/>
            <a:ext cx="9144000" cy="6021288"/>
          </a:xfrm>
          <a:prstGeom prst="rect">
            <a:avLst/>
          </a:prstGeom>
        </p:spPr>
      </p:pic>
      <p:sp>
        <p:nvSpPr>
          <p:cNvPr id="4" name="Date Placeholder 3">
            <a:extLst>
              <a:ext uri="{FF2B5EF4-FFF2-40B4-BE49-F238E27FC236}">
                <a16:creationId xmlns:a16="http://schemas.microsoft.com/office/drawing/2014/main" id="{086FDF88-E50B-4DDB-A834-865105E60C1C}"/>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D14DA3C3-86E8-450C-AF80-17510414876B}"/>
              </a:ext>
            </a:extLst>
          </p:cNvPr>
          <p:cNvSpPr>
            <a:spLocks noGrp="1"/>
          </p:cNvSpPr>
          <p:nvPr>
            <p:ph type="sldNum" sz="quarter" idx="12"/>
          </p:nvPr>
        </p:nvSpPr>
        <p:spPr/>
        <p:txBody>
          <a:bodyPr/>
          <a:lstStyle/>
          <a:p>
            <a:pPr>
              <a:defRPr/>
            </a:pPr>
            <a:fld id="{6550E941-99E4-4403-A917-B30FF69A9617}" type="slidenum">
              <a:rPr lang="en-GB" altLang="en-US" smtClean="0"/>
              <a:pPr>
                <a:defRPr/>
              </a:pPr>
              <a:t>128</a:t>
            </a:fld>
            <a:endParaRPr lang="en-GB" altLang="en-US" dirty="0"/>
          </a:p>
        </p:txBody>
      </p:sp>
    </p:spTree>
    <p:extLst>
      <p:ext uri="{BB962C8B-B14F-4D97-AF65-F5344CB8AC3E}">
        <p14:creationId xmlns:p14="http://schemas.microsoft.com/office/powerpoint/2010/main" val="67774596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F558-AA22-BFC4-64CE-4C67A0A1AA91}"/>
              </a:ext>
            </a:extLst>
          </p:cNvPr>
          <p:cNvSpPr>
            <a:spLocks noGrp="1"/>
          </p:cNvSpPr>
          <p:nvPr>
            <p:ph type="title"/>
          </p:nvPr>
        </p:nvSpPr>
        <p:spPr>
          <a:xfrm>
            <a:off x="457200" y="2132856"/>
            <a:ext cx="8229600" cy="1143000"/>
          </a:xfrm>
        </p:spPr>
        <p:txBody>
          <a:bodyPr/>
          <a:lstStyle/>
          <a:p>
            <a:r>
              <a:rPr lang="en-GB" sz="4400" b="1" dirty="0"/>
              <a:t>Principles of Community Engagement </a:t>
            </a:r>
            <a:endParaRPr lang="en-GB" dirty="0"/>
          </a:p>
        </p:txBody>
      </p:sp>
      <p:sp>
        <p:nvSpPr>
          <p:cNvPr id="4" name="Date Placeholder 3">
            <a:extLst>
              <a:ext uri="{FF2B5EF4-FFF2-40B4-BE49-F238E27FC236}">
                <a16:creationId xmlns:a16="http://schemas.microsoft.com/office/drawing/2014/main" id="{594A5E4B-9202-49A1-D590-88883E117ED8}"/>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7C930A71-AF95-3A3F-6AF2-E560723FD02E}"/>
              </a:ext>
            </a:extLst>
          </p:cNvPr>
          <p:cNvSpPr>
            <a:spLocks noGrp="1"/>
          </p:cNvSpPr>
          <p:nvPr>
            <p:ph type="sldNum" sz="quarter" idx="12"/>
          </p:nvPr>
        </p:nvSpPr>
        <p:spPr/>
        <p:txBody>
          <a:bodyPr/>
          <a:lstStyle/>
          <a:p>
            <a:pPr>
              <a:defRPr/>
            </a:pPr>
            <a:fld id="{6550E941-99E4-4403-A917-B30FF69A9617}" type="slidenum">
              <a:rPr lang="en-GB" altLang="en-US" smtClean="0"/>
              <a:pPr>
                <a:defRPr/>
              </a:pPr>
              <a:t>129</a:t>
            </a:fld>
            <a:endParaRPr lang="en-GB" altLang="en-US" dirty="0"/>
          </a:p>
        </p:txBody>
      </p:sp>
    </p:spTree>
    <p:extLst>
      <p:ext uri="{BB962C8B-B14F-4D97-AF65-F5344CB8AC3E}">
        <p14:creationId xmlns:p14="http://schemas.microsoft.com/office/powerpoint/2010/main" val="386061346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A761-541D-4E92-90C7-6EE51F72BF0B}"/>
              </a:ext>
            </a:extLst>
          </p:cNvPr>
          <p:cNvSpPr>
            <a:spLocks noGrp="1"/>
          </p:cNvSpPr>
          <p:nvPr>
            <p:ph type="title"/>
          </p:nvPr>
        </p:nvSpPr>
        <p:spPr>
          <a:xfrm>
            <a:off x="0" y="273050"/>
            <a:ext cx="9144000" cy="491654"/>
          </a:xfrm>
        </p:spPr>
        <p:txBody>
          <a:bodyPr wrap="square" anchor="b">
            <a:noAutofit/>
          </a:bodyPr>
          <a:lstStyle/>
          <a:p>
            <a:pPr algn="ctr"/>
            <a:r>
              <a:rPr lang="en-GB" sz="3200" b="1" dirty="0"/>
              <a:t>Principles of Community Engagement </a:t>
            </a:r>
          </a:p>
        </p:txBody>
      </p:sp>
      <p:pic>
        <p:nvPicPr>
          <p:cNvPr id="12290" name="Picture 2">
            <a:extLst>
              <a:ext uri="{FF2B5EF4-FFF2-40B4-BE49-F238E27FC236}">
                <a16:creationId xmlns:a16="http://schemas.microsoft.com/office/drawing/2014/main" id="{528B0B51-9D0E-482F-BABF-D62F6A2E6B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94" y="1053108"/>
            <a:ext cx="4853161" cy="4608139"/>
          </a:xfrm>
          <a:prstGeom prst="rect">
            <a:avLst/>
          </a:prstGeom>
          <a:solidFill>
            <a:srgbClr val="FFFFFF"/>
          </a:solidFill>
        </p:spPr>
      </p:pic>
      <p:sp>
        <p:nvSpPr>
          <p:cNvPr id="3" name="Content Placeholder 2">
            <a:extLst>
              <a:ext uri="{FF2B5EF4-FFF2-40B4-BE49-F238E27FC236}">
                <a16:creationId xmlns:a16="http://schemas.microsoft.com/office/drawing/2014/main" id="{BF765A93-D93E-47A9-9E67-F610CD08D322}"/>
              </a:ext>
            </a:extLst>
          </p:cNvPr>
          <p:cNvSpPr>
            <a:spLocks noGrp="1"/>
          </p:cNvSpPr>
          <p:nvPr>
            <p:ph type="body" sz="half" idx="2"/>
          </p:nvPr>
        </p:nvSpPr>
        <p:spPr>
          <a:xfrm>
            <a:off x="4849167" y="1053108"/>
            <a:ext cx="4294833" cy="4608139"/>
          </a:xfrm>
        </p:spPr>
        <p:txBody>
          <a:bodyPr wrap="square" anchor="t">
            <a:normAutofit fontScale="62500" lnSpcReduction="20000"/>
          </a:bodyPr>
          <a:lstStyle/>
          <a:p>
            <a:pPr lvl="0"/>
            <a:r>
              <a:rPr lang="en-GB" sz="3600" dirty="0">
                <a:latin typeface="Arial" panose="020B0604020202020204" pitchFamily="34" charset="0"/>
                <a:cs typeface="Arial" panose="020B0604020202020204" pitchFamily="34" charset="0"/>
              </a:rPr>
              <a:t>Nine principles drive the success of community engagement (ATSDR, 2020).</a:t>
            </a:r>
          </a:p>
          <a:p>
            <a:pPr lvl="0"/>
            <a:r>
              <a:rPr lang="en-GB" sz="3600" dirty="0">
                <a:latin typeface="Arial" panose="020B0604020202020204" pitchFamily="34" charset="0"/>
                <a:cs typeface="Arial" panose="020B0604020202020204" pitchFamily="34" charset="0"/>
              </a:rPr>
              <a:t>The principles are integral in engaging with communities in terms of information, participation, consultation, collaboration, and empowerment.</a:t>
            </a:r>
          </a:p>
          <a:p>
            <a:pPr lvl="0"/>
            <a:r>
              <a:rPr lang="en-GB" sz="3600" dirty="0">
                <a:latin typeface="Arial" panose="020B0604020202020204" pitchFamily="34" charset="0"/>
                <a:cs typeface="Arial" panose="020B0604020202020204" pitchFamily="34" charset="0"/>
              </a:rPr>
              <a:t>The principles create an ethical and moral structure around community-based practices.</a:t>
            </a:r>
          </a:p>
          <a:p>
            <a:pPr lvl="0"/>
            <a:r>
              <a:rPr lang="en-GB" sz="3600" dirty="0">
                <a:latin typeface="Arial" panose="020B0604020202020204" pitchFamily="34" charset="0"/>
                <a:cs typeface="Arial" panose="020B0604020202020204" pitchFamily="34" charset="0"/>
              </a:rPr>
              <a:t>They set the parameters that guide both the communities and their partners.</a:t>
            </a:r>
          </a:p>
          <a:p>
            <a:endParaRPr lang="en-GB" sz="3200" dirty="0"/>
          </a:p>
        </p:txBody>
      </p:sp>
      <p:sp>
        <p:nvSpPr>
          <p:cNvPr id="4" name="Date Placeholder 3">
            <a:extLst>
              <a:ext uri="{FF2B5EF4-FFF2-40B4-BE49-F238E27FC236}">
                <a16:creationId xmlns:a16="http://schemas.microsoft.com/office/drawing/2014/main" id="{23637939-7DA5-46FB-BBED-1D235697848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CC539CDD-03CE-4F6C-A814-4FDE0D3405A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130</a:t>
            </a:fld>
            <a:endParaRPr lang="en-GB" altLang="en-US"/>
          </a:p>
        </p:txBody>
      </p:sp>
    </p:spTree>
    <p:extLst>
      <p:ext uri="{BB962C8B-B14F-4D97-AF65-F5344CB8AC3E}">
        <p14:creationId xmlns:p14="http://schemas.microsoft.com/office/powerpoint/2010/main" val="113855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C6BB-92BF-41B8-B899-844876916949}"/>
              </a:ext>
            </a:extLst>
          </p:cNvPr>
          <p:cNvSpPr>
            <a:spLocks noGrp="1"/>
          </p:cNvSpPr>
          <p:nvPr>
            <p:ph type="title"/>
          </p:nvPr>
        </p:nvSpPr>
        <p:spPr>
          <a:xfrm>
            <a:off x="55463" y="218715"/>
            <a:ext cx="9122817" cy="1143000"/>
          </a:xfrm>
        </p:spPr>
        <p:txBody>
          <a:bodyPr wrap="square" anchor="ctr">
            <a:normAutofit/>
          </a:bodyPr>
          <a:lstStyle/>
          <a:p>
            <a:pPr>
              <a:lnSpc>
                <a:spcPct val="90000"/>
              </a:lnSpc>
            </a:pPr>
            <a:r>
              <a:rPr lang="en-GB" sz="2800" b="1" dirty="0"/>
              <a:t>Principle 1: Be clear about the purpose, goal and the community you want to engage.</a:t>
            </a:r>
          </a:p>
        </p:txBody>
      </p:sp>
      <p:pic>
        <p:nvPicPr>
          <p:cNvPr id="3074" name="Picture 2" descr="A close up of a sign&#10;&#10;Description automatically generated">
            <a:extLst>
              <a:ext uri="{FF2B5EF4-FFF2-40B4-BE49-F238E27FC236}">
                <a16:creationId xmlns:a16="http://schemas.microsoft.com/office/drawing/2014/main" id="{C7C3351F-81C1-45F9-BFD6-2B4D988E6B9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2023" y="1772816"/>
            <a:ext cx="4550817" cy="3124943"/>
          </a:xfrm>
          <a:prstGeom prst="rect">
            <a:avLst/>
          </a:prstGeom>
          <a:solidFill>
            <a:srgbClr val="FFFFFF"/>
          </a:solidFill>
        </p:spPr>
      </p:pic>
      <p:sp>
        <p:nvSpPr>
          <p:cNvPr id="3" name="Content Placeholder 2">
            <a:extLst>
              <a:ext uri="{FF2B5EF4-FFF2-40B4-BE49-F238E27FC236}">
                <a16:creationId xmlns:a16="http://schemas.microsoft.com/office/drawing/2014/main" id="{8F3B85C0-A011-406D-A69F-BEA48C522186}"/>
              </a:ext>
            </a:extLst>
          </p:cNvPr>
          <p:cNvSpPr>
            <a:spLocks noGrp="1"/>
          </p:cNvSpPr>
          <p:nvPr>
            <p:ph sz="half" idx="2"/>
          </p:nvPr>
        </p:nvSpPr>
        <p:spPr>
          <a:xfrm>
            <a:off x="4716016" y="1556792"/>
            <a:ext cx="4266051" cy="3989040"/>
          </a:xfrm>
        </p:spPr>
        <p:txBody>
          <a:bodyPr wrap="square" anchor="t">
            <a:normAutofit fontScale="92500" lnSpcReduction="10000"/>
          </a:bodyPr>
          <a:lstStyle/>
          <a:p>
            <a:pPr lvl="0"/>
            <a:r>
              <a:rPr lang="en-GB" dirty="0"/>
              <a:t>Like in every business, clearly define the goal.</a:t>
            </a:r>
          </a:p>
          <a:p>
            <a:pPr lvl="0"/>
            <a:r>
              <a:rPr lang="en-GB" dirty="0"/>
              <a:t>Be clear on the need for the engagement and plan a robust approach to adopt.</a:t>
            </a:r>
          </a:p>
          <a:p>
            <a:pPr lvl="0"/>
            <a:r>
              <a:rPr lang="en-GB" dirty="0"/>
              <a:t>Why their participation is required, and what is the potential benefit of the development.</a:t>
            </a:r>
          </a:p>
        </p:txBody>
      </p:sp>
      <p:sp>
        <p:nvSpPr>
          <p:cNvPr id="4" name="Date Placeholder 3">
            <a:extLst>
              <a:ext uri="{FF2B5EF4-FFF2-40B4-BE49-F238E27FC236}">
                <a16:creationId xmlns:a16="http://schemas.microsoft.com/office/drawing/2014/main" id="{62DFA5A6-5E9E-4754-90E0-F613F69C908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38AC397C-5733-49A5-8491-E0A0DEC40A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131</a:t>
            </a:fld>
            <a:endParaRPr lang="en-GB" altLang="en-US"/>
          </a:p>
        </p:txBody>
      </p:sp>
    </p:spTree>
    <p:extLst>
      <p:ext uri="{BB962C8B-B14F-4D97-AF65-F5344CB8AC3E}">
        <p14:creationId xmlns:p14="http://schemas.microsoft.com/office/powerpoint/2010/main" val="1611705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49752-4048-4670-AAD1-DCB082B0636B}"/>
              </a:ext>
            </a:extLst>
          </p:cNvPr>
          <p:cNvSpPr>
            <a:spLocks noGrp="1"/>
          </p:cNvSpPr>
          <p:nvPr>
            <p:ph type="title"/>
          </p:nvPr>
        </p:nvSpPr>
        <p:spPr>
          <a:xfrm>
            <a:off x="0" y="136525"/>
            <a:ext cx="9144000" cy="916211"/>
          </a:xfrm>
        </p:spPr>
        <p:txBody>
          <a:bodyPr wrap="square" anchor="ctr">
            <a:normAutofit/>
          </a:bodyPr>
          <a:lstStyle/>
          <a:p>
            <a:pPr>
              <a:lnSpc>
                <a:spcPct val="90000"/>
              </a:lnSpc>
            </a:pPr>
            <a:r>
              <a:rPr lang="en-GB" sz="3700" b="1" dirty="0"/>
              <a:t>Principle 2: Learn about the community </a:t>
            </a:r>
          </a:p>
        </p:txBody>
      </p:sp>
      <p:pic>
        <p:nvPicPr>
          <p:cNvPr id="2052" name="Picture 4">
            <a:extLst>
              <a:ext uri="{FF2B5EF4-FFF2-40B4-BE49-F238E27FC236}">
                <a16:creationId xmlns:a16="http://schemas.microsoft.com/office/drawing/2014/main" id="{F633C0D6-8731-4848-8049-F470133CA11E}"/>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3" b="1224"/>
          <a:stretch/>
        </p:blipFill>
        <p:spPr bwMode="auto">
          <a:xfrm>
            <a:off x="250825" y="1268760"/>
            <a:ext cx="4038600" cy="4392488"/>
          </a:xfrm>
          <a:prstGeom prst="rect">
            <a:avLst/>
          </a:prstGeom>
          <a:solidFill>
            <a:srgbClr val="FFFFFF"/>
          </a:solidFill>
        </p:spPr>
      </p:pic>
      <p:sp>
        <p:nvSpPr>
          <p:cNvPr id="73" name="Content Placeholder 3">
            <a:extLst>
              <a:ext uri="{FF2B5EF4-FFF2-40B4-BE49-F238E27FC236}">
                <a16:creationId xmlns:a16="http://schemas.microsoft.com/office/drawing/2014/main" id="{B72367C5-A8D2-4584-99B7-71B18CE7F020}"/>
              </a:ext>
            </a:extLst>
          </p:cNvPr>
          <p:cNvSpPr>
            <a:spLocks noGrp="1"/>
          </p:cNvSpPr>
          <p:nvPr>
            <p:ph sz="half" idx="2"/>
          </p:nvPr>
        </p:nvSpPr>
        <p:spPr>
          <a:xfrm>
            <a:off x="4564360" y="1052736"/>
            <a:ext cx="4258816" cy="4608512"/>
          </a:xfrm>
        </p:spPr>
        <p:txBody>
          <a:bodyPr/>
          <a:lstStyle/>
          <a:p>
            <a:pPr marL="0" indent="0">
              <a:buNone/>
            </a:pPr>
            <a:r>
              <a:rPr lang="en-US" sz="2400" dirty="0"/>
              <a:t>Use both qualitative and quantitative approaches to learn about the community:</a:t>
            </a:r>
          </a:p>
          <a:p>
            <a:pPr>
              <a:buFontTx/>
              <a:buChar char="-"/>
            </a:pPr>
            <a:r>
              <a:rPr lang="en-US" sz="2400" dirty="0"/>
              <a:t>Demographical structure</a:t>
            </a:r>
          </a:p>
          <a:p>
            <a:pPr>
              <a:buFontTx/>
              <a:buChar char="-"/>
            </a:pPr>
            <a:r>
              <a:rPr lang="en-US" sz="2400" dirty="0"/>
              <a:t>History </a:t>
            </a:r>
          </a:p>
          <a:p>
            <a:pPr>
              <a:buFontTx/>
              <a:buChar char="-"/>
            </a:pPr>
            <a:r>
              <a:rPr lang="en-US" sz="2400" dirty="0"/>
              <a:t>Culture</a:t>
            </a:r>
          </a:p>
          <a:p>
            <a:pPr>
              <a:buFontTx/>
              <a:buChar char="-"/>
            </a:pPr>
            <a:r>
              <a:rPr lang="en-US" sz="2400" dirty="0"/>
              <a:t>Norms, values, perspectives </a:t>
            </a:r>
          </a:p>
          <a:p>
            <a:pPr>
              <a:buFontTx/>
              <a:buChar char="-"/>
            </a:pPr>
            <a:r>
              <a:rPr lang="en-US" sz="2400" dirty="0"/>
              <a:t>Economic conditions</a:t>
            </a:r>
          </a:p>
          <a:p>
            <a:pPr>
              <a:buFontTx/>
              <a:buChar char="-"/>
            </a:pPr>
            <a:r>
              <a:rPr lang="en-US" sz="2400" dirty="0"/>
              <a:t>Social networks </a:t>
            </a:r>
          </a:p>
          <a:p>
            <a:pPr>
              <a:buFontTx/>
              <a:buChar char="-"/>
            </a:pPr>
            <a:r>
              <a:rPr lang="en-US" sz="2400" dirty="0"/>
              <a:t>Political interest</a:t>
            </a:r>
          </a:p>
          <a:p>
            <a:pPr>
              <a:buFontTx/>
              <a:buChar char="-"/>
            </a:pPr>
            <a:r>
              <a:rPr lang="en-US" sz="2400" dirty="0"/>
              <a:t>Power structure</a:t>
            </a:r>
          </a:p>
          <a:p>
            <a:pPr>
              <a:buFontTx/>
              <a:buChar char="-"/>
            </a:pPr>
            <a:endParaRPr lang="en-US" sz="2400" dirty="0"/>
          </a:p>
          <a:p>
            <a:pPr>
              <a:buFontTx/>
              <a:buChar char="-"/>
            </a:pPr>
            <a:endParaRPr lang="en-US" dirty="0"/>
          </a:p>
          <a:p>
            <a:endParaRPr lang="en-US" dirty="0"/>
          </a:p>
        </p:txBody>
      </p:sp>
      <p:sp>
        <p:nvSpPr>
          <p:cNvPr id="4" name="Date Placeholder 3">
            <a:extLst>
              <a:ext uri="{FF2B5EF4-FFF2-40B4-BE49-F238E27FC236}">
                <a16:creationId xmlns:a16="http://schemas.microsoft.com/office/drawing/2014/main" id="{747CCF83-CF83-4DBA-BF13-8C3CF012F8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59B9180D-32FA-4969-8712-BC650BDC998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132</a:t>
            </a:fld>
            <a:endParaRPr lang="en-GB" altLang="en-US"/>
          </a:p>
        </p:txBody>
      </p:sp>
    </p:spTree>
    <p:extLst>
      <p:ext uri="{BB962C8B-B14F-4D97-AF65-F5344CB8AC3E}">
        <p14:creationId xmlns:p14="http://schemas.microsoft.com/office/powerpoint/2010/main" val="8482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36A8-1F41-4309-A57A-539D28D0D2E4}"/>
              </a:ext>
            </a:extLst>
          </p:cNvPr>
          <p:cNvSpPr>
            <a:spLocks noGrp="1"/>
          </p:cNvSpPr>
          <p:nvPr>
            <p:ph type="title"/>
          </p:nvPr>
        </p:nvSpPr>
        <p:spPr>
          <a:xfrm>
            <a:off x="0" y="-15011"/>
            <a:ext cx="9144000" cy="1143000"/>
          </a:xfrm>
        </p:spPr>
        <p:txBody>
          <a:bodyPr wrap="square" anchor="ctr">
            <a:normAutofit/>
          </a:bodyPr>
          <a:lstStyle/>
          <a:p>
            <a:pPr>
              <a:lnSpc>
                <a:spcPct val="90000"/>
              </a:lnSpc>
            </a:pPr>
            <a:r>
              <a:rPr lang="en-GB" sz="3200" b="1" dirty="0"/>
              <a:t>Principle 3: Go to the community and establish relationships</a:t>
            </a:r>
            <a:endParaRPr lang="en-GB" sz="3200" dirty="0"/>
          </a:p>
        </p:txBody>
      </p:sp>
      <p:pic>
        <p:nvPicPr>
          <p:cNvPr id="6" name="Picture 2">
            <a:extLst>
              <a:ext uri="{FF2B5EF4-FFF2-40B4-BE49-F238E27FC236}">
                <a16:creationId xmlns:a16="http://schemas.microsoft.com/office/drawing/2014/main" id="{848BB5E4-AA79-4E77-8F8A-1D5526BEF15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5" b="1232"/>
          <a:stretch/>
        </p:blipFill>
        <p:spPr bwMode="auto">
          <a:xfrm>
            <a:off x="4211960" y="4232771"/>
            <a:ext cx="4932040" cy="2640682"/>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FE33478B-375F-4321-8DB1-E3A0DFF6D579}"/>
              </a:ext>
            </a:extLst>
          </p:cNvPr>
          <p:cNvSpPr>
            <a:spLocks noGrp="1"/>
          </p:cNvSpPr>
          <p:nvPr>
            <p:ph sz="half" idx="2"/>
          </p:nvPr>
        </p:nvSpPr>
        <p:spPr>
          <a:xfrm>
            <a:off x="4301605" y="1417638"/>
            <a:ext cx="4749674" cy="2815133"/>
          </a:xfrm>
        </p:spPr>
        <p:txBody>
          <a:bodyPr/>
          <a:lstStyle/>
          <a:p>
            <a:r>
              <a:rPr lang="en-US" sz="2000" dirty="0"/>
              <a:t>Primarily unearth the movers and shakers and engage with them in their natural environment.</a:t>
            </a:r>
          </a:p>
          <a:p>
            <a:r>
              <a:rPr lang="en-US" sz="2000" dirty="0"/>
              <a:t>Nurture and maintain existing relationships</a:t>
            </a:r>
          </a:p>
          <a:p>
            <a:r>
              <a:rPr lang="en-US" sz="2000" dirty="0"/>
              <a:t>Communicate effectively at all levels</a:t>
            </a:r>
          </a:p>
          <a:p>
            <a:r>
              <a:rPr lang="en-US" sz="2000" dirty="0"/>
              <a:t>Acknowledge the strength and resilience of the people.</a:t>
            </a:r>
          </a:p>
          <a:p>
            <a:endParaRPr lang="en-US" dirty="0"/>
          </a:p>
        </p:txBody>
      </p:sp>
      <p:sp>
        <p:nvSpPr>
          <p:cNvPr id="4" name="Date Placeholder 3">
            <a:extLst>
              <a:ext uri="{FF2B5EF4-FFF2-40B4-BE49-F238E27FC236}">
                <a16:creationId xmlns:a16="http://schemas.microsoft.com/office/drawing/2014/main" id="{4DBAFC53-C95D-420A-892B-6964D420CA2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16D6FA17-03B7-4B8F-8619-9CCD5B40EA4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133</a:t>
            </a:fld>
            <a:endParaRPr lang="en-GB" altLang="en-US"/>
          </a:p>
        </p:txBody>
      </p:sp>
      <p:pic>
        <p:nvPicPr>
          <p:cNvPr id="8" name="Picture 6">
            <a:extLst>
              <a:ext uri="{FF2B5EF4-FFF2-40B4-BE49-F238E27FC236}">
                <a16:creationId xmlns:a16="http://schemas.microsoft.com/office/drawing/2014/main" id="{90D02195-8BF4-4758-A98C-9A447CE43D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9207"/>
            <a:ext cx="4211960" cy="5515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13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F4DE-09CA-4E7B-B567-D720A8910464}"/>
              </a:ext>
            </a:extLst>
          </p:cNvPr>
          <p:cNvSpPr>
            <a:spLocks noGrp="1"/>
          </p:cNvSpPr>
          <p:nvPr>
            <p:ph type="title"/>
          </p:nvPr>
        </p:nvSpPr>
        <p:spPr>
          <a:xfrm>
            <a:off x="0" y="150763"/>
            <a:ext cx="9144000" cy="1143000"/>
          </a:xfrm>
        </p:spPr>
        <p:txBody>
          <a:bodyPr wrap="square" anchor="ctr">
            <a:normAutofit/>
          </a:bodyPr>
          <a:lstStyle/>
          <a:p>
            <a:pPr>
              <a:lnSpc>
                <a:spcPct val="90000"/>
              </a:lnSpc>
            </a:pPr>
            <a:r>
              <a:rPr lang="en-GB" sz="3200" b="1" dirty="0"/>
              <a:t>Principle 4: Respect and Promote the individuality of people in the community</a:t>
            </a:r>
            <a:endParaRPr lang="en-GB" sz="3200" dirty="0"/>
          </a:p>
        </p:txBody>
      </p:sp>
      <p:sp>
        <p:nvSpPr>
          <p:cNvPr id="5127" name="Content Placeholder 3">
            <a:extLst>
              <a:ext uri="{FF2B5EF4-FFF2-40B4-BE49-F238E27FC236}">
                <a16:creationId xmlns:a16="http://schemas.microsoft.com/office/drawing/2014/main" id="{45B9E33D-FF1E-4344-B3A1-04A64A4B828C}"/>
              </a:ext>
            </a:extLst>
          </p:cNvPr>
          <p:cNvSpPr>
            <a:spLocks noGrp="1"/>
          </p:cNvSpPr>
          <p:nvPr>
            <p:ph sz="half" idx="2"/>
          </p:nvPr>
        </p:nvSpPr>
        <p:spPr>
          <a:xfrm>
            <a:off x="4672879" y="1412776"/>
            <a:ext cx="4220295" cy="4248472"/>
          </a:xfrm>
        </p:spPr>
        <p:txBody>
          <a:bodyPr/>
          <a:lstStyle/>
          <a:p>
            <a:pPr lvl="0"/>
            <a:r>
              <a:rPr lang="en-US" dirty="0"/>
              <a:t>To build trust and true partnership, you must understand and respect their rights, interest, and well-being individually.</a:t>
            </a:r>
            <a:endParaRPr lang="en-GB" dirty="0"/>
          </a:p>
          <a:p>
            <a:pPr lvl="0"/>
            <a:r>
              <a:rPr lang="en-US" dirty="0"/>
              <a:t>Participation is much easier when they get involved in the problem identification.</a:t>
            </a:r>
            <a:endParaRPr lang="en-GB" dirty="0"/>
          </a:p>
          <a:p>
            <a:pPr lvl="0"/>
            <a:r>
              <a:rPr lang="en-US" dirty="0"/>
              <a:t>It reduces community resistance</a:t>
            </a:r>
            <a:r>
              <a:rPr lang="en-GB" dirty="0"/>
              <a:t>.</a:t>
            </a:r>
            <a:endParaRPr lang="en-US" dirty="0"/>
          </a:p>
          <a:p>
            <a:endParaRPr lang="en-US" dirty="0"/>
          </a:p>
        </p:txBody>
      </p:sp>
      <p:pic>
        <p:nvPicPr>
          <p:cNvPr id="5122" name="Picture 2">
            <a:extLst>
              <a:ext uri="{FF2B5EF4-FFF2-40B4-BE49-F238E27FC236}">
                <a16:creationId xmlns:a16="http://schemas.microsoft.com/office/drawing/2014/main" id="{352384D8-F9ED-4FFF-BE14-0B4A2D194D3E}"/>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tretch/>
        </p:blipFill>
        <p:spPr bwMode="auto">
          <a:xfrm>
            <a:off x="0" y="1412776"/>
            <a:ext cx="4318471" cy="4248471"/>
          </a:xfrm>
          <a:prstGeom prst="rect">
            <a:avLst/>
          </a:prstGeom>
          <a:solidFill>
            <a:srgbClr val="FFFFFF"/>
          </a:solidFill>
        </p:spPr>
      </p:pic>
      <p:sp>
        <p:nvSpPr>
          <p:cNvPr id="4" name="Date Placeholder 3">
            <a:extLst>
              <a:ext uri="{FF2B5EF4-FFF2-40B4-BE49-F238E27FC236}">
                <a16:creationId xmlns:a16="http://schemas.microsoft.com/office/drawing/2014/main" id="{060A63F1-7E17-4258-AB8C-70A4139C08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FFDA7DBB-9385-4988-8FF6-C5F4620344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134</a:t>
            </a:fld>
            <a:endParaRPr lang="en-GB" altLang="en-US"/>
          </a:p>
        </p:txBody>
      </p:sp>
    </p:spTree>
    <p:extLst>
      <p:ext uri="{BB962C8B-B14F-4D97-AF65-F5344CB8AC3E}">
        <p14:creationId xmlns:p14="http://schemas.microsoft.com/office/powerpoint/2010/main" val="14959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08C4-0571-4127-BE87-C819DE28EB4B}"/>
              </a:ext>
            </a:extLst>
          </p:cNvPr>
          <p:cNvSpPr>
            <a:spLocks noGrp="1"/>
          </p:cNvSpPr>
          <p:nvPr>
            <p:ph type="title"/>
          </p:nvPr>
        </p:nvSpPr>
        <p:spPr>
          <a:xfrm>
            <a:off x="0" y="140568"/>
            <a:ext cx="9143999" cy="1143000"/>
          </a:xfrm>
        </p:spPr>
        <p:txBody>
          <a:bodyPr wrap="square" anchor="ctr">
            <a:normAutofit/>
          </a:bodyPr>
          <a:lstStyle/>
          <a:p>
            <a:pPr>
              <a:lnSpc>
                <a:spcPct val="90000"/>
              </a:lnSpc>
            </a:pPr>
            <a:r>
              <a:rPr lang="en-GB" sz="3200" b="1" dirty="0"/>
              <a:t>Principle 5: Partnering with the community  </a:t>
            </a:r>
            <a:endParaRPr lang="en-GB" sz="3200" dirty="0"/>
          </a:p>
        </p:txBody>
      </p:sp>
      <p:pic>
        <p:nvPicPr>
          <p:cNvPr id="6146" name="Picture 2">
            <a:extLst>
              <a:ext uri="{FF2B5EF4-FFF2-40B4-BE49-F238E27FC236}">
                <a16:creationId xmlns:a16="http://schemas.microsoft.com/office/drawing/2014/main" id="{B94D4E46-2B22-46D3-B63E-5182655448C0}"/>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0" y="1434480"/>
            <a:ext cx="4446240" cy="4298776"/>
          </a:xfrm>
          <a:prstGeom prst="rect">
            <a:avLst/>
          </a:prstGeom>
          <a:solidFill>
            <a:srgbClr val="FFFFFF"/>
          </a:solidFill>
        </p:spPr>
      </p:pic>
      <p:sp>
        <p:nvSpPr>
          <p:cNvPr id="71" name="Content Placeholder 3">
            <a:extLst>
              <a:ext uri="{FF2B5EF4-FFF2-40B4-BE49-F238E27FC236}">
                <a16:creationId xmlns:a16="http://schemas.microsoft.com/office/drawing/2014/main" id="{08A343EA-D230-4474-8D50-8B39C167B9A1}"/>
              </a:ext>
            </a:extLst>
          </p:cNvPr>
          <p:cNvSpPr>
            <a:spLocks noGrp="1"/>
          </p:cNvSpPr>
          <p:nvPr>
            <p:ph sz="half" idx="2"/>
          </p:nvPr>
        </p:nvSpPr>
        <p:spPr>
          <a:xfrm>
            <a:off x="4446240" y="1698254"/>
            <a:ext cx="4697759" cy="3725266"/>
          </a:xfrm>
        </p:spPr>
        <p:txBody>
          <a:bodyPr/>
          <a:lstStyle/>
          <a:p>
            <a:pPr lvl="0"/>
            <a:r>
              <a:rPr lang="en-US" sz="2400" dirty="0">
                <a:latin typeface="Arial" panose="020B0604020202020204" pitchFamily="34" charset="0"/>
                <a:cs typeface="Arial" panose="020B0604020202020204" pitchFamily="34" charset="0"/>
              </a:rPr>
              <a:t>Encourage inclusive engagement that responds to social, economic, political and environmental trends.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Support activities that create opportunities for growth and prosperity in the community.</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Promote co-learning activities.</a:t>
            </a:r>
            <a:endParaRPr lang="en-GB" sz="2400" dirty="0">
              <a:latin typeface="Arial" panose="020B0604020202020204" pitchFamily="34" charset="0"/>
              <a:cs typeface="Arial" panose="020B0604020202020204" pitchFamily="34" charset="0"/>
            </a:endParaRPr>
          </a:p>
          <a:p>
            <a:endParaRPr lang="en-US" sz="2400" dirty="0"/>
          </a:p>
        </p:txBody>
      </p:sp>
      <p:sp>
        <p:nvSpPr>
          <p:cNvPr id="4" name="Date Placeholder 3">
            <a:extLst>
              <a:ext uri="{FF2B5EF4-FFF2-40B4-BE49-F238E27FC236}">
                <a16:creationId xmlns:a16="http://schemas.microsoft.com/office/drawing/2014/main" id="{7000A78F-2FBA-4129-A137-F789C5266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F5651B64-AA2A-4CB5-81CD-C050C4459F7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135</a:t>
            </a:fld>
            <a:endParaRPr lang="en-GB" altLang="en-US"/>
          </a:p>
        </p:txBody>
      </p:sp>
    </p:spTree>
    <p:extLst>
      <p:ext uri="{BB962C8B-B14F-4D97-AF65-F5344CB8AC3E}">
        <p14:creationId xmlns:p14="http://schemas.microsoft.com/office/powerpoint/2010/main" val="392978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FB2A3-89A3-49A5-B79D-87B0F848FE3E}"/>
              </a:ext>
            </a:extLst>
          </p:cNvPr>
          <p:cNvSpPr>
            <a:spLocks noGrp="1"/>
          </p:cNvSpPr>
          <p:nvPr>
            <p:ph type="title"/>
          </p:nvPr>
        </p:nvSpPr>
        <p:spPr>
          <a:xfrm>
            <a:off x="0" y="74955"/>
            <a:ext cx="9144000" cy="1143000"/>
          </a:xfrm>
        </p:spPr>
        <p:txBody>
          <a:bodyPr wrap="square" anchor="ctr">
            <a:normAutofit/>
          </a:bodyPr>
          <a:lstStyle/>
          <a:p>
            <a:pPr>
              <a:lnSpc>
                <a:spcPct val="90000"/>
              </a:lnSpc>
            </a:pPr>
            <a:r>
              <a:rPr lang="en-GB" sz="3200" b="1" dirty="0"/>
              <a:t>Principle 6: Recognise and Respect the diversity of the community</a:t>
            </a:r>
            <a:endParaRPr lang="en-GB" sz="3200" dirty="0"/>
          </a:p>
        </p:txBody>
      </p:sp>
      <p:pic>
        <p:nvPicPr>
          <p:cNvPr id="7170" name="Picture 2">
            <a:extLst>
              <a:ext uri="{FF2B5EF4-FFF2-40B4-BE49-F238E27FC236}">
                <a16:creationId xmlns:a16="http://schemas.microsoft.com/office/drawing/2014/main" id="{CD6352F0-6B41-4381-8B73-0A08252552D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0" y="1417639"/>
            <a:ext cx="4645025" cy="4022721"/>
          </a:xfrm>
          <a:prstGeom prst="rect">
            <a:avLst/>
          </a:prstGeom>
          <a:solidFill>
            <a:srgbClr val="FFFFFF"/>
          </a:solidFill>
        </p:spPr>
      </p:pic>
      <p:sp>
        <p:nvSpPr>
          <p:cNvPr id="75" name="Content Placeholder 5">
            <a:extLst>
              <a:ext uri="{FF2B5EF4-FFF2-40B4-BE49-F238E27FC236}">
                <a16:creationId xmlns:a16="http://schemas.microsoft.com/office/drawing/2014/main" id="{8ABB827E-742B-4615-A340-0EED75775CAA}"/>
              </a:ext>
            </a:extLst>
          </p:cNvPr>
          <p:cNvSpPr>
            <a:spLocks noGrp="1"/>
          </p:cNvSpPr>
          <p:nvPr>
            <p:ph sz="quarter" idx="4"/>
          </p:nvPr>
        </p:nvSpPr>
        <p:spPr>
          <a:xfrm>
            <a:off x="5093047" y="1286222"/>
            <a:ext cx="4041775" cy="4375026"/>
          </a:xfrm>
        </p:spPr>
        <p:txBody>
          <a:bodyPr/>
          <a:lstStyle/>
          <a:p>
            <a:pPr marL="0" indent="0">
              <a:buNone/>
            </a:pPr>
            <a:r>
              <a:rPr lang="en-US" dirty="0"/>
              <a:t>Recognise and respect the diversity of the community:</a:t>
            </a:r>
          </a:p>
          <a:p>
            <a:r>
              <a:rPr lang="en-US" dirty="0"/>
              <a:t>Race </a:t>
            </a:r>
          </a:p>
          <a:p>
            <a:r>
              <a:rPr lang="en-US" dirty="0"/>
              <a:t>Ethnicity</a:t>
            </a:r>
          </a:p>
          <a:p>
            <a:r>
              <a:rPr lang="en-US" dirty="0"/>
              <a:t>Age </a:t>
            </a:r>
          </a:p>
          <a:p>
            <a:r>
              <a:rPr lang="en-US" dirty="0"/>
              <a:t>Gender </a:t>
            </a:r>
          </a:p>
          <a:p>
            <a:r>
              <a:rPr lang="en-US" dirty="0"/>
              <a:t>Mobility </a:t>
            </a:r>
          </a:p>
          <a:p>
            <a:r>
              <a:rPr lang="en-US" dirty="0"/>
              <a:t>Literacy </a:t>
            </a:r>
          </a:p>
          <a:p>
            <a:r>
              <a:rPr lang="en-US" dirty="0"/>
              <a:t>Religion</a:t>
            </a:r>
          </a:p>
          <a:p>
            <a:endParaRPr lang="en-US" dirty="0"/>
          </a:p>
        </p:txBody>
      </p:sp>
      <p:sp>
        <p:nvSpPr>
          <p:cNvPr id="4" name="Date Placeholder 3">
            <a:extLst>
              <a:ext uri="{FF2B5EF4-FFF2-40B4-BE49-F238E27FC236}">
                <a16:creationId xmlns:a16="http://schemas.microsoft.com/office/drawing/2014/main" id="{CA50B08A-BA8A-48DA-B1F2-385EDBFA210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4195C5FA-3AF6-4AEF-845A-7059006EF59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136</a:t>
            </a:fld>
            <a:endParaRPr lang="en-GB" altLang="en-US"/>
          </a:p>
        </p:txBody>
      </p:sp>
    </p:spTree>
    <p:extLst>
      <p:ext uri="{BB962C8B-B14F-4D97-AF65-F5344CB8AC3E}">
        <p14:creationId xmlns:p14="http://schemas.microsoft.com/office/powerpoint/2010/main" val="6586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023D-C8F3-4FE7-8A96-8AA6AB4FDF79}"/>
              </a:ext>
            </a:extLst>
          </p:cNvPr>
          <p:cNvSpPr>
            <a:spLocks noGrp="1"/>
          </p:cNvSpPr>
          <p:nvPr>
            <p:ph type="title"/>
          </p:nvPr>
        </p:nvSpPr>
        <p:spPr>
          <a:xfrm>
            <a:off x="19472" y="154856"/>
            <a:ext cx="9144000" cy="983010"/>
          </a:xfrm>
        </p:spPr>
        <p:txBody>
          <a:bodyPr wrap="square" anchor="ctr">
            <a:normAutofit/>
          </a:bodyPr>
          <a:lstStyle/>
          <a:p>
            <a:pPr>
              <a:lnSpc>
                <a:spcPct val="90000"/>
              </a:lnSpc>
            </a:pPr>
            <a:r>
              <a:rPr lang="en-GB" sz="3200" b="1" dirty="0"/>
              <a:t>Principle 7: Identify and mobilise community assets </a:t>
            </a:r>
            <a:endParaRPr lang="en-GB" sz="3200" dirty="0"/>
          </a:p>
        </p:txBody>
      </p:sp>
      <p:pic>
        <p:nvPicPr>
          <p:cNvPr id="8194" name="Picture 2">
            <a:extLst>
              <a:ext uri="{FF2B5EF4-FFF2-40B4-BE49-F238E27FC236}">
                <a16:creationId xmlns:a16="http://schemas.microsoft.com/office/drawing/2014/main" id="{FEF7935B-A505-421B-BEE1-65C63D7CFF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021" y="1484784"/>
            <a:ext cx="4309963" cy="4115568"/>
          </a:xfrm>
          <a:prstGeom prst="rect">
            <a:avLst/>
          </a:prstGeom>
          <a:solidFill>
            <a:srgbClr val="FFFFFF"/>
          </a:solidFill>
        </p:spPr>
      </p:pic>
      <p:sp>
        <p:nvSpPr>
          <p:cNvPr id="3" name="Content Placeholder 2">
            <a:extLst>
              <a:ext uri="{FF2B5EF4-FFF2-40B4-BE49-F238E27FC236}">
                <a16:creationId xmlns:a16="http://schemas.microsoft.com/office/drawing/2014/main" id="{84775ABB-B24B-46D7-864E-3B2BCC9A25DF}"/>
              </a:ext>
            </a:extLst>
          </p:cNvPr>
          <p:cNvSpPr>
            <a:spLocks noGrp="1"/>
          </p:cNvSpPr>
          <p:nvPr>
            <p:ph sz="half" idx="2"/>
          </p:nvPr>
        </p:nvSpPr>
        <p:spPr>
          <a:xfrm>
            <a:off x="4578275" y="1484784"/>
            <a:ext cx="4460875" cy="4115568"/>
          </a:xfrm>
        </p:spPr>
        <p:txBody>
          <a:bodyPr wrap="square" anchor="t">
            <a:normAutofit/>
          </a:bodyPr>
          <a:lstStyle/>
          <a:p>
            <a:pPr>
              <a:lnSpc>
                <a:spcPct val="90000"/>
              </a:lnSpc>
            </a:pPr>
            <a:r>
              <a:rPr lang="en-GB" sz="2400" dirty="0"/>
              <a:t>Encourage capacity-building among communities by providing the following:</a:t>
            </a:r>
          </a:p>
          <a:p>
            <a:pPr>
              <a:lnSpc>
                <a:spcPct val="90000"/>
              </a:lnSpc>
            </a:pPr>
            <a:r>
              <a:rPr lang="en-GB" sz="2400" dirty="0"/>
              <a:t>Technical empowerment </a:t>
            </a:r>
          </a:p>
          <a:p>
            <a:pPr>
              <a:lnSpc>
                <a:spcPct val="90000"/>
              </a:lnSpc>
            </a:pPr>
            <a:r>
              <a:rPr lang="en-GB" sz="2400" dirty="0"/>
              <a:t>Leadership skills </a:t>
            </a:r>
          </a:p>
          <a:p>
            <a:pPr>
              <a:lnSpc>
                <a:spcPct val="90000"/>
              </a:lnSpc>
            </a:pPr>
            <a:r>
              <a:rPr lang="en-GB" sz="2400" dirty="0"/>
              <a:t>Networking and partnership-building skills </a:t>
            </a:r>
          </a:p>
          <a:p>
            <a:pPr>
              <a:lnSpc>
                <a:spcPct val="90000"/>
              </a:lnSpc>
            </a:pPr>
            <a:r>
              <a:rPr lang="en-GB" sz="2400" dirty="0"/>
              <a:t>Advocacy skills</a:t>
            </a:r>
          </a:p>
          <a:p>
            <a:pPr>
              <a:lnSpc>
                <a:spcPct val="90000"/>
              </a:lnSpc>
            </a:pPr>
            <a:r>
              <a:rPr lang="en-GB" sz="2400" dirty="0"/>
              <a:t>Project planning and management skills</a:t>
            </a:r>
          </a:p>
          <a:p>
            <a:pPr>
              <a:lnSpc>
                <a:spcPct val="90000"/>
              </a:lnSpc>
            </a:pPr>
            <a:endParaRPr lang="en-GB" sz="2400" dirty="0"/>
          </a:p>
          <a:p>
            <a:pPr>
              <a:lnSpc>
                <a:spcPct val="90000"/>
              </a:lnSpc>
            </a:pPr>
            <a:endParaRPr lang="en-GB" sz="2400" dirty="0"/>
          </a:p>
        </p:txBody>
      </p:sp>
      <p:sp>
        <p:nvSpPr>
          <p:cNvPr id="4" name="Date Placeholder 3">
            <a:extLst>
              <a:ext uri="{FF2B5EF4-FFF2-40B4-BE49-F238E27FC236}">
                <a16:creationId xmlns:a16="http://schemas.microsoft.com/office/drawing/2014/main" id="{52836C51-A247-4308-B238-6DFA23F2E19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004FD964-385D-47AE-8C49-B379D09CEE7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137</a:t>
            </a:fld>
            <a:endParaRPr lang="en-GB" altLang="en-US"/>
          </a:p>
        </p:txBody>
      </p:sp>
    </p:spTree>
    <p:extLst>
      <p:ext uri="{BB962C8B-B14F-4D97-AF65-F5344CB8AC3E}">
        <p14:creationId xmlns:p14="http://schemas.microsoft.com/office/powerpoint/2010/main" val="321571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A06C-5A62-4462-BD46-0DEE2230C035}"/>
              </a:ext>
            </a:extLst>
          </p:cNvPr>
          <p:cNvSpPr>
            <a:spLocks noGrp="1"/>
          </p:cNvSpPr>
          <p:nvPr>
            <p:ph type="title"/>
          </p:nvPr>
        </p:nvSpPr>
        <p:spPr>
          <a:xfrm>
            <a:off x="0" y="114300"/>
            <a:ext cx="9144000" cy="1143000"/>
          </a:xfrm>
        </p:spPr>
        <p:txBody>
          <a:bodyPr wrap="square" anchor="ctr">
            <a:normAutofit/>
          </a:bodyPr>
          <a:lstStyle/>
          <a:p>
            <a:pPr>
              <a:lnSpc>
                <a:spcPct val="90000"/>
              </a:lnSpc>
            </a:pPr>
            <a:r>
              <a:rPr lang="en-GB" sz="3200" b="1" dirty="0"/>
              <a:t>Principle 8: Flexible intervention to create change </a:t>
            </a:r>
            <a:endParaRPr lang="en-GB" sz="3200" dirty="0"/>
          </a:p>
        </p:txBody>
      </p:sp>
      <p:pic>
        <p:nvPicPr>
          <p:cNvPr id="6" name="Picture 2">
            <a:extLst>
              <a:ext uri="{FF2B5EF4-FFF2-40B4-BE49-F238E27FC236}">
                <a16:creationId xmlns:a16="http://schemas.microsoft.com/office/drawing/2014/main" id="{AC44D8B0-B0D7-4354-99A1-1D18B7C7912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7504" y="1600200"/>
            <a:ext cx="4363516" cy="413305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603A81BA-6D8B-4199-9E56-9BD4FD5324D8}"/>
              </a:ext>
            </a:extLst>
          </p:cNvPr>
          <p:cNvSpPr>
            <a:spLocks noGrp="1"/>
          </p:cNvSpPr>
          <p:nvPr>
            <p:ph sz="half" idx="2"/>
          </p:nvPr>
        </p:nvSpPr>
        <p:spPr>
          <a:xfrm>
            <a:off x="4648200" y="1484784"/>
            <a:ext cx="4363516" cy="4248471"/>
          </a:xfrm>
        </p:spPr>
        <p:txBody>
          <a:bodyPr/>
          <a:lstStyle/>
          <a:p>
            <a:r>
              <a:rPr lang="en-US" dirty="0"/>
              <a:t>Assess the level of change required across the board</a:t>
            </a:r>
          </a:p>
          <a:p>
            <a:r>
              <a:rPr lang="en-US" dirty="0"/>
              <a:t>Identify the areas and individuals that are most impacted </a:t>
            </a:r>
          </a:p>
          <a:p>
            <a:r>
              <a:rPr lang="en-US" dirty="0"/>
              <a:t>Implement positive change </a:t>
            </a:r>
          </a:p>
          <a:p>
            <a:r>
              <a:rPr lang="en-US" dirty="0"/>
              <a:t>Response to change</a:t>
            </a:r>
          </a:p>
          <a:p>
            <a:endParaRPr lang="en-US" dirty="0"/>
          </a:p>
        </p:txBody>
      </p:sp>
      <p:sp>
        <p:nvSpPr>
          <p:cNvPr id="4" name="Date Placeholder 3">
            <a:extLst>
              <a:ext uri="{FF2B5EF4-FFF2-40B4-BE49-F238E27FC236}">
                <a16:creationId xmlns:a16="http://schemas.microsoft.com/office/drawing/2014/main" id="{DE5F338A-5D96-4EFC-95D8-449EF0444F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A3829B3F-7745-4E3B-A0CE-81FD91C4CF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138</a:t>
            </a:fld>
            <a:endParaRPr lang="en-GB" altLang="en-US"/>
          </a:p>
        </p:txBody>
      </p:sp>
    </p:spTree>
    <p:extLst>
      <p:ext uri="{BB962C8B-B14F-4D97-AF65-F5344CB8AC3E}">
        <p14:creationId xmlns:p14="http://schemas.microsoft.com/office/powerpoint/2010/main" val="278646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99-54D7-4FA3-9C04-283271671114}"/>
              </a:ext>
            </a:extLst>
          </p:cNvPr>
          <p:cNvSpPr>
            <a:spLocks noGrp="1"/>
          </p:cNvSpPr>
          <p:nvPr>
            <p:ph type="title"/>
          </p:nvPr>
        </p:nvSpPr>
        <p:spPr>
          <a:xfrm>
            <a:off x="14511" y="114300"/>
            <a:ext cx="9144000" cy="1143000"/>
          </a:xfrm>
        </p:spPr>
        <p:txBody>
          <a:bodyPr wrap="square" anchor="ctr">
            <a:normAutofit/>
          </a:bodyPr>
          <a:lstStyle/>
          <a:p>
            <a:pPr>
              <a:lnSpc>
                <a:spcPct val="90000"/>
              </a:lnSpc>
            </a:pPr>
            <a:r>
              <a:rPr lang="en-GB" sz="3200" b="1" dirty="0"/>
              <a:t>Principle 9: Community collaboration and long-term commitment </a:t>
            </a:r>
            <a:endParaRPr lang="en-GB" sz="3200" dirty="0"/>
          </a:p>
        </p:txBody>
      </p:sp>
      <p:pic>
        <p:nvPicPr>
          <p:cNvPr id="10244" name="Picture 4">
            <a:extLst>
              <a:ext uri="{FF2B5EF4-FFF2-40B4-BE49-F238E27FC236}">
                <a16:creationId xmlns:a16="http://schemas.microsoft.com/office/drawing/2014/main" id="{05DB621D-8E91-4696-B846-06990A800E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95" r="20268"/>
          <a:stretch/>
        </p:blipFill>
        <p:spPr bwMode="auto">
          <a:xfrm>
            <a:off x="107504" y="1417638"/>
            <a:ext cx="4386486" cy="4231762"/>
          </a:xfrm>
          <a:prstGeom prst="rect">
            <a:avLst/>
          </a:prstGeom>
          <a:solidFill>
            <a:srgbClr val="FFFFFF"/>
          </a:solidFill>
        </p:spPr>
      </p:pic>
      <p:sp>
        <p:nvSpPr>
          <p:cNvPr id="141" name="Content Placeholder 5">
            <a:extLst>
              <a:ext uri="{FF2B5EF4-FFF2-40B4-BE49-F238E27FC236}">
                <a16:creationId xmlns:a16="http://schemas.microsoft.com/office/drawing/2014/main" id="{66727A1D-1248-45D5-89C8-9A200A48B1E3}"/>
              </a:ext>
            </a:extLst>
          </p:cNvPr>
          <p:cNvSpPr>
            <a:spLocks noGrp="1"/>
          </p:cNvSpPr>
          <p:nvPr>
            <p:ph sz="quarter" idx="4"/>
          </p:nvPr>
        </p:nvSpPr>
        <p:spPr>
          <a:xfrm>
            <a:off x="4645025" y="1417638"/>
            <a:ext cx="4247455" cy="4231761"/>
          </a:xfrm>
        </p:spPr>
        <p:txBody>
          <a:bodyPr/>
          <a:lstStyle/>
          <a:p>
            <a:r>
              <a:rPr lang="en-US" dirty="0"/>
              <a:t>Inclusiveness </a:t>
            </a:r>
          </a:p>
          <a:p>
            <a:r>
              <a:rPr lang="en-US" dirty="0"/>
              <a:t>Communities can achieve a lot collaboratively.</a:t>
            </a:r>
          </a:p>
          <a:p>
            <a:r>
              <a:rPr lang="en-US" dirty="0"/>
              <a:t>Look beyond the project.</a:t>
            </a:r>
          </a:p>
          <a:p>
            <a:r>
              <a:rPr lang="en-US" dirty="0"/>
              <a:t>Consider long-term impacts.</a:t>
            </a:r>
          </a:p>
          <a:p>
            <a:r>
              <a:rPr lang="en-US" dirty="0"/>
              <a:t>Adopt sustainable approaches.</a:t>
            </a:r>
          </a:p>
        </p:txBody>
      </p:sp>
      <p:sp>
        <p:nvSpPr>
          <p:cNvPr id="4" name="Date Placeholder 3">
            <a:extLst>
              <a:ext uri="{FF2B5EF4-FFF2-40B4-BE49-F238E27FC236}">
                <a16:creationId xmlns:a16="http://schemas.microsoft.com/office/drawing/2014/main" id="{07F29D9B-E56A-4284-B45D-1B0D8C80A6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07337927-4947-491B-89C5-5FDA2E93B8B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139</a:t>
            </a:fld>
            <a:endParaRPr lang="en-GB" altLang="en-US"/>
          </a:p>
        </p:txBody>
      </p:sp>
    </p:spTree>
    <p:extLst>
      <p:ext uri="{BB962C8B-B14F-4D97-AF65-F5344CB8AC3E}">
        <p14:creationId xmlns:p14="http://schemas.microsoft.com/office/powerpoint/2010/main" val="22334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LCBB4011 – Community Engagement</a:t>
            </a:r>
            <a:br>
              <a:rPr lang="en-GB" sz="4000" dirty="0"/>
            </a:br>
            <a:br>
              <a:rPr lang="en-GB" sz="3600" b="1" dirty="0"/>
            </a:br>
            <a:r>
              <a:rPr lang="en-GB" dirty="0"/>
              <a:t>Creative problem solving in community </a:t>
            </a:r>
            <a:r>
              <a:rPr lang="en-GB" dirty="0" err="1"/>
              <a:t>enagagement</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856964"/>
          </a:xfrm>
        </p:spPr>
        <p:txBody>
          <a:bodyPr/>
          <a:lstStyle/>
          <a:p>
            <a:r>
              <a:rPr lang="en-GB" sz="3200" b="1" dirty="0"/>
              <a:t>Community Engagement – </a:t>
            </a:r>
            <a:br>
              <a:rPr lang="en-GB" sz="3200" b="1" dirty="0"/>
            </a:br>
            <a:r>
              <a:rPr lang="en-GB" sz="3200" b="1" dirty="0"/>
              <a:t>problems and barriers</a:t>
            </a:r>
            <a:endParaRPr lang="en-GB" sz="32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457200" y="1503472"/>
            <a:ext cx="8003232" cy="3869744"/>
          </a:xfrm>
        </p:spPr>
        <p:txBody>
          <a:bodyPr/>
          <a:lstStyle/>
          <a:p>
            <a:pPr marL="0" lvl="0" indent="0">
              <a:buNone/>
            </a:pPr>
            <a:r>
              <a:rPr lang="en-GB" sz="2000" dirty="0"/>
              <a:t>Whilst important community engagement is important does not happen easily. It's common to see below issues in many community projects:</a:t>
            </a:r>
          </a:p>
          <a:p>
            <a:pPr marL="0" lvl="0" indent="0">
              <a:buNone/>
            </a:pPr>
            <a:endParaRPr lang="en-GB" sz="2000" dirty="0"/>
          </a:p>
          <a:p>
            <a:pPr marL="0" lvl="0" indent="0">
              <a:buNone/>
            </a:pPr>
            <a:r>
              <a:rPr lang="en-GB" sz="1800" b="1" dirty="0"/>
              <a:t>Lack of sustained interest</a:t>
            </a:r>
            <a:r>
              <a:rPr lang="en-GB" sz="1800" dirty="0"/>
              <a:t>: Community engagement projects often face challenges in maintaining long-term interest and participation from community members, leading to difficulty in achieving project goals.</a:t>
            </a:r>
          </a:p>
          <a:p>
            <a:pPr marL="0" lvl="0" indent="0">
              <a:buNone/>
            </a:pPr>
            <a:endParaRPr lang="en-GB" sz="1800" dirty="0"/>
          </a:p>
          <a:p>
            <a:pPr marL="0" lvl="0" indent="0">
              <a:buNone/>
            </a:pPr>
            <a:r>
              <a:rPr lang="en-GB" sz="1800" b="1" dirty="0"/>
              <a:t>Limited resources</a:t>
            </a:r>
            <a:r>
              <a:rPr lang="en-GB" sz="1800" dirty="0"/>
              <a:t>: Many community engagement projects struggle with limited funding and resources, hindering their ability to effectively implement initiatives and address community needs.</a:t>
            </a:r>
          </a:p>
          <a:p>
            <a:pPr marL="0" lvl="0" indent="0">
              <a:buNone/>
            </a:pPr>
            <a:endParaRPr lang="en-GB" sz="1800" dirty="0"/>
          </a:p>
          <a:p>
            <a:pPr marL="0" lvl="0" indent="0">
              <a:buNone/>
            </a:pPr>
            <a:endParaRPr lang="en-GB" sz="18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141</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856964"/>
          </a:xfrm>
        </p:spPr>
        <p:txBody>
          <a:bodyPr/>
          <a:lstStyle/>
          <a:p>
            <a:r>
              <a:rPr lang="en-GB" sz="3200" b="1" dirty="0"/>
              <a:t>Community Engagement – </a:t>
            </a:r>
            <a:br>
              <a:rPr lang="en-GB" sz="3200" b="1" dirty="0"/>
            </a:br>
            <a:r>
              <a:rPr lang="en-GB" sz="3200" b="1" dirty="0"/>
              <a:t>problems and barriers</a:t>
            </a:r>
            <a:endParaRPr lang="en-GB" sz="32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457200" y="1503472"/>
            <a:ext cx="8003232" cy="3869744"/>
          </a:xfrm>
        </p:spPr>
        <p:txBody>
          <a:bodyPr/>
          <a:lstStyle/>
          <a:p>
            <a:pPr marL="0" lvl="0" indent="0">
              <a:buNone/>
            </a:pPr>
            <a:r>
              <a:rPr lang="en-GB" sz="1800" b="1" dirty="0"/>
              <a:t>Communication barriers: </a:t>
            </a:r>
            <a:r>
              <a:rPr lang="en-GB" sz="1800" dirty="0"/>
              <a:t>Language barriers, cultural differences, and inadequate communication channels can impede effective engagement with diverse community groups, leading to misunderstandings and lack of trust.</a:t>
            </a:r>
          </a:p>
          <a:p>
            <a:pPr marL="0" lvl="0" indent="0">
              <a:buNone/>
            </a:pPr>
            <a:endParaRPr lang="en-GB" sz="1800" dirty="0"/>
          </a:p>
          <a:p>
            <a:pPr marL="0" lvl="0" indent="0">
              <a:buNone/>
            </a:pPr>
            <a:r>
              <a:rPr lang="en-GB" sz="1800" b="1" dirty="0"/>
              <a:t>Resistance to change</a:t>
            </a:r>
            <a:r>
              <a:rPr lang="en-GB" sz="1800" dirty="0"/>
              <a:t>: Some community members may resist proposed changes or initiatives due to fear of the unknown, entrenched beliefs, or vested interests, posing challenges to project implementation and success.</a:t>
            </a:r>
          </a:p>
          <a:p>
            <a:pPr marL="0" lvl="0" indent="0">
              <a:buNone/>
            </a:pPr>
            <a:endParaRPr lang="en-GB" sz="1800" dirty="0"/>
          </a:p>
          <a:p>
            <a:pPr marL="0" lvl="0" indent="0">
              <a:buNone/>
            </a:pPr>
            <a:r>
              <a:rPr lang="en-GB" sz="1800" b="1" dirty="0"/>
              <a:t>Evaluation and accountability: </a:t>
            </a:r>
            <a:r>
              <a:rPr lang="en-GB" sz="1800" dirty="0"/>
              <a:t>Measuring the impact and effectiveness of community engagement projects can be challenging, and lack of clear metrics or accountability mechanisms may hinder efforts to assess progress and justify resource allocation.</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142</a:t>
            </a:fld>
            <a:endParaRPr lang="en-GB" altLang="en-US" dirty="0"/>
          </a:p>
        </p:txBody>
      </p:sp>
    </p:spTree>
    <p:extLst>
      <p:ext uri="{BB962C8B-B14F-4D97-AF65-F5344CB8AC3E}">
        <p14:creationId xmlns:p14="http://schemas.microsoft.com/office/powerpoint/2010/main" val="141071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856964"/>
          </a:xfrm>
        </p:spPr>
        <p:txBody>
          <a:bodyPr/>
          <a:lstStyle/>
          <a:p>
            <a:r>
              <a:rPr lang="en-GB" sz="3200" b="1" dirty="0"/>
              <a:t>Community Engagement – </a:t>
            </a:r>
            <a:br>
              <a:rPr lang="en-GB" sz="3200" b="1" dirty="0"/>
            </a:br>
            <a:r>
              <a:rPr lang="en-GB" sz="3200" b="1" dirty="0"/>
              <a:t>problems and barriers (</a:t>
            </a:r>
            <a:r>
              <a:rPr lang="en-GB" sz="3200" b="1" dirty="0" err="1"/>
              <a:t>cont</a:t>
            </a:r>
            <a:r>
              <a:rPr lang="en-GB" sz="3200" b="1" dirty="0"/>
              <a:t>)</a:t>
            </a:r>
            <a:endParaRPr lang="en-GB" sz="32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457200" y="1503472"/>
            <a:ext cx="8003232" cy="3869744"/>
          </a:xfrm>
        </p:spPr>
        <p:txBody>
          <a:bodyPr/>
          <a:lstStyle/>
          <a:p>
            <a:pPr marL="0" lvl="0" indent="0">
              <a:buNone/>
            </a:pPr>
            <a:r>
              <a:rPr lang="en-GB" sz="1800" b="1" dirty="0"/>
              <a:t>Power dynamics: </a:t>
            </a:r>
            <a:r>
              <a:rPr lang="en-GB" sz="1800" dirty="0"/>
              <a:t>Unequal power dynamics within communities or between community members and project organizers can hinder meaningful participation and decision-making, leading to feelings of marginalization and disempowerment.</a:t>
            </a:r>
          </a:p>
          <a:p>
            <a:pPr marL="0" lvl="0" indent="0">
              <a:buNone/>
            </a:pPr>
            <a:endParaRPr lang="en-GB" sz="1800" dirty="0"/>
          </a:p>
          <a:p>
            <a:pPr marL="0" lvl="0" indent="0">
              <a:buNone/>
            </a:pPr>
            <a:r>
              <a:rPr lang="en-GB" sz="1800" b="1" dirty="0"/>
              <a:t>Stakeholder conflicts: </a:t>
            </a:r>
            <a:r>
              <a:rPr lang="en-GB" sz="1800" dirty="0"/>
              <a:t>Conflicting interests among different stakeholders, such as community members, government agencies, and private organizations, can create tensions and obstacles to collaboration, jeopardizing project effectiveness.</a:t>
            </a:r>
          </a:p>
          <a:p>
            <a:pPr marL="0" lvl="0" indent="0">
              <a:buNone/>
            </a:pPr>
            <a:endParaRPr lang="en-GB" sz="1800" dirty="0"/>
          </a:p>
          <a:p>
            <a:pPr marL="0" lvl="0" indent="0">
              <a:buNone/>
            </a:pPr>
            <a:r>
              <a:rPr lang="en-GB" sz="1800" b="1" dirty="0"/>
              <a:t>Sustainability concerns: </a:t>
            </a:r>
            <a:r>
              <a:rPr lang="en-GB" sz="1800" dirty="0"/>
              <a:t>Without proper planning and support, community engagement projects may struggle to maintain momentum beyond initial phases, raising concerns about the long-term sustainability of project outcomes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143</a:t>
            </a:fld>
            <a:endParaRPr lang="en-GB" altLang="en-US" dirty="0"/>
          </a:p>
        </p:txBody>
      </p:sp>
    </p:spTree>
    <p:extLst>
      <p:ext uri="{BB962C8B-B14F-4D97-AF65-F5344CB8AC3E}">
        <p14:creationId xmlns:p14="http://schemas.microsoft.com/office/powerpoint/2010/main" val="318277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60CD-B41F-B262-8748-15377A02398B}"/>
              </a:ext>
            </a:extLst>
          </p:cNvPr>
          <p:cNvSpPr>
            <a:spLocks noGrp="1"/>
          </p:cNvSpPr>
          <p:nvPr>
            <p:ph type="title"/>
          </p:nvPr>
        </p:nvSpPr>
        <p:spPr>
          <a:xfrm>
            <a:off x="736600" y="2066925"/>
            <a:ext cx="7772400" cy="1362075"/>
          </a:xfrm>
        </p:spPr>
        <p:txBody>
          <a:bodyPr wrap="square" anchor="t">
            <a:normAutofit/>
          </a:bodyPr>
          <a:lstStyle/>
          <a:p>
            <a:pPr algn="ctr"/>
            <a:r>
              <a:rPr lang="en-GB" dirty="0"/>
              <a:t>How can we solve these problems?</a:t>
            </a:r>
          </a:p>
        </p:txBody>
      </p:sp>
      <p:sp>
        <p:nvSpPr>
          <p:cNvPr id="5" name="Date Placeholder 4">
            <a:extLst>
              <a:ext uri="{FF2B5EF4-FFF2-40B4-BE49-F238E27FC236}">
                <a16:creationId xmlns:a16="http://schemas.microsoft.com/office/drawing/2014/main" id="{13DE7E9D-9A47-95DB-8A76-F6817610D85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5674C342-3D33-D3F5-05E9-91032CC5270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144</a:t>
            </a:fld>
            <a:endParaRPr lang="en-GB" altLang="en-US"/>
          </a:p>
        </p:txBody>
      </p:sp>
    </p:spTree>
    <p:extLst>
      <p:ext uri="{BB962C8B-B14F-4D97-AF65-F5344CB8AC3E}">
        <p14:creationId xmlns:p14="http://schemas.microsoft.com/office/powerpoint/2010/main" val="2579353452"/>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92500" lnSpcReduction="10000"/>
          </a:bodyPr>
          <a:lstStyle>
            <a:lvl1pPr>
              <a:defRPr sz="2400">
                <a:solidFill>
                  <a:schemeClr val="tx1"/>
                </a:solidFill>
                <a:latin typeface="Times New Roman" panose="02020603050405020304" pitchFamily="18" charset="0"/>
              </a:defRPr>
            </a:lvl1pPr>
            <a:lvl2pPr>
              <a:defRPr sz="2400">
                <a:solidFill>
                  <a:schemeClr val="tx1"/>
                </a:solidFill>
                <a:latin typeface="Times New Roman" panose="02020603050405020304" pitchFamily="18" charset="0"/>
              </a:defRPr>
            </a:lvl2pPr>
            <a:lvl3pPr>
              <a:defRPr sz="2400">
                <a:solidFill>
                  <a:schemeClr val="tx1"/>
                </a:solidFill>
                <a:latin typeface="Times New Roman" panose="02020603050405020304" pitchFamily="18" charset="0"/>
              </a:defRPr>
            </a:lvl3pPr>
            <a:lvl4pPr>
              <a:defRPr sz="2400">
                <a:solidFill>
                  <a:schemeClr val="tx1"/>
                </a:solidFill>
                <a:latin typeface="Times New Roman" panose="02020603050405020304" pitchFamily="18" charset="0"/>
              </a:defRPr>
            </a:lvl4pPr>
            <a:lvl5pPr>
              <a:defRPr sz="2400">
                <a:solidFill>
                  <a:schemeClr val="tx1"/>
                </a:solidFill>
                <a:latin typeface="Times New Roman" panose="02020603050405020304" pitchFamily="18" charset="0"/>
              </a:defRPr>
            </a:lvl5pPr>
            <a:lvl6pPr marL="457200" fontAlgn="base">
              <a:spcBef>
                <a:spcPct val="0"/>
              </a:spcBef>
              <a:spcAft>
                <a:spcPct val="0"/>
              </a:spcAft>
              <a:defRPr sz="2400">
                <a:solidFill>
                  <a:schemeClr val="tx1"/>
                </a:solidFill>
                <a:latin typeface="Times New Roman" panose="02020603050405020304" pitchFamily="18" charset="0"/>
              </a:defRPr>
            </a:lvl6pPr>
            <a:lvl7pPr marL="914400" fontAlgn="base">
              <a:spcBef>
                <a:spcPct val="0"/>
              </a:spcBef>
              <a:spcAft>
                <a:spcPct val="0"/>
              </a:spcAft>
              <a:defRPr sz="2400">
                <a:solidFill>
                  <a:schemeClr val="tx1"/>
                </a:solidFill>
                <a:latin typeface="Times New Roman" panose="02020603050405020304" pitchFamily="18" charset="0"/>
              </a:defRPr>
            </a:lvl7pPr>
            <a:lvl8pPr marL="1371600" fontAlgn="base">
              <a:spcBef>
                <a:spcPct val="0"/>
              </a:spcBef>
              <a:spcAft>
                <a:spcPct val="0"/>
              </a:spcAft>
              <a:defRPr sz="2400">
                <a:solidFill>
                  <a:schemeClr val="tx1"/>
                </a:solidFill>
                <a:latin typeface="Times New Roman" panose="02020603050405020304" pitchFamily="18" charset="0"/>
              </a:defRPr>
            </a:lvl8pPr>
            <a:lvl9pPr marL="1828800" fontAlgn="base">
              <a:spcBef>
                <a:spcPct val="0"/>
              </a:spcBef>
              <a:spcAft>
                <a:spcPct val="0"/>
              </a:spcAft>
              <a:defRPr sz="2400">
                <a:solidFill>
                  <a:schemeClr val="tx1"/>
                </a:solidFill>
                <a:latin typeface="Times New Roman" panose="02020603050405020304" pitchFamily="18" charset="0"/>
              </a:defRPr>
            </a:lvl9pPr>
          </a:lstStyle>
          <a:p>
            <a:pPr algn="ctr" defTabSz="685800">
              <a:lnSpc>
                <a:spcPct val="90000"/>
              </a:lnSpc>
              <a:spcAft>
                <a:spcPts val="600"/>
              </a:spcAft>
              <a:defRPr/>
            </a:pPr>
            <a:r>
              <a:rPr lang="en-US" altLang="en-US" sz="2800" b="1" dirty="0">
                <a:latin typeface="+mj-lt"/>
                <a:ea typeface="+mj-ea"/>
                <a:cs typeface="+mj-cs"/>
              </a:rPr>
              <a:t>Four key ‘methods’ to help you approach problem solving / solution finding! </a:t>
            </a:r>
          </a:p>
          <a:p>
            <a:pPr algn="ctr" defTabSz="685800">
              <a:lnSpc>
                <a:spcPct val="90000"/>
              </a:lnSpc>
              <a:spcAft>
                <a:spcPts val="600"/>
              </a:spcAft>
              <a:defRPr/>
            </a:pPr>
            <a:r>
              <a:rPr lang="en-US" altLang="en-US" sz="2800" b="1" dirty="0">
                <a:latin typeface="+mj-lt"/>
                <a:ea typeface="+mj-ea"/>
                <a:cs typeface="+mj-cs"/>
              </a:rPr>
              <a:t> </a:t>
            </a:r>
          </a:p>
        </p:txBody>
      </p:sp>
      <p:sp>
        <p:nvSpPr>
          <p:cNvPr id="4099" name="Content Placeholder 2"/>
          <p:cNvSpPr>
            <a:spLocks/>
          </p:cNvSpPr>
          <p:nvPr/>
        </p:nvSpPr>
        <p:spPr bwMode="auto">
          <a:xfrm>
            <a:off x="457200" y="1600201"/>
            <a:ext cx="822960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fontAlgn="base">
              <a:spcBef>
                <a:spcPct val="0"/>
              </a:spcBef>
              <a:spcAft>
                <a:spcPct val="0"/>
              </a:spcAft>
              <a:defRPr sz="2400">
                <a:solidFill>
                  <a:schemeClr val="tx1"/>
                </a:solidFill>
                <a:latin typeface="Times New Roman" panose="02020603050405020304" pitchFamily="18" charset="0"/>
              </a:defRPr>
            </a:lvl6pPr>
            <a:lvl7pPr marL="2971800" indent="-228600" fontAlgn="base">
              <a:spcBef>
                <a:spcPct val="0"/>
              </a:spcBef>
              <a:spcAft>
                <a:spcPct val="0"/>
              </a:spcAft>
              <a:defRPr sz="2400">
                <a:solidFill>
                  <a:schemeClr val="tx1"/>
                </a:solidFill>
                <a:latin typeface="Times New Roman" panose="02020603050405020304" pitchFamily="18" charset="0"/>
              </a:defRPr>
            </a:lvl7pPr>
            <a:lvl8pPr marL="3429000" indent="-228600" fontAlgn="base">
              <a:spcBef>
                <a:spcPct val="0"/>
              </a:spcBef>
              <a:spcAft>
                <a:spcPct val="0"/>
              </a:spcAft>
              <a:defRPr sz="2400">
                <a:solidFill>
                  <a:schemeClr val="tx1"/>
                </a:solidFill>
                <a:latin typeface="Times New Roman" panose="02020603050405020304" pitchFamily="18" charset="0"/>
              </a:defRPr>
            </a:lvl8pPr>
            <a:lvl9pPr marL="3886200" indent="-228600" fontAlgn="base">
              <a:spcBef>
                <a:spcPct val="0"/>
              </a:spcBef>
              <a:spcAft>
                <a:spcPct val="0"/>
              </a:spcAft>
              <a:defRPr sz="2400">
                <a:solidFill>
                  <a:schemeClr val="tx1"/>
                </a:solidFill>
                <a:latin typeface="Times New Roman" panose="02020603050405020304" pitchFamily="18" charset="0"/>
              </a:defRPr>
            </a:lvl9pPr>
          </a:lstStyle>
          <a:p>
            <a:pPr defTabSz="685800">
              <a:spcBef>
                <a:spcPct val="20000"/>
              </a:spcBef>
              <a:buFont typeface="Arial" panose="020B0604020202020204" pitchFamily="34" charset="0"/>
              <a:buChar char="•"/>
              <a:defRPr/>
            </a:pPr>
            <a:r>
              <a:rPr lang="en-US" altLang="en-US" dirty="0">
                <a:latin typeface="+mn-lt"/>
                <a:cs typeface="+mn-cs"/>
              </a:rPr>
              <a:t>Lateral thinking</a:t>
            </a:r>
          </a:p>
          <a:p>
            <a:pPr defTabSz="685800">
              <a:spcBef>
                <a:spcPct val="20000"/>
              </a:spcBef>
              <a:buFont typeface="Arial" panose="020B0604020202020204" pitchFamily="34" charset="0"/>
              <a:buChar char="•"/>
              <a:defRPr/>
            </a:pPr>
            <a:r>
              <a:rPr lang="en-US" altLang="en-US" dirty="0">
                <a:latin typeface="+mn-lt"/>
                <a:cs typeface="+mn-cs"/>
              </a:rPr>
              <a:t>Storyboard exercise</a:t>
            </a:r>
          </a:p>
          <a:p>
            <a:pPr defTabSz="685800">
              <a:spcBef>
                <a:spcPct val="20000"/>
              </a:spcBef>
              <a:buFont typeface="Arial" panose="020B0604020202020204" pitchFamily="34" charset="0"/>
              <a:buChar char="•"/>
              <a:defRPr/>
            </a:pPr>
            <a:r>
              <a:rPr lang="en-US" altLang="en-US" dirty="0">
                <a:latin typeface="+mn-lt"/>
                <a:cs typeface="+mn-cs"/>
              </a:rPr>
              <a:t>Mind mapping technique</a:t>
            </a:r>
          </a:p>
          <a:p>
            <a:pPr defTabSz="685800">
              <a:spcBef>
                <a:spcPct val="20000"/>
              </a:spcBef>
              <a:buFont typeface="Arial" panose="020B0604020202020204" pitchFamily="34" charset="0"/>
              <a:buChar char="•"/>
              <a:defRPr/>
            </a:pPr>
            <a:r>
              <a:rPr lang="en-US" altLang="en-US" dirty="0">
                <a:latin typeface="+mn-lt"/>
                <a:cs typeface="+mn-cs"/>
              </a:rPr>
              <a:t>Plus–Minus–Interesting (PMI) technique</a:t>
            </a:r>
          </a:p>
          <a:p>
            <a:pPr defTabSz="685800">
              <a:spcBef>
                <a:spcPct val="20000"/>
              </a:spcBef>
              <a:buFont typeface="Arial" panose="020B0604020202020204" pitchFamily="34" charset="0"/>
              <a:buChar char="•"/>
              <a:defRPr/>
            </a:pPr>
            <a:endParaRPr lang="en-US" altLang="en-US" dirty="0">
              <a:latin typeface="+mn-lt"/>
              <a:cs typeface="+mn-cs"/>
            </a:endParaRPr>
          </a:p>
          <a:p>
            <a:pPr defTabSz="685800">
              <a:spcBef>
                <a:spcPct val="20000"/>
              </a:spcBef>
              <a:buFont typeface="Arial" panose="020B0604020202020204" pitchFamily="34" charset="0"/>
              <a:buChar char="•"/>
              <a:defRPr/>
            </a:pPr>
            <a:endParaRPr lang="en-US" altLang="en-US" dirty="0">
              <a:latin typeface="+mn-lt"/>
              <a:cs typeface="+mn-cs"/>
            </a:endParaRPr>
          </a:p>
          <a:p>
            <a:pPr marL="0" indent="0" algn="r" defTabSz="685800">
              <a:spcBef>
                <a:spcPct val="20000"/>
              </a:spcBef>
              <a:defRPr/>
            </a:pPr>
            <a:r>
              <a:rPr lang="en-US" altLang="en-US" sz="2000" dirty="0">
                <a:latin typeface="+mn-lt"/>
                <a:cs typeface="+mn-cs"/>
              </a:rPr>
              <a:t>(Doyle, 2017)</a:t>
            </a:r>
          </a:p>
        </p:txBody>
      </p:sp>
      <p:sp>
        <p:nvSpPr>
          <p:cNvPr id="4110" name="Date Placeholder 3">
            <a:extLst>
              <a:ext uri="{FF2B5EF4-FFF2-40B4-BE49-F238E27FC236}">
                <a16:creationId xmlns:a16="http://schemas.microsoft.com/office/drawing/2014/main" id="{A55224CA-6377-492E-F2EF-1135D999BF27}"/>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04/04/2024</a:t>
            </a:fld>
            <a:endParaRPr lang="en-GB" altLang="en-US"/>
          </a:p>
        </p:txBody>
      </p:sp>
      <p:sp>
        <p:nvSpPr>
          <p:cNvPr id="4111" name="Slide Number Placeholder 4">
            <a:extLst>
              <a:ext uri="{FF2B5EF4-FFF2-40B4-BE49-F238E27FC236}">
                <a16:creationId xmlns:a16="http://schemas.microsoft.com/office/drawing/2014/main" id="{9ED6A83A-61A8-1436-7F85-8226A4A22594}"/>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145</a:t>
            </a:fld>
            <a:endParaRPr lang="en-GB" altLang="en-US"/>
          </a:p>
        </p:txBody>
      </p:sp>
    </p:spTree>
    <p:extLst>
      <p:ext uri="{BB962C8B-B14F-4D97-AF65-F5344CB8AC3E}">
        <p14:creationId xmlns:p14="http://schemas.microsoft.com/office/powerpoint/2010/main" val="3275140979"/>
      </p:ext>
    </p:extLst>
  </p:cSld>
  <p:clrMapOvr>
    <a:masterClrMapping/>
  </p:clrMapOvr>
  <mc:AlternateContent xmlns:mc="http://schemas.openxmlformats.org/markup-compatibility/2006" xmlns:p14="http://schemas.microsoft.com/office/powerpoint/2010/main">
    <mc:Choice Requires="p14">
      <p:transition spd="slow" p14:dur="2000" advTm="24319"/>
    </mc:Choice>
    <mc:Fallback xmlns="">
      <p:transition spd="slow" advTm="24319"/>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72C8CFC-8F99-5CB0-7BB7-7E6855A1E93D}"/>
              </a:ext>
            </a:extLst>
          </p:cNvPr>
          <p:cNvPicPr>
            <a:picLocks noChangeAspect="1"/>
          </p:cNvPicPr>
          <p:nvPr/>
        </p:nvPicPr>
        <p:blipFill>
          <a:blip r:embed="rId2"/>
          <a:stretch>
            <a:fillRect/>
          </a:stretch>
        </p:blipFill>
        <p:spPr>
          <a:xfrm>
            <a:off x="853440" y="878681"/>
            <a:ext cx="7490460" cy="4575572"/>
          </a:xfrm>
          <a:prstGeom prst="rect">
            <a:avLst/>
          </a:prstGeom>
        </p:spPr>
      </p:pic>
      <p:sp>
        <p:nvSpPr>
          <p:cNvPr id="3" name="TextBox 2">
            <a:extLst>
              <a:ext uri="{FF2B5EF4-FFF2-40B4-BE49-F238E27FC236}">
                <a16:creationId xmlns:a16="http://schemas.microsoft.com/office/drawing/2014/main" id="{7B4D8D44-D9EA-78DA-E4EA-392531AB9817}"/>
              </a:ext>
            </a:extLst>
          </p:cNvPr>
          <p:cNvSpPr txBox="1"/>
          <p:nvPr/>
        </p:nvSpPr>
        <p:spPr>
          <a:xfrm>
            <a:off x="117380" y="116632"/>
            <a:ext cx="4432239" cy="461665"/>
          </a:xfrm>
          <a:prstGeom prst="rect">
            <a:avLst/>
          </a:prstGeom>
          <a:noFill/>
        </p:spPr>
        <p:txBody>
          <a:bodyPr wrap="none" rtlCol="0">
            <a:spAutoFit/>
          </a:bodyPr>
          <a:lstStyle/>
          <a:p>
            <a:r>
              <a:rPr lang="en-GB" sz="2400" b="1" dirty="0"/>
              <a:t>Technique 1: Lateral thinking</a:t>
            </a:r>
          </a:p>
        </p:txBody>
      </p:sp>
    </p:spTree>
    <p:extLst>
      <p:ext uri="{BB962C8B-B14F-4D97-AF65-F5344CB8AC3E}">
        <p14:creationId xmlns:p14="http://schemas.microsoft.com/office/powerpoint/2010/main" val="4781088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6189CA-A727-C2DF-1918-2124363408E4}"/>
              </a:ext>
            </a:extLst>
          </p:cNvPr>
          <p:cNvPicPr>
            <a:picLocks noChangeAspect="1"/>
          </p:cNvPicPr>
          <p:nvPr/>
        </p:nvPicPr>
        <p:blipFill rotWithShape="1">
          <a:blip r:embed="rId2"/>
          <a:srcRect l="6151" r="5093"/>
          <a:stretch/>
        </p:blipFill>
        <p:spPr>
          <a:xfrm>
            <a:off x="1043607" y="404664"/>
            <a:ext cx="7272809" cy="4748287"/>
          </a:xfrm>
          <a:prstGeom prst="rect">
            <a:avLst/>
          </a:prstGeom>
        </p:spPr>
      </p:pic>
    </p:spTree>
    <p:extLst>
      <p:ext uri="{BB962C8B-B14F-4D97-AF65-F5344CB8AC3E}">
        <p14:creationId xmlns:p14="http://schemas.microsoft.com/office/powerpoint/2010/main" val="191380631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6F316B-9090-3D4E-7DBB-8A045DA44ADF}"/>
              </a:ext>
            </a:extLst>
          </p:cNvPr>
          <p:cNvSpPr txBox="1"/>
          <p:nvPr/>
        </p:nvSpPr>
        <p:spPr bwMode="auto">
          <a:xfrm>
            <a:off x="457200" y="1600201"/>
            <a:ext cx="82296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spcBef>
                <a:spcPct val="20000"/>
              </a:spcBef>
            </a:pPr>
            <a:r>
              <a:rPr lang="en-US" sz="3200" i="1" dirty="0">
                <a:latin typeface="+mn-lt"/>
                <a:cs typeface="+mn-cs"/>
              </a:rPr>
              <a:t>One of the possible answers is that the man is short, and he cannot press the higher-level floor buttons in the elevator. However, when it's raining, he always carries an umbrella and uses it to press the higher-level floors.</a:t>
            </a:r>
          </a:p>
        </p:txBody>
      </p:sp>
      <p:sp>
        <p:nvSpPr>
          <p:cNvPr id="10" name="Date Placeholder 3">
            <a:extLst>
              <a:ext uri="{FF2B5EF4-FFF2-40B4-BE49-F238E27FC236}">
                <a16:creationId xmlns:a16="http://schemas.microsoft.com/office/drawing/2014/main" id="{2B0670FE-FDB7-72CF-9990-3603C2057D15}"/>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04/04/2024</a:t>
            </a:fld>
            <a:endParaRPr lang="en-GB" altLang="en-US"/>
          </a:p>
        </p:txBody>
      </p:sp>
      <p:sp>
        <p:nvSpPr>
          <p:cNvPr id="12" name="Slide Number Placeholder 4">
            <a:extLst>
              <a:ext uri="{FF2B5EF4-FFF2-40B4-BE49-F238E27FC236}">
                <a16:creationId xmlns:a16="http://schemas.microsoft.com/office/drawing/2014/main" id="{A4DEE2E8-7000-8BF0-146F-E101A919829B}"/>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148</a:t>
            </a:fld>
            <a:endParaRPr lang="en-GB" altLang="en-US"/>
          </a:p>
        </p:txBody>
      </p:sp>
    </p:spTree>
    <p:extLst>
      <p:ext uri="{BB962C8B-B14F-4D97-AF65-F5344CB8AC3E}">
        <p14:creationId xmlns:p14="http://schemas.microsoft.com/office/powerpoint/2010/main" val="380515451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C7CC-0546-B99B-8AC1-EC8B8B82D43A}"/>
              </a:ext>
            </a:extLst>
          </p:cNvPr>
          <p:cNvSpPr>
            <a:spLocks noGrp="1"/>
          </p:cNvSpPr>
          <p:nvPr>
            <p:ph type="title"/>
          </p:nvPr>
        </p:nvSpPr>
        <p:spPr>
          <a:xfrm>
            <a:off x="457200" y="218929"/>
            <a:ext cx="8229600" cy="1143000"/>
          </a:xfrm>
        </p:spPr>
        <p:txBody>
          <a:bodyPr/>
          <a:lstStyle/>
          <a:p>
            <a:r>
              <a:rPr lang="en-GB" sz="4000" dirty="0"/>
              <a:t>Nurturing lateral thinking in community projects</a:t>
            </a:r>
          </a:p>
        </p:txBody>
      </p:sp>
      <p:sp>
        <p:nvSpPr>
          <p:cNvPr id="3" name="Content Placeholder 2">
            <a:extLst>
              <a:ext uri="{FF2B5EF4-FFF2-40B4-BE49-F238E27FC236}">
                <a16:creationId xmlns:a16="http://schemas.microsoft.com/office/drawing/2014/main" id="{EAD0DD9C-E97E-ECEC-38AC-E7021FAD6405}"/>
              </a:ext>
            </a:extLst>
          </p:cNvPr>
          <p:cNvSpPr>
            <a:spLocks noGrp="1"/>
          </p:cNvSpPr>
          <p:nvPr>
            <p:ph idx="1"/>
          </p:nvPr>
        </p:nvSpPr>
        <p:spPr>
          <a:xfrm>
            <a:off x="441513" y="1470484"/>
            <a:ext cx="8229600" cy="3917032"/>
          </a:xfrm>
        </p:spPr>
        <p:txBody>
          <a:bodyPr/>
          <a:lstStyle/>
          <a:p>
            <a:pPr>
              <a:spcBef>
                <a:spcPts val="0"/>
              </a:spcBef>
            </a:pPr>
            <a:r>
              <a:rPr lang="en-GB" sz="1800" dirty="0"/>
              <a:t>Foster a culture of openness and curiosity, encouraging individuals to explore unconventional ideas and perspectives.</a:t>
            </a:r>
          </a:p>
          <a:p>
            <a:pPr>
              <a:spcBef>
                <a:spcPts val="0"/>
              </a:spcBef>
            </a:pPr>
            <a:endParaRPr lang="en-GB" sz="1800" dirty="0"/>
          </a:p>
          <a:p>
            <a:pPr>
              <a:spcBef>
                <a:spcPts val="0"/>
              </a:spcBef>
            </a:pPr>
            <a:r>
              <a:rPr lang="en-GB" sz="1800" dirty="0"/>
              <a:t>Provide diverse stimuli and experiences to inspire creative thinking and challenge conventional assumptions.</a:t>
            </a:r>
          </a:p>
          <a:p>
            <a:pPr>
              <a:spcBef>
                <a:spcPts val="0"/>
              </a:spcBef>
            </a:pPr>
            <a:endParaRPr lang="en-GB" sz="1800" dirty="0"/>
          </a:p>
          <a:p>
            <a:pPr>
              <a:spcBef>
                <a:spcPts val="0"/>
              </a:spcBef>
            </a:pPr>
            <a:r>
              <a:rPr lang="en-GB" sz="1800" dirty="0"/>
              <a:t>Encourage brainstorming sessions where all ideas are welcomed without judgment, promoting a free flow of creative thought.</a:t>
            </a:r>
          </a:p>
          <a:p>
            <a:pPr>
              <a:spcBef>
                <a:spcPts val="0"/>
              </a:spcBef>
            </a:pPr>
            <a:endParaRPr lang="en-GB" sz="1800" dirty="0"/>
          </a:p>
          <a:p>
            <a:pPr>
              <a:spcBef>
                <a:spcPts val="0"/>
              </a:spcBef>
            </a:pPr>
            <a:r>
              <a:rPr lang="en-GB" sz="1800" dirty="0"/>
              <a:t>Emphasize the value of experimentation and risk-taking, encouraging individuals to explore new avenues and embrace failure as part of the learning process.</a:t>
            </a:r>
          </a:p>
          <a:p>
            <a:pPr>
              <a:spcBef>
                <a:spcPts val="0"/>
              </a:spcBef>
            </a:pPr>
            <a:endParaRPr lang="en-GB" sz="1800" dirty="0"/>
          </a:p>
          <a:p>
            <a:pPr>
              <a:spcBef>
                <a:spcPts val="0"/>
              </a:spcBef>
            </a:pPr>
            <a:r>
              <a:rPr lang="en-GB" sz="1800" dirty="0"/>
              <a:t>Facilitate interdisciplinary collaboration and exchange of ideas to stimulate cross-pollination of thoughts and perspectives.</a:t>
            </a:r>
          </a:p>
        </p:txBody>
      </p:sp>
      <p:sp>
        <p:nvSpPr>
          <p:cNvPr id="4" name="Date Placeholder 3">
            <a:extLst>
              <a:ext uri="{FF2B5EF4-FFF2-40B4-BE49-F238E27FC236}">
                <a16:creationId xmlns:a16="http://schemas.microsoft.com/office/drawing/2014/main" id="{054B1A0F-30C9-8618-02B8-9A2989BD3781}"/>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3B25CEA4-D64C-F01B-0619-3EBD33EBB3CD}"/>
              </a:ext>
            </a:extLst>
          </p:cNvPr>
          <p:cNvSpPr>
            <a:spLocks noGrp="1"/>
          </p:cNvSpPr>
          <p:nvPr>
            <p:ph type="sldNum" sz="quarter" idx="12"/>
          </p:nvPr>
        </p:nvSpPr>
        <p:spPr/>
        <p:txBody>
          <a:bodyPr/>
          <a:lstStyle/>
          <a:p>
            <a:pPr>
              <a:defRPr/>
            </a:pPr>
            <a:fld id="{6550E941-99E4-4403-A917-B30FF69A9617}" type="slidenum">
              <a:rPr lang="en-GB" altLang="en-US" smtClean="0"/>
              <a:pPr>
                <a:defRPr/>
              </a:pPr>
              <a:t>149</a:t>
            </a:fld>
            <a:endParaRPr lang="en-GB" altLang="en-US" dirty="0"/>
          </a:p>
        </p:txBody>
      </p:sp>
    </p:spTree>
    <p:extLst>
      <p:ext uri="{BB962C8B-B14F-4D97-AF65-F5344CB8AC3E}">
        <p14:creationId xmlns:p14="http://schemas.microsoft.com/office/powerpoint/2010/main" val="149497689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7BB98-C5C8-08CE-FBA9-6EAEAC335995}"/>
              </a:ext>
            </a:extLst>
          </p:cNvPr>
          <p:cNvPicPr>
            <a:picLocks noChangeAspect="1"/>
          </p:cNvPicPr>
          <p:nvPr/>
        </p:nvPicPr>
        <p:blipFill>
          <a:blip r:embed="rId2"/>
          <a:stretch>
            <a:fillRect/>
          </a:stretch>
        </p:blipFill>
        <p:spPr>
          <a:xfrm>
            <a:off x="151727" y="1052736"/>
            <a:ext cx="8686800" cy="4447278"/>
          </a:xfrm>
          <a:prstGeom prst="rect">
            <a:avLst/>
          </a:prstGeom>
        </p:spPr>
      </p:pic>
      <p:sp>
        <p:nvSpPr>
          <p:cNvPr id="4" name="TextBox 3">
            <a:extLst>
              <a:ext uri="{FF2B5EF4-FFF2-40B4-BE49-F238E27FC236}">
                <a16:creationId xmlns:a16="http://schemas.microsoft.com/office/drawing/2014/main" id="{5A9CA95B-30E9-163E-22B0-BC806859F06F}"/>
              </a:ext>
            </a:extLst>
          </p:cNvPr>
          <p:cNvSpPr txBox="1"/>
          <p:nvPr/>
        </p:nvSpPr>
        <p:spPr>
          <a:xfrm>
            <a:off x="117380" y="116632"/>
            <a:ext cx="5103898" cy="461665"/>
          </a:xfrm>
          <a:prstGeom prst="rect">
            <a:avLst/>
          </a:prstGeom>
          <a:noFill/>
        </p:spPr>
        <p:txBody>
          <a:bodyPr wrap="none" rtlCol="0">
            <a:spAutoFit/>
          </a:bodyPr>
          <a:lstStyle/>
          <a:p>
            <a:r>
              <a:rPr lang="en-GB" sz="2400" b="1" dirty="0"/>
              <a:t>Technique 2: Storyboard exercise</a:t>
            </a:r>
          </a:p>
        </p:txBody>
      </p:sp>
    </p:spTree>
    <p:extLst>
      <p:ext uri="{BB962C8B-B14F-4D97-AF65-F5344CB8AC3E}">
        <p14:creationId xmlns:p14="http://schemas.microsoft.com/office/powerpoint/2010/main" val="218954154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7BB98-C5C8-08CE-FBA9-6EAEAC335995}"/>
              </a:ext>
            </a:extLst>
          </p:cNvPr>
          <p:cNvPicPr>
            <a:picLocks noChangeAspect="1"/>
          </p:cNvPicPr>
          <p:nvPr/>
        </p:nvPicPr>
        <p:blipFill>
          <a:blip r:embed="rId2"/>
          <a:stretch>
            <a:fillRect/>
          </a:stretch>
        </p:blipFill>
        <p:spPr>
          <a:xfrm>
            <a:off x="228600" y="1340768"/>
            <a:ext cx="8686800" cy="4447278"/>
          </a:xfrm>
          <a:prstGeom prst="rect">
            <a:avLst/>
          </a:prstGeom>
        </p:spPr>
      </p:pic>
      <p:sp>
        <p:nvSpPr>
          <p:cNvPr id="3" name="TextBox 2">
            <a:extLst>
              <a:ext uri="{FF2B5EF4-FFF2-40B4-BE49-F238E27FC236}">
                <a16:creationId xmlns:a16="http://schemas.microsoft.com/office/drawing/2014/main" id="{17C484C2-D18C-914E-3624-37D6C44F5B90}"/>
              </a:ext>
            </a:extLst>
          </p:cNvPr>
          <p:cNvSpPr txBox="1"/>
          <p:nvPr/>
        </p:nvSpPr>
        <p:spPr>
          <a:xfrm>
            <a:off x="544830" y="534084"/>
            <a:ext cx="8054340" cy="646331"/>
          </a:xfrm>
          <a:prstGeom prst="rect">
            <a:avLst/>
          </a:prstGeom>
          <a:noFill/>
        </p:spPr>
        <p:txBody>
          <a:bodyPr wrap="square" rtlCol="0">
            <a:spAutoFit/>
          </a:bodyPr>
          <a:lstStyle/>
          <a:p>
            <a:r>
              <a:rPr lang="en-GB" dirty="0"/>
              <a:t>Create a timeline for the problem you face (from/causes + now/ main issue + future success looks like  </a:t>
            </a:r>
          </a:p>
        </p:txBody>
      </p:sp>
    </p:spTree>
    <p:extLst>
      <p:ext uri="{BB962C8B-B14F-4D97-AF65-F5344CB8AC3E}">
        <p14:creationId xmlns:p14="http://schemas.microsoft.com/office/powerpoint/2010/main" val="193592093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FF3F7A-F461-7D97-EB15-401E96BE3D8A}"/>
              </a:ext>
            </a:extLst>
          </p:cNvPr>
          <p:cNvSpPr txBox="1"/>
          <p:nvPr/>
        </p:nvSpPr>
        <p:spPr>
          <a:xfrm>
            <a:off x="2057400" y="2007870"/>
            <a:ext cx="5486400" cy="1938992"/>
          </a:xfrm>
          <a:prstGeom prst="rect">
            <a:avLst/>
          </a:prstGeom>
          <a:noFill/>
        </p:spPr>
        <p:txBody>
          <a:bodyPr wrap="square" rtlCol="0">
            <a:spAutoFit/>
          </a:bodyPr>
          <a:lstStyle/>
          <a:p>
            <a:r>
              <a:rPr lang="en-GB" sz="3000" i="1" dirty="0">
                <a:solidFill>
                  <a:srgbClr val="7030A0"/>
                </a:solidFill>
                <a:latin typeface="Bookman Old Style" panose="02050604050505020204" pitchFamily="18" charset="0"/>
              </a:rPr>
              <a:t>Using visual representations to aid memory and allow greater degree of linking complex things together </a:t>
            </a:r>
          </a:p>
        </p:txBody>
      </p:sp>
    </p:spTree>
    <p:extLst>
      <p:ext uri="{BB962C8B-B14F-4D97-AF65-F5344CB8AC3E}">
        <p14:creationId xmlns:p14="http://schemas.microsoft.com/office/powerpoint/2010/main" val="1085541212"/>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6F78F1-33FA-FD18-534E-A1C966706A2A}"/>
              </a:ext>
            </a:extLst>
          </p:cNvPr>
          <p:cNvSpPr>
            <a:spLocks noGrp="1"/>
          </p:cNvSpPr>
          <p:nvPr>
            <p:ph type="title"/>
          </p:nvPr>
        </p:nvSpPr>
        <p:spPr>
          <a:xfrm>
            <a:off x="457200" y="274638"/>
            <a:ext cx="8229600" cy="1143000"/>
          </a:xfrm>
        </p:spPr>
        <p:txBody>
          <a:bodyPr/>
          <a:lstStyle/>
          <a:p>
            <a:r>
              <a:rPr lang="en-US" dirty="0"/>
              <a:t>Using storyboard exercises in community work</a:t>
            </a:r>
          </a:p>
        </p:txBody>
      </p:sp>
      <p:sp>
        <p:nvSpPr>
          <p:cNvPr id="10" name="Content Placeholder 2">
            <a:extLst>
              <a:ext uri="{FF2B5EF4-FFF2-40B4-BE49-F238E27FC236}">
                <a16:creationId xmlns:a16="http://schemas.microsoft.com/office/drawing/2014/main" id="{B265A39B-201C-2794-CDFB-7216C27F4428}"/>
              </a:ext>
            </a:extLst>
          </p:cNvPr>
          <p:cNvSpPr>
            <a:spLocks noGrp="1"/>
          </p:cNvSpPr>
          <p:nvPr>
            <p:ph idx="1"/>
          </p:nvPr>
        </p:nvSpPr>
        <p:spPr>
          <a:xfrm>
            <a:off x="457200" y="1600201"/>
            <a:ext cx="8229600" cy="3917032"/>
          </a:xfrm>
        </p:spPr>
        <p:txBody>
          <a:bodyPr/>
          <a:lstStyle/>
          <a:p>
            <a:pPr algn="l">
              <a:buFont typeface="+mj-lt"/>
              <a:buAutoNum type="arabicPeriod"/>
            </a:pPr>
            <a:endParaRPr lang="en-GB" sz="2000" b="0" i="0" dirty="0">
              <a:solidFill>
                <a:srgbClr val="0D0D0D"/>
              </a:solidFill>
              <a:effectLst/>
              <a:latin typeface="Söhne"/>
            </a:endParaRPr>
          </a:p>
          <a:p>
            <a:pPr algn="l">
              <a:buFont typeface="+mj-lt"/>
              <a:buAutoNum type="arabicPeriod"/>
            </a:pPr>
            <a:r>
              <a:rPr lang="en-GB" sz="2000" b="0" i="0" dirty="0">
                <a:solidFill>
                  <a:srgbClr val="0D0D0D"/>
                </a:solidFill>
                <a:effectLst/>
                <a:latin typeface="Söhne"/>
              </a:rPr>
              <a:t>Outline key project objectives and target audience.</a:t>
            </a:r>
          </a:p>
          <a:p>
            <a:pPr algn="l">
              <a:buFont typeface="+mj-lt"/>
              <a:buAutoNum type="arabicPeriod"/>
            </a:pPr>
            <a:r>
              <a:rPr lang="en-GB" sz="2000" b="0" i="0" dirty="0">
                <a:solidFill>
                  <a:srgbClr val="0D0D0D"/>
                </a:solidFill>
                <a:effectLst/>
                <a:latin typeface="Söhne"/>
              </a:rPr>
              <a:t>Sketch visual representations of project milestones and key interactions.</a:t>
            </a:r>
          </a:p>
          <a:p>
            <a:pPr algn="l">
              <a:buFont typeface="+mj-lt"/>
              <a:buAutoNum type="arabicPeriod"/>
            </a:pPr>
            <a:r>
              <a:rPr lang="en-GB" sz="2000" b="0" i="0" dirty="0">
                <a:solidFill>
                  <a:srgbClr val="0D0D0D"/>
                </a:solidFill>
                <a:effectLst/>
                <a:latin typeface="Söhne"/>
              </a:rPr>
              <a:t>Arrange storyboard frames in a logical sequence to depict the flow of the project.</a:t>
            </a:r>
          </a:p>
          <a:p>
            <a:pPr algn="l">
              <a:buFont typeface="+mj-lt"/>
              <a:buAutoNum type="arabicPeriod"/>
            </a:pPr>
            <a:r>
              <a:rPr lang="en-GB" sz="2000" b="0" i="0" dirty="0">
                <a:solidFill>
                  <a:srgbClr val="0D0D0D"/>
                </a:solidFill>
                <a:effectLst/>
                <a:latin typeface="Söhne"/>
              </a:rPr>
              <a:t>Incorporate annotations or notes to provide context and detail for each frame.</a:t>
            </a:r>
          </a:p>
          <a:p>
            <a:pPr algn="l">
              <a:buFont typeface="+mj-lt"/>
              <a:buAutoNum type="arabicPeriod"/>
            </a:pPr>
            <a:r>
              <a:rPr lang="en-GB" sz="2000" b="0" i="0" dirty="0">
                <a:solidFill>
                  <a:srgbClr val="0D0D0D"/>
                </a:solidFill>
                <a:effectLst/>
                <a:latin typeface="Söhne"/>
              </a:rPr>
              <a:t>Review and iterate on the storyboard with stakeholders to ensure alignment with project goals and vision.</a:t>
            </a:r>
          </a:p>
          <a:p>
            <a:endParaRPr lang="en-US" sz="2000" dirty="0"/>
          </a:p>
        </p:txBody>
      </p:sp>
      <p:sp>
        <p:nvSpPr>
          <p:cNvPr id="2" name="Date Placeholder 1">
            <a:extLst>
              <a:ext uri="{FF2B5EF4-FFF2-40B4-BE49-F238E27FC236}">
                <a16:creationId xmlns:a16="http://schemas.microsoft.com/office/drawing/2014/main" id="{B9A7B3F7-5BF1-3D58-4E71-11F62C1A556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04/04/2024</a:t>
            </a:fld>
            <a:endParaRPr lang="en-GB" altLang="en-US" sz="900"/>
          </a:p>
        </p:txBody>
      </p:sp>
      <p:sp>
        <p:nvSpPr>
          <p:cNvPr id="3" name="Slide Number Placeholder 2">
            <a:extLst>
              <a:ext uri="{FF2B5EF4-FFF2-40B4-BE49-F238E27FC236}">
                <a16:creationId xmlns:a16="http://schemas.microsoft.com/office/drawing/2014/main" id="{722DDAA2-B80E-13B8-D167-2FF5D368677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153</a:t>
            </a:fld>
            <a:endParaRPr lang="en-GB" altLang="en-US"/>
          </a:p>
        </p:txBody>
      </p:sp>
    </p:spTree>
    <p:extLst>
      <p:ext uri="{BB962C8B-B14F-4D97-AF65-F5344CB8AC3E}">
        <p14:creationId xmlns:p14="http://schemas.microsoft.com/office/powerpoint/2010/main" val="3892384006"/>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Date Placeholder 3">
            <a:extLst>
              <a:ext uri="{FF2B5EF4-FFF2-40B4-BE49-F238E27FC236}">
                <a16:creationId xmlns:a16="http://schemas.microsoft.com/office/drawing/2014/main" id="{5D9F4F47-6C5B-6BD3-B847-FE0D25400F0B}"/>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04/04/2024</a:t>
            </a:fld>
            <a:endParaRPr lang="en-GB" altLang="en-US"/>
          </a:p>
        </p:txBody>
      </p:sp>
      <p:sp>
        <p:nvSpPr>
          <p:cNvPr id="13" name="Slide Number Placeholder 4">
            <a:extLst>
              <a:ext uri="{FF2B5EF4-FFF2-40B4-BE49-F238E27FC236}">
                <a16:creationId xmlns:a16="http://schemas.microsoft.com/office/drawing/2014/main" id="{9D1CDC83-AD1E-EDB1-BA52-64BA7444792D}"/>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154</a:t>
            </a:fld>
            <a:endParaRPr lang="en-GB" altLang="en-US"/>
          </a:p>
        </p:txBody>
      </p:sp>
      <p:pic>
        <p:nvPicPr>
          <p:cNvPr id="8" name="Picture 7">
            <a:extLst>
              <a:ext uri="{FF2B5EF4-FFF2-40B4-BE49-F238E27FC236}">
                <a16:creationId xmlns:a16="http://schemas.microsoft.com/office/drawing/2014/main" id="{71F851AA-40BE-1C38-6805-E9B4BAA73387}"/>
              </a:ext>
            </a:extLst>
          </p:cNvPr>
          <p:cNvPicPr>
            <a:picLocks noChangeAspect="1"/>
          </p:cNvPicPr>
          <p:nvPr/>
        </p:nvPicPr>
        <p:blipFill>
          <a:blip r:embed="rId2"/>
          <a:stretch>
            <a:fillRect/>
          </a:stretch>
        </p:blipFill>
        <p:spPr>
          <a:xfrm>
            <a:off x="1657350" y="980728"/>
            <a:ext cx="5829300" cy="4371975"/>
          </a:xfrm>
          <a:prstGeom prst="rect">
            <a:avLst/>
          </a:prstGeom>
        </p:spPr>
      </p:pic>
      <p:sp>
        <p:nvSpPr>
          <p:cNvPr id="10" name="TextBox 9">
            <a:extLst>
              <a:ext uri="{FF2B5EF4-FFF2-40B4-BE49-F238E27FC236}">
                <a16:creationId xmlns:a16="http://schemas.microsoft.com/office/drawing/2014/main" id="{BFB81AD2-054D-AE91-79F3-9F34D844F100}"/>
              </a:ext>
            </a:extLst>
          </p:cNvPr>
          <p:cNvSpPr txBox="1"/>
          <p:nvPr/>
        </p:nvSpPr>
        <p:spPr>
          <a:xfrm>
            <a:off x="117380" y="116632"/>
            <a:ext cx="4225452" cy="461665"/>
          </a:xfrm>
          <a:prstGeom prst="rect">
            <a:avLst/>
          </a:prstGeom>
          <a:noFill/>
        </p:spPr>
        <p:txBody>
          <a:bodyPr wrap="none" rtlCol="0">
            <a:spAutoFit/>
          </a:bodyPr>
          <a:lstStyle/>
          <a:p>
            <a:r>
              <a:rPr lang="en-GB" sz="2400" b="1" dirty="0"/>
              <a:t>Technique 3: Mind mapping</a:t>
            </a:r>
          </a:p>
        </p:txBody>
      </p:sp>
    </p:spTree>
    <p:extLst>
      <p:ext uri="{BB962C8B-B14F-4D97-AF65-F5344CB8AC3E}">
        <p14:creationId xmlns:p14="http://schemas.microsoft.com/office/powerpoint/2010/main" val="439001973"/>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9FF0D8-D45D-51AD-2EAC-7B4B8943CA3E}"/>
              </a:ext>
            </a:extLst>
          </p:cNvPr>
          <p:cNvPicPr>
            <a:picLocks noChangeAspect="1"/>
          </p:cNvPicPr>
          <p:nvPr/>
        </p:nvPicPr>
        <p:blipFill>
          <a:blip r:embed="rId2"/>
          <a:stretch>
            <a:fillRect/>
          </a:stretch>
        </p:blipFill>
        <p:spPr>
          <a:xfrm>
            <a:off x="839874" y="332656"/>
            <a:ext cx="7464251" cy="4788044"/>
          </a:xfrm>
          <a:prstGeom prst="rect">
            <a:avLst/>
          </a:prstGeom>
        </p:spPr>
      </p:pic>
    </p:spTree>
    <p:extLst>
      <p:ext uri="{BB962C8B-B14F-4D97-AF65-F5344CB8AC3E}">
        <p14:creationId xmlns:p14="http://schemas.microsoft.com/office/powerpoint/2010/main" val="2023361125"/>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9FF0D8-D45D-51AD-2EAC-7B4B8943CA3E}"/>
              </a:ext>
            </a:extLst>
          </p:cNvPr>
          <p:cNvPicPr>
            <a:picLocks noChangeAspect="1"/>
          </p:cNvPicPr>
          <p:nvPr/>
        </p:nvPicPr>
        <p:blipFill>
          <a:blip r:embed="rId2"/>
          <a:stretch>
            <a:fillRect/>
          </a:stretch>
        </p:blipFill>
        <p:spPr>
          <a:xfrm>
            <a:off x="395536" y="980728"/>
            <a:ext cx="8097879" cy="4443958"/>
          </a:xfrm>
          <a:prstGeom prst="rect">
            <a:avLst/>
          </a:prstGeom>
        </p:spPr>
      </p:pic>
      <p:sp>
        <p:nvSpPr>
          <p:cNvPr id="4" name="TextBox 3">
            <a:extLst>
              <a:ext uri="{FF2B5EF4-FFF2-40B4-BE49-F238E27FC236}">
                <a16:creationId xmlns:a16="http://schemas.microsoft.com/office/drawing/2014/main" id="{EC72298A-2727-2A93-1D0B-052348C49F9F}"/>
              </a:ext>
            </a:extLst>
          </p:cNvPr>
          <p:cNvSpPr txBox="1"/>
          <p:nvPr/>
        </p:nvSpPr>
        <p:spPr>
          <a:xfrm>
            <a:off x="233375" y="332656"/>
            <a:ext cx="7776864" cy="369332"/>
          </a:xfrm>
          <a:prstGeom prst="rect">
            <a:avLst/>
          </a:prstGeom>
          <a:noFill/>
        </p:spPr>
        <p:txBody>
          <a:bodyPr wrap="square" rtlCol="0">
            <a:spAutoFit/>
          </a:bodyPr>
          <a:lstStyle/>
          <a:p>
            <a:r>
              <a:rPr lang="en-GB" dirty="0"/>
              <a:t>What decisions might you make based on this mind mapping ? </a:t>
            </a:r>
          </a:p>
        </p:txBody>
      </p:sp>
    </p:spTree>
    <p:extLst>
      <p:ext uri="{BB962C8B-B14F-4D97-AF65-F5344CB8AC3E}">
        <p14:creationId xmlns:p14="http://schemas.microsoft.com/office/powerpoint/2010/main" val="2824707767"/>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07DBDE-5B64-3190-4088-B0850C257D19}"/>
              </a:ext>
            </a:extLst>
          </p:cNvPr>
          <p:cNvPicPr>
            <a:picLocks noChangeAspect="1"/>
          </p:cNvPicPr>
          <p:nvPr/>
        </p:nvPicPr>
        <p:blipFill>
          <a:blip r:embed="rId2"/>
          <a:stretch>
            <a:fillRect/>
          </a:stretch>
        </p:blipFill>
        <p:spPr>
          <a:xfrm>
            <a:off x="205740" y="967879"/>
            <a:ext cx="8877300" cy="5131931"/>
          </a:xfrm>
          <a:prstGeom prst="rect">
            <a:avLst/>
          </a:prstGeom>
        </p:spPr>
      </p:pic>
      <p:sp>
        <p:nvSpPr>
          <p:cNvPr id="3" name="TextBox 2">
            <a:extLst>
              <a:ext uri="{FF2B5EF4-FFF2-40B4-BE49-F238E27FC236}">
                <a16:creationId xmlns:a16="http://schemas.microsoft.com/office/drawing/2014/main" id="{B26D0DF9-A2D4-D813-EB13-72561F0EA716}"/>
              </a:ext>
            </a:extLst>
          </p:cNvPr>
          <p:cNvSpPr txBox="1"/>
          <p:nvPr/>
        </p:nvSpPr>
        <p:spPr>
          <a:xfrm>
            <a:off x="117380" y="116632"/>
            <a:ext cx="6344622" cy="461665"/>
          </a:xfrm>
          <a:prstGeom prst="rect">
            <a:avLst/>
          </a:prstGeom>
          <a:noFill/>
        </p:spPr>
        <p:txBody>
          <a:bodyPr wrap="none" rtlCol="0">
            <a:spAutoFit/>
          </a:bodyPr>
          <a:lstStyle/>
          <a:p>
            <a:r>
              <a:rPr lang="en-GB" sz="2400" b="1" dirty="0"/>
              <a:t>Technique 3: Plus Minus Interesting (PMI) </a:t>
            </a:r>
          </a:p>
        </p:txBody>
      </p:sp>
    </p:spTree>
    <p:extLst>
      <p:ext uri="{BB962C8B-B14F-4D97-AF65-F5344CB8AC3E}">
        <p14:creationId xmlns:p14="http://schemas.microsoft.com/office/powerpoint/2010/main" val="3974563631"/>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89409DC-4C89-F5F3-489D-408D22066D81}"/>
              </a:ext>
            </a:extLst>
          </p:cNvPr>
          <p:cNvSpPr>
            <a:spLocks noGrp="1"/>
          </p:cNvSpPr>
          <p:nvPr>
            <p:ph type="title"/>
          </p:nvPr>
        </p:nvSpPr>
        <p:spPr>
          <a:xfrm>
            <a:off x="457200" y="274638"/>
            <a:ext cx="8229600" cy="1143000"/>
          </a:xfrm>
        </p:spPr>
        <p:txBody>
          <a:bodyPr/>
          <a:lstStyle/>
          <a:p>
            <a:r>
              <a:rPr lang="en-US" dirty="0"/>
              <a:t>How to use PMI technique	</a:t>
            </a:r>
          </a:p>
        </p:txBody>
      </p:sp>
      <p:sp>
        <p:nvSpPr>
          <p:cNvPr id="10" name="Content Placeholder 2">
            <a:extLst>
              <a:ext uri="{FF2B5EF4-FFF2-40B4-BE49-F238E27FC236}">
                <a16:creationId xmlns:a16="http://schemas.microsoft.com/office/drawing/2014/main" id="{69FC2E93-D9CC-9E17-9494-C1423DCB0704}"/>
              </a:ext>
            </a:extLst>
          </p:cNvPr>
          <p:cNvSpPr>
            <a:spLocks noGrp="1"/>
          </p:cNvSpPr>
          <p:nvPr>
            <p:ph idx="1"/>
          </p:nvPr>
        </p:nvSpPr>
        <p:spPr>
          <a:xfrm>
            <a:off x="457200" y="1600201"/>
            <a:ext cx="8229600" cy="3917032"/>
          </a:xfrm>
        </p:spPr>
        <p:txBody>
          <a:bodyPr/>
          <a:lstStyle/>
          <a:p>
            <a:r>
              <a:rPr lang="en-GB" sz="2000" dirty="0"/>
              <a:t>Identify the topic or decision to be analysed.</a:t>
            </a:r>
          </a:p>
          <a:p>
            <a:r>
              <a:rPr lang="en-GB" sz="2000" dirty="0"/>
              <a:t>List the Positive aspects (P) of the topic or decision.</a:t>
            </a:r>
          </a:p>
          <a:p>
            <a:r>
              <a:rPr lang="en-GB" sz="2000" dirty="0"/>
              <a:t>List the Negative aspects (M) of the topic or decision.</a:t>
            </a:r>
          </a:p>
          <a:p>
            <a:r>
              <a:rPr lang="en-GB" sz="2000" dirty="0"/>
              <a:t>List any Interesting points (I) related to the topic or decision.</a:t>
            </a:r>
          </a:p>
          <a:p>
            <a:r>
              <a:rPr lang="en-GB" sz="2000" dirty="0"/>
              <a:t>Evaluate and prioritize each point based on significance.</a:t>
            </a:r>
          </a:p>
          <a:p>
            <a:r>
              <a:rPr lang="en-GB" sz="2000" dirty="0"/>
              <a:t>Use insights gained from PMI analysis to inform decision-making or problem-solving processes.</a:t>
            </a:r>
            <a:endParaRPr lang="en-US" sz="2000" dirty="0"/>
          </a:p>
        </p:txBody>
      </p:sp>
      <p:sp>
        <p:nvSpPr>
          <p:cNvPr id="2" name="Date Placeholder 1">
            <a:extLst>
              <a:ext uri="{FF2B5EF4-FFF2-40B4-BE49-F238E27FC236}">
                <a16:creationId xmlns:a16="http://schemas.microsoft.com/office/drawing/2014/main" id="{6168B7E6-BBB3-F9F9-AEC6-37228D8BB9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04/04/2024</a:t>
            </a:fld>
            <a:endParaRPr lang="en-GB" altLang="en-US" sz="900"/>
          </a:p>
        </p:txBody>
      </p:sp>
      <p:sp>
        <p:nvSpPr>
          <p:cNvPr id="3" name="Slide Number Placeholder 2">
            <a:extLst>
              <a:ext uri="{FF2B5EF4-FFF2-40B4-BE49-F238E27FC236}">
                <a16:creationId xmlns:a16="http://schemas.microsoft.com/office/drawing/2014/main" id="{517E2093-C499-D0EF-EB26-1DF0016BE57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158</a:t>
            </a:fld>
            <a:endParaRPr lang="en-GB" altLang="en-US"/>
          </a:p>
        </p:txBody>
      </p:sp>
    </p:spTree>
    <p:extLst>
      <p:ext uri="{BB962C8B-B14F-4D97-AF65-F5344CB8AC3E}">
        <p14:creationId xmlns:p14="http://schemas.microsoft.com/office/powerpoint/2010/main" val="155518589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821912-6200-F19B-4624-41AF3BB21B58}"/>
              </a:ext>
            </a:extLst>
          </p:cNvPr>
          <p:cNvSpPr txBox="1"/>
          <p:nvPr/>
        </p:nvSpPr>
        <p:spPr bwMode="auto">
          <a:xfrm>
            <a:off x="457200" y="274638"/>
            <a:ext cx="8229600" cy="114300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a:spcAft>
                <a:spcPts val="600"/>
              </a:spcAft>
            </a:pPr>
            <a:r>
              <a:rPr lang="en-US" sz="4400">
                <a:latin typeface="+mj-lt"/>
                <a:ea typeface="+mj-ea"/>
                <a:cs typeface="+mj-cs"/>
              </a:rPr>
              <a:t>An example of PMI technique</a:t>
            </a:r>
          </a:p>
        </p:txBody>
      </p:sp>
      <p:pic>
        <p:nvPicPr>
          <p:cNvPr id="2" name="Picture 1">
            <a:extLst>
              <a:ext uri="{FF2B5EF4-FFF2-40B4-BE49-F238E27FC236}">
                <a16:creationId xmlns:a16="http://schemas.microsoft.com/office/drawing/2014/main" id="{67862B36-4C98-AF92-CB11-01BBD630CF55}"/>
              </a:ext>
            </a:extLst>
          </p:cNvPr>
          <p:cNvPicPr>
            <a:picLocks noChangeAspect="1"/>
          </p:cNvPicPr>
          <p:nvPr/>
        </p:nvPicPr>
        <p:blipFill>
          <a:blip r:embed="rId2"/>
          <a:stretch>
            <a:fillRect/>
          </a:stretch>
        </p:blipFill>
        <p:spPr>
          <a:xfrm>
            <a:off x="1604551" y="1417638"/>
            <a:ext cx="6211508" cy="4099595"/>
          </a:xfrm>
          <a:prstGeom prst="rect">
            <a:avLst/>
          </a:prstGeom>
          <a:noFill/>
        </p:spPr>
      </p:pic>
      <p:sp>
        <p:nvSpPr>
          <p:cNvPr id="9" name="Date Placeholder 3">
            <a:extLst>
              <a:ext uri="{FF2B5EF4-FFF2-40B4-BE49-F238E27FC236}">
                <a16:creationId xmlns:a16="http://schemas.microsoft.com/office/drawing/2014/main" id="{0FA27306-15CB-2F0C-755B-E4FAF3B0F85C}"/>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04/04/2024</a:t>
            </a:fld>
            <a:endParaRPr lang="en-GB" altLang="en-US"/>
          </a:p>
        </p:txBody>
      </p:sp>
      <p:sp>
        <p:nvSpPr>
          <p:cNvPr id="11" name="Slide Number Placeholder 4">
            <a:extLst>
              <a:ext uri="{FF2B5EF4-FFF2-40B4-BE49-F238E27FC236}">
                <a16:creationId xmlns:a16="http://schemas.microsoft.com/office/drawing/2014/main" id="{8FDFCB43-B3D9-1B61-D227-E3D21FF2FB25}"/>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159</a:t>
            </a:fld>
            <a:endParaRPr lang="en-GB" altLang="en-US"/>
          </a:p>
        </p:txBody>
      </p:sp>
    </p:spTree>
    <p:extLst>
      <p:ext uri="{BB962C8B-B14F-4D97-AF65-F5344CB8AC3E}">
        <p14:creationId xmlns:p14="http://schemas.microsoft.com/office/powerpoint/2010/main" val="1475295221"/>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LCBB4011-Community Engagement</a:t>
            </a:r>
            <a:br>
              <a:rPr lang="en-GB" sz="4000" b="1" dirty="0"/>
            </a:br>
            <a:br>
              <a:rPr lang="en-GB" sz="4000" b="1" dirty="0"/>
            </a:br>
            <a:r>
              <a:rPr lang="en-GB" sz="4000" b="1" dirty="0"/>
              <a:t>Week 9: </a:t>
            </a: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1143000"/>
          </a:xfrm>
        </p:spPr>
        <p:txBody>
          <a:bodyPr wrap="square" anchor="ctr">
            <a:normAutofit/>
          </a:bodyPr>
          <a:lstStyle/>
          <a:p>
            <a:r>
              <a:rPr lang="en-GB" b="1"/>
              <a:t>Introduction</a:t>
            </a:r>
            <a:endParaRPr lang="en-GB"/>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idx="1"/>
          </p:nvPr>
        </p:nvSpPr>
        <p:spPr>
          <a:xfrm>
            <a:off x="457200" y="1600201"/>
            <a:ext cx="8229600" cy="3917032"/>
          </a:xfrm>
        </p:spPr>
        <p:txBody>
          <a:bodyPr wrap="square" anchor="t">
            <a:normAutofit fontScale="92500" lnSpcReduction="10000"/>
          </a:bodyPr>
          <a:lstStyle/>
          <a:p>
            <a:pPr>
              <a:lnSpc>
                <a:spcPct val="90000"/>
              </a:lnSpc>
            </a:pPr>
            <a:r>
              <a:rPr lang="en-GB" sz="2700" dirty="0"/>
              <a:t>Watch the video: </a:t>
            </a:r>
            <a:r>
              <a:rPr lang="en-GB" sz="2700" dirty="0">
                <a:hlinkClick r:id="rId2"/>
              </a:rPr>
              <a:t>https://youtu.be/lR8FalapJf0</a:t>
            </a:r>
            <a:endParaRPr lang="en-GB" sz="2700" dirty="0"/>
          </a:p>
          <a:p>
            <a:pPr>
              <a:lnSpc>
                <a:spcPct val="90000"/>
              </a:lnSpc>
            </a:pPr>
            <a:endParaRPr lang="en-GB" sz="2700" dirty="0"/>
          </a:p>
          <a:p>
            <a:pPr>
              <a:lnSpc>
                <a:spcPct val="90000"/>
              </a:lnSpc>
            </a:pPr>
            <a:r>
              <a:rPr lang="en-GB" sz="2700" dirty="0"/>
              <a:t>Evaluation is an objective assessment and a critical aspect of community engagement processes.</a:t>
            </a:r>
          </a:p>
          <a:p>
            <a:pPr>
              <a:lnSpc>
                <a:spcPct val="90000"/>
              </a:lnSpc>
            </a:pPr>
            <a:endParaRPr lang="en-GB" sz="2700" dirty="0"/>
          </a:p>
          <a:p>
            <a:pPr>
              <a:lnSpc>
                <a:spcPct val="90000"/>
              </a:lnSpc>
            </a:pPr>
            <a:r>
              <a:rPr lang="en-GB" sz="2700" dirty="0"/>
              <a:t>Without evaluation, it would be difficult to know if the processes were successful or not.</a:t>
            </a:r>
          </a:p>
          <a:p>
            <a:pPr>
              <a:lnSpc>
                <a:spcPct val="90000"/>
              </a:lnSpc>
            </a:pPr>
            <a:endParaRPr lang="en-GB" sz="2700" dirty="0"/>
          </a:p>
          <a:p>
            <a:pPr>
              <a:lnSpc>
                <a:spcPct val="90000"/>
              </a:lnSpc>
            </a:pPr>
            <a:r>
              <a:rPr lang="en-GB" sz="2700" dirty="0"/>
              <a:t>Evaluation is retrospective in nature;  it is the systematic collection of information about community activities and outcomes.</a:t>
            </a:r>
          </a:p>
          <a:p>
            <a:pPr>
              <a:lnSpc>
                <a:spcPct val="90000"/>
              </a:lnSpc>
            </a:pPr>
            <a:endParaRPr lang="en-GB" sz="27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161</a:t>
            </a:fld>
            <a:endParaRPr lang="en-GB" altLang="en-US"/>
          </a:p>
        </p:txBody>
      </p:sp>
    </p:spTree>
    <p:extLst>
      <p:ext uri="{BB962C8B-B14F-4D97-AF65-F5344CB8AC3E}">
        <p14:creationId xmlns:p14="http://schemas.microsoft.com/office/powerpoint/2010/main" val="3451886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067944" y="1131504"/>
            <a:ext cx="4835504" cy="4385728"/>
          </a:xfrm>
        </p:spPr>
        <p:txBody>
          <a:bodyPr/>
          <a:lstStyle/>
          <a:p>
            <a:r>
              <a:rPr lang="en-GB" sz="2000" dirty="0"/>
              <a:t>It is focused on estimating the causal effects of community engagement outcomes as an endpoint.</a:t>
            </a:r>
          </a:p>
          <a:p>
            <a:r>
              <a:rPr lang="en-GB" sz="2000" dirty="0"/>
              <a:t>It is about creating lasting changes in the community conditions and the quality of life.</a:t>
            </a:r>
          </a:p>
          <a:p>
            <a:r>
              <a:rPr lang="en-GB" sz="2000" dirty="0"/>
              <a:t>It encourages measures taken to give back to the community. </a:t>
            </a:r>
          </a:p>
          <a:p>
            <a:pPr lvl="0"/>
            <a:r>
              <a:rPr lang="en-GB" sz="2000" dirty="0"/>
              <a:t>The impacts of community engagement are recognised through initiatives that foster Social, Human and Knowledge capital development.</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162</a:t>
            </a:fld>
            <a:endParaRPr lang="en-GB" altLang="en-US" dirty="0"/>
          </a:p>
        </p:txBody>
      </p:sp>
      <p:pic>
        <p:nvPicPr>
          <p:cNvPr id="4100" name="Picture 4" descr="See the source image">
            <a:extLst>
              <a:ext uri="{FF2B5EF4-FFF2-40B4-BE49-F238E27FC236}">
                <a16:creationId xmlns:a16="http://schemas.microsoft.com/office/drawing/2014/main" id="{CCDF4545-370C-4390-AE15-4CB586148A3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5497" y="1268760"/>
            <a:ext cx="4032448" cy="362899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736FB066-2170-4C06-AACE-EAAF149C8F32}"/>
              </a:ext>
            </a:extLst>
          </p:cNvPr>
          <p:cNvSpPr>
            <a:spLocks noGrp="1"/>
          </p:cNvSpPr>
          <p:nvPr>
            <p:ph type="title"/>
          </p:nvPr>
        </p:nvSpPr>
        <p:spPr>
          <a:xfrm>
            <a:off x="457200" y="274639"/>
            <a:ext cx="8229600" cy="634082"/>
          </a:xfrm>
        </p:spPr>
        <p:txBody>
          <a:bodyPr/>
          <a:lstStyle/>
          <a:p>
            <a:r>
              <a:rPr lang="en-GB" sz="3600" b="1" dirty="0"/>
              <a:t>Impacts of Community Engagement </a:t>
            </a:r>
          </a:p>
        </p:txBody>
      </p:sp>
    </p:spTree>
    <p:extLst>
      <p:ext uri="{BB962C8B-B14F-4D97-AF65-F5344CB8AC3E}">
        <p14:creationId xmlns:p14="http://schemas.microsoft.com/office/powerpoint/2010/main" val="11891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Developing Social Capital</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532667" y="1340769"/>
            <a:ext cx="4154133" cy="4392487"/>
          </a:xfrm>
        </p:spPr>
        <p:txBody>
          <a:bodyPr/>
          <a:lstStyle/>
          <a:p>
            <a:r>
              <a:rPr lang="en-GB" sz="2000" dirty="0"/>
              <a:t>Social capital is the link, shared values and understanding amongst individuals and groups that enable togetherness</a:t>
            </a:r>
          </a:p>
          <a:p>
            <a:r>
              <a:rPr lang="en-GB" sz="2000" dirty="0"/>
              <a:t>It promotes:</a:t>
            </a:r>
          </a:p>
          <a:p>
            <a:pPr lvl="1">
              <a:buFont typeface="Arial" panose="020B0604020202020204" pitchFamily="34" charset="0"/>
              <a:buChar char="•"/>
            </a:pPr>
            <a:r>
              <a:rPr lang="en-GB" sz="1600" dirty="0"/>
              <a:t>Positive outlook in life.</a:t>
            </a:r>
          </a:p>
          <a:p>
            <a:pPr lvl="1">
              <a:buFont typeface="Arial" panose="020B0604020202020204" pitchFamily="34" charset="0"/>
              <a:buChar char="•"/>
            </a:pPr>
            <a:r>
              <a:rPr lang="en-GB" sz="1600" dirty="0"/>
              <a:t>Social network and public projects.</a:t>
            </a:r>
          </a:p>
          <a:p>
            <a:pPr lvl="1">
              <a:buFont typeface="Arial" panose="020B0604020202020204" pitchFamily="34" charset="0"/>
              <a:buChar char="•"/>
            </a:pPr>
            <a:r>
              <a:rPr lang="en-GB" sz="1600" dirty="0"/>
              <a:t>Strengthens moral standards and human values.</a:t>
            </a:r>
          </a:p>
          <a:p>
            <a:pPr lvl="1">
              <a:buFont typeface="Arial" panose="020B0604020202020204" pitchFamily="34" charset="0"/>
              <a:buChar char="•"/>
            </a:pPr>
            <a:r>
              <a:rPr lang="en-GB" sz="1600" dirty="0"/>
              <a:t>Social trust, honesty, reliability and sense of self-efficacy</a:t>
            </a:r>
          </a:p>
          <a:p>
            <a:pPr lvl="1">
              <a:buFont typeface="Arial" panose="020B0604020202020204" pitchFamily="34" charset="0"/>
              <a:buChar char="•"/>
            </a:pPr>
            <a:r>
              <a:rPr lang="en-GB" sz="1600" dirty="0"/>
              <a:t>Diversity, equality, fairness and respect for all.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163</a:t>
            </a:fld>
            <a:endParaRPr lang="en-GB" altLang="en-US" dirty="0"/>
          </a:p>
        </p:txBody>
      </p:sp>
      <p:pic>
        <p:nvPicPr>
          <p:cNvPr id="1034" name="Picture 10" descr="See the source image">
            <a:extLst>
              <a:ext uri="{FF2B5EF4-FFF2-40B4-BE49-F238E27FC236}">
                <a16:creationId xmlns:a16="http://schemas.microsoft.com/office/drawing/2014/main" id="{972751DD-4751-4292-9155-AAF9E030ED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340769"/>
            <a:ext cx="4154133"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30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55B3AE-37E1-48D5-BF6E-C14B8CD4FC37}"/>
              </a:ext>
            </a:extLst>
          </p:cNvPr>
          <p:cNvSpPr>
            <a:spLocks noGrp="1"/>
          </p:cNvSpPr>
          <p:nvPr>
            <p:ph type="title"/>
          </p:nvPr>
        </p:nvSpPr>
        <p:spPr>
          <a:xfrm>
            <a:off x="457200" y="274638"/>
            <a:ext cx="8229600" cy="634082"/>
          </a:xfrm>
        </p:spPr>
        <p:txBody>
          <a:bodyPr/>
          <a:lstStyle/>
          <a:p>
            <a:r>
              <a:rPr lang="en-US" sz="3600" b="1" dirty="0"/>
              <a:t>Social Capital Model</a:t>
            </a:r>
          </a:p>
        </p:txBody>
      </p:sp>
      <p:pic>
        <p:nvPicPr>
          <p:cNvPr id="7" name="Content Placeholder 6">
            <a:extLst>
              <a:ext uri="{FF2B5EF4-FFF2-40B4-BE49-F238E27FC236}">
                <a16:creationId xmlns:a16="http://schemas.microsoft.com/office/drawing/2014/main" id="{79BF1D62-5543-41EA-8F3E-A9926D217A8F}"/>
              </a:ext>
            </a:extLst>
          </p:cNvPr>
          <p:cNvPicPr>
            <a:picLocks noGrp="1" noChangeAspect="1"/>
          </p:cNvPicPr>
          <p:nvPr>
            <p:ph idx="1"/>
          </p:nvPr>
        </p:nvPicPr>
        <p:blipFill>
          <a:blip r:embed="rId2"/>
          <a:stretch>
            <a:fillRect/>
          </a:stretch>
        </p:blipFill>
        <p:spPr>
          <a:xfrm>
            <a:off x="457200" y="1340768"/>
            <a:ext cx="8229600" cy="3909060"/>
          </a:xfrm>
          <a:prstGeom prst="rect">
            <a:avLst/>
          </a:prstGeom>
          <a:noFill/>
        </p:spPr>
      </p:pic>
      <p:sp>
        <p:nvSpPr>
          <p:cNvPr id="5" name="Date Placeholder 4">
            <a:extLst>
              <a:ext uri="{FF2B5EF4-FFF2-40B4-BE49-F238E27FC236}">
                <a16:creationId xmlns:a16="http://schemas.microsoft.com/office/drawing/2014/main" id="{E9400194-3F5A-426B-983A-021B3E64E98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FB0B12BB-1D0D-4B0A-9CC3-9E39EAB0BF3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164</a:t>
            </a:fld>
            <a:endParaRPr lang="en-GB" altLang="en-US"/>
          </a:p>
        </p:txBody>
      </p:sp>
    </p:spTree>
    <p:extLst>
      <p:ext uri="{BB962C8B-B14F-4D97-AF65-F5344CB8AC3E}">
        <p14:creationId xmlns:p14="http://schemas.microsoft.com/office/powerpoint/2010/main" val="401041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Practical Approaches</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539552" y="1196752"/>
            <a:ext cx="7920768" cy="3595538"/>
          </a:xfrm>
        </p:spPr>
        <p:txBody>
          <a:bodyPr/>
          <a:lstStyle/>
          <a:p>
            <a:r>
              <a:rPr lang="en-GB" sz="2000" dirty="0"/>
              <a:t>Several approaches have been adopted to facilitate the development of social capital, which has enabled communities to improve their quality of life through:</a:t>
            </a:r>
          </a:p>
          <a:p>
            <a:r>
              <a:rPr lang="en-GB" sz="2000" dirty="0"/>
              <a:t>Family units:</a:t>
            </a:r>
          </a:p>
          <a:p>
            <a:pPr lvl="1">
              <a:buFont typeface="Arial" panose="020B0604020202020204" pitchFamily="34" charset="0"/>
              <a:buChar char="•"/>
            </a:pPr>
            <a:r>
              <a:rPr lang="en-GB" sz="2000" dirty="0"/>
              <a:t>The family setting hinged on the structure, nature and quality of their relationship </a:t>
            </a:r>
          </a:p>
          <a:p>
            <a:r>
              <a:rPr lang="en-GB" sz="2000" dirty="0"/>
              <a:t>Neighbourhoods:</a:t>
            </a:r>
          </a:p>
          <a:p>
            <a:pPr lvl="1">
              <a:buFont typeface="Arial" panose="020B0604020202020204" pitchFamily="34" charset="0"/>
              <a:buChar char="•"/>
            </a:pPr>
            <a:r>
              <a:rPr lang="en-GB" sz="2000" dirty="0"/>
              <a:t>Friendship, local institutions, groups and associations </a:t>
            </a:r>
          </a:p>
          <a:p>
            <a:r>
              <a:rPr lang="en-GB" sz="2000" dirty="0"/>
              <a:t>Social climates:</a:t>
            </a:r>
          </a:p>
          <a:p>
            <a:pPr lvl="1">
              <a:buFont typeface="Arial" panose="020B0604020202020204" pitchFamily="34" charset="0"/>
              <a:buChar char="•"/>
            </a:pPr>
            <a:r>
              <a:rPr lang="en-GB" sz="2000" dirty="0"/>
              <a:t>Social networking and social media</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165</a:t>
            </a:fld>
            <a:endParaRPr lang="en-GB" altLang="en-US" dirty="0"/>
          </a:p>
        </p:txBody>
      </p:sp>
    </p:spTree>
    <p:extLst>
      <p:ext uri="{BB962C8B-B14F-4D97-AF65-F5344CB8AC3E}">
        <p14:creationId xmlns:p14="http://schemas.microsoft.com/office/powerpoint/2010/main" val="17130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0" y="150038"/>
            <a:ext cx="8961042" cy="830690"/>
          </a:xfrm>
        </p:spPr>
        <p:txBody>
          <a:bodyPr/>
          <a:lstStyle/>
          <a:p>
            <a:r>
              <a:rPr lang="en-GB" sz="3200" b="1" dirty="0"/>
              <a:t>Two kinds of Networking and their benefits</a:t>
            </a:r>
          </a:p>
        </p:txBody>
      </p:sp>
      <p:graphicFrame>
        <p:nvGraphicFramePr>
          <p:cNvPr id="7" name="Content Placeholder 6">
            <a:extLst>
              <a:ext uri="{FF2B5EF4-FFF2-40B4-BE49-F238E27FC236}">
                <a16:creationId xmlns:a16="http://schemas.microsoft.com/office/drawing/2014/main" id="{7668626E-4B06-4EBC-82C3-FA45421173B2}"/>
              </a:ext>
            </a:extLst>
          </p:cNvPr>
          <p:cNvGraphicFramePr>
            <a:graphicFrameLocks noGrp="1"/>
          </p:cNvGraphicFramePr>
          <p:nvPr>
            <p:ph sz="half" idx="1"/>
          </p:nvPr>
        </p:nvGraphicFramePr>
        <p:xfrm>
          <a:off x="271438" y="1434306"/>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403872" y="1009080"/>
            <a:ext cx="4468690" cy="4652168"/>
          </a:xfrm>
        </p:spPr>
        <p:txBody>
          <a:bodyPr/>
          <a:lstStyle/>
          <a:p>
            <a:r>
              <a:rPr lang="en-GB" sz="2000" dirty="0"/>
              <a:t>The ideology of ‘them’ and ‘us’ is to share common goals through social ties.</a:t>
            </a:r>
          </a:p>
          <a:p>
            <a:r>
              <a:rPr lang="en-GB" sz="2000" dirty="0"/>
              <a:t>Social ties links people together either within their primary circles, across a cleavage or to an exclusive group.</a:t>
            </a:r>
          </a:p>
          <a:p>
            <a:r>
              <a:rPr lang="en-GB" sz="2000" dirty="0"/>
              <a:t>Social ties via influence, information sharing and integration drives social change and development.</a:t>
            </a:r>
          </a:p>
          <a:p>
            <a:r>
              <a:rPr lang="en-GB" sz="2000" dirty="0"/>
              <a:t>Social change animates knowledge capital through ‘Bonding, Bridging and Linking ties’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166</a:t>
            </a:fld>
            <a:endParaRPr lang="en-GB" altLang="en-US" dirty="0"/>
          </a:p>
        </p:txBody>
      </p:sp>
    </p:spTree>
    <p:extLst>
      <p:ext uri="{BB962C8B-B14F-4D97-AF65-F5344CB8AC3E}">
        <p14:creationId xmlns:p14="http://schemas.microsoft.com/office/powerpoint/2010/main" val="10440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37414" y="102924"/>
            <a:ext cx="8229600" cy="850106"/>
          </a:xfrm>
        </p:spPr>
        <p:txBody>
          <a:bodyPr wrap="square" anchor="ctr">
            <a:normAutofit/>
          </a:bodyPr>
          <a:lstStyle/>
          <a:p>
            <a:r>
              <a:rPr lang="en-GB" sz="3600" b="1" dirty="0"/>
              <a:t>Measuring Social Capital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167</a:t>
            </a:fld>
            <a:endParaRPr lang="en-GB" altLang="en-US"/>
          </a:p>
        </p:txBody>
      </p:sp>
      <p:pic>
        <p:nvPicPr>
          <p:cNvPr id="2052" name="Picture 4" descr="See the source image">
            <a:extLst>
              <a:ext uri="{FF2B5EF4-FFF2-40B4-BE49-F238E27FC236}">
                <a16:creationId xmlns:a16="http://schemas.microsoft.com/office/drawing/2014/main" id="{280E94A3-93F5-4F20-8B7B-431E602A0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78675"/>
            <a:ext cx="9144000" cy="5376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778098"/>
          </a:xfrm>
        </p:spPr>
        <p:txBody>
          <a:bodyPr wrap="square" anchor="ctr">
            <a:normAutofit/>
          </a:bodyPr>
          <a:lstStyle/>
          <a:p>
            <a:r>
              <a:rPr lang="en-GB" sz="3600" b="1" dirty="0"/>
              <a:t>Developing Human Capital</a:t>
            </a:r>
            <a:endParaRPr lang="en-GB" sz="3600" dirty="0"/>
          </a:p>
        </p:txBody>
      </p:sp>
      <p:pic>
        <p:nvPicPr>
          <p:cNvPr id="7172" name="Picture 4" descr="See the source image">
            <a:extLst>
              <a:ext uri="{FF2B5EF4-FFF2-40B4-BE49-F238E27FC236}">
                <a16:creationId xmlns:a16="http://schemas.microsoft.com/office/drawing/2014/main" id="{46B6248E-0C2A-4F5E-A97D-A5EC9CD025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600201"/>
            <a:ext cx="4038600" cy="3140011"/>
          </a:xfrm>
          <a:prstGeom prst="rect">
            <a:avLst/>
          </a:prstGeom>
          <a:solidFill>
            <a:srgbClr val="FFFFFF"/>
          </a:solidFill>
        </p:spPr>
      </p:pic>
      <p:sp>
        <p:nvSpPr>
          <p:cNvPr id="71" name="Content Placeholder 3">
            <a:extLst>
              <a:ext uri="{FF2B5EF4-FFF2-40B4-BE49-F238E27FC236}">
                <a16:creationId xmlns:a16="http://schemas.microsoft.com/office/drawing/2014/main" id="{29D410A8-59D7-41FC-B6A7-09F2300F03B6}"/>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US" sz="2000" dirty="0"/>
              <a:t>Human capital is about the development and management of people and the intrinsic and extrinsic  potentials that are concerned with:</a:t>
            </a:r>
          </a:p>
          <a:p>
            <a:pPr lvl="1">
              <a:lnSpc>
                <a:spcPct val="90000"/>
              </a:lnSpc>
              <a:buFont typeface="Arial" panose="020B0604020202020204" pitchFamily="34" charset="0"/>
              <a:buChar char="•"/>
            </a:pPr>
            <a:r>
              <a:rPr lang="en-US" sz="2000" dirty="0"/>
              <a:t>Learning management </a:t>
            </a:r>
          </a:p>
          <a:p>
            <a:pPr lvl="1">
              <a:lnSpc>
                <a:spcPct val="90000"/>
              </a:lnSpc>
              <a:buFont typeface="Arial" panose="020B0604020202020204" pitchFamily="34" charset="0"/>
              <a:buChar char="•"/>
            </a:pPr>
            <a:r>
              <a:rPr lang="en-US" sz="2000" dirty="0"/>
              <a:t>Performance evaluation</a:t>
            </a:r>
          </a:p>
          <a:p>
            <a:pPr lvl="1">
              <a:lnSpc>
                <a:spcPct val="90000"/>
              </a:lnSpc>
              <a:buFont typeface="Arial" panose="020B0604020202020204" pitchFamily="34" charset="0"/>
              <a:buChar char="•"/>
            </a:pPr>
            <a:r>
              <a:rPr lang="en-US" sz="2000" dirty="0"/>
              <a:t>Process involvement </a:t>
            </a:r>
          </a:p>
          <a:p>
            <a:pPr lvl="1">
              <a:lnSpc>
                <a:spcPct val="90000"/>
              </a:lnSpc>
              <a:buFont typeface="Arial" panose="020B0604020202020204" pitchFamily="34" charset="0"/>
              <a:buChar char="•"/>
            </a:pPr>
            <a:r>
              <a:rPr lang="en-US" sz="2000" dirty="0"/>
              <a:t>Organisational integration</a:t>
            </a:r>
          </a:p>
          <a:p>
            <a:pPr lvl="1">
              <a:lnSpc>
                <a:spcPct val="90000"/>
              </a:lnSpc>
              <a:buFont typeface="Arial" panose="020B0604020202020204" pitchFamily="34" charset="0"/>
              <a:buChar char="•"/>
            </a:pPr>
            <a:r>
              <a:rPr lang="en-US" sz="2000" dirty="0"/>
              <a:t>System enhancement</a:t>
            </a:r>
          </a:p>
          <a:p>
            <a:pPr lvl="1">
              <a:lnSpc>
                <a:spcPct val="90000"/>
              </a:lnSpc>
              <a:buFont typeface="Arial" panose="020B0604020202020204" pitchFamily="34" charset="0"/>
              <a:buChar char="•"/>
            </a:pPr>
            <a:r>
              <a:rPr lang="en-US" sz="2000" dirty="0"/>
              <a:t>Competency development</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168</a:t>
            </a:fld>
            <a:endParaRPr lang="en-GB" altLang="en-US"/>
          </a:p>
        </p:txBody>
      </p:sp>
    </p:spTree>
    <p:extLst>
      <p:ext uri="{BB962C8B-B14F-4D97-AF65-F5344CB8AC3E}">
        <p14:creationId xmlns:p14="http://schemas.microsoft.com/office/powerpoint/2010/main" val="76997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1C59C9D-C1C5-47FD-88BC-213295C5DB7F}"/>
              </a:ext>
            </a:extLst>
          </p:cNvPr>
          <p:cNvPicPr>
            <a:picLocks noGrp="1" noChangeAspect="1"/>
          </p:cNvPicPr>
          <p:nvPr>
            <p:ph idx="1"/>
          </p:nvPr>
        </p:nvPicPr>
        <p:blipFill>
          <a:blip r:embed="rId2"/>
          <a:stretch>
            <a:fillRect/>
          </a:stretch>
        </p:blipFill>
        <p:spPr>
          <a:xfrm>
            <a:off x="90487" y="476672"/>
            <a:ext cx="8963025" cy="4968552"/>
          </a:xfrm>
          <a:prstGeom prst="rect">
            <a:avLst/>
          </a:prstGeom>
          <a:noFill/>
        </p:spPr>
      </p:pic>
      <p:sp>
        <p:nvSpPr>
          <p:cNvPr id="5" name="Date Placeholder 4" hidden="1">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04/04/2024</a:t>
            </a:fld>
            <a:endParaRPr lang="en-GB" altLang="en-US"/>
          </a:p>
        </p:txBody>
      </p:sp>
      <p:sp>
        <p:nvSpPr>
          <p:cNvPr id="6" name="Slide Number Placeholder 5" hidden="1">
            <a:extLst>
              <a:ext uri="{FF2B5EF4-FFF2-40B4-BE49-F238E27FC236}">
                <a16:creationId xmlns:a16="http://schemas.microsoft.com/office/drawing/2014/main" id="{4023A3C2-9B36-4410-8FE0-8FE9235545AC}"/>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169</a:t>
            </a:fld>
            <a:endParaRPr lang="en-GB" altLang="en-US"/>
          </a:p>
        </p:txBody>
      </p:sp>
    </p:spTree>
    <p:extLst>
      <p:ext uri="{BB962C8B-B14F-4D97-AF65-F5344CB8AC3E}">
        <p14:creationId xmlns:p14="http://schemas.microsoft.com/office/powerpoint/2010/main" val="328188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Human Capital</a:t>
            </a:r>
          </a:p>
        </p:txBody>
      </p:sp>
      <p:pic>
        <p:nvPicPr>
          <p:cNvPr id="12290" name="Picture 2" descr="See the source image">
            <a:extLst>
              <a:ext uri="{FF2B5EF4-FFF2-40B4-BE49-F238E27FC236}">
                <a16:creationId xmlns:a16="http://schemas.microsoft.com/office/drawing/2014/main" id="{18A32297-F2AF-4DAA-97B6-514B8A7518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1938895"/>
            <a:ext cx="4038600" cy="3311652"/>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96951"/>
          </a:xfrm>
        </p:spPr>
        <p:txBody>
          <a:bodyPr wrap="square" anchor="t">
            <a:normAutofit/>
          </a:bodyPr>
          <a:lstStyle/>
          <a:p>
            <a:r>
              <a:rPr lang="en-GB" sz="2000" dirty="0"/>
              <a:t>Increased knowledge base and education</a:t>
            </a:r>
          </a:p>
          <a:p>
            <a:r>
              <a:rPr lang="en-GB" sz="2000" dirty="0"/>
              <a:t>Measure and improve workforce productivity</a:t>
            </a:r>
          </a:p>
          <a:p>
            <a:r>
              <a:rPr lang="en-GB" sz="2000" dirty="0"/>
              <a:t>Minimise risk and increase credibility</a:t>
            </a:r>
          </a:p>
          <a:p>
            <a:r>
              <a:rPr lang="en-GB" sz="2000" dirty="0"/>
              <a:t>Proactively plan for future</a:t>
            </a:r>
          </a:p>
          <a:p>
            <a:r>
              <a:rPr lang="en-GB" sz="2000" dirty="0"/>
              <a:t>Legality</a:t>
            </a:r>
          </a:p>
          <a:p>
            <a:r>
              <a:rPr lang="en-GB" sz="2000" dirty="0"/>
              <a:t>Integrity</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170</a:t>
            </a:fld>
            <a:endParaRPr lang="en-GB" altLang="en-US"/>
          </a:p>
        </p:txBody>
      </p:sp>
    </p:spTree>
    <p:extLst>
      <p:ext uri="{BB962C8B-B14F-4D97-AF65-F5344CB8AC3E}">
        <p14:creationId xmlns:p14="http://schemas.microsoft.com/office/powerpoint/2010/main" val="2999656857"/>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5A6A-B542-4F7E-8998-43643EBDFF2D}"/>
              </a:ext>
            </a:extLst>
          </p:cNvPr>
          <p:cNvSpPr>
            <a:spLocks noGrp="1"/>
          </p:cNvSpPr>
          <p:nvPr>
            <p:ph type="title"/>
          </p:nvPr>
        </p:nvSpPr>
        <p:spPr>
          <a:xfrm>
            <a:off x="457200" y="274638"/>
            <a:ext cx="8229600" cy="1143000"/>
          </a:xfrm>
        </p:spPr>
        <p:txBody>
          <a:bodyPr wrap="square" anchor="ctr">
            <a:normAutofit/>
          </a:bodyPr>
          <a:lstStyle/>
          <a:p>
            <a:r>
              <a:rPr lang="en-GB" sz="4100" b="1"/>
              <a:t>Developing Knowledge Capital</a:t>
            </a:r>
            <a:endParaRPr lang="en-GB" sz="4100"/>
          </a:p>
        </p:txBody>
      </p:sp>
      <p:pic>
        <p:nvPicPr>
          <p:cNvPr id="11268" name="Picture 4" descr="Image result for picture of knowledge capital">
            <a:extLst>
              <a:ext uri="{FF2B5EF4-FFF2-40B4-BE49-F238E27FC236}">
                <a16:creationId xmlns:a16="http://schemas.microsoft.com/office/drawing/2014/main" id="{08BE2BEA-4456-4496-8A53-1161303283E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3400" y="1417638"/>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2A292D5-0E43-4484-A605-75EFC561B21B}"/>
              </a:ext>
            </a:extLst>
          </p:cNvPr>
          <p:cNvSpPr>
            <a:spLocks noGrp="1"/>
          </p:cNvSpPr>
          <p:nvPr>
            <p:ph sz="half" idx="2"/>
          </p:nvPr>
        </p:nvSpPr>
        <p:spPr>
          <a:xfrm>
            <a:off x="4788024" y="1600201"/>
            <a:ext cx="3898776" cy="3556991"/>
          </a:xfrm>
        </p:spPr>
        <p:txBody>
          <a:bodyPr wrap="square" anchor="t">
            <a:normAutofit lnSpcReduction="10000"/>
          </a:bodyPr>
          <a:lstStyle/>
          <a:p>
            <a:r>
              <a:rPr lang="en-US" sz="2000" dirty="0"/>
              <a:t>Knowledge is power</a:t>
            </a:r>
          </a:p>
          <a:p>
            <a:r>
              <a:rPr lang="en-US" sz="2000" dirty="0"/>
              <a:t>It is a set of core competencies that give a community hope through education, health and innovation.</a:t>
            </a:r>
          </a:p>
          <a:p>
            <a:r>
              <a:rPr lang="en-US" sz="2000" dirty="0"/>
              <a:t>Building blocks of community reputation and legitimacy.</a:t>
            </a:r>
          </a:p>
          <a:p>
            <a:r>
              <a:rPr lang="en-US" sz="2000" dirty="0"/>
              <a:t>Collaborative effort creates resilience.</a:t>
            </a:r>
          </a:p>
          <a:p>
            <a:r>
              <a:rPr lang="en-US" sz="2000" dirty="0"/>
              <a:t>Job satisfaction.</a:t>
            </a:r>
          </a:p>
          <a:p>
            <a:endParaRPr lang="en-US" sz="2000" dirty="0"/>
          </a:p>
          <a:p>
            <a:endParaRPr lang="en-US" dirty="0"/>
          </a:p>
        </p:txBody>
      </p:sp>
      <p:sp>
        <p:nvSpPr>
          <p:cNvPr id="4" name="Date Placeholder 3">
            <a:extLst>
              <a:ext uri="{FF2B5EF4-FFF2-40B4-BE49-F238E27FC236}">
                <a16:creationId xmlns:a16="http://schemas.microsoft.com/office/drawing/2014/main" id="{D0ECCDC3-9E66-440C-BC80-3A5212B5C5C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DC44CC68-05C7-4A04-B5A5-28E30C6744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171</a:t>
            </a:fld>
            <a:endParaRPr lang="en-GB" altLang="en-US"/>
          </a:p>
        </p:txBody>
      </p:sp>
    </p:spTree>
    <p:extLst>
      <p:ext uri="{BB962C8B-B14F-4D97-AF65-F5344CB8AC3E}">
        <p14:creationId xmlns:p14="http://schemas.microsoft.com/office/powerpoint/2010/main" val="3188591347"/>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Knowledge Capital</a:t>
            </a:r>
          </a:p>
        </p:txBody>
      </p:sp>
      <p:pic>
        <p:nvPicPr>
          <p:cNvPr id="13314" name="Picture 2" descr="See the source image">
            <a:extLst>
              <a:ext uri="{FF2B5EF4-FFF2-40B4-BE49-F238E27FC236}">
                <a16:creationId xmlns:a16="http://schemas.microsoft.com/office/drawing/2014/main" id="{5B472457-9684-4AEF-B65C-2442AADE61A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07417"/>
            <a:ext cx="4038600" cy="2574607"/>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24943"/>
          </a:xfrm>
        </p:spPr>
        <p:txBody>
          <a:bodyPr wrap="square" anchor="t">
            <a:normAutofit/>
          </a:bodyPr>
          <a:lstStyle/>
          <a:p>
            <a:pPr>
              <a:lnSpc>
                <a:spcPct val="90000"/>
              </a:lnSpc>
            </a:pPr>
            <a:r>
              <a:rPr lang="en-GB" sz="2000" dirty="0"/>
              <a:t>Increased knowledge base</a:t>
            </a:r>
          </a:p>
          <a:p>
            <a:pPr>
              <a:lnSpc>
                <a:spcPct val="90000"/>
              </a:lnSpc>
            </a:pPr>
            <a:r>
              <a:rPr lang="en-GB" sz="2000" dirty="0"/>
              <a:t>Measure and improve workforce productivity</a:t>
            </a:r>
          </a:p>
          <a:p>
            <a:pPr>
              <a:lnSpc>
                <a:spcPct val="90000"/>
              </a:lnSpc>
            </a:pPr>
            <a:r>
              <a:rPr lang="en-GB" sz="2000" dirty="0"/>
              <a:t>Minimise risk</a:t>
            </a:r>
          </a:p>
          <a:p>
            <a:pPr>
              <a:lnSpc>
                <a:spcPct val="90000"/>
              </a:lnSpc>
            </a:pPr>
            <a:r>
              <a:rPr lang="en-GB" sz="2000" dirty="0"/>
              <a:t>Proactively plan for future</a:t>
            </a:r>
          </a:p>
          <a:p>
            <a:pPr>
              <a:lnSpc>
                <a:spcPct val="90000"/>
              </a:lnSpc>
            </a:pPr>
            <a:r>
              <a:rPr lang="en-GB" sz="2000" dirty="0"/>
              <a:t>Support enterprise performance</a:t>
            </a:r>
          </a:p>
          <a:p>
            <a:pPr>
              <a:lnSpc>
                <a:spcPct val="90000"/>
              </a:lnSpc>
            </a:pPr>
            <a:r>
              <a:rPr lang="en-GB" sz="2000" dirty="0"/>
              <a:t>Informed decision </a:t>
            </a:r>
          </a:p>
          <a:p>
            <a:pPr>
              <a:lnSpc>
                <a:spcPct val="90000"/>
              </a:lnSpc>
            </a:pPr>
            <a:r>
              <a:rPr lang="en-GB" sz="2000" dirty="0"/>
              <a:t>Ownership and responsibility </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172</a:t>
            </a:fld>
            <a:endParaRPr lang="en-GB" altLang="en-US"/>
          </a:p>
        </p:txBody>
      </p:sp>
    </p:spTree>
    <p:extLst>
      <p:ext uri="{BB962C8B-B14F-4D97-AF65-F5344CB8AC3E}">
        <p14:creationId xmlns:p14="http://schemas.microsoft.com/office/powerpoint/2010/main" val="3105360832"/>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0C3C-F0B9-4647-90D0-422AAC885ED5}"/>
              </a:ext>
            </a:extLst>
          </p:cNvPr>
          <p:cNvSpPr>
            <a:spLocks noGrp="1"/>
          </p:cNvSpPr>
          <p:nvPr>
            <p:ph type="title"/>
          </p:nvPr>
        </p:nvSpPr>
        <p:spPr>
          <a:xfrm>
            <a:off x="457200" y="114300"/>
            <a:ext cx="8229600" cy="778098"/>
          </a:xfrm>
        </p:spPr>
        <p:txBody>
          <a:bodyPr/>
          <a:lstStyle/>
          <a:p>
            <a:r>
              <a:rPr lang="en-GB" sz="3600" b="1" dirty="0"/>
              <a:t>Impact Evaluation Methods</a:t>
            </a:r>
          </a:p>
        </p:txBody>
      </p:sp>
      <p:sp>
        <p:nvSpPr>
          <p:cNvPr id="4" name="Content Placeholder 3">
            <a:extLst>
              <a:ext uri="{FF2B5EF4-FFF2-40B4-BE49-F238E27FC236}">
                <a16:creationId xmlns:a16="http://schemas.microsoft.com/office/drawing/2014/main" id="{0C5DCAE6-3A0D-467C-ABC8-48040DFD9298}"/>
              </a:ext>
            </a:extLst>
          </p:cNvPr>
          <p:cNvSpPr>
            <a:spLocks noGrp="1"/>
          </p:cNvSpPr>
          <p:nvPr>
            <p:ph sz="half" idx="2"/>
          </p:nvPr>
        </p:nvSpPr>
        <p:spPr>
          <a:xfrm>
            <a:off x="4572000" y="1052736"/>
            <a:ext cx="4321175" cy="4608512"/>
          </a:xfrm>
        </p:spPr>
        <p:txBody>
          <a:bodyPr/>
          <a:lstStyle/>
          <a:p>
            <a:r>
              <a:rPr lang="en-GB" sz="1800" dirty="0"/>
              <a:t>The impact of community engagement can be evaluated with a combination of both qualitative and quantitative methods.</a:t>
            </a:r>
          </a:p>
          <a:p>
            <a:pPr lvl="1">
              <a:buFont typeface="Arial" panose="020B0604020202020204" pitchFamily="34" charset="0"/>
              <a:buChar char="•"/>
            </a:pPr>
            <a:r>
              <a:rPr lang="en-GB" sz="1800" dirty="0"/>
              <a:t>Document analysis of routinely collected data</a:t>
            </a:r>
          </a:p>
          <a:p>
            <a:pPr lvl="1">
              <a:buFont typeface="Arial" panose="020B0604020202020204" pitchFamily="34" charset="0"/>
              <a:buChar char="•"/>
            </a:pPr>
            <a:r>
              <a:rPr lang="en-GB" sz="1800" dirty="0"/>
              <a:t>Survey</a:t>
            </a:r>
          </a:p>
          <a:p>
            <a:pPr lvl="1">
              <a:buFont typeface="Arial" panose="020B0604020202020204" pitchFamily="34" charset="0"/>
              <a:buChar char="•"/>
            </a:pPr>
            <a:r>
              <a:rPr lang="en-GB" sz="1800" dirty="0"/>
              <a:t>Interview</a:t>
            </a:r>
          </a:p>
          <a:p>
            <a:pPr lvl="1">
              <a:buFont typeface="Arial" panose="020B0604020202020204" pitchFamily="34" charset="0"/>
              <a:buChar char="•"/>
            </a:pPr>
            <a:r>
              <a:rPr lang="en-GB" sz="1800" dirty="0"/>
              <a:t>Observation</a:t>
            </a:r>
          </a:p>
          <a:p>
            <a:pPr lvl="1">
              <a:buFont typeface="Arial" panose="020B0604020202020204" pitchFamily="34" charset="0"/>
              <a:buChar char="•"/>
            </a:pPr>
            <a:r>
              <a:rPr lang="en-GB" sz="1800" dirty="0"/>
              <a:t>Ethnography</a:t>
            </a:r>
          </a:p>
          <a:p>
            <a:pPr lvl="1">
              <a:buFont typeface="Arial" panose="020B0604020202020204" pitchFamily="34" charset="0"/>
              <a:buChar char="•"/>
            </a:pPr>
            <a:r>
              <a:rPr lang="en-GB" sz="1800" dirty="0"/>
              <a:t>Multiple case studies</a:t>
            </a:r>
          </a:p>
          <a:p>
            <a:pPr lvl="1">
              <a:buFont typeface="Arial" panose="020B0604020202020204" pitchFamily="34" charset="0"/>
              <a:buChar char="•"/>
            </a:pPr>
            <a:r>
              <a:rPr lang="en-GB" sz="1800" dirty="0"/>
              <a:t>Participatory and action research</a:t>
            </a:r>
          </a:p>
          <a:p>
            <a:pPr lvl="1">
              <a:buFont typeface="Arial" panose="020B0604020202020204" pitchFamily="34" charset="0"/>
              <a:buChar char="•"/>
            </a:pPr>
            <a:r>
              <a:rPr lang="en-GB" sz="1800" dirty="0"/>
              <a:t>Comparator data methods</a:t>
            </a:r>
          </a:p>
          <a:p>
            <a:r>
              <a:rPr lang="en-GB" sz="1800" dirty="0"/>
              <a:t>Impact awareness tool that accesses index by importance or capability</a:t>
            </a:r>
          </a:p>
          <a:p>
            <a:endParaRPr lang="en-GB" dirty="0"/>
          </a:p>
        </p:txBody>
      </p:sp>
      <p:sp>
        <p:nvSpPr>
          <p:cNvPr id="5" name="Date Placeholder 4">
            <a:extLst>
              <a:ext uri="{FF2B5EF4-FFF2-40B4-BE49-F238E27FC236}">
                <a16:creationId xmlns:a16="http://schemas.microsoft.com/office/drawing/2014/main" id="{4BD8D205-686A-49BD-9B34-833FA1FB336F}"/>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136EF92A-8C70-4E28-9443-7193AA59B172}"/>
              </a:ext>
            </a:extLst>
          </p:cNvPr>
          <p:cNvSpPr>
            <a:spLocks noGrp="1"/>
          </p:cNvSpPr>
          <p:nvPr>
            <p:ph type="sldNum" sz="quarter" idx="11"/>
          </p:nvPr>
        </p:nvSpPr>
        <p:spPr/>
        <p:txBody>
          <a:bodyPr/>
          <a:lstStyle/>
          <a:p>
            <a:pPr>
              <a:defRPr/>
            </a:pPr>
            <a:fld id="{386495F9-B3F5-4DDF-9323-6CEC80C52C17}" type="slidenum">
              <a:rPr lang="en-GB" altLang="en-US" smtClean="0"/>
              <a:pPr>
                <a:defRPr/>
              </a:pPr>
              <a:t>173</a:t>
            </a:fld>
            <a:endParaRPr lang="en-GB" altLang="en-US" dirty="0"/>
          </a:p>
        </p:txBody>
      </p:sp>
      <p:pic>
        <p:nvPicPr>
          <p:cNvPr id="3074" name="Picture 2" descr="See the source image">
            <a:extLst>
              <a:ext uri="{FF2B5EF4-FFF2-40B4-BE49-F238E27FC236}">
                <a16:creationId xmlns:a16="http://schemas.microsoft.com/office/drawing/2014/main" id="{E0A2D32B-C1D7-4946-9733-D86CAEDF3E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700808"/>
            <a:ext cx="3745111"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17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dirty="0"/>
              <a:t>Impact assessment</a:t>
            </a:r>
          </a:p>
          <a:p>
            <a:endParaRPr lang="en-GB" dirty="0"/>
          </a:p>
          <a:p>
            <a:r>
              <a:rPr lang="en-GB" sz="1800" b="0" i="0" dirty="0">
                <a:solidFill>
                  <a:srgbClr val="0D0D0D"/>
                </a:solidFill>
                <a:effectLst/>
                <a:latin typeface="Söhne"/>
              </a:rPr>
              <a:t>Aims to understand the broader social, economic, and environmental impacts of a program or project. It often involves assessing unintended consequences and sustainability.</a:t>
            </a:r>
          </a:p>
          <a:p>
            <a:endParaRPr lang="en-GB" b="0" i="0" dirty="0">
              <a:solidFill>
                <a:srgbClr val="0D0D0D"/>
              </a:solidFill>
              <a:effectLst/>
              <a:latin typeface="Söhne"/>
            </a:endParaRPr>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dirty="0"/>
              <a:t>Evaluation</a:t>
            </a:r>
          </a:p>
          <a:p>
            <a:endParaRPr lang="en-GB" dirty="0"/>
          </a:p>
          <a:p>
            <a:r>
              <a:rPr lang="en-GB" sz="1800" b="0" i="0" dirty="0">
                <a:solidFill>
                  <a:srgbClr val="0D0D0D"/>
                </a:solidFill>
                <a:effectLst/>
                <a:latin typeface="Söhne"/>
              </a:rPr>
              <a:t>Aims to provide feedback on program performance, identify strengths and weaknesses, and inform decision-making for future planning and improvement.</a:t>
            </a:r>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174</a:t>
            </a:fld>
            <a:endParaRPr lang="en-GB" altLang="en-US" dirty="0"/>
          </a:p>
        </p:txBody>
      </p:sp>
    </p:spTree>
    <p:extLst>
      <p:ext uri="{BB962C8B-B14F-4D97-AF65-F5344CB8AC3E}">
        <p14:creationId xmlns:p14="http://schemas.microsoft.com/office/powerpoint/2010/main" val="2953037701"/>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sz="1800" dirty="0"/>
              <a:t>Impact assessment</a:t>
            </a:r>
          </a:p>
          <a:p>
            <a:endParaRPr lang="en-GB" sz="1800" dirty="0"/>
          </a:p>
          <a:p>
            <a:r>
              <a:rPr lang="en-GB" sz="1800" b="0" i="0" dirty="0">
                <a:solidFill>
                  <a:srgbClr val="0D0D0D"/>
                </a:solidFill>
                <a:effectLst/>
                <a:latin typeface="Söhne"/>
              </a:rPr>
              <a:t>Typically conducted after the completion or substantial implementation of a program or project. It examines the sustained changes and broader impacts beyond immediate outcomes.</a:t>
            </a:r>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sz="1800" dirty="0"/>
              <a:t>Evaluation</a:t>
            </a:r>
          </a:p>
          <a:p>
            <a:endParaRPr lang="en-GB" sz="1800" dirty="0"/>
          </a:p>
          <a:p>
            <a:r>
              <a:rPr lang="en-GB" sz="1800" b="0" i="0" dirty="0">
                <a:solidFill>
                  <a:srgbClr val="0D0D0D"/>
                </a:solidFill>
                <a:effectLst/>
                <a:latin typeface="Söhne"/>
              </a:rPr>
              <a:t>Can be conducted at various stages of a program or project, including during planning, implementation, and after completion. It assesses the entire program cycle, from inputs to outputs to outcomes.</a:t>
            </a:r>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175</a:t>
            </a:fld>
            <a:endParaRPr lang="en-GB" altLang="en-US" dirty="0"/>
          </a:p>
        </p:txBody>
      </p:sp>
    </p:spTree>
    <p:extLst>
      <p:ext uri="{BB962C8B-B14F-4D97-AF65-F5344CB8AC3E}">
        <p14:creationId xmlns:p14="http://schemas.microsoft.com/office/powerpoint/2010/main" val="698839880"/>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sz="2400" dirty="0"/>
              <a:t>Impact assessment</a:t>
            </a:r>
          </a:p>
          <a:p>
            <a:endParaRPr lang="en-GB" sz="2400" dirty="0"/>
          </a:p>
          <a:p>
            <a:r>
              <a:rPr lang="en-GB" sz="1800" b="0" i="0" dirty="0">
                <a:solidFill>
                  <a:srgbClr val="0D0D0D"/>
                </a:solidFill>
                <a:effectLst/>
                <a:latin typeface="Söhne"/>
              </a:rPr>
              <a:t>Often utilizes a combination of qualitative and quantitative methods, including surveys, interviews, case studies, and statistical analysis, to measure long-term impacts. KPIs are set and discussed prior to assessment to ensure the measurement is sound.</a:t>
            </a:r>
            <a:endParaRPr lang="en-GB" sz="4000" dirty="0"/>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sz="2400" dirty="0"/>
              <a:t>Evaluation</a:t>
            </a:r>
          </a:p>
          <a:p>
            <a:endParaRPr lang="en-GB" sz="2400" dirty="0"/>
          </a:p>
          <a:p>
            <a:r>
              <a:rPr lang="en-GB" sz="1800" b="0" i="0" dirty="0">
                <a:solidFill>
                  <a:srgbClr val="0D0D0D"/>
                </a:solidFill>
                <a:effectLst/>
                <a:latin typeface="Söhne"/>
              </a:rPr>
              <a:t>Can use various evaluation methods, such as surveys, interviews, focus groups, document review, and quantitative analysis, depending on the evaluation questions and objectives. Focus of evaluation can change as project evolves.</a:t>
            </a:r>
            <a:endParaRPr lang="en-GB" sz="4000" dirty="0"/>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176</a:t>
            </a:fld>
            <a:endParaRPr lang="en-GB" altLang="en-US" dirty="0"/>
          </a:p>
        </p:txBody>
      </p:sp>
    </p:spTree>
    <p:extLst>
      <p:ext uri="{BB962C8B-B14F-4D97-AF65-F5344CB8AC3E}">
        <p14:creationId xmlns:p14="http://schemas.microsoft.com/office/powerpoint/2010/main" val="3773957826"/>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21E96B-6F04-3C97-7F02-B27168F67B92}"/>
              </a:ext>
            </a:extLst>
          </p:cNvPr>
          <p:cNvSpPr>
            <a:spLocks noGrp="1"/>
          </p:cNvSpPr>
          <p:nvPr>
            <p:ph type="title"/>
          </p:nvPr>
        </p:nvSpPr>
        <p:spPr/>
        <p:txBody>
          <a:bodyPr/>
          <a:lstStyle/>
          <a:p>
            <a:r>
              <a:rPr lang="en-GB" dirty="0"/>
              <a:t>How to evaluate?</a:t>
            </a:r>
          </a:p>
        </p:txBody>
      </p:sp>
      <p:sp>
        <p:nvSpPr>
          <p:cNvPr id="8" name="Content Placeholder 7">
            <a:extLst>
              <a:ext uri="{FF2B5EF4-FFF2-40B4-BE49-F238E27FC236}">
                <a16:creationId xmlns:a16="http://schemas.microsoft.com/office/drawing/2014/main" id="{C0A2F064-31FD-2826-DE63-E73016B4F387}"/>
              </a:ext>
            </a:extLst>
          </p:cNvPr>
          <p:cNvSpPr>
            <a:spLocks noGrp="1"/>
          </p:cNvSpPr>
          <p:nvPr>
            <p:ph idx="1"/>
          </p:nvPr>
        </p:nvSpPr>
        <p:spPr/>
        <p:txBody>
          <a:bodyPr/>
          <a:lstStyle/>
          <a:p>
            <a:r>
              <a:rPr lang="en-GB" sz="2400" dirty="0"/>
              <a:t>In community engagement, evaluation takes a bespoke approach that is centric on asking questions.</a:t>
            </a:r>
          </a:p>
          <a:p>
            <a:endParaRPr lang="en-GB" sz="2400" dirty="0"/>
          </a:p>
          <a:p>
            <a:r>
              <a:rPr lang="en-GB" sz="2400" dirty="0"/>
              <a:t>The evaluation process covers the scope of the community engagement plan, in order to assess the progress (goal, time, cost and stages).</a:t>
            </a:r>
          </a:p>
          <a:p>
            <a:endParaRPr lang="en-GB" sz="2400" dirty="0"/>
          </a:p>
          <a:p>
            <a:r>
              <a:rPr lang="en-GB" sz="2400" dirty="0"/>
              <a:t>It is important to determine the appropriate evaluation design, approaches and tools.</a:t>
            </a:r>
          </a:p>
          <a:p>
            <a:endParaRPr lang="en-GB" sz="2400" dirty="0"/>
          </a:p>
        </p:txBody>
      </p:sp>
      <p:sp>
        <p:nvSpPr>
          <p:cNvPr id="5" name="Date Placeholder 4">
            <a:extLst>
              <a:ext uri="{FF2B5EF4-FFF2-40B4-BE49-F238E27FC236}">
                <a16:creationId xmlns:a16="http://schemas.microsoft.com/office/drawing/2014/main" id="{41815CB0-F6A9-7B80-FFB4-71ADCED2A024}"/>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029D650-DB70-3658-95CE-704C47685325}"/>
              </a:ext>
            </a:extLst>
          </p:cNvPr>
          <p:cNvSpPr>
            <a:spLocks noGrp="1"/>
          </p:cNvSpPr>
          <p:nvPr>
            <p:ph type="sldNum" sz="quarter" idx="12"/>
          </p:nvPr>
        </p:nvSpPr>
        <p:spPr/>
        <p:txBody>
          <a:bodyPr/>
          <a:lstStyle/>
          <a:p>
            <a:pPr>
              <a:defRPr/>
            </a:pPr>
            <a:fld id="{386495F9-B3F5-4DDF-9323-6CEC80C52C17}" type="slidenum">
              <a:rPr lang="en-GB" altLang="en-US" smtClean="0"/>
              <a:pPr>
                <a:defRPr/>
              </a:pPr>
              <a:t>177</a:t>
            </a:fld>
            <a:endParaRPr lang="en-GB" altLang="en-US" dirty="0"/>
          </a:p>
        </p:txBody>
      </p:sp>
    </p:spTree>
    <p:extLst>
      <p:ext uri="{BB962C8B-B14F-4D97-AF65-F5344CB8AC3E}">
        <p14:creationId xmlns:p14="http://schemas.microsoft.com/office/powerpoint/2010/main" val="836848855"/>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Evaluation challenges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5004048" y="1628800"/>
            <a:ext cx="4038600" cy="2880320"/>
          </a:xfrm>
        </p:spPr>
        <p:txBody>
          <a:bodyPr wrap="square" anchor="t">
            <a:normAutofit lnSpcReduction="10000"/>
          </a:bodyPr>
          <a:lstStyle/>
          <a:p>
            <a:pPr marL="0" indent="0">
              <a:buNone/>
            </a:pPr>
            <a:r>
              <a:rPr lang="en-GB" sz="2000" dirty="0"/>
              <a:t>Look at some problems with evaluation below (watch video):</a:t>
            </a:r>
          </a:p>
          <a:p>
            <a:endParaRPr lang="en-GB" sz="2000" dirty="0"/>
          </a:p>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178</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07391" y="1388034"/>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282806" y="5013176"/>
            <a:ext cx="6233410" cy="369332"/>
          </a:xfrm>
          <a:prstGeom prst="rect">
            <a:avLst/>
          </a:prstGeom>
        </p:spPr>
        <p:txBody>
          <a:bodyPr wrap="square">
            <a:spAutoFit/>
          </a:bodyPr>
          <a:lstStyle/>
          <a:p>
            <a:r>
              <a:rPr lang="en-GB" dirty="0"/>
              <a:t>Watch the video: </a:t>
            </a:r>
            <a:r>
              <a:rPr lang="en-GB" dirty="0">
                <a:hlinkClick r:id="rId3"/>
              </a:rPr>
              <a:t>https://youtu.be/HEJlT8t5ezU</a:t>
            </a:r>
            <a:endParaRPr lang="en-GB" dirty="0"/>
          </a:p>
        </p:txBody>
      </p:sp>
    </p:spTree>
    <p:extLst>
      <p:ext uri="{BB962C8B-B14F-4D97-AF65-F5344CB8AC3E}">
        <p14:creationId xmlns:p14="http://schemas.microsoft.com/office/powerpoint/2010/main" val="266020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179</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180</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b="7167"/>
          <a:stretch/>
        </p:blipFill>
        <p:spPr bwMode="auto">
          <a:xfrm>
            <a:off x="250825" y="1770812"/>
            <a:ext cx="4249638" cy="3386380"/>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572000" y="1398476"/>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181</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182</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183</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184</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0FE9-1B63-9889-3CEA-5D999E08E943}"/>
              </a:ext>
            </a:extLst>
          </p:cNvPr>
          <p:cNvSpPr>
            <a:spLocks noGrp="1"/>
          </p:cNvSpPr>
          <p:nvPr>
            <p:ph type="title"/>
          </p:nvPr>
        </p:nvSpPr>
        <p:spPr>
          <a:xfrm>
            <a:off x="323528" y="908720"/>
            <a:ext cx="8229600" cy="1143000"/>
          </a:xfrm>
        </p:spPr>
        <p:txBody>
          <a:bodyPr/>
          <a:lstStyle/>
          <a:p>
            <a:r>
              <a:rPr lang="en-GB" dirty="0"/>
              <a:t>Once we decide on what - </a:t>
            </a:r>
          </a:p>
        </p:txBody>
      </p:sp>
      <p:sp>
        <p:nvSpPr>
          <p:cNvPr id="5" name="Date Placeholder 4">
            <a:extLst>
              <a:ext uri="{FF2B5EF4-FFF2-40B4-BE49-F238E27FC236}">
                <a16:creationId xmlns:a16="http://schemas.microsoft.com/office/drawing/2014/main" id="{5D7DE859-62FE-1EAC-4A3A-18B18D7B89E6}"/>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3F5C083-307F-D454-6187-CBC3CEA97D1B}"/>
              </a:ext>
            </a:extLst>
          </p:cNvPr>
          <p:cNvSpPr>
            <a:spLocks noGrp="1"/>
          </p:cNvSpPr>
          <p:nvPr>
            <p:ph type="sldNum" sz="quarter" idx="11"/>
          </p:nvPr>
        </p:nvSpPr>
        <p:spPr/>
        <p:txBody>
          <a:bodyPr/>
          <a:lstStyle/>
          <a:p>
            <a:pPr>
              <a:defRPr/>
            </a:pPr>
            <a:fld id="{386495F9-B3F5-4DDF-9323-6CEC80C52C17}" type="slidenum">
              <a:rPr lang="en-GB" altLang="en-US" smtClean="0"/>
              <a:pPr>
                <a:defRPr/>
              </a:pPr>
              <a:t>185</a:t>
            </a:fld>
            <a:endParaRPr lang="en-GB" altLang="en-US" dirty="0"/>
          </a:p>
        </p:txBody>
      </p:sp>
      <p:sp>
        <p:nvSpPr>
          <p:cNvPr id="7" name="Title 1">
            <a:extLst>
              <a:ext uri="{FF2B5EF4-FFF2-40B4-BE49-F238E27FC236}">
                <a16:creationId xmlns:a16="http://schemas.microsoft.com/office/drawing/2014/main" id="{A05C0CB5-F515-7B03-E8D0-E267CFB9EA5D}"/>
              </a:ext>
            </a:extLst>
          </p:cNvPr>
          <p:cNvSpPr txBox="1">
            <a:spLocks/>
          </p:cNvSpPr>
          <p:nvPr/>
        </p:nvSpPr>
        <p:spPr bwMode="auto">
          <a:xfrm>
            <a:off x="250825" y="231635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t>How to evaluate?</a:t>
            </a:r>
            <a:endParaRPr lang="en-GB" dirty="0"/>
          </a:p>
        </p:txBody>
      </p:sp>
    </p:spTree>
    <p:extLst>
      <p:ext uri="{BB962C8B-B14F-4D97-AF65-F5344CB8AC3E}">
        <p14:creationId xmlns:p14="http://schemas.microsoft.com/office/powerpoint/2010/main" val="2711143261"/>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186</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187</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188</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189</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7932</Words>
  <Application>Microsoft Office PowerPoint</Application>
  <PresentationFormat>On-screen Show (4:3)</PresentationFormat>
  <Paragraphs>1261</Paragraphs>
  <Slides>189</Slides>
  <Notes>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189</vt:i4>
      </vt:variant>
    </vt:vector>
  </HeadingPairs>
  <TitlesOfParts>
    <vt:vector size="202" baseType="lpstr">
      <vt:lpstr>Malgun Gothic</vt:lpstr>
      <vt:lpstr>ＭＳ Ｐゴシック</vt:lpstr>
      <vt:lpstr>Arial</vt:lpstr>
      <vt:lpstr>Arial Mäori</vt:lpstr>
      <vt:lpstr>Bookman Old Style</vt:lpstr>
      <vt:lpstr>Calibri</vt:lpstr>
      <vt:lpstr>Myriad Pro</vt:lpstr>
      <vt:lpstr>Rockwell Condensed</vt:lpstr>
      <vt:lpstr>Söhne</vt:lpstr>
      <vt:lpstr>Times New Roman</vt:lpstr>
      <vt:lpstr>Verdana</vt:lpstr>
      <vt:lpstr>Wingdings</vt:lpstr>
      <vt:lpstr>20140311PresentationUWTSDTemplate</vt:lpstr>
      <vt:lpstr>Revision set</vt:lpstr>
      <vt:lpstr>In today’s session</vt:lpstr>
      <vt:lpstr>      </vt:lpstr>
      <vt:lpstr>What is a Community?</vt:lpstr>
      <vt:lpstr>Community Engagement</vt:lpstr>
      <vt:lpstr>Community Engagement</vt:lpstr>
      <vt:lpstr>Community Engagement</vt:lpstr>
      <vt:lpstr>Community Engagement</vt:lpstr>
      <vt:lpstr>Community Engagement</vt:lpstr>
      <vt:lpstr>Community Engagement</vt:lpstr>
      <vt:lpstr> Community Engagement Planning  </vt:lpstr>
      <vt:lpstr>Community Engagement - LCBB4011</vt:lpstr>
      <vt:lpstr>   LCBB4011: Community Engagement    </vt:lpstr>
      <vt:lpstr>Why study reflection in  Community Engagement?</vt:lpstr>
      <vt:lpstr>Definition</vt:lpstr>
      <vt:lpstr>Why reflection?</vt:lpstr>
      <vt:lpstr>Possible reflection</vt:lpstr>
      <vt:lpstr>Why important to academics</vt:lpstr>
      <vt:lpstr>Why Reflect?</vt:lpstr>
      <vt:lpstr>Skills / attitudes for reflection</vt:lpstr>
      <vt:lpstr>Choose an incident / experience</vt:lpstr>
      <vt:lpstr>Putting your thoughts on paper</vt:lpstr>
      <vt:lpstr>Model one</vt:lpstr>
      <vt:lpstr>Gibbs’s Reflective Cycle (1988)</vt:lpstr>
      <vt:lpstr>Description </vt:lpstr>
      <vt:lpstr>Feelings</vt:lpstr>
      <vt:lpstr>Evaluation</vt:lpstr>
      <vt:lpstr>Analysis</vt:lpstr>
      <vt:lpstr>Conclusion</vt:lpstr>
      <vt:lpstr>Action Plan</vt:lpstr>
      <vt:lpstr>Model two</vt:lpstr>
      <vt:lpstr>Kolb's Experiential Learning Theory </vt:lpstr>
      <vt:lpstr>Kolb's Experiential Learning Theory </vt:lpstr>
      <vt:lpstr>Model three</vt:lpstr>
      <vt:lpstr>The What? Model of structured reflection (Driscoll 2000)</vt:lpstr>
      <vt:lpstr>So What?</vt:lpstr>
      <vt:lpstr>Now what?</vt:lpstr>
      <vt:lpstr>Basic things to put in place to be successful</vt:lpstr>
      <vt:lpstr>LCBB4011 Community Engagement  Week 3: Researching the priorities of communities.</vt:lpstr>
      <vt:lpstr>Researching community needs</vt:lpstr>
      <vt:lpstr>Part 1: Tools of community engagement</vt:lpstr>
      <vt:lpstr>Introduction to various tools</vt:lpstr>
      <vt:lpstr>Public Meetings</vt:lpstr>
      <vt:lpstr>Community Mapping</vt:lpstr>
      <vt:lpstr>Creative Art</vt:lpstr>
      <vt:lpstr>Interview</vt:lpstr>
      <vt:lpstr>Workshops </vt:lpstr>
      <vt:lpstr>Focus Groups </vt:lpstr>
      <vt:lpstr>Forums</vt:lpstr>
      <vt:lpstr>Web-based Engagement</vt:lpstr>
      <vt:lpstr>Future Search </vt:lpstr>
      <vt:lpstr>Open Space Technology</vt:lpstr>
      <vt:lpstr>Social Media</vt:lpstr>
      <vt:lpstr>Activity </vt:lpstr>
      <vt:lpstr>Citizens’ Panels</vt:lpstr>
      <vt:lpstr>Roundtable  Discussions </vt:lpstr>
      <vt:lpstr>Street Stalls </vt:lpstr>
      <vt:lpstr>Community Surveys</vt:lpstr>
      <vt:lpstr>Part 2: Managing time for activity/tools</vt:lpstr>
      <vt:lpstr>PowerPoint Presentation</vt:lpstr>
      <vt:lpstr> LCBB4011 – Community Engagement  Week 4  Planning and Designing Community Engagement</vt:lpstr>
      <vt:lpstr>Planning and Designing Community Engagement </vt:lpstr>
      <vt:lpstr>Planning and Designing</vt:lpstr>
      <vt:lpstr>Essential for Planning and Designing Community Engagement </vt:lpstr>
      <vt:lpstr>Planning in Action</vt:lpstr>
      <vt:lpstr>Planning the Scope of Community Engagement </vt:lpstr>
      <vt:lpstr>Stage 1</vt:lpstr>
      <vt:lpstr>Stakeholders Plan </vt:lpstr>
      <vt:lpstr>Stage 2</vt:lpstr>
      <vt:lpstr>Stage 3</vt:lpstr>
      <vt:lpstr>Stage 4</vt:lpstr>
      <vt:lpstr>Stage 5</vt:lpstr>
      <vt:lpstr>Barriers of effectively planning and designing community engagement</vt:lpstr>
      <vt:lpstr>Barriers of effectively planning and designing community engagement Continue..</vt:lpstr>
      <vt:lpstr>Training and support required when planning and designing community engagement </vt:lpstr>
      <vt:lpstr>Training and support required when planning and designing community engagement.. Continue..</vt:lpstr>
      <vt:lpstr>   LCBB4011 – Community Engagement  Week 6: Quality Standards for Community Engagement  </vt:lpstr>
      <vt:lpstr>What are Standards?</vt:lpstr>
      <vt:lpstr>PowerPoint Presentation</vt:lpstr>
      <vt:lpstr>Standards in Community Engagement</vt:lpstr>
      <vt:lpstr>Inclusion Standard</vt:lpstr>
      <vt:lpstr>Inclusion standards promote the law against discrimination; no discrimination:</vt:lpstr>
      <vt:lpstr>Support Standard</vt:lpstr>
      <vt:lpstr>Planning Standard</vt:lpstr>
      <vt:lpstr>Working Together Standard</vt:lpstr>
      <vt:lpstr>Methods Standard</vt:lpstr>
      <vt:lpstr>Communication Standard</vt:lpstr>
      <vt:lpstr>Impact Standard</vt:lpstr>
      <vt:lpstr>Improvement Standards</vt:lpstr>
      <vt:lpstr>Working with others Standard</vt:lpstr>
      <vt:lpstr>Monitoring and Evaluation Standard</vt:lpstr>
      <vt:lpstr>Feedback Standard</vt:lpstr>
      <vt:lpstr>LCBB4011 – Community Engagement  Week 6: Importance of communication skills in community engagement</vt:lpstr>
      <vt:lpstr>Communication Process</vt:lpstr>
      <vt:lpstr>Model one</vt:lpstr>
      <vt:lpstr>Berlo’s Model of Communication</vt:lpstr>
      <vt:lpstr>PowerPoint Presentation</vt:lpstr>
      <vt:lpstr>Example</vt:lpstr>
      <vt:lpstr>Model two</vt:lpstr>
      <vt:lpstr>Schramm’s Interactive Model</vt:lpstr>
      <vt:lpstr>Schramm’s Interactive Model</vt:lpstr>
      <vt:lpstr>Schramm’s Interactive Model</vt:lpstr>
      <vt:lpstr>PowerPoint Presentation</vt:lpstr>
      <vt:lpstr>Generic process</vt:lpstr>
      <vt:lpstr>The Communication Context/Situation</vt:lpstr>
      <vt:lpstr>Generic Communication Process Model</vt:lpstr>
      <vt:lpstr>Why is this important?</vt:lpstr>
      <vt:lpstr>PowerPoint Presentation</vt:lpstr>
      <vt:lpstr>What are ‘barriers’ to communication?</vt:lpstr>
      <vt:lpstr>PowerPoint Presentation</vt:lpstr>
      <vt:lpstr>Filtering</vt:lpstr>
      <vt:lpstr>Emotions</vt:lpstr>
      <vt:lpstr>Information overload</vt:lpstr>
      <vt:lpstr>Defensiveness</vt:lpstr>
      <vt:lpstr>Language</vt:lpstr>
      <vt:lpstr>Culture</vt:lpstr>
      <vt:lpstr>Overcoming the Barriers</vt:lpstr>
      <vt:lpstr>PowerPoint Presentation</vt:lpstr>
      <vt:lpstr>PowerPoint Presentation</vt:lpstr>
      <vt:lpstr>PowerPoint Presentation</vt:lpstr>
      <vt:lpstr>PowerPoint Presentation</vt:lpstr>
      <vt:lpstr>PowerPoint Presentation</vt:lpstr>
      <vt:lpstr>Community Engagement LCBB4011  Week 7:  Models and Principles of Community Engagement</vt:lpstr>
      <vt:lpstr>The Core of Community Engagement</vt:lpstr>
      <vt:lpstr>Understanding Terminologies </vt:lpstr>
      <vt:lpstr>Models of Community Engagement</vt:lpstr>
      <vt:lpstr>Models of Community Engagement</vt:lpstr>
      <vt:lpstr>Models of Community Engagement</vt:lpstr>
      <vt:lpstr>Principles of Community Engagement </vt:lpstr>
      <vt:lpstr>Principles of Community Engagement </vt:lpstr>
      <vt:lpstr>Principle 1: Be clear about the purpose, goal and the community you want to engage.</vt:lpstr>
      <vt:lpstr>Principle 2: Learn about the community </vt:lpstr>
      <vt:lpstr>Principle 3: Go to the community and establish relationships</vt:lpstr>
      <vt:lpstr>Principle 4: Respect and Promote the individuality of people in the community</vt:lpstr>
      <vt:lpstr>Principle 5: Partnering with the community  </vt:lpstr>
      <vt:lpstr>Principle 6: Recognise and Respect the diversity of the community</vt:lpstr>
      <vt:lpstr>Principle 7: Identify and mobilise community assets </vt:lpstr>
      <vt:lpstr>Principle 8: Flexible intervention to create change </vt:lpstr>
      <vt:lpstr>Principle 9: Community collaboration and long-term commitment </vt:lpstr>
      <vt:lpstr>LCBB4011 – Community Engagement  Creative problem solving in community enagagement</vt:lpstr>
      <vt:lpstr>Community Engagement –  problems and barriers</vt:lpstr>
      <vt:lpstr>Community Engagement –  problems and barriers</vt:lpstr>
      <vt:lpstr>Community Engagement –  problems and barriers (cont)</vt:lpstr>
      <vt:lpstr>How can we solve these problems?</vt:lpstr>
      <vt:lpstr>PowerPoint Presentation</vt:lpstr>
      <vt:lpstr>PowerPoint Presentation</vt:lpstr>
      <vt:lpstr>PowerPoint Presentation</vt:lpstr>
      <vt:lpstr>PowerPoint Presentation</vt:lpstr>
      <vt:lpstr>Nurturing lateral thinking in community projects</vt:lpstr>
      <vt:lpstr>PowerPoint Presentation</vt:lpstr>
      <vt:lpstr>PowerPoint Presentation</vt:lpstr>
      <vt:lpstr>PowerPoint Presentation</vt:lpstr>
      <vt:lpstr>Using storyboard exercises in community work</vt:lpstr>
      <vt:lpstr>PowerPoint Presentation</vt:lpstr>
      <vt:lpstr>PowerPoint Presentation</vt:lpstr>
      <vt:lpstr>PowerPoint Presentation</vt:lpstr>
      <vt:lpstr>PowerPoint Presentation</vt:lpstr>
      <vt:lpstr>How to use PMI technique </vt:lpstr>
      <vt:lpstr>PowerPoint Presentation</vt:lpstr>
      <vt:lpstr>LCBB4011-Community Engagement  Week 9: Evaluating and Accepting Change</vt:lpstr>
      <vt:lpstr>Introduction</vt:lpstr>
      <vt:lpstr>Impacts of Community Engagement </vt:lpstr>
      <vt:lpstr>Developing Social Capital</vt:lpstr>
      <vt:lpstr>Social Capital Model</vt:lpstr>
      <vt:lpstr>Practical Approaches</vt:lpstr>
      <vt:lpstr>Two kinds of Networking and their benefits</vt:lpstr>
      <vt:lpstr>Measuring Social Capital</vt:lpstr>
      <vt:lpstr>Developing Human Capital</vt:lpstr>
      <vt:lpstr>PowerPoint Presentation</vt:lpstr>
      <vt:lpstr>Benefits of Human Capital</vt:lpstr>
      <vt:lpstr>Developing Knowledge Capital</vt:lpstr>
      <vt:lpstr>Benefits of Knowledge Capital</vt:lpstr>
      <vt:lpstr>Impact Evaluation Methods</vt:lpstr>
      <vt:lpstr>Impact assessment vs evaluation</vt:lpstr>
      <vt:lpstr>Impact assessment vs evaluation</vt:lpstr>
      <vt:lpstr>Impact assessment vs evaluation</vt:lpstr>
      <vt:lpstr>How to evaluate?</vt:lpstr>
      <vt:lpstr>Evaluation challenges</vt:lpstr>
      <vt:lpstr>Concept Evaluation</vt:lpstr>
      <vt:lpstr>Principles guiding Evaluation</vt:lpstr>
      <vt:lpstr>Why Monitor and Evaluate?</vt:lpstr>
      <vt:lpstr>Selecting the Right Evaluation</vt:lpstr>
      <vt:lpstr>Process Evaluation and Questions</vt:lpstr>
      <vt:lpstr>Outcome Evaluation and Questions</vt:lpstr>
      <vt:lpstr>Once we decide on what - </vt:lpstr>
      <vt:lpstr>Developing an Evaluation Framework</vt:lpstr>
      <vt:lpstr>PowerPoint Presentation</vt:lpstr>
      <vt:lpstr>Perception of Evaluation</vt:lpstr>
      <vt:lpstr>Balancing Accountability and Learning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Akash Puranik</cp:lastModifiedBy>
  <cp:revision>29</cp:revision>
  <dcterms:created xsi:type="dcterms:W3CDTF">2020-11-30T16:21:07Z</dcterms:created>
  <dcterms:modified xsi:type="dcterms:W3CDTF">2024-04-04T14:40:13Z</dcterms:modified>
</cp:coreProperties>
</file>