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1"/>
  </p:notesMasterIdLst>
  <p:sldIdLst>
    <p:sldId id="256" r:id="rId5"/>
    <p:sldId id="257" r:id="rId6"/>
    <p:sldId id="258" r:id="rId7"/>
    <p:sldId id="259" r:id="rId8"/>
    <p:sldId id="260" r:id="rId9"/>
    <p:sldId id="261" r:id="rId10"/>
  </p:sldIdLst>
  <p:sldSz cx="14630400" cy="8229600"/>
  <p:notesSz cx="8229600" cy="146304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9C2C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95" d="100"/>
          <a:sy n="95" d="100"/>
        </p:scale>
        <p:origin x="42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88945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302D2C"/>
          </a:solidFill>
          <a:ln/>
        </p:spPr>
        <p:txBody>
          <a:bodyPr/>
          <a:lstStyle/>
          <a:p>
            <a:endParaRPr lang="en-GB"/>
          </a:p>
        </p:txBody>
      </p:sp>
      <p:sp>
        <p:nvSpPr>
          <p:cNvPr id="3" name="Shape 1"/>
          <p:cNvSpPr/>
          <p:nvPr/>
        </p:nvSpPr>
        <p:spPr>
          <a:xfrm>
            <a:off x="-1" y="0"/>
            <a:ext cx="14630400" cy="8229600"/>
          </a:xfrm>
          <a:prstGeom prst="rect">
            <a:avLst/>
          </a:prstGeom>
          <a:solidFill>
            <a:srgbClr val="464342"/>
          </a:solidFill>
          <a:ln/>
        </p:spPr>
        <p:txBody>
          <a:bodyPr/>
          <a:lstStyle/>
          <a:p>
            <a:endParaRPr lang="en-GB" dirty="0"/>
          </a:p>
        </p:txBody>
      </p:sp>
      <p:pic>
        <p:nvPicPr>
          <p:cNvPr id="4" name="Image 0" descr="preencoded.png"/>
          <p:cNvPicPr>
            <a:picLocks noChangeAspect="1"/>
          </p:cNvPicPr>
          <p:nvPr/>
        </p:nvPicPr>
        <p:blipFill>
          <a:blip r:embed="rId3"/>
          <a:stretch>
            <a:fillRect/>
          </a:stretch>
        </p:blipFill>
        <p:spPr>
          <a:xfrm>
            <a:off x="9144001" y="0"/>
            <a:ext cx="5486400" cy="8229600"/>
          </a:xfrm>
          <a:prstGeom prst="rect">
            <a:avLst/>
          </a:prstGeom>
        </p:spPr>
      </p:pic>
      <p:sp>
        <p:nvSpPr>
          <p:cNvPr id="5" name="Text 2"/>
          <p:cNvSpPr/>
          <p:nvPr/>
        </p:nvSpPr>
        <p:spPr>
          <a:xfrm>
            <a:off x="864037" y="2252424"/>
            <a:ext cx="7415927" cy="1064657"/>
          </a:xfrm>
          <a:prstGeom prst="rect">
            <a:avLst/>
          </a:prstGeom>
          <a:noFill/>
          <a:ln/>
        </p:spPr>
        <p:txBody>
          <a:bodyPr wrap="none" rtlCol="0" anchor="t"/>
          <a:lstStyle/>
          <a:p>
            <a:pPr marL="0" indent="0">
              <a:lnSpc>
                <a:spcPts val="8384"/>
              </a:lnSpc>
              <a:buNone/>
            </a:pPr>
            <a:r>
              <a:rPr lang="en-US" sz="6707" dirty="0">
                <a:solidFill>
                  <a:srgbClr val="EBCCBB"/>
                </a:solidFill>
                <a:latin typeface="Gelasio" pitchFamily="34" charset="0"/>
                <a:ea typeface="Gelasio" pitchFamily="34" charset="-122"/>
                <a:cs typeface="Gelasio" pitchFamily="34" charset="-120"/>
              </a:rPr>
              <a:t>Artistic Gymnastics</a:t>
            </a:r>
            <a:endParaRPr lang="en-US" sz="6707" dirty="0"/>
          </a:p>
        </p:txBody>
      </p:sp>
      <p:sp>
        <p:nvSpPr>
          <p:cNvPr id="6" name="Text 3"/>
          <p:cNvSpPr/>
          <p:nvPr/>
        </p:nvSpPr>
        <p:spPr>
          <a:xfrm>
            <a:off x="864037" y="3687366"/>
            <a:ext cx="7415927" cy="1580198"/>
          </a:xfrm>
          <a:prstGeom prst="rect">
            <a:avLst/>
          </a:prstGeom>
          <a:noFill/>
          <a:ln/>
        </p:spPr>
        <p:txBody>
          <a:bodyPr wrap="square" rtlCol="0" anchor="t"/>
          <a:lstStyle/>
          <a:p>
            <a:pPr marL="0" indent="0">
              <a:lnSpc>
                <a:spcPts val="3110"/>
              </a:lnSpc>
              <a:buNone/>
            </a:pPr>
            <a:endParaRPr lang="en-US" sz="1944" dirty="0">
              <a:solidFill>
                <a:srgbClr val="C9C2C0"/>
              </a:solidFill>
              <a:latin typeface="Gelasio" pitchFamily="34" charset="0"/>
              <a:ea typeface="Gelasio" pitchFamily="34" charset="-122"/>
              <a:cs typeface="Gelasio" pitchFamily="34" charset="-120"/>
            </a:endParaRPr>
          </a:p>
        </p:txBody>
      </p:sp>
      <p:sp>
        <p:nvSpPr>
          <p:cNvPr id="9" name="Text 5"/>
          <p:cNvSpPr/>
          <p:nvPr/>
        </p:nvSpPr>
        <p:spPr>
          <a:xfrm>
            <a:off x="864099" y="3255407"/>
            <a:ext cx="4903717" cy="431959"/>
          </a:xfrm>
          <a:prstGeom prst="rect">
            <a:avLst/>
          </a:prstGeom>
          <a:noFill/>
          <a:ln/>
        </p:spPr>
        <p:txBody>
          <a:bodyPr wrap="none" rtlCol="0" anchor="t"/>
          <a:lstStyle/>
          <a:p>
            <a:pPr marL="0" indent="0" algn="l">
              <a:lnSpc>
                <a:spcPts val="3402"/>
              </a:lnSpc>
              <a:buNone/>
            </a:pPr>
            <a:r>
              <a:rPr lang="en-US" sz="1600" dirty="0">
                <a:solidFill>
                  <a:srgbClr val="C9C2C0"/>
                </a:solidFill>
              </a:rPr>
              <a:t>Danylo Rak, 2335881, </a:t>
            </a:r>
            <a:r>
              <a:rPr lang="en-US" sz="1600" dirty="0" err="1">
                <a:solidFill>
                  <a:srgbClr val="C9C2C0"/>
                </a:solidFill>
              </a:rPr>
              <a:t>CertHE</a:t>
            </a:r>
            <a:r>
              <a:rPr lang="en-US" sz="1600" dirty="0">
                <a:solidFill>
                  <a:srgbClr val="C9C2C0"/>
                </a:solidFill>
              </a:rPr>
              <a:t> Computing skills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302D2C"/>
          </a:solidFill>
          <a:ln/>
        </p:spPr>
        <p:txBody>
          <a:bodyPr/>
          <a:lstStyle/>
          <a:p>
            <a:endParaRPr lang="en-GB"/>
          </a:p>
        </p:txBody>
      </p:sp>
      <p:sp>
        <p:nvSpPr>
          <p:cNvPr id="3" name="Shape 1"/>
          <p:cNvSpPr/>
          <p:nvPr/>
        </p:nvSpPr>
        <p:spPr>
          <a:xfrm>
            <a:off x="0" y="0"/>
            <a:ext cx="14630400" cy="8229600"/>
          </a:xfrm>
          <a:prstGeom prst="rect">
            <a:avLst/>
          </a:prstGeom>
          <a:solidFill>
            <a:srgbClr val="464342"/>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0" y="-11549"/>
            <a:ext cx="14630400" cy="2306479"/>
          </a:xfrm>
          <a:prstGeom prst="rect">
            <a:avLst/>
          </a:prstGeom>
        </p:spPr>
      </p:pic>
      <p:sp>
        <p:nvSpPr>
          <p:cNvPr id="5" name="Text 2"/>
          <p:cNvSpPr/>
          <p:nvPr/>
        </p:nvSpPr>
        <p:spPr>
          <a:xfrm>
            <a:off x="2275403" y="2961680"/>
            <a:ext cx="7215068" cy="576620"/>
          </a:xfrm>
          <a:prstGeom prst="rect">
            <a:avLst/>
          </a:prstGeom>
          <a:noFill/>
          <a:ln/>
        </p:spPr>
        <p:txBody>
          <a:bodyPr wrap="none" rtlCol="0" anchor="t"/>
          <a:lstStyle/>
          <a:p>
            <a:pPr marL="0" indent="0">
              <a:lnSpc>
                <a:spcPts val="4540"/>
              </a:lnSpc>
              <a:buNone/>
            </a:pPr>
            <a:r>
              <a:rPr lang="en-US" sz="3632" dirty="0">
                <a:solidFill>
                  <a:srgbClr val="EBCCBB"/>
                </a:solidFill>
                <a:latin typeface="Gelasio" pitchFamily="34" charset="0"/>
                <a:ea typeface="Gelasio" pitchFamily="34" charset="-122"/>
                <a:cs typeface="Gelasio" pitchFamily="34" charset="-120"/>
              </a:rPr>
              <a:t>Introduction to Artistic Gymnastics</a:t>
            </a:r>
            <a:endParaRPr lang="en-US" sz="3632" dirty="0"/>
          </a:p>
        </p:txBody>
      </p:sp>
      <p:sp>
        <p:nvSpPr>
          <p:cNvPr id="6" name="Shape 3"/>
          <p:cNvSpPr/>
          <p:nvPr/>
        </p:nvSpPr>
        <p:spPr>
          <a:xfrm>
            <a:off x="2275403" y="4022527"/>
            <a:ext cx="415171" cy="415171"/>
          </a:xfrm>
          <a:prstGeom prst="roundRect">
            <a:avLst>
              <a:gd name="adj" fmla="val 26667"/>
            </a:avLst>
          </a:prstGeom>
          <a:solidFill>
            <a:srgbClr val="343131"/>
          </a:solidFill>
          <a:ln/>
        </p:spPr>
        <p:txBody>
          <a:bodyPr/>
          <a:lstStyle/>
          <a:p>
            <a:endParaRPr lang="en-GB"/>
          </a:p>
        </p:txBody>
      </p:sp>
      <p:sp>
        <p:nvSpPr>
          <p:cNvPr id="7" name="Text 4"/>
          <p:cNvSpPr/>
          <p:nvPr/>
        </p:nvSpPr>
        <p:spPr>
          <a:xfrm>
            <a:off x="2423517" y="4091702"/>
            <a:ext cx="118943" cy="276820"/>
          </a:xfrm>
          <a:prstGeom prst="rect">
            <a:avLst/>
          </a:prstGeom>
          <a:noFill/>
          <a:ln/>
        </p:spPr>
        <p:txBody>
          <a:bodyPr wrap="none" rtlCol="0" anchor="t"/>
          <a:lstStyle/>
          <a:p>
            <a:pPr marL="0" indent="0" algn="ctr">
              <a:lnSpc>
                <a:spcPts val="2179"/>
              </a:lnSpc>
              <a:buNone/>
            </a:pPr>
            <a:r>
              <a:rPr lang="en-US" sz="2179" dirty="0">
                <a:solidFill>
                  <a:srgbClr val="EBCCBB"/>
                </a:solidFill>
                <a:latin typeface="Gelasio" pitchFamily="34" charset="0"/>
                <a:ea typeface="Gelasio" pitchFamily="34" charset="-122"/>
                <a:cs typeface="Gelasio" pitchFamily="34" charset="-120"/>
              </a:rPr>
              <a:t>1</a:t>
            </a:r>
            <a:endParaRPr lang="en-US" sz="2179" dirty="0"/>
          </a:p>
        </p:txBody>
      </p:sp>
      <p:sp>
        <p:nvSpPr>
          <p:cNvPr id="8" name="Text 5"/>
          <p:cNvSpPr/>
          <p:nvPr/>
        </p:nvSpPr>
        <p:spPr>
          <a:xfrm>
            <a:off x="2875002" y="4022527"/>
            <a:ext cx="2306479" cy="288250"/>
          </a:xfrm>
          <a:prstGeom prst="rect">
            <a:avLst/>
          </a:prstGeom>
          <a:noFill/>
          <a:ln/>
        </p:spPr>
        <p:txBody>
          <a:bodyPr wrap="none" rtlCol="0" anchor="t"/>
          <a:lstStyle/>
          <a:p>
            <a:pPr marL="0" indent="0">
              <a:lnSpc>
                <a:spcPts val="2270"/>
              </a:lnSpc>
              <a:buNone/>
            </a:pPr>
            <a:r>
              <a:rPr lang="en-US" sz="1816" dirty="0">
                <a:solidFill>
                  <a:srgbClr val="EBCCBB"/>
                </a:solidFill>
                <a:latin typeface="Gelasio" pitchFamily="34" charset="0"/>
                <a:ea typeface="Gelasio" pitchFamily="34" charset="-122"/>
                <a:cs typeface="Gelasio" pitchFamily="34" charset="-120"/>
              </a:rPr>
              <a:t>History</a:t>
            </a:r>
            <a:endParaRPr lang="en-US" sz="1816" dirty="0"/>
          </a:p>
        </p:txBody>
      </p:sp>
      <p:sp>
        <p:nvSpPr>
          <p:cNvPr id="9" name="Text 6"/>
          <p:cNvSpPr/>
          <p:nvPr/>
        </p:nvSpPr>
        <p:spPr>
          <a:xfrm>
            <a:off x="2875002" y="4421386"/>
            <a:ext cx="4348043" cy="885825"/>
          </a:xfrm>
          <a:prstGeom prst="rect">
            <a:avLst/>
          </a:prstGeom>
          <a:noFill/>
          <a:ln/>
        </p:spPr>
        <p:txBody>
          <a:bodyPr wrap="square" rtlCol="0" anchor="t"/>
          <a:lstStyle/>
          <a:p>
            <a:pPr marL="0" indent="0">
              <a:lnSpc>
                <a:spcPts val="2325"/>
              </a:lnSpc>
              <a:buNone/>
            </a:pPr>
            <a:r>
              <a:rPr lang="en-US" sz="1453" dirty="0">
                <a:solidFill>
                  <a:srgbClr val="C9C2C0"/>
                </a:solidFill>
                <a:latin typeface="Gelasio" pitchFamily="34" charset="0"/>
                <a:ea typeface="Gelasio" pitchFamily="34" charset="-122"/>
                <a:cs typeface="Gelasio" pitchFamily="34" charset="-120"/>
              </a:rPr>
              <a:t>Artistic gymnastics has a rich history dating back to ancient Greece. It evolved over centuries, with the modern form gaining popularity in the 19th century.</a:t>
            </a:r>
            <a:endParaRPr lang="en-US" sz="1453" dirty="0"/>
          </a:p>
        </p:txBody>
      </p:sp>
      <p:sp>
        <p:nvSpPr>
          <p:cNvPr id="10" name="Shape 7"/>
          <p:cNvSpPr/>
          <p:nvPr/>
        </p:nvSpPr>
        <p:spPr>
          <a:xfrm>
            <a:off x="7407473" y="4022527"/>
            <a:ext cx="415171" cy="415171"/>
          </a:xfrm>
          <a:prstGeom prst="roundRect">
            <a:avLst>
              <a:gd name="adj" fmla="val 26667"/>
            </a:avLst>
          </a:prstGeom>
          <a:solidFill>
            <a:srgbClr val="343131"/>
          </a:solidFill>
          <a:ln/>
        </p:spPr>
        <p:txBody>
          <a:bodyPr/>
          <a:lstStyle/>
          <a:p>
            <a:endParaRPr lang="en-GB"/>
          </a:p>
        </p:txBody>
      </p:sp>
      <p:sp>
        <p:nvSpPr>
          <p:cNvPr id="11" name="Text 8"/>
          <p:cNvSpPr/>
          <p:nvPr/>
        </p:nvSpPr>
        <p:spPr>
          <a:xfrm>
            <a:off x="7537728" y="4091702"/>
            <a:ext cx="154662" cy="276820"/>
          </a:xfrm>
          <a:prstGeom prst="rect">
            <a:avLst/>
          </a:prstGeom>
          <a:noFill/>
          <a:ln/>
        </p:spPr>
        <p:txBody>
          <a:bodyPr wrap="none" rtlCol="0" anchor="t"/>
          <a:lstStyle/>
          <a:p>
            <a:pPr marL="0" indent="0" algn="ctr">
              <a:lnSpc>
                <a:spcPts val="2179"/>
              </a:lnSpc>
              <a:buNone/>
            </a:pPr>
            <a:r>
              <a:rPr lang="en-US" sz="2179" dirty="0">
                <a:solidFill>
                  <a:srgbClr val="EBCCBB"/>
                </a:solidFill>
                <a:latin typeface="Gelasio" pitchFamily="34" charset="0"/>
                <a:ea typeface="Gelasio" pitchFamily="34" charset="-122"/>
                <a:cs typeface="Gelasio" pitchFamily="34" charset="-120"/>
              </a:rPr>
              <a:t>2</a:t>
            </a:r>
            <a:endParaRPr lang="en-US" sz="2179" dirty="0"/>
          </a:p>
        </p:txBody>
      </p:sp>
      <p:sp>
        <p:nvSpPr>
          <p:cNvPr id="12" name="Text 9"/>
          <p:cNvSpPr/>
          <p:nvPr/>
        </p:nvSpPr>
        <p:spPr>
          <a:xfrm>
            <a:off x="8007072" y="4022527"/>
            <a:ext cx="2306479" cy="288250"/>
          </a:xfrm>
          <a:prstGeom prst="rect">
            <a:avLst/>
          </a:prstGeom>
          <a:noFill/>
          <a:ln/>
        </p:spPr>
        <p:txBody>
          <a:bodyPr wrap="none" rtlCol="0" anchor="t"/>
          <a:lstStyle/>
          <a:p>
            <a:pPr marL="0" indent="0">
              <a:lnSpc>
                <a:spcPts val="2270"/>
              </a:lnSpc>
              <a:buNone/>
            </a:pPr>
            <a:r>
              <a:rPr lang="en-US" sz="1816" dirty="0">
                <a:solidFill>
                  <a:srgbClr val="EBCCBB"/>
                </a:solidFill>
                <a:latin typeface="Gelasio" pitchFamily="34" charset="0"/>
                <a:ea typeface="Gelasio" pitchFamily="34" charset="-122"/>
                <a:cs typeface="Gelasio" pitchFamily="34" charset="-120"/>
              </a:rPr>
              <a:t>Apparatus</a:t>
            </a:r>
            <a:endParaRPr lang="en-US" sz="1816" dirty="0"/>
          </a:p>
        </p:txBody>
      </p:sp>
      <p:sp>
        <p:nvSpPr>
          <p:cNvPr id="13" name="Text 10"/>
          <p:cNvSpPr/>
          <p:nvPr/>
        </p:nvSpPr>
        <p:spPr>
          <a:xfrm>
            <a:off x="8007072" y="4421386"/>
            <a:ext cx="4348043" cy="1181100"/>
          </a:xfrm>
          <a:prstGeom prst="rect">
            <a:avLst/>
          </a:prstGeom>
          <a:noFill/>
          <a:ln/>
        </p:spPr>
        <p:txBody>
          <a:bodyPr wrap="square" rtlCol="0" anchor="t"/>
          <a:lstStyle/>
          <a:p>
            <a:pPr marL="0" indent="0">
              <a:lnSpc>
                <a:spcPts val="2325"/>
              </a:lnSpc>
              <a:buNone/>
            </a:pPr>
            <a:r>
              <a:rPr lang="en-US" sz="1453" dirty="0">
                <a:solidFill>
                  <a:srgbClr val="C9C2C0"/>
                </a:solidFill>
                <a:latin typeface="Gelasio" pitchFamily="34" charset="0"/>
                <a:ea typeface="Gelasio" pitchFamily="34" charset="-122"/>
                <a:cs typeface="Gelasio" pitchFamily="34" charset="-120"/>
              </a:rPr>
              <a:t>The sport encompasses four apparatus for women: uneven bars, balance beam, floor exercise, and vault. Men compete on six apparatus: rings, parallel bars, high bar, pommel horse, floor exercise, and vault.</a:t>
            </a:r>
            <a:endParaRPr lang="en-US" sz="1453" dirty="0"/>
          </a:p>
        </p:txBody>
      </p:sp>
      <p:sp>
        <p:nvSpPr>
          <p:cNvPr id="14" name="Shape 11"/>
          <p:cNvSpPr/>
          <p:nvPr/>
        </p:nvSpPr>
        <p:spPr>
          <a:xfrm>
            <a:off x="2275403" y="5994440"/>
            <a:ext cx="415171" cy="415171"/>
          </a:xfrm>
          <a:prstGeom prst="roundRect">
            <a:avLst>
              <a:gd name="adj" fmla="val 26667"/>
            </a:avLst>
          </a:prstGeom>
          <a:solidFill>
            <a:srgbClr val="343131"/>
          </a:solidFill>
          <a:ln/>
        </p:spPr>
        <p:txBody>
          <a:bodyPr/>
          <a:lstStyle/>
          <a:p>
            <a:endParaRPr lang="en-GB"/>
          </a:p>
        </p:txBody>
      </p:sp>
      <p:sp>
        <p:nvSpPr>
          <p:cNvPr id="15" name="Text 12"/>
          <p:cNvSpPr/>
          <p:nvPr/>
        </p:nvSpPr>
        <p:spPr>
          <a:xfrm>
            <a:off x="2406610" y="6063615"/>
            <a:ext cx="152757" cy="276820"/>
          </a:xfrm>
          <a:prstGeom prst="rect">
            <a:avLst/>
          </a:prstGeom>
          <a:noFill/>
          <a:ln/>
        </p:spPr>
        <p:txBody>
          <a:bodyPr wrap="none" rtlCol="0" anchor="t"/>
          <a:lstStyle/>
          <a:p>
            <a:pPr marL="0" indent="0" algn="ctr">
              <a:lnSpc>
                <a:spcPts val="2179"/>
              </a:lnSpc>
              <a:buNone/>
            </a:pPr>
            <a:r>
              <a:rPr lang="en-US" sz="2179" dirty="0">
                <a:solidFill>
                  <a:srgbClr val="EBCCBB"/>
                </a:solidFill>
                <a:latin typeface="Gelasio" pitchFamily="34" charset="0"/>
                <a:ea typeface="Gelasio" pitchFamily="34" charset="-122"/>
                <a:cs typeface="Gelasio" pitchFamily="34" charset="-120"/>
              </a:rPr>
              <a:t>3</a:t>
            </a:r>
            <a:endParaRPr lang="en-US" sz="2179" dirty="0"/>
          </a:p>
        </p:txBody>
      </p:sp>
      <p:sp>
        <p:nvSpPr>
          <p:cNvPr id="16" name="Text 13"/>
          <p:cNvSpPr/>
          <p:nvPr/>
        </p:nvSpPr>
        <p:spPr>
          <a:xfrm>
            <a:off x="2875002" y="5994440"/>
            <a:ext cx="2306479" cy="288250"/>
          </a:xfrm>
          <a:prstGeom prst="rect">
            <a:avLst/>
          </a:prstGeom>
          <a:noFill/>
          <a:ln/>
        </p:spPr>
        <p:txBody>
          <a:bodyPr wrap="none" rtlCol="0" anchor="t"/>
          <a:lstStyle/>
          <a:p>
            <a:pPr marL="0" indent="0">
              <a:lnSpc>
                <a:spcPts val="2270"/>
              </a:lnSpc>
              <a:buNone/>
            </a:pPr>
            <a:r>
              <a:rPr lang="en-US" sz="1816" dirty="0">
                <a:solidFill>
                  <a:srgbClr val="EBCCBB"/>
                </a:solidFill>
                <a:latin typeface="Gelasio" pitchFamily="34" charset="0"/>
                <a:ea typeface="Gelasio" pitchFamily="34" charset="-122"/>
                <a:cs typeface="Gelasio" pitchFamily="34" charset="-120"/>
              </a:rPr>
              <a:t>Scoring</a:t>
            </a:r>
            <a:endParaRPr lang="en-US" sz="1816" dirty="0"/>
          </a:p>
        </p:txBody>
      </p:sp>
      <p:sp>
        <p:nvSpPr>
          <p:cNvPr id="17" name="Text 14"/>
          <p:cNvSpPr/>
          <p:nvPr/>
        </p:nvSpPr>
        <p:spPr>
          <a:xfrm>
            <a:off x="2875002" y="6393299"/>
            <a:ext cx="4348043" cy="885825"/>
          </a:xfrm>
          <a:prstGeom prst="rect">
            <a:avLst/>
          </a:prstGeom>
          <a:noFill/>
          <a:ln/>
        </p:spPr>
        <p:txBody>
          <a:bodyPr wrap="square" rtlCol="0" anchor="t"/>
          <a:lstStyle/>
          <a:p>
            <a:pPr marL="0" indent="0">
              <a:lnSpc>
                <a:spcPts val="2325"/>
              </a:lnSpc>
              <a:buNone/>
            </a:pPr>
            <a:r>
              <a:rPr lang="en-US" sz="1453" dirty="0">
                <a:solidFill>
                  <a:srgbClr val="C9C2C0"/>
                </a:solidFill>
                <a:latin typeface="Gelasio" pitchFamily="34" charset="0"/>
                <a:ea typeface="Gelasio" pitchFamily="34" charset="-122"/>
                <a:cs typeface="Gelasio" pitchFamily="34" charset="-120"/>
              </a:rPr>
              <a:t>Gymnasts are scored based on the difficulty of their routine, the execution of their skills, and the artistry and expressiveness of their performance.</a:t>
            </a:r>
            <a:endParaRPr lang="en-US" sz="1453" dirty="0"/>
          </a:p>
        </p:txBody>
      </p:sp>
      <p:sp>
        <p:nvSpPr>
          <p:cNvPr id="18" name="Shape 15"/>
          <p:cNvSpPr/>
          <p:nvPr/>
        </p:nvSpPr>
        <p:spPr>
          <a:xfrm>
            <a:off x="7407473" y="5994440"/>
            <a:ext cx="415171" cy="415171"/>
          </a:xfrm>
          <a:prstGeom prst="roundRect">
            <a:avLst>
              <a:gd name="adj" fmla="val 26667"/>
            </a:avLst>
          </a:prstGeom>
          <a:solidFill>
            <a:srgbClr val="343131"/>
          </a:solidFill>
          <a:ln/>
        </p:spPr>
        <p:txBody>
          <a:bodyPr/>
          <a:lstStyle/>
          <a:p>
            <a:endParaRPr lang="en-GB"/>
          </a:p>
        </p:txBody>
      </p:sp>
      <p:sp>
        <p:nvSpPr>
          <p:cNvPr id="19" name="Text 16"/>
          <p:cNvSpPr/>
          <p:nvPr/>
        </p:nvSpPr>
        <p:spPr>
          <a:xfrm>
            <a:off x="7536894" y="6063615"/>
            <a:ext cx="156329" cy="276820"/>
          </a:xfrm>
          <a:prstGeom prst="rect">
            <a:avLst/>
          </a:prstGeom>
          <a:noFill/>
          <a:ln/>
        </p:spPr>
        <p:txBody>
          <a:bodyPr wrap="none" rtlCol="0" anchor="t"/>
          <a:lstStyle/>
          <a:p>
            <a:pPr marL="0" indent="0" algn="ctr">
              <a:lnSpc>
                <a:spcPts val="2179"/>
              </a:lnSpc>
              <a:buNone/>
            </a:pPr>
            <a:r>
              <a:rPr lang="en-US" sz="2179" dirty="0">
                <a:solidFill>
                  <a:srgbClr val="EBCCBB"/>
                </a:solidFill>
                <a:latin typeface="Gelasio" pitchFamily="34" charset="0"/>
                <a:ea typeface="Gelasio" pitchFamily="34" charset="-122"/>
                <a:cs typeface="Gelasio" pitchFamily="34" charset="-120"/>
              </a:rPr>
              <a:t>4</a:t>
            </a:r>
            <a:endParaRPr lang="en-US" sz="2179" dirty="0"/>
          </a:p>
        </p:txBody>
      </p:sp>
      <p:sp>
        <p:nvSpPr>
          <p:cNvPr id="20" name="Text 17"/>
          <p:cNvSpPr/>
          <p:nvPr/>
        </p:nvSpPr>
        <p:spPr>
          <a:xfrm>
            <a:off x="8007072" y="5994440"/>
            <a:ext cx="2306479" cy="288250"/>
          </a:xfrm>
          <a:prstGeom prst="rect">
            <a:avLst/>
          </a:prstGeom>
          <a:noFill/>
          <a:ln/>
        </p:spPr>
        <p:txBody>
          <a:bodyPr wrap="none" rtlCol="0" anchor="t"/>
          <a:lstStyle/>
          <a:p>
            <a:pPr marL="0" indent="0">
              <a:lnSpc>
                <a:spcPts val="2270"/>
              </a:lnSpc>
              <a:buNone/>
            </a:pPr>
            <a:r>
              <a:rPr lang="en-US" sz="1816" dirty="0">
                <a:solidFill>
                  <a:srgbClr val="EBCCBB"/>
                </a:solidFill>
                <a:latin typeface="Gelasio" pitchFamily="34" charset="0"/>
                <a:ea typeface="Gelasio" pitchFamily="34" charset="-122"/>
                <a:cs typeface="Gelasio" pitchFamily="34" charset="-120"/>
              </a:rPr>
              <a:t>Competition</a:t>
            </a:r>
            <a:endParaRPr lang="en-US" sz="1816" dirty="0"/>
          </a:p>
        </p:txBody>
      </p:sp>
      <p:sp>
        <p:nvSpPr>
          <p:cNvPr id="21" name="Text 18"/>
          <p:cNvSpPr/>
          <p:nvPr/>
        </p:nvSpPr>
        <p:spPr>
          <a:xfrm>
            <a:off x="8007072" y="6393299"/>
            <a:ext cx="4348043" cy="1181100"/>
          </a:xfrm>
          <a:prstGeom prst="rect">
            <a:avLst/>
          </a:prstGeom>
          <a:noFill/>
          <a:ln/>
        </p:spPr>
        <p:txBody>
          <a:bodyPr wrap="square" rtlCol="0" anchor="t"/>
          <a:lstStyle/>
          <a:p>
            <a:pPr marL="0" indent="0">
              <a:lnSpc>
                <a:spcPts val="2325"/>
              </a:lnSpc>
              <a:buNone/>
            </a:pPr>
            <a:r>
              <a:rPr lang="en-US" sz="1453" dirty="0">
                <a:solidFill>
                  <a:srgbClr val="C9C2C0"/>
                </a:solidFill>
                <a:latin typeface="Gelasio" pitchFamily="34" charset="0"/>
                <a:ea typeface="Gelasio" pitchFamily="34" charset="-122"/>
                <a:cs typeface="Gelasio" pitchFamily="34" charset="-120"/>
              </a:rPr>
              <a:t>Artistic gymnastics competitions take place at various levels, from local and regional competitions to international events, including the Olympic Games.</a:t>
            </a:r>
            <a:endParaRPr lang="en-US" sz="1453"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302D2C"/>
          </a:solidFill>
          <a:ln/>
        </p:spPr>
        <p:txBody>
          <a:bodyPr/>
          <a:lstStyle/>
          <a:p>
            <a:endParaRPr lang="en-GB"/>
          </a:p>
        </p:txBody>
      </p:sp>
      <p:sp>
        <p:nvSpPr>
          <p:cNvPr id="3" name="Shape 1"/>
          <p:cNvSpPr/>
          <p:nvPr/>
        </p:nvSpPr>
        <p:spPr>
          <a:xfrm>
            <a:off x="0" y="0"/>
            <a:ext cx="14630400" cy="8229600"/>
          </a:xfrm>
          <a:prstGeom prst="rect">
            <a:avLst/>
          </a:prstGeom>
          <a:solidFill>
            <a:srgbClr val="464342"/>
          </a:solidFill>
          <a:ln/>
        </p:spPr>
        <p:txBody>
          <a:bodyPr/>
          <a:lstStyle/>
          <a:p>
            <a:endParaRPr lang="en-GB"/>
          </a:p>
        </p:txBody>
      </p:sp>
      <p:sp>
        <p:nvSpPr>
          <p:cNvPr id="4" name="Text 2"/>
          <p:cNvSpPr/>
          <p:nvPr/>
        </p:nvSpPr>
        <p:spPr>
          <a:xfrm>
            <a:off x="864037" y="1610439"/>
            <a:ext cx="8069104" cy="771525"/>
          </a:xfrm>
          <a:prstGeom prst="rect">
            <a:avLst/>
          </a:prstGeom>
          <a:noFill/>
          <a:ln/>
        </p:spPr>
        <p:txBody>
          <a:bodyPr wrap="none" rtlCol="0" anchor="t"/>
          <a:lstStyle/>
          <a:p>
            <a:pPr marL="0" indent="0">
              <a:lnSpc>
                <a:spcPts val="6075"/>
              </a:lnSpc>
              <a:buNone/>
            </a:pPr>
            <a:r>
              <a:rPr lang="en-US" sz="4860" dirty="0">
                <a:solidFill>
                  <a:srgbClr val="EBCCBB"/>
                </a:solidFill>
                <a:latin typeface="Gelasio" pitchFamily="34" charset="0"/>
                <a:ea typeface="Gelasio" pitchFamily="34" charset="-122"/>
                <a:cs typeface="Gelasio" pitchFamily="34" charset="-120"/>
              </a:rPr>
              <a:t>Details of Artistic Gymnastics</a:t>
            </a:r>
            <a:endParaRPr lang="en-US" sz="4860" dirty="0"/>
          </a:p>
        </p:txBody>
      </p:sp>
      <p:sp>
        <p:nvSpPr>
          <p:cNvPr id="5" name="Text 3"/>
          <p:cNvSpPr/>
          <p:nvPr/>
        </p:nvSpPr>
        <p:spPr>
          <a:xfrm>
            <a:off x="864037" y="2999065"/>
            <a:ext cx="3086100" cy="385763"/>
          </a:xfrm>
          <a:prstGeom prst="rect">
            <a:avLst/>
          </a:prstGeom>
          <a:noFill/>
          <a:ln/>
        </p:spPr>
        <p:txBody>
          <a:bodyPr wrap="none" rtlCol="0" anchor="t"/>
          <a:lstStyle/>
          <a:p>
            <a:pPr marL="0" indent="0">
              <a:lnSpc>
                <a:spcPts val="3038"/>
              </a:lnSpc>
              <a:buNone/>
            </a:pPr>
            <a:r>
              <a:rPr lang="en-US" sz="2430" dirty="0">
                <a:solidFill>
                  <a:srgbClr val="EBCCBB"/>
                </a:solidFill>
                <a:latin typeface="Gelasio" pitchFamily="34" charset="0"/>
                <a:ea typeface="Gelasio" pitchFamily="34" charset="-122"/>
                <a:cs typeface="Gelasio" pitchFamily="34" charset="-120"/>
              </a:rPr>
              <a:t>Uneven Bars</a:t>
            </a:r>
            <a:endParaRPr lang="en-US" sz="2430" dirty="0"/>
          </a:p>
        </p:txBody>
      </p:sp>
      <p:sp>
        <p:nvSpPr>
          <p:cNvPr id="6" name="Text 4"/>
          <p:cNvSpPr/>
          <p:nvPr/>
        </p:nvSpPr>
        <p:spPr>
          <a:xfrm>
            <a:off x="864037" y="3631644"/>
            <a:ext cx="3898821" cy="1975247"/>
          </a:xfrm>
          <a:prstGeom prst="rect">
            <a:avLst/>
          </a:prstGeom>
          <a:noFill/>
          <a:ln/>
        </p:spPr>
        <p:txBody>
          <a:bodyPr wrap="square" rtlCol="0" anchor="t"/>
          <a:lstStyle/>
          <a:p>
            <a:pPr marL="0" indent="0">
              <a:lnSpc>
                <a:spcPts val="3110"/>
              </a:lnSpc>
              <a:buNone/>
            </a:pPr>
            <a:r>
              <a:rPr lang="en-US" sz="1944" dirty="0">
                <a:solidFill>
                  <a:srgbClr val="C9C2C0"/>
                </a:solidFill>
                <a:latin typeface="Gelasio" pitchFamily="34" charset="0"/>
                <a:ea typeface="Gelasio" pitchFamily="34" charset="-122"/>
                <a:cs typeface="Gelasio" pitchFamily="34" charset="-120"/>
              </a:rPr>
              <a:t>This apparatus requires exceptional strength, flexibility, and coordination. Gymnasts perform a series of swings, flips, and twists, showcasing incredible athleticism.</a:t>
            </a:r>
            <a:endParaRPr lang="en-US" sz="1944" dirty="0"/>
          </a:p>
        </p:txBody>
      </p:sp>
      <p:sp>
        <p:nvSpPr>
          <p:cNvPr id="7" name="Text 5"/>
          <p:cNvSpPr/>
          <p:nvPr/>
        </p:nvSpPr>
        <p:spPr>
          <a:xfrm>
            <a:off x="5372695" y="2999065"/>
            <a:ext cx="3086100" cy="385763"/>
          </a:xfrm>
          <a:prstGeom prst="rect">
            <a:avLst/>
          </a:prstGeom>
          <a:noFill/>
          <a:ln/>
        </p:spPr>
        <p:txBody>
          <a:bodyPr wrap="none" rtlCol="0" anchor="t"/>
          <a:lstStyle/>
          <a:p>
            <a:pPr marL="0" indent="0">
              <a:lnSpc>
                <a:spcPts val="3038"/>
              </a:lnSpc>
              <a:buNone/>
            </a:pPr>
            <a:r>
              <a:rPr lang="en-US" sz="2430" dirty="0">
                <a:solidFill>
                  <a:srgbClr val="EBCCBB"/>
                </a:solidFill>
                <a:latin typeface="Gelasio" pitchFamily="34" charset="0"/>
                <a:ea typeface="Gelasio" pitchFamily="34" charset="-122"/>
                <a:cs typeface="Gelasio" pitchFamily="34" charset="-120"/>
              </a:rPr>
              <a:t>Balance Beam</a:t>
            </a:r>
            <a:endParaRPr lang="en-US" sz="2430" dirty="0"/>
          </a:p>
        </p:txBody>
      </p:sp>
      <p:sp>
        <p:nvSpPr>
          <p:cNvPr id="8" name="Text 6"/>
          <p:cNvSpPr/>
          <p:nvPr/>
        </p:nvSpPr>
        <p:spPr>
          <a:xfrm>
            <a:off x="5372695" y="3631644"/>
            <a:ext cx="3898821" cy="2370296"/>
          </a:xfrm>
          <a:prstGeom prst="rect">
            <a:avLst/>
          </a:prstGeom>
          <a:noFill/>
          <a:ln/>
        </p:spPr>
        <p:txBody>
          <a:bodyPr wrap="square" rtlCol="0" anchor="t"/>
          <a:lstStyle/>
          <a:p>
            <a:pPr marL="0" indent="0">
              <a:lnSpc>
                <a:spcPts val="3110"/>
              </a:lnSpc>
              <a:buNone/>
            </a:pPr>
            <a:r>
              <a:rPr lang="en-US" sz="1944" dirty="0">
                <a:solidFill>
                  <a:srgbClr val="C9C2C0"/>
                </a:solidFill>
                <a:latin typeface="Gelasio" pitchFamily="34" charset="0"/>
                <a:ea typeface="Gelasio" pitchFamily="34" charset="-122"/>
                <a:cs typeface="Gelasio" pitchFamily="34" charset="-120"/>
              </a:rPr>
              <a:t>The balance beam demands remarkable balance, grace, and control. Gymnasts perform a sequence of acrobatic elements, leaps, and turns, maintaining a delicate equilibrium.</a:t>
            </a:r>
            <a:endParaRPr lang="en-US" sz="1944" dirty="0"/>
          </a:p>
        </p:txBody>
      </p:sp>
      <p:sp>
        <p:nvSpPr>
          <p:cNvPr id="9" name="Text 7"/>
          <p:cNvSpPr/>
          <p:nvPr/>
        </p:nvSpPr>
        <p:spPr>
          <a:xfrm>
            <a:off x="9881354" y="2999065"/>
            <a:ext cx="3086100" cy="385763"/>
          </a:xfrm>
          <a:prstGeom prst="rect">
            <a:avLst/>
          </a:prstGeom>
          <a:noFill/>
          <a:ln/>
        </p:spPr>
        <p:txBody>
          <a:bodyPr wrap="none" rtlCol="0" anchor="t"/>
          <a:lstStyle/>
          <a:p>
            <a:pPr marL="0" indent="0">
              <a:lnSpc>
                <a:spcPts val="3038"/>
              </a:lnSpc>
              <a:buNone/>
            </a:pPr>
            <a:r>
              <a:rPr lang="en-US" sz="2430" dirty="0">
                <a:solidFill>
                  <a:srgbClr val="EBCCBB"/>
                </a:solidFill>
                <a:latin typeface="Gelasio" pitchFamily="34" charset="0"/>
                <a:ea typeface="Gelasio" pitchFamily="34" charset="-122"/>
                <a:cs typeface="Gelasio" pitchFamily="34" charset="-120"/>
              </a:rPr>
              <a:t>Floor Exercise</a:t>
            </a:r>
            <a:endParaRPr lang="en-US" sz="2430" dirty="0"/>
          </a:p>
        </p:txBody>
      </p:sp>
      <p:sp>
        <p:nvSpPr>
          <p:cNvPr id="10" name="Text 8"/>
          <p:cNvSpPr/>
          <p:nvPr/>
        </p:nvSpPr>
        <p:spPr>
          <a:xfrm>
            <a:off x="9881354" y="3631644"/>
            <a:ext cx="3898821" cy="2765346"/>
          </a:xfrm>
          <a:prstGeom prst="rect">
            <a:avLst/>
          </a:prstGeom>
          <a:noFill/>
          <a:ln/>
        </p:spPr>
        <p:txBody>
          <a:bodyPr wrap="square" rtlCol="0" anchor="t"/>
          <a:lstStyle/>
          <a:p>
            <a:pPr marL="0" indent="0">
              <a:lnSpc>
                <a:spcPts val="3110"/>
              </a:lnSpc>
              <a:buNone/>
            </a:pPr>
            <a:r>
              <a:rPr lang="en-US" sz="1944" dirty="0">
                <a:solidFill>
                  <a:srgbClr val="C9C2C0"/>
                </a:solidFill>
                <a:latin typeface="Gelasio" pitchFamily="34" charset="0"/>
                <a:ea typeface="Gelasio" pitchFamily="34" charset="-122"/>
                <a:cs typeface="Gelasio" pitchFamily="34" charset="-120"/>
              </a:rPr>
              <a:t>Floor exercise combines power, artistry, and expressiveness. Gymnasts perform a choreographed routine that includes tumbling, dance elements, and acrobatics, often accompanied by music.</a:t>
            </a:r>
            <a:endParaRPr lang="en-US" sz="1944"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302D2C"/>
          </a:solidFill>
          <a:ln/>
        </p:spPr>
        <p:txBody>
          <a:bodyPr/>
          <a:lstStyle/>
          <a:p>
            <a:endParaRPr lang="en-GB"/>
          </a:p>
        </p:txBody>
      </p:sp>
      <p:sp>
        <p:nvSpPr>
          <p:cNvPr id="3" name="Shape 1"/>
          <p:cNvSpPr/>
          <p:nvPr/>
        </p:nvSpPr>
        <p:spPr>
          <a:xfrm>
            <a:off x="0" y="0"/>
            <a:ext cx="14630400" cy="8229600"/>
          </a:xfrm>
          <a:prstGeom prst="rect">
            <a:avLst/>
          </a:prstGeom>
          <a:solidFill>
            <a:srgbClr val="464342"/>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5" name="Text 2"/>
          <p:cNvSpPr/>
          <p:nvPr/>
        </p:nvSpPr>
        <p:spPr>
          <a:xfrm>
            <a:off x="6170057" y="1154668"/>
            <a:ext cx="6634401" cy="610433"/>
          </a:xfrm>
          <a:prstGeom prst="rect">
            <a:avLst/>
          </a:prstGeom>
          <a:noFill/>
          <a:ln/>
        </p:spPr>
        <p:txBody>
          <a:bodyPr wrap="none" rtlCol="0" anchor="t"/>
          <a:lstStyle/>
          <a:p>
            <a:pPr marL="0" indent="0">
              <a:lnSpc>
                <a:spcPts val="4807"/>
              </a:lnSpc>
              <a:buNone/>
            </a:pPr>
            <a:r>
              <a:rPr lang="en-US" sz="3845" dirty="0">
                <a:solidFill>
                  <a:srgbClr val="EBCCBB"/>
                </a:solidFill>
                <a:latin typeface="Gelasio" pitchFamily="34" charset="0"/>
                <a:ea typeface="Gelasio" pitchFamily="34" charset="-122"/>
                <a:cs typeface="Gelasio" pitchFamily="34" charset="-120"/>
              </a:rPr>
              <a:t>Benefits of Artistic Gymnastics</a:t>
            </a:r>
            <a:endParaRPr lang="en-US" sz="3845" dirty="0"/>
          </a:p>
        </p:txBody>
      </p:sp>
      <p:sp>
        <p:nvSpPr>
          <p:cNvPr id="6" name="Shape 3"/>
          <p:cNvSpPr/>
          <p:nvPr/>
        </p:nvSpPr>
        <p:spPr>
          <a:xfrm>
            <a:off x="6170057" y="2057995"/>
            <a:ext cx="7776686" cy="1437918"/>
          </a:xfrm>
          <a:prstGeom prst="roundRect">
            <a:avLst>
              <a:gd name="adj" fmla="val 8151"/>
            </a:avLst>
          </a:prstGeom>
          <a:solidFill>
            <a:srgbClr val="343131"/>
          </a:solidFill>
          <a:ln/>
        </p:spPr>
        <p:txBody>
          <a:bodyPr/>
          <a:lstStyle/>
          <a:p>
            <a:endParaRPr lang="en-GB"/>
          </a:p>
        </p:txBody>
      </p:sp>
      <p:sp>
        <p:nvSpPr>
          <p:cNvPr id="7" name="Text 4"/>
          <p:cNvSpPr/>
          <p:nvPr/>
        </p:nvSpPr>
        <p:spPr>
          <a:xfrm>
            <a:off x="6365319" y="2253258"/>
            <a:ext cx="2441734" cy="305157"/>
          </a:xfrm>
          <a:prstGeom prst="rect">
            <a:avLst/>
          </a:prstGeom>
          <a:noFill/>
          <a:ln/>
        </p:spPr>
        <p:txBody>
          <a:bodyPr wrap="none" rtlCol="0" anchor="t"/>
          <a:lstStyle/>
          <a:p>
            <a:pPr marL="0" indent="0">
              <a:lnSpc>
                <a:spcPts val="2403"/>
              </a:lnSpc>
              <a:buNone/>
            </a:pPr>
            <a:r>
              <a:rPr lang="en-US" sz="1923" dirty="0">
                <a:solidFill>
                  <a:srgbClr val="EBCCBB"/>
                </a:solidFill>
                <a:latin typeface="Gelasio" pitchFamily="34" charset="0"/>
                <a:ea typeface="Gelasio" pitchFamily="34" charset="-122"/>
                <a:cs typeface="Gelasio" pitchFamily="34" charset="-120"/>
              </a:rPr>
              <a:t>Physical Fitness</a:t>
            </a:r>
            <a:endParaRPr lang="en-US" sz="1923" dirty="0"/>
          </a:p>
        </p:txBody>
      </p:sp>
      <p:sp>
        <p:nvSpPr>
          <p:cNvPr id="8" name="Text 5"/>
          <p:cNvSpPr/>
          <p:nvPr/>
        </p:nvSpPr>
        <p:spPr>
          <a:xfrm>
            <a:off x="6365319" y="2675573"/>
            <a:ext cx="7386161" cy="625078"/>
          </a:xfrm>
          <a:prstGeom prst="rect">
            <a:avLst/>
          </a:prstGeom>
          <a:noFill/>
          <a:ln/>
        </p:spPr>
        <p:txBody>
          <a:bodyPr wrap="square" rtlCol="0" anchor="t"/>
          <a:lstStyle/>
          <a:p>
            <a:pPr marL="0" indent="0">
              <a:lnSpc>
                <a:spcPts val="2461"/>
              </a:lnSpc>
              <a:buNone/>
            </a:pPr>
            <a:r>
              <a:rPr lang="en-US" sz="1538" dirty="0">
                <a:solidFill>
                  <a:srgbClr val="C9C2C0"/>
                </a:solidFill>
                <a:latin typeface="Gelasio" pitchFamily="34" charset="0"/>
                <a:ea typeface="Gelasio" pitchFamily="34" charset="-122"/>
                <a:cs typeface="Gelasio" pitchFamily="34" charset="-120"/>
              </a:rPr>
              <a:t>Artistic gymnastics demands significant physical strength, flexibility, agility, and endurance. It develops a well-rounded physique and improves overall fitness.</a:t>
            </a:r>
            <a:endParaRPr lang="en-US" sz="1538" dirty="0"/>
          </a:p>
        </p:txBody>
      </p:sp>
      <p:sp>
        <p:nvSpPr>
          <p:cNvPr id="9" name="Shape 6"/>
          <p:cNvSpPr/>
          <p:nvPr/>
        </p:nvSpPr>
        <p:spPr>
          <a:xfrm>
            <a:off x="6170057" y="3691176"/>
            <a:ext cx="7776686" cy="1437918"/>
          </a:xfrm>
          <a:prstGeom prst="roundRect">
            <a:avLst>
              <a:gd name="adj" fmla="val 8151"/>
            </a:avLst>
          </a:prstGeom>
          <a:solidFill>
            <a:srgbClr val="343131"/>
          </a:solidFill>
          <a:ln/>
        </p:spPr>
        <p:txBody>
          <a:bodyPr/>
          <a:lstStyle/>
          <a:p>
            <a:endParaRPr lang="en-GB"/>
          </a:p>
        </p:txBody>
      </p:sp>
      <p:sp>
        <p:nvSpPr>
          <p:cNvPr id="10" name="Text 7"/>
          <p:cNvSpPr/>
          <p:nvPr/>
        </p:nvSpPr>
        <p:spPr>
          <a:xfrm>
            <a:off x="6365319" y="3886438"/>
            <a:ext cx="2441734" cy="305157"/>
          </a:xfrm>
          <a:prstGeom prst="rect">
            <a:avLst/>
          </a:prstGeom>
          <a:noFill/>
          <a:ln/>
        </p:spPr>
        <p:txBody>
          <a:bodyPr wrap="none" rtlCol="0" anchor="t"/>
          <a:lstStyle/>
          <a:p>
            <a:pPr marL="0" indent="0">
              <a:lnSpc>
                <a:spcPts val="2403"/>
              </a:lnSpc>
              <a:buNone/>
            </a:pPr>
            <a:r>
              <a:rPr lang="en-US" sz="1923" dirty="0">
                <a:solidFill>
                  <a:srgbClr val="EBCCBB"/>
                </a:solidFill>
                <a:latin typeface="Gelasio" pitchFamily="34" charset="0"/>
                <a:ea typeface="Gelasio" pitchFamily="34" charset="-122"/>
                <a:cs typeface="Gelasio" pitchFamily="34" charset="-120"/>
              </a:rPr>
              <a:t>Mental Discipline</a:t>
            </a:r>
            <a:endParaRPr lang="en-US" sz="1923" dirty="0"/>
          </a:p>
        </p:txBody>
      </p:sp>
      <p:sp>
        <p:nvSpPr>
          <p:cNvPr id="11" name="Text 8"/>
          <p:cNvSpPr/>
          <p:nvPr/>
        </p:nvSpPr>
        <p:spPr>
          <a:xfrm>
            <a:off x="6365319" y="4308753"/>
            <a:ext cx="7386161" cy="625078"/>
          </a:xfrm>
          <a:prstGeom prst="rect">
            <a:avLst/>
          </a:prstGeom>
          <a:noFill/>
          <a:ln/>
        </p:spPr>
        <p:txBody>
          <a:bodyPr wrap="square" rtlCol="0" anchor="t"/>
          <a:lstStyle/>
          <a:p>
            <a:pPr marL="0" indent="0">
              <a:lnSpc>
                <a:spcPts val="2461"/>
              </a:lnSpc>
              <a:buNone/>
            </a:pPr>
            <a:r>
              <a:rPr lang="en-US" sz="1538" dirty="0">
                <a:solidFill>
                  <a:srgbClr val="C9C2C0"/>
                </a:solidFill>
                <a:latin typeface="Gelasio" pitchFamily="34" charset="0"/>
                <a:ea typeface="Gelasio" pitchFamily="34" charset="-122"/>
                <a:cs typeface="Gelasio" pitchFamily="34" charset="-120"/>
              </a:rPr>
              <a:t>Gymnastics requires intense focus, concentration, and mental toughness. It promotes discipline, perseverance, and a strong work ethic.</a:t>
            </a:r>
            <a:endParaRPr lang="en-US" sz="1538" dirty="0"/>
          </a:p>
        </p:txBody>
      </p:sp>
      <p:sp>
        <p:nvSpPr>
          <p:cNvPr id="12" name="Shape 9"/>
          <p:cNvSpPr/>
          <p:nvPr/>
        </p:nvSpPr>
        <p:spPr>
          <a:xfrm>
            <a:off x="6170057" y="5324356"/>
            <a:ext cx="7776686" cy="1750457"/>
          </a:xfrm>
          <a:prstGeom prst="roundRect">
            <a:avLst>
              <a:gd name="adj" fmla="val 6696"/>
            </a:avLst>
          </a:prstGeom>
          <a:solidFill>
            <a:srgbClr val="343131"/>
          </a:solidFill>
          <a:ln/>
        </p:spPr>
        <p:txBody>
          <a:bodyPr/>
          <a:lstStyle/>
          <a:p>
            <a:endParaRPr lang="en-GB"/>
          </a:p>
        </p:txBody>
      </p:sp>
      <p:sp>
        <p:nvSpPr>
          <p:cNvPr id="13" name="Text 10"/>
          <p:cNvSpPr/>
          <p:nvPr/>
        </p:nvSpPr>
        <p:spPr>
          <a:xfrm>
            <a:off x="6365319" y="5519618"/>
            <a:ext cx="2569964" cy="305157"/>
          </a:xfrm>
          <a:prstGeom prst="rect">
            <a:avLst/>
          </a:prstGeom>
          <a:noFill/>
          <a:ln/>
        </p:spPr>
        <p:txBody>
          <a:bodyPr wrap="none" rtlCol="0" anchor="t"/>
          <a:lstStyle/>
          <a:p>
            <a:pPr marL="0" indent="0">
              <a:lnSpc>
                <a:spcPts val="2403"/>
              </a:lnSpc>
              <a:buNone/>
            </a:pPr>
            <a:r>
              <a:rPr lang="en-US" sz="1923" dirty="0">
                <a:solidFill>
                  <a:srgbClr val="EBCCBB"/>
                </a:solidFill>
                <a:latin typeface="Gelasio" pitchFamily="34" charset="0"/>
                <a:ea typeface="Gelasio" pitchFamily="34" charset="-122"/>
                <a:cs typeface="Gelasio" pitchFamily="34" charset="-120"/>
              </a:rPr>
              <a:t>Coordination &amp; Balance</a:t>
            </a:r>
            <a:endParaRPr lang="en-US" sz="1923" dirty="0"/>
          </a:p>
        </p:txBody>
      </p:sp>
      <p:sp>
        <p:nvSpPr>
          <p:cNvPr id="14" name="Text 11"/>
          <p:cNvSpPr/>
          <p:nvPr/>
        </p:nvSpPr>
        <p:spPr>
          <a:xfrm>
            <a:off x="6365319" y="5941933"/>
            <a:ext cx="7386161" cy="937617"/>
          </a:xfrm>
          <a:prstGeom prst="rect">
            <a:avLst/>
          </a:prstGeom>
          <a:noFill/>
          <a:ln/>
        </p:spPr>
        <p:txBody>
          <a:bodyPr wrap="square" rtlCol="0" anchor="t"/>
          <a:lstStyle/>
          <a:p>
            <a:pPr marL="0" indent="0">
              <a:lnSpc>
                <a:spcPts val="2461"/>
              </a:lnSpc>
              <a:buNone/>
            </a:pPr>
            <a:r>
              <a:rPr lang="en-US" sz="1538" dirty="0">
                <a:solidFill>
                  <a:srgbClr val="C9C2C0"/>
                </a:solidFill>
                <a:latin typeface="Gelasio" pitchFamily="34" charset="0"/>
                <a:ea typeface="Gelasio" pitchFamily="34" charset="-122"/>
                <a:cs typeface="Gelasio" pitchFamily="34" charset="-120"/>
              </a:rPr>
              <a:t>The intricate movements and complex routines in gymnastics enhance coordination, balance, and spatial awareness. It refines the body's ability to move with precision and control.</a:t>
            </a:r>
            <a:endParaRPr lang="en-US" sz="1538"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302D2C"/>
          </a:solidFill>
          <a:ln/>
        </p:spPr>
        <p:txBody>
          <a:bodyPr/>
          <a:lstStyle/>
          <a:p>
            <a:endParaRPr lang="en-GB"/>
          </a:p>
        </p:txBody>
      </p:sp>
      <p:sp>
        <p:nvSpPr>
          <p:cNvPr id="3" name="Shape 1"/>
          <p:cNvSpPr/>
          <p:nvPr/>
        </p:nvSpPr>
        <p:spPr>
          <a:xfrm>
            <a:off x="0" y="0"/>
            <a:ext cx="14630400" cy="8229600"/>
          </a:xfrm>
          <a:prstGeom prst="rect">
            <a:avLst/>
          </a:prstGeom>
          <a:solidFill>
            <a:srgbClr val="464342"/>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5" name="Text 2"/>
          <p:cNvSpPr/>
          <p:nvPr/>
        </p:nvSpPr>
        <p:spPr>
          <a:xfrm>
            <a:off x="864037" y="913209"/>
            <a:ext cx="7415927" cy="1543050"/>
          </a:xfrm>
          <a:prstGeom prst="rect">
            <a:avLst/>
          </a:prstGeom>
          <a:noFill/>
          <a:ln/>
        </p:spPr>
        <p:txBody>
          <a:bodyPr wrap="square" rtlCol="0" anchor="t"/>
          <a:lstStyle/>
          <a:p>
            <a:pPr marL="0" indent="0">
              <a:lnSpc>
                <a:spcPts val="6075"/>
              </a:lnSpc>
              <a:buNone/>
            </a:pPr>
            <a:r>
              <a:rPr lang="en-US" sz="4860" dirty="0">
                <a:solidFill>
                  <a:srgbClr val="EBCCBB"/>
                </a:solidFill>
                <a:latin typeface="Gelasio" pitchFamily="34" charset="0"/>
                <a:ea typeface="Gelasio" pitchFamily="34" charset="-122"/>
                <a:cs typeface="Gelasio" pitchFamily="34" charset="-120"/>
              </a:rPr>
              <a:t>Fun Facts about Artistic Gymnastics</a:t>
            </a:r>
            <a:endParaRPr lang="en-US" sz="4860" dirty="0"/>
          </a:p>
        </p:txBody>
      </p:sp>
      <p:sp>
        <p:nvSpPr>
          <p:cNvPr id="6" name="Shape 3"/>
          <p:cNvSpPr/>
          <p:nvPr/>
        </p:nvSpPr>
        <p:spPr>
          <a:xfrm>
            <a:off x="864037" y="2826544"/>
            <a:ext cx="7415927" cy="1496616"/>
          </a:xfrm>
          <a:prstGeom prst="rect">
            <a:avLst/>
          </a:prstGeom>
          <a:solidFill>
            <a:srgbClr val="343131"/>
          </a:solidFill>
          <a:ln/>
        </p:spPr>
        <p:txBody>
          <a:bodyPr/>
          <a:lstStyle/>
          <a:p>
            <a:endParaRPr lang="en-GB"/>
          </a:p>
        </p:txBody>
      </p:sp>
      <p:sp>
        <p:nvSpPr>
          <p:cNvPr id="7" name="Text 4"/>
          <p:cNvSpPr/>
          <p:nvPr/>
        </p:nvSpPr>
        <p:spPr>
          <a:xfrm>
            <a:off x="1110853" y="2982277"/>
            <a:ext cx="6922294" cy="1185148"/>
          </a:xfrm>
          <a:prstGeom prst="rect">
            <a:avLst/>
          </a:prstGeom>
          <a:noFill/>
          <a:ln/>
        </p:spPr>
        <p:txBody>
          <a:bodyPr wrap="square" rtlCol="0" anchor="t"/>
          <a:lstStyle/>
          <a:p>
            <a:pPr marL="0" indent="0">
              <a:lnSpc>
                <a:spcPts val="3110"/>
              </a:lnSpc>
              <a:buNone/>
            </a:pPr>
            <a:r>
              <a:rPr lang="en-US" sz="1944" dirty="0">
                <a:solidFill>
                  <a:srgbClr val="C9C2C0"/>
                </a:solidFill>
                <a:latin typeface="Gelasio" pitchFamily="34" charset="0"/>
                <a:ea typeface="Gelasio" pitchFamily="34" charset="-122"/>
                <a:cs typeface="Gelasio" pitchFamily="34" charset="-120"/>
              </a:rPr>
              <a:t>The first recorded gymnastics competition took place in ancient Greece, with a series of events including running, wrestling, and boxing.</a:t>
            </a:r>
            <a:endParaRPr lang="en-US" sz="1944" dirty="0"/>
          </a:p>
        </p:txBody>
      </p:sp>
      <p:sp>
        <p:nvSpPr>
          <p:cNvPr id="8" name="Text 5"/>
          <p:cNvSpPr/>
          <p:nvPr/>
        </p:nvSpPr>
        <p:spPr>
          <a:xfrm>
            <a:off x="1110853" y="4478893"/>
            <a:ext cx="6922294" cy="1185148"/>
          </a:xfrm>
          <a:prstGeom prst="rect">
            <a:avLst/>
          </a:prstGeom>
          <a:noFill/>
          <a:ln/>
        </p:spPr>
        <p:txBody>
          <a:bodyPr wrap="square" rtlCol="0" anchor="t"/>
          <a:lstStyle/>
          <a:p>
            <a:pPr marL="0" indent="0">
              <a:lnSpc>
                <a:spcPts val="3110"/>
              </a:lnSpc>
              <a:buNone/>
            </a:pPr>
            <a:r>
              <a:rPr lang="en-US" sz="1944" dirty="0">
                <a:solidFill>
                  <a:srgbClr val="C9C2C0"/>
                </a:solidFill>
                <a:latin typeface="Gelasio" pitchFamily="34" charset="0"/>
                <a:ea typeface="Gelasio" pitchFamily="34" charset="-122"/>
                <a:cs typeface="Gelasio" pitchFamily="34" charset="-120"/>
              </a:rPr>
              <a:t>The first Olympic Games in 1896 featured gymnastics as one of the core sports. It has remained a major event in the Summer Olympics ever since.</a:t>
            </a:r>
            <a:endParaRPr lang="en-US" sz="1944" dirty="0"/>
          </a:p>
        </p:txBody>
      </p:sp>
      <p:sp>
        <p:nvSpPr>
          <p:cNvPr id="9" name="Shape 6"/>
          <p:cNvSpPr/>
          <p:nvPr/>
        </p:nvSpPr>
        <p:spPr>
          <a:xfrm>
            <a:off x="864037" y="5819775"/>
            <a:ext cx="7415927" cy="1496616"/>
          </a:xfrm>
          <a:prstGeom prst="rect">
            <a:avLst/>
          </a:prstGeom>
          <a:solidFill>
            <a:srgbClr val="343131"/>
          </a:solidFill>
          <a:ln/>
        </p:spPr>
        <p:txBody>
          <a:bodyPr/>
          <a:lstStyle/>
          <a:p>
            <a:endParaRPr lang="en-GB"/>
          </a:p>
        </p:txBody>
      </p:sp>
      <p:sp>
        <p:nvSpPr>
          <p:cNvPr id="10" name="Text 7"/>
          <p:cNvSpPr/>
          <p:nvPr/>
        </p:nvSpPr>
        <p:spPr>
          <a:xfrm>
            <a:off x="1110853" y="5975509"/>
            <a:ext cx="6922294" cy="1185148"/>
          </a:xfrm>
          <a:prstGeom prst="rect">
            <a:avLst/>
          </a:prstGeom>
          <a:noFill/>
          <a:ln/>
        </p:spPr>
        <p:txBody>
          <a:bodyPr wrap="square" rtlCol="0" anchor="t"/>
          <a:lstStyle/>
          <a:p>
            <a:pPr marL="0" indent="0">
              <a:lnSpc>
                <a:spcPts val="3110"/>
              </a:lnSpc>
              <a:buNone/>
            </a:pPr>
            <a:r>
              <a:rPr lang="en-US" sz="1944" dirty="0">
                <a:solidFill>
                  <a:srgbClr val="C9C2C0"/>
                </a:solidFill>
                <a:latin typeface="Gelasio" pitchFamily="34" charset="0"/>
                <a:ea typeface="Gelasio" pitchFamily="34" charset="-122"/>
                <a:cs typeface="Gelasio" pitchFamily="34" charset="-120"/>
              </a:rPr>
              <a:t>Some of the most famous gymnasts in history include Nadia Comăneci, Simone Biles, and Olga Korbut, who have achieved legendary status in the sport.</a:t>
            </a:r>
            <a:endParaRPr lang="en-US" sz="1944"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302D2C"/>
          </a:solidFill>
          <a:ln/>
        </p:spPr>
        <p:txBody>
          <a:bodyPr/>
          <a:lstStyle/>
          <a:p>
            <a:endParaRPr lang="en-GB"/>
          </a:p>
        </p:txBody>
      </p:sp>
      <p:sp>
        <p:nvSpPr>
          <p:cNvPr id="3" name="Shape 1"/>
          <p:cNvSpPr/>
          <p:nvPr/>
        </p:nvSpPr>
        <p:spPr>
          <a:xfrm>
            <a:off x="0" y="0"/>
            <a:ext cx="14630400" cy="8229600"/>
          </a:xfrm>
          <a:prstGeom prst="rect">
            <a:avLst/>
          </a:prstGeom>
          <a:solidFill>
            <a:srgbClr val="464342"/>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0" y="0"/>
            <a:ext cx="14630400" cy="3086100"/>
          </a:xfrm>
          <a:prstGeom prst="rect">
            <a:avLst/>
          </a:prstGeom>
        </p:spPr>
      </p:pic>
      <p:sp>
        <p:nvSpPr>
          <p:cNvPr id="5" name="Text 2"/>
          <p:cNvSpPr/>
          <p:nvPr/>
        </p:nvSpPr>
        <p:spPr>
          <a:xfrm>
            <a:off x="864037" y="4494371"/>
            <a:ext cx="9374743" cy="771525"/>
          </a:xfrm>
          <a:prstGeom prst="rect">
            <a:avLst/>
          </a:prstGeom>
          <a:noFill/>
          <a:ln/>
        </p:spPr>
        <p:txBody>
          <a:bodyPr wrap="none" rtlCol="0" anchor="t"/>
          <a:lstStyle/>
          <a:p>
            <a:pPr marL="0" indent="0">
              <a:lnSpc>
                <a:spcPts val="6075"/>
              </a:lnSpc>
              <a:buNone/>
            </a:pPr>
            <a:r>
              <a:rPr lang="en-US" sz="4860" dirty="0">
                <a:solidFill>
                  <a:srgbClr val="EBCCBB"/>
                </a:solidFill>
                <a:latin typeface="Gelasio" pitchFamily="34" charset="0"/>
                <a:ea typeface="Gelasio" pitchFamily="34" charset="-122"/>
                <a:cs typeface="Gelasio" pitchFamily="34" charset="-120"/>
              </a:rPr>
              <a:t>Conclusion on Artistic Gymnastics</a:t>
            </a:r>
            <a:endParaRPr lang="en-US" sz="4860" dirty="0"/>
          </a:p>
        </p:txBody>
      </p:sp>
      <p:sp>
        <p:nvSpPr>
          <p:cNvPr id="6" name="Text 3"/>
          <p:cNvSpPr/>
          <p:nvPr/>
        </p:nvSpPr>
        <p:spPr>
          <a:xfrm>
            <a:off x="864037" y="5636181"/>
            <a:ext cx="12902327" cy="1185148"/>
          </a:xfrm>
          <a:prstGeom prst="rect">
            <a:avLst/>
          </a:prstGeom>
          <a:noFill/>
          <a:ln/>
        </p:spPr>
        <p:txBody>
          <a:bodyPr wrap="square" rtlCol="0" anchor="t"/>
          <a:lstStyle/>
          <a:p>
            <a:pPr marL="0" indent="0">
              <a:lnSpc>
                <a:spcPts val="3110"/>
              </a:lnSpc>
              <a:buNone/>
            </a:pPr>
            <a:r>
              <a:rPr lang="en-US" sz="1944" dirty="0">
                <a:solidFill>
                  <a:srgbClr val="C9C2C0"/>
                </a:solidFill>
                <a:latin typeface="Gelasio" pitchFamily="34" charset="0"/>
                <a:ea typeface="Gelasio" pitchFamily="34" charset="-122"/>
                <a:cs typeface="Gelasio" pitchFamily="34" charset="-120"/>
              </a:rPr>
              <a:t>Artistic gymnastics is a testament to human strength, grace, and dedication. It's a sport that inspires awe with its complex movements, demanding techniques, and captivating performances. Whether watching elite athletes compete or witnessing young gymnasts develop their skills, artistic gymnastics offers an unforgettable experience.</a:t>
            </a:r>
            <a:endParaRPr lang="en-US" sz="1944"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8A5AEB59E106244B832A4D4041A0D21" ma:contentTypeVersion="9" ma:contentTypeDescription="Create a new document." ma:contentTypeScope="" ma:versionID="8ffde94bfaeb1fe93c3de70ad3fe02de">
  <xsd:schema xmlns:xsd="http://www.w3.org/2001/XMLSchema" xmlns:xs="http://www.w3.org/2001/XMLSchema" xmlns:p="http://schemas.microsoft.com/office/2006/metadata/properties" xmlns:ns3="80ad0dd2-2cb0-44fb-bfff-af5123703117" targetNamespace="http://schemas.microsoft.com/office/2006/metadata/properties" ma:root="true" ma:fieldsID="61914bd015d5097ee0945394ecde7ebe" ns3:_="">
    <xsd:import namespace="80ad0dd2-2cb0-44fb-bfff-af512370311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0ad0dd2-2cb0-44fb-bfff-af512370311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38F6210-767E-4C0D-A6BA-52A3740430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0ad0dd2-2cb0-44fb-bfff-af512370311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5AD8262-CD68-4CCC-8FB7-6AFA714DCDF7}">
  <ds:schemaRefs>
    <ds:schemaRef ds:uri="http://schemas.microsoft.com/sharepoint/v3/contenttype/forms"/>
  </ds:schemaRefs>
</ds:datastoreItem>
</file>

<file path=customXml/itemProps3.xml><?xml version="1.0" encoding="utf-8"?>
<ds:datastoreItem xmlns:ds="http://schemas.openxmlformats.org/officeDocument/2006/customXml" ds:itemID="{C6C30567-2279-4784-9F3E-DCB4557AD05F}">
  <ds:schemaRefs>
    <ds:schemaRef ds:uri="http://purl.org/dc/terms/"/>
    <ds:schemaRef ds:uri="http://www.w3.org/XML/1998/namespace"/>
    <ds:schemaRef ds:uri="http://schemas.openxmlformats.org/package/2006/metadata/core-properties"/>
    <ds:schemaRef ds:uri="http://purl.org/dc/dcmitype/"/>
    <ds:schemaRef ds:uri="http://schemas.microsoft.com/office/2006/metadata/properties"/>
    <ds:schemaRef ds:uri="http://schemas.microsoft.com/office/2006/documentManagement/types"/>
    <ds:schemaRef ds:uri="http://schemas.microsoft.com/office/infopath/2007/PartnerControls"/>
    <ds:schemaRef ds:uri="80ad0dd2-2cb0-44fb-bfff-af5123703117"/>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5</TotalTime>
  <Words>473</Words>
  <Application>Microsoft Office PowerPoint</Application>
  <PresentationFormat>Custom</PresentationFormat>
  <Paragraphs>41</Paragraphs>
  <Slides>6</Slides>
  <Notes>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Gelasio</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Danylo Rak (2335881)</cp:lastModifiedBy>
  <cp:revision>2</cp:revision>
  <dcterms:created xsi:type="dcterms:W3CDTF">2024-07-08T15:42:19Z</dcterms:created>
  <dcterms:modified xsi:type="dcterms:W3CDTF">2024-07-08T16:07:38Z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0x01010088A5AEB59E106244B832A4D4041A0D21</vt:lpwstr>
  </property>
</Properties>
</file>