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951" r:id="rId3"/>
    <p:sldId id="976" r:id="rId4"/>
    <p:sldId id="927" r:id="rId5"/>
    <p:sldId id="966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6600"/>
    <a:srgbClr val="CC66FF"/>
    <a:srgbClr val="996600"/>
    <a:srgbClr val="008000"/>
    <a:srgbClr val="CC6600"/>
    <a:srgbClr val="C0C0C0"/>
    <a:srgbClr val="B2B2B2"/>
    <a:srgbClr val="FF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667" autoAdjust="0"/>
    <p:restoredTop sz="95995" autoAdjust="0"/>
  </p:normalViewPr>
  <p:slideViewPr>
    <p:cSldViewPr showGuides="1">
      <p:cViewPr varScale="1">
        <p:scale>
          <a:sx n="102" d="100"/>
          <a:sy n="102" d="100"/>
        </p:scale>
        <p:origin x="702" y="6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wa Kazimierska" userId="8edb7084-dccb-4d8f-9cfb-38098ea1d667" providerId="ADAL" clId="{DA332FBF-0E61-4879-A434-1762313949ED}"/>
    <pc:docChg chg="delSld modSld">
      <pc:chgData name="Ewa Kazimierska" userId="8edb7084-dccb-4d8f-9cfb-38098ea1d667" providerId="ADAL" clId="{DA332FBF-0E61-4879-A434-1762313949ED}" dt="2022-10-28T13:53:42.058" v="17" actId="47"/>
      <pc:docMkLst>
        <pc:docMk/>
      </pc:docMkLst>
      <pc:sldChg chg="modSp mod">
        <pc:chgData name="Ewa Kazimierska" userId="8edb7084-dccb-4d8f-9cfb-38098ea1d667" providerId="ADAL" clId="{DA332FBF-0E61-4879-A434-1762313949ED}" dt="2022-10-28T13:53:09.991" v="16" actId="20577"/>
        <pc:sldMkLst>
          <pc:docMk/>
          <pc:sldMk cId="0" sldId="256"/>
        </pc:sldMkLst>
        <pc:spChg chg="mod">
          <ac:chgData name="Ewa Kazimierska" userId="8edb7084-dccb-4d8f-9cfb-38098ea1d667" providerId="ADAL" clId="{DA332FBF-0E61-4879-A434-1762313949ED}" dt="2022-10-28T13:53:09.991" v="16" actId="20577"/>
          <ac:spMkLst>
            <pc:docMk/>
            <pc:sldMk cId="0" sldId="256"/>
            <ac:spMk id="2" creationId="{7345B756-E6BC-4DCB-AC11-111AA36E0CAE}"/>
          </ac:spMkLst>
        </pc:spChg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1408298393" sldId="362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515236647" sldId="363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348962386" sldId="364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956984577" sldId="366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2964751823" sldId="367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2211141929" sldId="368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713734687" sldId="369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1025271528" sldId="378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684706005" sldId="379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1544708863" sldId="381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1617382710" sldId="382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2079827454" sldId="383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439608613" sldId="384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698864956" sldId="385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2341994536" sldId="386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4206089970" sldId="387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0" sldId="896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0" sldId="897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4173840048" sldId="932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3562772412" sldId="935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2167895912" sldId="936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1582023388" sldId="937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2944605627" sldId="938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106174569" sldId="939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1381781136" sldId="940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3350069559" sldId="941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2415241652" sldId="942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146631635" sldId="943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1102158828" sldId="944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3798378948" sldId="945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2357881155" sldId="946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1857183823" sldId="947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1543976019" sldId="948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205176369" sldId="949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3508478997" sldId="950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2651600163" sldId="952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522590429" sldId="953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3493251024" sldId="954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927015854" sldId="955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3968950469" sldId="956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3624686921" sldId="957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1634485586" sldId="958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46565917" sldId="959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3723133090" sldId="960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788476174" sldId="961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253244171" sldId="962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2926400523" sldId="963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3335207363" sldId="964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2131976353" sldId="965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2435344031" sldId="967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3921918470" sldId="968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1862729849" sldId="969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806202019" sldId="970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1979548876" sldId="971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349842757" sldId="972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422903127" sldId="973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2323293850" sldId="974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4153170957" sldId="975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1046676044" sldId="977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3159703921" sldId="978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4056608012" sldId="979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2467753128" sldId="980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3374347884" sldId="981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1174468865" sldId="982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3364135540" sldId="983"/>
        </pc:sldMkLst>
      </pc:sldChg>
      <pc:sldChg chg="del">
        <pc:chgData name="Ewa Kazimierska" userId="8edb7084-dccb-4d8f-9cfb-38098ea1d667" providerId="ADAL" clId="{DA332FBF-0E61-4879-A434-1762313949ED}" dt="2022-10-28T13:53:42.058" v="17" actId="47"/>
        <pc:sldMkLst>
          <pc:docMk/>
          <pc:sldMk cId="3099277270" sldId="984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4129750358" sldId="985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1564442026" sldId="986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431287535" sldId="987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3584555081" sldId="988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4164759206" sldId="989"/>
        </pc:sldMkLst>
      </pc:sldChg>
      <pc:sldChg chg="del">
        <pc:chgData name="Ewa Kazimierska" userId="8edb7084-dccb-4d8f-9cfb-38098ea1d667" providerId="ADAL" clId="{DA332FBF-0E61-4879-A434-1762313949ED}" dt="2022-10-28T13:52:53.510" v="0" actId="47"/>
        <pc:sldMkLst>
          <pc:docMk/>
          <pc:sldMk cId="1035094856" sldId="99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3B932D-B67E-44BC-9791-2732EAD27C65}" type="datetimeFigureOut">
              <a:rPr lang="en-GB" smtClean="0"/>
              <a:t>27/10/2022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12F7A3-8BB9-4D71-B39C-1E6C03030F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8222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order to quantify the energy changes the heat capacity is used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12F7A3-8BB9-4D71-B39C-1E6C03030FD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08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98384-44DC-435B-A9F8-71A1633CD7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23F3E6-F572-4F6B-9141-5BDCB4F141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BA0294-9D3C-480A-8CD3-E5FAE42F7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72CFC3-67F6-4561-951C-E363E7A95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9CF6BE-16B8-46FB-AC5B-4059553D7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C39CDE-D3D1-437D-A42A-BEC252AA9F63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033732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423B8-8291-4FBE-8FC2-C9BFAFF77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D32E46-CF31-4338-A400-1453347E7C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D9A1C1-F560-44CB-A980-D36D43CD9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8AB042-D015-43DE-A281-F3B73D6BD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66EF9C-838E-4F78-9B42-029065E94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DB1192-BDEA-41C8-92C7-4BE2D2E96004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34694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25B69-D448-4BA3-9E04-13F611AFC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AB5E00-BD02-46E7-9F73-C181A411E2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B0FEA-A164-41B7-816A-2B171ED70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3BFE9C-A28F-4430-8E36-A0B98CC8E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390DA3-B5E9-4BFC-B7F7-CCDD02257C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653E58-83AB-4E24-9335-DBFBBC6ADA48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806068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3A7FF-DFE6-483A-91FA-4A172717C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576126-D59A-4D5C-AE14-D6EB84B337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468B0B-9DB6-4174-A1B2-258B4B6601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D27749-9363-4D80-A78B-C706A70AD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D2299D-B3D9-41BC-905D-199660FDE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A9A10E-4899-43A5-87A5-F01A4F7CD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9DD50F-DF8B-410E-B266-7BBBC4289E55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328363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DF426B-B5C3-4854-814C-DAEF8160D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570AFD-D7CB-450A-9FFE-25FE16DEAE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2E1D8E-947B-4703-909E-ECF971F472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90D486E-2012-4821-A9C7-2CD5E8B1E1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1108964-6DF2-4C3E-93BE-AB2D8D195D6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CF2B26-18CF-42C5-AB9B-1CC1BDAF1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B46BE3C-6F8E-483E-B9D8-D39F1BF75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E967F0-45D9-49D0-B64A-F78FB8105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6CD40F-CD40-4D23-9E14-87B3582A6EB5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281743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64463B-5335-46AE-BFE5-EE90F3DDD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4E820C-BE52-4337-B081-505F9307A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452A4C-9452-48E2-A27C-1E3C9FE49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A5EC42C-8C58-4FEE-9696-607A13380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69E60D-2D75-47EF-823F-A7873605D9CF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516737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BE1EE6-70F8-472F-BEFE-D0F109799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4A2894-EA45-4C0A-AA1C-93F924C37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17FDF7-0857-49DB-8BEF-A5BDD64CE9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1BA16A-EF9E-4C97-954B-A6D831176CB3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79235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299CF-2C62-43AF-A53B-0C959B9FE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5C96B-AEAC-4F00-9795-380DA1BB27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2EDD350-CB2A-467F-A6F1-0F1FFDF2ED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D17068-537E-4846-98E9-56B33E3A3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79D425-4C52-437B-BBBE-9D0A0329F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AA2661-4451-4B0B-BBF3-B9903978C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CB1476-7AA8-471E-AAAD-D2F880718C4A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158644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90ECF-7B74-44B4-BD5A-F4422A2E4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0FD94C-EBA5-4CA6-8A48-58EF4507CF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83F00A-5F30-41CC-89D6-1A234D48DF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CA3854-7BBB-42C7-ACC6-6C17889F1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EE8D83-B68A-4DF1-BDE2-CB6C45880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41EEF2-BF60-4DE1-979F-F25F524DF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3D91B6-8F7F-4367-8F77-6D2AAF1A437E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651662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23452-2B4C-47A8-B59E-15A8AABCE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8AABD-A9F6-47E7-906D-02EA1C743D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8AA164-2C03-4676-BCD8-33778DA53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0DC70D-C73B-4EB5-B59E-A889D003D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50AACC-7261-41FE-B0DF-3F8BD3670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98CAC-1C36-4D8B-B3EA-4846A7CC2A7E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799997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528522-5938-4836-8779-6EEA316C48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B5C6DB-E346-47D9-828F-60B8558622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24693D-B210-416B-9540-0AAB80778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3E79DD-6B2F-418C-9B34-AC16ECEA5D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DAA966-C142-49CA-B46C-ABEA22826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0AF0D4-CD30-4285-8F90-0FEFB5D29F86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95911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1A53F73-9B6C-46BB-B43F-9D38A92F36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CD8F2D0-1938-4B72-963C-5317ABF423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el estilo de texto del patrón</a:t>
            </a:r>
          </a:p>
          <a:p>
            <a:pPr lvl="1"/>
            <a:r>
              <a:rPr lang="es-ES" altLang="en-US"/>
              <a:t>Segundo nivel</a:t>
            </a:r>
          </a:p>
          <a:p>
            <a:pPr lvl="2"/>
            <a:r>
              <a:rPr lang="es-ES" altLang="en-US"/>
              <a:t>Tercer nivel</a:t>
            </a:r>
          </a:p>
          <a:p>
            <a:pPr lvl="3"/>
            <a:r>
              <a:rPr lang="es-ES" altLang="en-US"/>
              <a:t>Cuarto nivel</a:t>
            </a:r>
          </a:p>
          <a:p>
            <a:pPr lvl="4"/>
            <a:r>
              <a:rPr lang="es-ES" altLang="en-U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07C8464-BF41-455D-948A-74113B627D07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088FD4A-E974-4A41-80D5-5CD5987655C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A6CCBA7-A0B9-4695-9E4B-E7AE628CBCC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F4F3056-6684-43F5-AF46-6F5A5AD8E561}" type="slidenum">
              <a:rPr lang="es-ES" altLang="en-US"/>
              <a:pPr/>
              <a:t>‹#›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5B756-E6BC-4DCB-AC11-111AA36E0C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560" y="1628800"/>
            <a:ext cx="8136904" cy="2387600"/>
          </a:xfrm>
        </p:spPr>
        <p:txBody>
          <a:bodyPr/>
          <a:lstStyle/>
          <a:p>
            <a:r>
              <a:rPr lang="en-GB" dirty="0"/>
              <a:t>CALORIMETRY</a:t>
            </a:r>
            <a:br>
              <a:rPr lang="en-GB" dirty="0"/>
            </a:br>
            <a:br>
              <a:rPr lang="en-GB" dirty="0"/>
            </a:br>
            <a:r>
              <a:rPr lang="en-GB" sz="4000" dirty="0"/>
              <a:t>NOTES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FE8E8FC-64F1-446B-8C20-961374613C5B}"/>
              </a:ext>
            </a:extLst>
          </p:cNvPr>
          <p:cNvSpPr txBox="1"/>
          <p:nvPr/>
        </p:nvSpPr>
        <p:spPr>
          <a:xfrm>
            <a:off x="3563888" y="5301208"/>
            <a:ext cx="240803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Dr Ewa Kazimierska</a:t>
            </a:r>
          </a:p>
          <a:p>
            <a:endParaRPr lang="en-GB" dirty="0"/>
          </a:p>
          <a:p>
            <a:r>
              <a:rPr lang="en-GB" sz="1400" dirty="0"/>
              <a:t>e.kazimierska@uwtsd.ac.uk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EAFC9A5-0191-439F-AC0B-A291D5A1C0B7}"/>
              </a:ext>
            </a:extLst>
          </p:cNvPr>
          <p:cNvGrpSpPr/>
          <p:nvPr/>
        </p:nvGrpSpPr>
        <p:grpSpPr>
          <a:xfrm>
            <a:off x="0" y="3429000"/>
            <a:ext cx="9144000" cy="3435846"/>
            <a:chOff x="0" y="3429000"/>
            <a:chExt cx="9144000" cy="3435846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BC793EB4-4AFF-4C90-98F8-C8FF161B14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988" t="-4740" r="31675" b="1"/>
            <a:stretch/>
          </p:blipFill>
          <p:spPr>
            <a:xfrm>
              <a:off x="0" y="3429000"/>
              <a:ext cx="3203848" cy="3411076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B711E976-350A-4AC7-9DDE-B09D4A176C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760249" y="6381328"/>
              <a:ext cx="1383751" cy="483518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061133E1-1061-49D2-A566-DCF6EE573A56}"/>
              </a:ext>
            </a:extLst>
          </p:cNvPr>
          <p:cNvSpPr txBox="1"/>
          <p:nvPr/>
        </p:nvSpPr>
        <p:spPr>
          <a:xfrm>
            <a:off x="-1" y="17924"/>
            <a:ext cx="77602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MACROSCOPIC HEAT </a:t>
            </a: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64D7DA0-2BC8-4560-8D10-CB807382014E}"/>
              </a:ext>
            </a:extLst>
          </p:cNvPr>
          <p:cNvSpPr txBox="1"/>
          <p:nvPr/>
        </p:nvSpPr>
        <p:spPr>
          <a:xfrm>
            <a:off x="1094354" y="1199397"/>
            <a:ext cx="1248162" cy="400110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Substance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07789E-D37C-495C-9265-15F74E9A2F84}"/>
              </a:ext>
            </a:extLst>
          </p:cNvPr>
          <p:cNvSpPr txBox="1"/>
          <p:nvPr/>
        </p:nvSpPr>
        <p:spPr>
          <a:xfrm>
            <a:off x="478552" y="1690030"/>
            <a:ext cx="29315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specific heat (capacity), c</a:t>
            </a:r>
            <a:r>
              <a:rPr lang="en-GB" sz="2000" b="1" baseline="-25000" dirty="0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370E33-D09D-42AF-958E-8CE8BD8DC77E}"/>
              </a:ext>
            </a:extLst>
          </p:cNvPr>
          <p:cNvSpPr txBox="1"/>
          <p:nvPr/>
        </p:nvSpPr>
        <p:spPr>
          <a:xfrm>
            <a:off x="-2537" y="2164210"/>
            <a:ext cx="45040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Amount of heat needed to raise the temperature of 1 g of the substance by 1 °C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9BF81D-249E-49A6-881A-4564CF550161}"/>
              </a:ext>
            </a:extLst>
          </p:cNvPr>
          <p:cNvSpPr txBox="1"/>
          <p:nvPr/>
        </p:nvSpPr>
        <p:spPr>
          <a:xfrm>
            <a:off x="724818" y="3728845"/>
            <a:ext cx="21723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= </a:t>
            </a:r>
            <a:r>
              <a:rPr lang="en-GB" sz="2000" dirty="0">
                <a:solidFill>
                  <a:srgbClr val="FF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mass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T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C</a:t>
            </a:r>
            <a:r>
              <a:rPr lang="en-GB" sz="2000" baseline="-25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5D5420-C053-4294-99CF-7B2014BB1FB7}"/>
              </a:ext>
            </a:extLst>
          </p:cNvPr>
          <p:cNvSpPr txBox="1"/>
          <p:nvPr/>
        </p:nvSpPr>
        <p:spPr>
          <a:xfrm>
            <a:off x="10706" y="4203025"/>
            <a:ext cx="436741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EXAMPLE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If it takes </a:t>
            </a:r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28.0 J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to raise the temperature of </a:t>
            </a:r>
            <a:r>
              <a:rPr lang="en-GB" dirty="0">
                <a:solidFill>
                  <a:srgbClr val="FF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8.0 g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of a metal by 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5.0 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, calculate the </a:t>
            </a:r>
            <a:r>
              <a:rPr lang="en-GB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specific heat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of the metal.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69571-6B04-4298-B8E4-CB17BE857D19}"/>
              </a:ext>
            </a:extLst>
          </p:cNvPr>
          <p:cNvSpPr txBox="1"/>
          <p:nvPr/>
        </p:nvSpPr>
        <p:spPr>
          <a:xfrm>
            <a:off x="1069460" y="5701228"/>
            <a:ext cx="28969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28.0 J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= </a:t>
            </a:r>
            <a:r>
              <a:rPr lang="en-GB" sz="2000" dirty="0">
                <a:solidFill>
                  <a:srgbClr val="FF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8.0 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5.0 °C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c</a:t>
            </a:r>
            <a:r>
              <a:rPr lang="en-GB" sz="2000" baseline="-25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  <a:sym typeface="Symbol" panose="05050102010706020507" pitchFamily="18" charset="2"/>
            </a:endParaRPr>
          </a:p>
          <a:p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c</a:t>
            </a:r>
            <a:r>
              <a:rPr lang="en-GB" sz="2000" baseline="-25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=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0.70 J/g-°C</a:t>
            </a:r>
            <a:endParaRPr lang="en-GB" sz="2000" dirty="0">
              <a:solidFill>
                <a:srgbClr val="FF66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070622C-78DD-4647-8D13-7799F8BA3A77}"/>
              </a:ext>
            </a:extLst>
          </p:cNvPr>
          <p:cNvSpPr txBox="1"/>
          <p:nvPr/>
        </p:nvSpPr>
        <p:spPr>
          <a:xfrm>
            <a:off x="6093165" y="1208260"/>
            <a:ext cx="873957" cy="400110"/>
          </a:xfrm>
          <a:prstGeom prst="rect">
            <a:avLst/>
          </a:prstGeom>
          <a:noFill/>
          <a:ln w="19050">
            <a:solidFill>
              <a:srgbClr val="0000FF"/>
            </a:solidFill>
          </a:ln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Object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C7294DA-DF51-47A1-9CB0-7823D676554D}"/>
              </a:ext>
            </a:extLst>
          </p:cNvPr>
          <p:cNvSpPr txBox="1"/>
          <p:nvPr/>
        </p:nvSpPr>
        <p:spPr>
          <a:xfrm>
            <a:off x="5518779" y="1675618"/>
            <a:ext cx="2005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heat capacity, HC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FB9E7C-99DB-4805-9E64-A301F20E5BEF}"/>
              </a:ext>
            </a:extLst>
          </p:cNvPr>
          <p:cNvSpPr txBox="1"/>
          <p:nvPr/>
        </p:nvSpPr>
        <p:spPr>
          <a:xfrm>
            <a:off x="4644008" y="2167167"/>
            <a:ext cx="3967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Amount of heat needed to raise the temperature of an object by 1 °C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609F1DC-F859-4963-AAF3-6A3B41186B88}"/>
              </a:ext>
            </a:extLst>
          </p:cNvPr>
          <p:cNvSpPr txBox="1"/>
          <p:nvPr/>
        </p:nvSpPr>
        <p:spPr>
          <a:xfrm>
            <a:off x="5796136" y="3724252"/>
            <a:ext cx="14558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= 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T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HC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AAE2552-CB40-46E8-9B74-4D46315FCC2E}"/>
              </a:ext>
            </a:extLst>
          </p:cNvPr>
          <p:cNvSpPr txBox="1"/>
          <p:nvPr/>
        </p:nvSpPr>
        <p:spPr>
          <a:xfrm>
            <a:off x="4591732" y="4203025"/>
            <a:ext cx="4572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EXAMPLE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An insulated coffee cup has a heat capacity of </a:t>
            </a:r>
            <a:r>
              <a:rPr lang="en-GB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12.0 J/°C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 Calculate the amount of </a:t>
            </a:r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heat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needed to raise the temperature of the coffee cup by 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14.0 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degC</a:t>
            </a:r>
            <a:endParaRPr lang="en-GB" dirty="0">
              <a:solidFill>
                <a:srgbClr val="0000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6ED03A2-AA7D-4E83-A615-30E96910AD3F}"/>
              </a:ext>
            </a:extLst>
          </p:cNvPr>
          <p:cNvSpPr txBox="1"/>
          <p:nvPr/>
        </p:nvSpPr>
        <p:spPr>
          <a:xfrm>
            <a:off x="4708391" y="5701228"/>
            <a:ext cx="252665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 = 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14.0 °C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12.0 J/°C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  <a:sym typeface="Symbol" panose="05050102010706020507" pitchFamily="18" charset="2"/>
            </a:endParaRPr>
          </a:p>
          <a:p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q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=</a:t>
            </a:r>
            <a:r>
              <a:rPr lang="en-GB" sz="2000" dirty="0">
                <a:solidFill>
                  <a:srgbClr val="FF66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168 J/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°C</a:t>
            </a:r>
            <a:endParaRPr lang="en-GB" sz="2000" dirty="0">
              <a:solidFill>
                <a:srgbClr val="00B05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6C3F6B-60F7-4565-9A12-909079D47289}"/>
              </a:ext>
            </a:extLst>
          </p:cNvPr>
          <p:cNvSpPr txBox="1"/>
          <p:nvPr/>
        </p:nvSpPr>
        <p:spPr>
          <a:xfrm>
            <a:off x="724818" y="465133"/>
            <a:ext cx="75957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heating causes changes of temperature but different substances heated with the same amount of energy do not give the same temperature change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4EA68C1-2F08-446F-AEC3-090943F56529}"/>
              </a:ext>
            </a:extLst>
          </p:cNvPr>
          <p:cNvCxnSpPr/>
          <p:nvPr/>
        </p:nvCxnSpPr>
        <p:spPr>
          <a:xfrm>
            <a:off x="4522691" y="1138997"/>
            <a:ext cx="41126" cy="5701079"/>
          </a:xfrm>
          <a:prstGeom prst="line">
            <a:avLst/>
          </a:pr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E72702B0-C616-4E83-80E4-D3E0C4425CEA}"/>
                  </a:ext>
                </a:extLst>
              </p:cNvPr>
              <p:cNvSpPr txBox="1"/>
              <p:nvPr/>
            </p:nvSpPr>
            <p:spPr>
              <a:xfrm>
                <a:off x="73006" y="2921727"/>
                <a:ext cx="3337118" cy="52726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000" i="1" smtClean="0">
                              <a:solidFill>
                                <a:srgbClr val="FF66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FF6600"/>
                              </a:solidFill>
                              <a:latin typeface="Cambria Math" panose="02040503050406030204" pitchFamily="18" charset="0"/>
                            </a:rPr>
                            <m:t>c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FF6600"/>
                              </a:solidFill>
                              <a:latin typeface="Cambria Math" panose="02040503050406030204" pitchFamily="18" charset="0"/>
                            </a:rPr>
                            <m:t>p</m:t>
                          </m:r>
                        </m:sub>
                      </m:sSub>
                      <m:r>
                        <a:rPr lang="en-GB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q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mass</m:t>
                          </m:r>
                          <m:r>
                            <a:rPr lang="en-GB" sz="2000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2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 </m:t>
                          </m:r>
                          <m:r>
                            <a:rPr lang="en-GB" sz="2000" b="0" i="0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T</m:t>
                          </m:r>
                          <m:r>
                            <a:rPr lang="en-GB" sz="2000" b="0" i="0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en-GB" sz="2000" dirty="0"/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E72702B0-C616-4E83-80E4-D3E0C4425C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006" y="2921727"/>
                <a:ext cx="3337118" cy="52726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C0FBD8D3-DBE5-498E-81E0-7AE225321349}"/>
              </a:ext>
            </a:extLst>
          </p:cNvPr>
          <p:cNvSpPr txBox="1"/>
          <p:nvPr/>
        </p:nvSpPr>
        <p:spPr>
          <a:xfrm>
            <a:off x="3191127" y="3030987"/>
            <a:ext cx="9401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[</a:t>
            </a:r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2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-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2C4ACCD6-E84B-4970-B4BD-6D36F0019337}"/>
                  </a:ext>
                </a:extLst>
              </p:cNvPr>
              <p:cNvSpPr txBox="1"/>
              <p:nvPr/>
            </p:nvSpPr>
            <p:spPr>
              <a:xfrm>
                <a:off x="4620169" y="2941397"/>
                <a:ext cx="3337118" cy="52726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000" i="0" smtClean="0">
                          <a:solidFill>
                            <a:srgbClr val="FF6600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  <m:r>
                        <m:rPr>
                          <m:sty m:val="p"/>
                        </m:rPr>
                        <a:rPr lang="en-GB" sz="2000" b="0" i="0" smtClean="0">
                          <a:solidFill>
                            <a:srgbClr val="FF6600"/>
                          </a:solidFill>
                          <a:latin typeface="Cambria Math" panose="02040503050406030204" pitchFamily="18" charset="0"/>
                        </a:rPr>
                        <m:t>C</m:t>
                      </m:r>
                      <m:r>
                        <a:rPr lang="en-GB" sz="2000" b="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sz="20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q</m:t>
                          </m:r>
                        </m:num>
                        <m:den>
                          <m:r>
                            <a:rPr lang="en-GB" sz="2000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n-GB" sz="2000" b="0" i="0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T</m:t>
                          </m:r>
                          <m:r>
                            <a:rPr lang="en-GB" sz="2000" b="0" i="0" smtClean="0">
                              <a:solidFill>
                                <a:srgbClr val="0000FF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en-GB" sz="2000" dirty="0"/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2C4ACCD6-E84B-4970-B4BD-6D36F00193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20169" y="2941397"/>
                <a:ext cx="3337118" cy="52726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>
            <a:extLst>
              <a:ext uri="{FF2B5EF4-FFF2-40B4-BE49-F238E27FC236}">
                <a16:creationId xmlns:a16="http://schemas.microsoft.com/office/drawing/2014/main" id="{1A734351-97FA-4409-A2AC-1C885ACD56BA}"/>
              </a:ext>
            </a:extLst>
          </p:cNvPr>
          <p:cNvSpPr txBox="1"/>
          <p:nvPr/>
        </p:nvSpPr>
        <p:spPr>
          <a:xfrm>
            <a:off x="7706407" y="3060579"/>
            <a:ext cx="7457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[</a:t>
            </a:r>
            <a:r>
              <a:rPr lang="en-GB" sz="20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2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</p:txBody>
      </p:sp>
    </p:spTree>
    <p:extLst>
      <p:ext uri="{BB962C8B-B14F-4D97-AF65-F5344CB8AC3E}">
        <p14:creationId xmlns:p14="http://schemas.microsoft.com/office/powerpoint/2010/main" val="3174462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3F25AB32-AAC8-4E3A-A2EA-3CE01C2A273F}"/>
              </a:ext>
            </a:extLst>
          </p:cNvPr>
          <p:cNvGrpSpPr/>
          <p:nvPr/>
        </p:nvGrpSpPr>
        <p:grpSpPr>
          <a:xfrm>
            <a:off x="0" y="3439095"/>
            <a:ext cx="9144000" cy="3435846"/>
            <a:chOff x="0" y="3429000"/>
            <a:chExt cx="9144000" cy="3435846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9F8C0FE-523C-4F6B-8EB8-501045129E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2988" t="-4740" r="31675" b="1"/>
            <a:stretch/>
          </p:blipFill>
          <p:spPr>
            <a:xfrm>
              <a:off x="0" y="3429000"/>
              <a:ext cx="3203848" cy="3411076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4F07E86-6526-4BC4-8551-6CFAC38F4C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60249" y="6381328"/>
              <a:ext cx="1383751" cy="483518"/>
            </a:xfrm>
            <a:prstGeom prst="rect">
              <a:avLst/>
            </a:prstGeom>
          </p:spPr>
        </p:pic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CE93BA91-89CD-4264-B540-3C297D9D35B5}"/>
              </a:ext>
            </a:extLst>
          </p:cNvPr>
          <p:cNvSpPr txBox="1"/>
          <p:nvPr/>
        </p:nvSpPr>
        <p:spPr>
          <a:xfrm>
            <a:off x="-1" y="17924"/>
            <a:ext cx="77602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CALORIMETRY</a:t>
            </a: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4DFE2E-4EDA-4B5C-9D90-7DE52BADC5F4}"/>
              </a:ext>
            </a:extLst>
          </p:cNvPr>
          <p:cNvSpPr txBox="1"/>
          <p:nvPr/>
        </p:nvSpPr>
        <p:spPr>
          <a:xfrm>
            <a:off x="-23395" y="500035"/>
            <a:ext cx="373129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Calibri" panose="020F0502020204030204" pitchFamily="34" charset="0"/>
                <a:cs typeface="Calibri" panose="020F0502020204030204" pitchFamily="34" charset="0"/>
              </a:rPr>
              <a:t>First law of thermodynamics: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b="1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Energy cannot be created nor destroyed, just transferred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Assume heat and heat transfer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heat lost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by one = </a:t>
            </a:r>
            <a:r>
              <a:rPr lang="en-GB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heat gained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by other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 (system)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q (surroundings)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B7188B-5BC9-433A-831F-477B9258C855}"/>
              </a:ext>
            </a:extLst>
          </p:cNvPr>
          <p:cNvSpPr txBox="1"/>
          <p:nvPr/>
        </p:nvSpPr>
        <p:spPr>
          <a:xfrm>
            <a:off x="3750991" y="196614"/>
            <a:ext cx="53723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EXAMPLE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15.0 g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piece of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metal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at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95 °C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is dropped into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26.0 g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of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water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at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25 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 If the final temperature of the combination is 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32 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, calculate the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specific heat of the metal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 The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specific heat of water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is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4.184 J/g-°C.</a:t>
            </a:r>
          </a:p>
          <a:p>
            <a:endParaRPr lang="en-GB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ABB1C0A-AEC8-4D37-9B20-27242AF14822}"/>
              </a:ext>
            </a:extLst>
          </p:cNvPr>
          <p:cNvSpPr txBox="1"/>
          <p:nvPr/>
        </p:nvSpPr>
        <p:spPr>
          <a:xfrm>
            <a:off x="3720058" y="2107824"/>
            <a:ext cx="41015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q(metal) = mass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T  C</a:t>
            </a:r>
            <a:r>
              <a:rPr lang="en-GB" baseline="-25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= </a:t>
            </a:r>
          </a:p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=15.0 g  (32 – 95)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C  Cp metal </a:t>
            </a:r>
          </a:p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= -945   Cp metal J </a:t>
            </a:r>
            <a:endParaRPr lang="en-GB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D65EA58-02C8-4684-A1DF-E2E73D32A62A}"/>
              </a:ext>
            </a:extLst>
          </p:cNvPr>
          <p:cNvSpPr txBox="1"/>
          <p:nvPr/>
        </p:nvSpPr>
        <p:spPr>
          <a:xfrm>
            <a:off x="3707904" y="3242172"/>
            <a:ext cx="455528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q(water) = mass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T  C</a:t>
            </a:r>
            <a:r>
              <a:rPr lang="en-GB" baseline="-250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= </a:t>
            </a:r>
          </a:p>
          <a:p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= 26.0 g  (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32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– 25)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4.148 J/g-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°C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=</a:t>
            </a:r>
          </a:p>
          <a:p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= 761 J</a:t>
            </a:r>
          </a:p>
          <a:p>
            <a:endParaRPr lang="en-GB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EBF179-DBFC-4FCE-A603-B66C16B57EEC}"/>
              </a:ext>
            </a:extLst>
          </p:cNvPr>
          <p:cNvSpPr txBox="1"/>
          <p:nvPr/>
        </p:nvSpPr>
        <p:spPr>
          <a:xfrm>
            <a:off x="3714801" y="4241359"/>
            <a:ext cx="46829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-945   Cp metal J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- 761 J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BBA6E8B-DB78-4C05-AAF9-55666541B2CA}"/>
              </a:ext>
            </a:extLst>
          </p:cNvPr>
          <p:cNvSpPr txBox="1"/>
          <p:nvPr/>
        </p:nvSpPr>
        <p:spPr>
          <a:xfrm>
            <a:off x="3779566" y="4862964"/>
            <a:ext cx="2988979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Cp metal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0.805 J/g-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°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C</a:t>
            </a:r>
            <a:endParaRPr lang="en-GB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813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3F25AB32-AAC8-4E3A-A2EA-3CE01C2A273F}"/>
              </a:ext>
            </a:extLst>
          </p:cNvPr>
          <p:cNvGrpSpPr/>
          <p:nvPr/>
        </p:nvGrpSpPr>
        <p:grpSpPr>
          <a:xfrm>
            <a:off x="37171" y="3413274"/>
            <a:ext cx="9144000" cy="3435846"/>
            <a:chOff x="0" y="3429000"/>
            <a:chExt cx="9144000" cy="3435846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9F8C0FE-523C-4F6B-8EB8-501045129E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2988" t="-4740" r="31675" b="1"/>
            <a:stretch/>
          </p:blipFill>
          <p:spPr>
            <a:xfrm>
              <a:off x="0" y="3429000"/>
              <a:ext cx="3203848" cy="3411076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4F07E86-6526-4BC4-8551-6CFAC38F4C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60249" y="6381328"/>
              <a:ext cx="1383751" cy="483518"/>
            </a:xfrm>
            <a:prstGeom prst="rect">
              <a:avLst/>
            </a:prstGeom>
          </p:spPr>
        </p:pic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453BEB92-24AB-4A8D-A07B-BF594819E46C}"/>
              </a:ext>
            </a:extLst>
          </p:cNvPr>
          <p:cNvSpPr txBox="1"/>
          <p:nvPr/>
        </p:nvSpPr>
        <p:spPr>
          <a:xfrm>
            <a:off x="-1" y="17924"/>
            <a:ext cx="77602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SAMPLE PROBLEM</a:t>
            </a: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66A13A2-EEF8-420C-B82F-E358F617BC2F}"/>
              </a:ext>
            </a:extLst>
          </p:cNvPr>
          <p:cNvSpPr txBox="1"/>
          <p:nvPr/>
        </p:nvSpPr>
        <p:spPr>
          <a:xfrm>
            <a:off x="1373431" y="1630961"/>
            <a:ext cx="46242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 (system)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 </a:t>
            </a:r>
            <a:r>
              <a:rPr lang="en-GB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-q (surroundings)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A6B1DA-F2A8-474E-B394-D7A1276BA025}"/>
              </a:ext>
            </a:extLst>
          </p:cNvPr>
          <p:cNvSpPr txBox="1"/>
          <p:nvPr/>
        </p:nvSpPr>
        <p:spPr>
          <a:xfrm>
            <a:off x="5463" y="628658"/>
            <a:ext cx="88204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50.0 g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of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hot water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at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90 °C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is added to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25.0 g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of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water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at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22 °C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that is contained in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insulated cup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that has a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heat capacity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of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75 J/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 Determine the final temperature. The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specific heat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of water is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4.184 J/g- 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7B315B-26A6-403F-A2D9-D6DE41B056F1}"/>
              </a:ext>
            </a:extLst>
          </p:cNvPr>
          <p:cNvSpPr txBox="1"/>
          <p:nvPr/>
        </p:nvSpPr>
        <p:spPr>
          <a:xfrm>
            <a:off x="1435919" y="2376860"/>
            <a:ext cx="11977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hot water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F90FA7-4832-4A53-9A00-E70C838DEA75}"/>
              </a:ext>
            </a:extLst>
          </p:cNvPr>
          <p:cNvSpPr txBox="1"/>
          <p:nvPr/>
        </p:nvSpPr>
        <p:spPr>
          <a:xfrm>
            <a:off x="2717983" y="2376860"/>
            <a:ext cx="1786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cold water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+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cup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1C6E199-2D93-46F6-B9A9-BA40CEB9782E}"/>
              </a:ext>
            </a:extLst>
          </p:cNvPr>
          <p:cNvSpPr txBox="1"/>
          <p:nvPr/>
        </p:nvSpPr>
        <p:spPr>
          <a:xfrm>
            <a:off x="287678" y="2917579"/>
            <a:ext cx="71930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 (hot water) = mass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T  C</a:t>
            </a:r>
            <a:r>
              <a:rPr lang="en-GB" baseline="-250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= 50.0 g  (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– 90)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4.184 J/g-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°C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</a:t>
            </a:r>
            <a:endParaRPr lang="en-GB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0875345-23BD-47A1-8A45-E2A0DE7F661B}"/>
              </a:ext>
            </a:extLst>
          </p:cNvPr>
          <p:cNvSpPr txBox="1"/>
          <p:nvPr/>
        </p:nvSpPr>
        <p:spPr>
          <a:xfrm>
            <a:off x="287678" y="3340312"/>
            <a:ext cx="63848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q(cold water) = mass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T  C</a:t>
            </a:r>
            <a:r>
              <a:rPr lang="en-GB" baseline="-25000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p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= 25.0 g  (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– 22)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4.184 J/g-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endParaRPr lang="en-GB" dirty="0">
              <a:solidFill>
                <a:srgbClr val="00B0F0"/>
              </a:solidFill>
              <a:latin typeface="Calibri" panose="020F0502020204030204" pitchFamily="34" charset="0"/>
              <a:cs typeface="Calibri" panose="020F0502020204030204" pitchFamily="34" charset="0"/>
              <a:sym typeface="Symbol" panose="05050102010706020507" pitchFamily="18" charset="2"/>
            </a:endParaRPr>
          </a:p>
          <a:p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</a:t>
            </a:r>
            <a:endParaRPr lang="en-GB" dirty="0">
              <a:solidFill>
                <a:srgbClr val="00B0F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BFA396B-28FA-407A-A073-D2F5B03EB472}"/>
              </a:ext>
            </a:extLst>
          </p:cNvPr>
          <p:cNvSpPr txBox="1"/>
          <p:nvPr/>
        </p:nvSpPr>
        <p:spPr>
          <a:xfrm>
            <a:off x="287678" y="3771464"/>
            <a:ext cx="39324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q(cup) = HC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 T = 75 J/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 (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– 22)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endParaRPr lang="en-GB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  <a:sym typeface="Symbol" panose="05050102010706020507" pitchFamily="18" charset="2"/>
            </a:endParaRPr>
          </a:p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             </a:t>
            </a:r>
            <a:endParaRPr lang="en-GB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8FF4198-909A-4375-BD29-00E76443F528}"/>
              </a:ext>
            </a:extLst>
          </p:cNvPr>
          <p:cNvSpPr txBox="1"/>
          <p:nvPr/>
        </p:nvSpPr>
        <p:spPr>
          <a:xfrm>
            <a:off x="973505" y="4331239"/>
            <a:ext cx="55081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q(hot water)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- [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q(cold water)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+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q(cup)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C321D82-7D73-4E52-8E66-3D40D13E697F}"/>
              </a:ext>
            </a:extLst>
          </p:cNvPr>
          <p:cNvSpPr txBox="1"/>
          <p:nvPr/>
        </p:nvSpPr>
        <p:spPr>
          <a:xfrm>
            <a:off x="998859" y="4715237"/>
            <a:ext cx="72206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209.2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(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– 90) 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- [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104.6(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– 22)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+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75(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– 22)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]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E297475-7831-4C35-9822-32BDC9C9F012}"/>
              </a:ext>
            </a:extLst>
          </p:cNvPr>
          <p:cNvSpPr txBox="1"/>
          <p:nvPr/>
        </p:nvSpPr>
        <p:spPr>
          <a:xfrm>
            <a:off x="1286533" y="5444882"/>
            <a:ext cx="72206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209.2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– 18828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104.6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00B0F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+ 2301.2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75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+ 1650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C8ECCF-CC0F-452C-8E2D-0071B239A5B8}"/>
              </a:ext>
            </a:extLst>
          </p:cNvPr>
          <p:cNvSpPr txBox="1"/>
          <p:nvPr/>
        </p:nvSpPr>
        <p:spPr>
          <a:xfrm>
            <a:off x="1275228" y="5825694"/>
            <a:ext cx="19912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388.8 </a:t>
            </a:r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baseline="-25000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= 22779.2 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A1B1B98-984D-40D8-8E43-46725398C5D5}"/>
              </a:ext>
            </a:extLst>
          </p:cNvPr>
          <p:cNvSpPr txBox="1"/>
          <p:nvPr/>
        </p:nvSpPr>
        <p:spPr>
          <a:xfrm>
            <a:off x="1286533" y="6229342"/>
            <a:ext cx="193514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T</a:t>
            </a:r>
            <a:r>
              <a:rPr lang="en-GB" baseline="-25000" dirty="0" err="1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f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= 58.6 </a:t>
            </a:r>
            <a:r>
              <a:rPr lang="en-GB" dirty="0">
                <a:solidFill>
                  <a:srgbClr val="0000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°C</a:t>
            </a: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3040B7B6-DCBF-45D2-AFF2-FE135EA0EC10}"/>
              </a:ext>
            </a:extLst>
          </p:cNvPr>
          <p:cNvCxnSpPr>
            <a:cxnSpLocks/>
            <a:endCxn id="6" idx="0"/>
          </p:cNvCxnSpPr>
          <p:nvPr/>
        </p:nvCxnSpPr>
        <p:spPr>
          <a:xfrm>
            <a:off x="2034801" y="1954531"/>
            <a:ext cx="0" cy="42232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F7E5E2F4-82EB-47C2-B1D0-4A4D1C3901A8}"/>
              </a:ext>
            </a:extLst>
          </p:cNvPr>
          <p:cNvCxnSpPr>
            <a:cxnSpLocks/>
          </p:cNvCxnSpPr>
          <p:nvPr/>
        </p:nvCxnSpPr>
        <p:spPr>
          <a:xfrm>
            <a:off x="3619424" y="1954530"/>
            <a:ext cx="0" cy="422329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23" grpId="0"/>
      <p:bldP spid="24" grpId="0"/>
      <p:bldP spid="25" grpId="0"/>
      <p:bldP spid="27" grpId="0"/>
      <p:bldP spid="28" grpId="0"/>
      <p:bldP spid="31" grpId="0"/>
      <p:bldP spid="10" grpId="0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3F25AB32-AAC8-4E3A-A2EA-3CE01C2A273F}"/>
              </a:ext>
            </a:extLst>
          </p:cNvPr>
          <p:cNvGrpSpPr/>
          <p:nvPr/>
        </p:nvGrpSpPr>
        <p:grpSpPr>
          <a:xfrm>
            <a:off x="0" y="3439095"/>
            <a:ext cx="9144000" cy="3435846"/>
            <a:chOff x="0" y="3429000"/>
            <a:chExt cx="9144000" cy="3435846"/>
          </a:xfrm>
        </p:grpSpPr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69F8C0FE-523C-4F6B-8EB8-501045129E8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2988" t="-4740" r="31675" b="1"/>
            <a:stretch/>
          </p:blipFill>
          <p:spPr>
            <a:xfrm>
              <a:off x="0" y="3429000"/>
              <a:ext cx="3203848" cy="3411076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C4F07E86-6526-4BC4-8551-6CFAC38F4CC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760249" y="6381328"/>
              <a:ext cx="1383751" cy="483518"/>
            </a:xfrm>
            <a:prstGeom prst="rect">
              <a:avLst/>
            </a:prstGeom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76B3730D-B31A-47D7-B823-31AF13EDEE8A}"/>
              </a:ext>
            </a:extLst>
          </p:cNvPr>
          <p:cNvSpPr txBox="1"/>
          <p:nvPr/>
        </p:nvSpPr>
        <p:spPr>
          <a:xfrm>
            <a:off x="-1" y="17924"/>
            <a:ext cx="77602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CALORIMETERS</a:t>
            </a:r>
            <a:endParaRPr lang="en-GB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577BBBB6-2FF3-4C55-9BCF-6567F7C2F9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101614"/>
            <a:ext cx="5071043" cy="5090125"/>
          </a:xfrm>
          <a:prstGeom prst="rect">
            <a:avLst/>
          </a:prstGeom>
        </p:spPr>
      </p:pic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DDA560D1-8F2E-49D9-9002-7213304ED1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15" y="1123413"/>
            <a:ext cx="2987217" cy="508735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7166E26-F320-4C5E-8434-46420C823B94}"/>
              </a:ext>
            </a:extLst>
          </p:cNvPr>
          <p:cNvSpPr txBox="1"/>
          <p:nvPr/>
        </p:nvSpPr>
        <p:spPr>
          <a:xfrm>
            <a:off x="250331" y="386737"/>
            <a:ext cx="19928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Solution Reaction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8221F14-551A-4CD7-BEAF-BFFCB7464848}"/>
              </a:ext>
            </a:extLst>
          </p:cNvPr>
          <p:cNvSpPr txBox="1"/>
          <p:nvPr/>
        </p:nvSpPr>
        <p:spPr>
          <a:xfrm>
            <a:off x="250331" y="647232"/>
            <a:ext cx="2014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Simple coffee cup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AFB9945-84E1-4773-9D42-6B09DFC39AC0}"/>
              </a:ext>
            </a:extLst>
          </p:cNvPr>
          <p:cNvSpPr txBox="1"/>
          <p:nvPr/>
        </p:nvSpPr>
        <p:spPr>
          <a:xfrm>
            <a:off x="3491880" y="356311"/>
            <a:ext cx="23903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Combustion Reaction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A9C3C71-5A80-411A-8C6F-3C592C7FB27D}"/>
              </a:ext>
            </a:extLst>
          </p:cNvPr>
          <p:cNvSpPr txBox="1"/>
          <p:nvPr/>
        </p:nvSpPr>
        <p:spPr>
          <a:xfrm>
            <a:off x="3494532" y="647232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Bomb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BF9A3DA-29AB-4511-A561-98439ECB21E5}"/>
              </a:ext>
            </a:extLst>
          </p:cNvPr>
          <p:cNvSpPr txBox="1"/>
          <p:nvPr/>
        </p:nvSpPr>
        <p:spPr>
          <a:xfrm>
            <a:off x="3419872" y="6361683"/>
            <a:ext cx="33123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https://youtu.be/ohyA9amFfsc</a:t>
            </a:r>
          </a:p>
        </p:txBody>
      </p:sp>
    </p:spTree>
    <p:extLst>
      <p:ext uri="{BB962C8B-B14F-4D97-AF65-F5344CB8AC3E}">
        <p14:creationId xmlns:p14="http://schemas.microsoft.com/office/powerpoint/2010/main" val="3750659559"/>
      </p:ext>
    </p:extLst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655</Words>
  <Application>Microsoft Office PowerPoint</Application>
  <PresentationFormat>On-screen Show (4:3)</PresentationFormat>
  <Paragraphs>70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Cambria Math</vt:lpstr>
      <vt:lpstr>Diseño predeterminado</vt:lpstr>
      <vt:lpstr>CALORIMETRY  NOTES</vt:lpstr>
      <vt:lpstr>PowerPoint Presentation</vt:lpstr>
      <vt:lpstr>PowerPoint Presentation</vt:lpstr>
      <vt:lpstr>PowerPoint Presentation</vt:lpstr>
      <vt:lpstr>PowerPoint Presentation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Ewa Kazimierska</cp:lastModifiedBy>
  <cp:revision>268</cp:revision>
  <dcterms:created xsi:type="dcterms:W3CDTF">2010-05-23T14:28:12Z</dcterms:created>
  <dcterms:modified xsi:type="dcterms:W3CDTF">2022-10-28T13:53:51Z</dcterms:modified>
</cp:coreProperties>
</file>