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63" r:id="rId3"/>
    <p:sldId id="257" r:id="rId4"/>
    <p:sldId id="261" r:id="rId5"/>
    <p:sldId id="258" r:id="rId6"/>
    <p:sldId id="259" r:id="rId7"/>
    <p:sldId id="262" r:id="rId8"/>
    <p:sldId id="260" r:id="rId9"/>
    <p:sldId id="264" r:id="rId10"/>
    <p:sldId id="265" r:id="rId11"/>
  </p:sldIdLst>
  <p:sldSz cx="12192000" cy="6858000"/>
  <p:notesSz cx="6858000" cy="18383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0F4A7F-0588-B4B7-2505-741BD99C7376}" v="1987" dt="2019-12-12T22:01:31.251"/>
    <p1510:client id="{C28C368B-29BA-74A4-C4E1-FAE1F5E48DAA}" v="114" dt="2019-12-12T21:28:07.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Crews (1708089)" userId="S::1708089@student.uwtsd.ac.uk::685aa40b-a616-4a40-9e5b-658af5ae58de" providerId="AD" clId="Web-{4F0F4A7F-0588-B4B7-2505-741BD99C7376}"/>
    <pc:docChg chg="modSld">
      <pc:chgData name="William Crews (1708089)" userId="S::1708089@student.uwtsd.ac.uk::685aa40b-a616-4a40-9e5b-658af5ae58de" providerId="AD" clId="Web-{4F0F4A7F-0588-B4B7-2505-741BD99C7376}" dt="2019-12-12T22:01:31.251" v="1980"/>
      <pc:docMkLst>
        <pc:docMk/>
      </pc:docMkLst>
      <pc:sldChg chg="modNotes">
        <pc:chgData name="William Crews (1708089)" userId="S::1708089@student.uwtsd.ac.uk::685aa40b-a616-4a40-9e5b-658af5ae58de" providerId="AD" clId="Web-{4F0F4A7F-0588-B4B7-2505-741BD99C7376}" dt="2019-12-12T21:39:20.841" v="418"/>
        <pc:sldMkLst>
          <pc:docMk/>
          <pc:sldMk cId="2266044549" sldId="257"/>
        </pc:sldMkLst>
      </pc:sldChg>
      <pc:sldChg chg="modNotes">
        <pc:chgData name="William Crews (1708089)" userId="S::1708089@student.uwtsd.ac.uk::685aa40b-a616-4a40-9e5b-658af5ae58de" providerId="AD" clId="Web-{4F0F4A7F-0588-B4B7-2505-741BD99C7376}" dt="2019-12-12T21:44:19.938" v="699"/>
        <pc:sldMkLst>
          <pc:docMk/>
          <pc:sldMk cId="4016165383" sldId="258"/>
        </pc:sldMkLst>
      </pc:sldChg>
      <pc:sldChg chg="modNotes">
        <pc:chgData name="William Crews (1708089)" userId="S::1708089@student.uwtsd.ac.uk::685aa40b-a616-4a40-9e5b-658af5ae58de" providerId="AD" clId="Web-{4F0F4A7F-0588-B4B7-2505-741BD99C7376}" dt="2019-12-12T21:45:26.610" v="738"/>
        <pc:sldMkLst>
          <pc:docMk/>
          <pc:sldMk cId="659699251" sldId="259"/>
        </pc:sldMkLst>
      </pc:sldChg>
      <pc:sldChg chg="modNotes">
        <pc:chgData name="William Crews (1708089)" userId="S::1708089@student.uwtsd.ac.uk::685aa40b-a616-4a40-9e5b-658af5ae58de" providerId="AD" clId="Web-{4F0F4A7F-0588-B4B7-2505-741BD99C7376}" dt="2019-12-12T21:54:16.689" v="1442"/>
        <pc:sldMkLst>
          <pc:docMk/>
          <pc:sldMk cId="1428459070" sldId="260"/>
        </pc:sldMkLst>
      </pc:sldChg>
      <pc:sldChg chg="modNotes">
        <pc:chgData name="William Crews (1708089)" userId="S::1708089@student.uwtsd.ac.uk::685aa40b-a616-4a40-9e5b-658af5ae58de" providerId="AD" clId="Web-{4F0F4A7F-0588-B4B7-2505-741BD99C7376}" dt="2019-12-12T21:43:06.605" v="666"/>
        <pc:sldMkLst>
          <pc:docMk/>
          <pc:sldMk cId="164796242" sldId="261"/>
        </pc:sldMkLst>
      </pc:sldChg>
      <pc:sldChg chg="modNotes">
        <pc:chgData name="William Crews (1708089)" userId="S::1708089@student.uwtsd.ac.uk::685aa40b-a616-4a40-9e5b-658af5ae58de" providerId="AD" clId="Web-{4F0F4A7F-0588-B4B7-2505-741BD99C7376}" dt="2019-12-12T21:46:30.844" v="798"/>
        <pc:sldMkLst>
          <pc:docMk/>
          <pc:sldMk cId="277621504" sldId="262"/>
        </pc:sldMkLst>
      </pc:sldChg>
      <pc:sldChg chg="modNotes">
        <pc:chgData name="William Crews (1708089)" userId="S::1708089@student.uwtsd.ac.uk::685aa40b-a616-4a40-9e5b-658af5ae58de" providerId="AD" clId="Web-{4F0F4A7F-0588-B4B7-2505-741BD99C7376}" dt="2019-12-12T21:38:08.576" v="397"/>
        <pc:sldMkLst>
          <pc:docMk/>
          <pc:sldMk cId="3792970129" sldId="263"/>
        </pc:sldMkLst>
      </pc:sldChg>
      <pc:sldChg chg="modNotes">
        <pc:chgData name="William Crews (1708089)" userId="S::1708089@student.uwtsd.ac.uk::685aa40b-a616-4a40-9e5b-658af5ae58de" providerId="AD" clId="Web-{4F0F4A7F-0588-B4B7-2505-741BD99C7376}" dt="2019-12-12T22:01:31.251" v="1980"/>
        <pc:sldMkLst>
          <pc:docMk/>
          <pc:sldMk cId="1258553161" sldId="264"/>
        </pc:sldMkLst>
      </pc:sldChg>
    </pc:docChg>
  </pc:docChgLst>
  <pc:docChgLst>
    <pc:chgData name="William Crews (1708089)" userId="S::1708089@student.uwtsd.ac.uk::685aa40b-a616-4a40-9e5b-658af5ae58de" providerId="AD" clId="Web-{C28C368B-29BA-74A4-C4E1-FAE1F5E48DAA}"/>
    <pc:docChg chg="modSld sldOrd">
      <pc:chgData name="William Crews (1708089)" userId="S::1708089@student.uwtsd.ac.uk::685aa40b-a616-4a40-9e5b-658af5ae58de" providerId="AD" clId="Web-{C28C368B-29BA-74A4-C4E1-FAE1F5E48DAA}" dt="2019-12-12T21:28:07.298" v="112" actId="20577"/>
      <pc:docMkLst>
        <pc:docMk/>
      </pc:docMkLst>
      <pc:sldChg chg="modSp">
        <pc:chgData name="William Crews (1708089)" userId="S::1708089@student.uwtsd.ac.uk::685aa40b-a616-4a40-9e5b-658af5ae58de" providerId="AD" clId="Web-{C28C368B-29BA-74A4-C4E1-FAE1F5E48DAA}" dt="2019-12-12T21:04:29.604" v="17" actId="20577"/>
        <pc:sldMkLst>
          <pc:docMk/>
          <pc:sldMk cId="4016165383" sldId="258"/>
        </pc:sldMkLst>
        <pc:spChg chg="mod">
          <ac:chgData name="William Crews (1708089)" userId="S::1708089@student.uwtsd.ac.uk::685aa40b-a616-4a40-9e5b-658af5ae58de" providerId="AD" clId="Web-{C28C368B-29BA-74A4-C4E1-FAE1F5E48DAA}" dt="2019-12-12T21:04:29.604" v="17" actId="20577"/>
          <ac:spMkLst>
            <pc:docMk/>
            <pc:sldMk cId="4016165383" sldId="258"/>
            <ac:spMk id="3" creationId="{8F64A45B-8366-CA46-BB0C-CDB6727BA7A0}"/>
          </ac:spMkLst>
        </pc:spChg>
      </pc:sldChg>
      <pc:sldChg chg="modSp ord">
        <pc:chgData name="William Crews (1708089)" userId="S::1708089@student.uwtsd.ac.uk::685aa40b-a616-4a40-9e5b-658af5ae58de" providerId="AD" clId="Web-{C28C368B-29BA-74A4-C4E1-FAE1F5E48DAA}" dt="2019-12-12T21:05:25.479" v="37"/>
        <pc:sldMkLst>
          <pc:docMk/>
          <pc:sldMk cId="659699251" sldId="259"/>
        </pc:sldMkLst>
        <pc:spChg chg="mod">
          <ac:chgData name="William Crews (1708089)" userId="S::1708089@student.uwtsd.ac.uk::685aa40b-a616-4a40-9e5b-658af5ae58de" providerId="AD" clId="Web-{C28C368B-29BA-74A4-C4E1-FAE1F5E48DAA}" dt="2019-12-12T21:05:25.229" v="35" actId="20577"/>
          <ac:spMkLst>
            <pc:docMk/>
            <pc:sldMk cId="659699251" sldId="259"/>
            <ac:spMk id="5" creationId="{DA47AEE1-946E-F948-9F22-92299901C059}"/>
          </ac:spMkLst>
        </pc:spChg>
      </pc:sldChg>
      <pc:sldChg chg="modSp">
        <pc:chgData name="William Crews (1708089)" userId="S::1708089@student.uwtsd.ac.uk::685aa40b-a616-4a40-9e5b-658af5ae58de" providerId="AD" clId="Web-{C28C368B-29BA-74A4-C4E1-FAE1F5E48DAA}" dt="2019-12-12T21:25:23.860" v="99" actId="20577"/>
        <pc:sldMkLst>
          <pc:docMk/>
          <pc:sldMk cId="1428459070" sldId="260"/>
        </pc:sldMkLst>
        <pc:spChg chg="mod">
          <ac:chgData name="William Crews (1708089)" userId="S::1708089@student.uwtsd.ac.uk::685aa40b-a616-4a40-9e5b-658af5ae58de" providerId="AD" clId="Web-{C28C368B-29BA-74A4-C4E1-FAE1F5E48DAA}" dt="2019-12-12T21:23:54.359" v="96" actId="20577"/>
          <ac:spMkLst>
            <pc:docMk/>
            <pc:sldMk cId="1428459070" sldId="260"/>
            <ac:spMk id="2" creationId="{688F21E5-9DA4-2241-84E4-DD480DCB075F}"/>
          </ac:spMkLst>
        </pc:spChg>
        <pc:spChg chg="mod">
          <ac:chgData name="William Crews (1708089)" userId="S::1708089@student.uwtsd.ac.uk::685aa40b-a616-4a40-9e5b-658af5ae58de" providerId="AD" clId="Web-{C28C368B-29BA-74A4-C4E1-FAE1F5E48DAA}" dt="2019-12-12T21:25:23.860" v="99" actId="20577"/>
          <ac:spMkLst>
            <pc:docMk/>
            <pc:sldMk cId="1428459070" sldId="260"/>
            <ac:spMk id="3" creationId="{5F4E34FF-0F85-AF43-9B57-C11042EEDFF8}"/>
          </ac:spMkLst>
        </pc:spChg>
      </pc:sldChg>
      <pc:sldChg chg="modSp">
        <pc:chgData name="William Crews (1708089)" userId="S::1708089@student.uwtsd.ac.uk::685aa40b-a616-4a40-9e5b-658af5ae58de" providerId="AD" clId="Web-{C28C368B-29BA-74A4-C4E1-FAE1F5E48DAA}" dt="2019-12-12T21:20:43.843" v="72" actId="20577"/>
        <pc:sldMkLst>
          <pc:docMk/>
          <pc:sldMk cId="164796242" sldId="261"/>
        </pc:sldMkLst>
        <pc:spChg chg="mod">
          <ac:chgData name="William Crews (1708089)" userId="S::1708089@student.uwtsd.ac.uk::685aa40b-a616-4a40-9e5b-658af5ae58de" providerId="AD" clId="Web-{C28C368B-29BA-74A4-C4E1-FAE1F5E48DAA}" dt="2019-12-12T21:20:43.843" v="72" actId="20577"/>
          <ac:spMkLst>
            <pc:docMk/>
            <pc:sldMk cId="164796242" sldId="261"/>
            <ac:spMk id="3" creationId="{3894CEC1-F700-2441-9839-6E2E609979E1}"/>
          </ac:spMkLst>
        </pc:spChg>
      </pc:sldChg>
      <pc:sldChg chg="modSp ord">
        <pc:chgData name="William Crews (1708089)" userId="S::1708089@student.uwtsd.ac.uk::685aa40b-a616-4a40-9e5b-658af5ae58de" providerId="AD" clId="Web-{C28C368B-29BA-74A4-C4E1-FAE1F5E48DAA}" dt="2019-12-12T21:04:52.042" v="25" actId="20577"/>
        <pc:sldMkLst>
          <pc:docMk/>
          <pc:sldMk cId="277621504" sldId="262"/>
        </pc:sldMkLst>
        <pc:spChg chg="mod">
          <ac:chgData name="William Crews (1708089)" userId="S::1708089@student.uwtsd.ac.uk::685aa40b-a616-4a40-9e5b-658af5ae58de" providerId="AD" clId="Web-{C28C368B-29BA-74A4-C4E1-FAE1F5E48DAA}" dt="2019-12-12T21:04:52.042" v="25" actId="20577"/>
          <ac:spMkLst>
            <pc:docMk/>
            <pc:sldMk cId="277621504" sldId="262"/>
            <ac:spMk id="3" creationId="{1C5908A5-390A-B847-8C07-C4D70D0A13BB}"/>
          </ac:spMkLst>
        </pc:spChg>
      </pc:sldChg>
      <pc:sldChg chg="modSp">
        <pc:chgData name="William Crews (1708089)" userId="S::1708089@student.uwtsd.ac.uk::685aa40b-a616-4a40-9e5b-658af5ae58de" providerId="AD" clId="Web-{C28C368B-29BA-74A4-C4E1-FAE1F5E48DAA}" dt="2019-12-12T21:03:04.993" v="8" actId="20577"/>
        <pc:sldMkLst>
          <pc:docMk/>
          <pc:sldMk cId="3792970129" sldId="263"/>
        </pc:sldMkLst>
        <pc:spChg chg="mod">
          <ac:chgData name="William Crews (1708089)" userId="S::1708089@student.uwtsd.ac.uk::685aa40b-a616-4a40-9e5b-658af5ae58de" providerId="AD" clId="Web-{C28C368B-29BA-74A4-C4E1-FAE1F5E48DAA}" dt="2019-12-12T21:03:04.993" v="8" actId="20577"/>
          <ac:spMkLst>
            <pc:docMk/>
            <pc:sldMk cId="3792970129" sldId="263"/>
            <ac:spMk id="3" creationId="{027CAFD3-AC3D-7348-913B-9FB036A26E77}"/>
          </ac:spMkLst>
        </pc:spChg>
      </pc:sldChg>
      <pc:sldChg chg="modSp">
        <pc:chgData name="William Crews (1708089)" userId="S::1708089@student.uwtsd.ac.uk::685aa40b-a616-4a40-9e5b-658af5ae58de" providerId="AD" clId="Web-{C28C368B-29BA-74A4-C4E1-FAE1F5E48DAA}" dt="2019-12-12T21:06:39.012" v="62" actId="20577"/>
        <pc:sldMkLst>
          <pc:docMk/>
          <pc:sldMk cId="1258553161" sldId="264"/>
        </pc:sldMkLst>
        <pc:spChg chg="mod">
          <ac:chgData name="William Crews (1708089)" userId="S::1708089@student.uwtsd.ac.uk::685aa40b-a616-4a40-9e5b-658af5ae58de" providerId="AD" clId="Web-{C28C368B-29BA-74A4-C4E1-FAE1F5E48DAA}" dt="2019-12-12T21:06:39.012" v="62" actId="20577"/>
          <ac:spMkLst>
            <pc:docMk/>
            <pc:sldMk cId="1258553161" sldId="264"/>
            <ac:spMk id="3" creationId="{126CF77F-7265-DD4A-A1EE-C60777D48259}"/>
          </ac:spMkLst>
        </pc:spChg>
      </pc:sldChg>
      <pc:sldChg chg="modSp">
        <pc:chgData name="William Crews (1708089)" userId="S::1708089@student.uwtsd.ac.uk::685aa40b-a616-4a40-9e5b-658af5ae58de" providerId="AD" clId="Web-{C28C368B-29BA-74A4-C4E1-FAE1F5E48DAA}" dt="2019-12-12T21:28:07.282" v="111" actId="20577"/>
        <pc:sldMkLst>
          <pc:docMk/>
          <pc:sldMk cId="4001232525" sldId="265"/>
        </pc:sldMkLst>
        <pc:spChg chg="mod">
          <ac:chgData name="William Crews (1708089)" userId="S::1708089@student.uwtsd.ac.uk::685aa40b-a616-4a40-9e5b-658af5ae58de" providerId="AD" clId="Web-{C28C368B-29BA-74A4-C4E1-FAE1F5E48DAA}" dt="2019-12-12T21:28:07.282" v="111" actId="20577"/>
          <ac:spMkLst>
            <pc:docMk/>
            <pc:sldMk cId="4001232525" sldId="265"/>
            <ac:spMk id="3" creationId="{D99C05DE-5C63-E741-ACA9-1DBB8CEEFC1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1197F8-9116-2F4C-AEE3-BD9B183971B7}" type="datetimeFigureOut">
              <a:rPr lang="en-US" smtClean="0"/>
              <a:t>12/12/2019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F89D2B-FCB9-AC41-8645-DFAF3CADFC63}" type="slidenum">
              <a:rPr lang="en-US" smtClean="0"/>
              <a:t>‹#›</a:t>
            </a:fld>
            <a:endParaRPr lang="en-US"/>
          </a:p>
        </p:txBody>
      </p:sp>
    </p:spTree>
    <p:extLst>
      <p:ext uri="{BB962C8B-B14F-4D97-AF65-F5344CB8AC3E}">
        <p14:creationId xmlns:p14="http://schemas.microsoft.com/office/powerpoint/2010/main" val="2092813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F89D2B-FCB9-AC41-8645-DFAF3CADFC63}" type="slidenum">
              <a:rPr lang="en-US" smtClean="0"/>
              <a:t>1</a:t>
            </a:fld>
            <a:endParaRPr lang="en-US"/>
          </a:p>
        </p:txBody>
      </p:sp>
    </p:spTree>
    <p:extLst>
      <p:ext uri="{BB962C8B-B14F-4D97-AF65-F5344CB8AC3E}">
        <p14:creationId xmlns:p14="http://schemas.microsoft.com/office/powerpoint/2010/main" val="3419437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US" dirty="0"/>
              <a:t>The Cambridge Dictionary defines corporate strategy as “the ideas and plans a company has for its future business activities or the process of deciding these ideas and plans” (dictionary.cambridge.org, 2019)</a:t>
            </a:r>
          </a:p>
          <a:p>
            <a:pPr>
              <a:spcBef>
                <a:spcPts val="1000"/>
              </a:spcBef>
            </a:pPr>
            <a:endParaRPr lang="en-US" dirty="0"/>
          </a:p>
          <a:p>
            <a:pPr marL="171450" indent="-171450">
              <a:spcBef>
                <a:spcPts val="1000"/>
              </a:spcBef>
              <a:buFont typeface="Arial"/>
              <a:buChar char="•"/>
            </a:pPr>
            <a:r>
              <a:rPr lang="en-US" dirty="0"/>
              <a:t>In the 1950s and 1960s Peter Drucker said that strategy was primarily concerned with competing on price (</a:t>
            </a:r>
            <a:r>
              <a:rPr lang="en-US" dirty="0" err="1"/>
              <a:t>Ovans</a:t>
            </a:r>
            <a:r>
              <a:rPr lang="en-US" dirty="0"/>
              <a:t>, A. 2015).</a:t>
            </a:r>
          </a:p>
          <a:p>
            <a:pPr marL="171450" indent="-171450">
              <a:spcBef>
                <a:spcPts val="1000"/>
              </a:spcBef>
              <a:buFont typeface="Arial"/>
              <a:buChar char="•"/>
            </a:pPr>
            <a:r>
              <a:rPr lang="en-US" dirty="0"/>
              <a:t>In 1979, Michael Porter developed the “Five Forces” model which takes into account not only pricing pressures, but pressures from threats of new entrants to the market, substitution, and the bargaining power of suppliers and consumers.  Porter focusses on a traditional “Planned Strategy” approach.</a:t>
            </a:r>
          </a:p>
          <a:p>
            <a:pPr marL="171450" indent="-171450">
              <a:spcBef>
                <a:spcPts val="1000"/>
              </a:spcBef>
              <a:buFont typeface="Arial"/>
              <a:buChar char="•"/>
            </a:pPr>
            <a:r>
              <a:rPr lang="en-US" dirty="0">
                <a:cs typeface="Calibri"/>
              </a:rPr>
              <a:t>Henry Mintzberg has </a:t>
            </a:r>
            <a:r>
              <a:rPr lang="en-US" dirty="0" err="1">
                <a:cs typeface="Calibri"/>
              </a:rPr>
              <a:t>emphasised</a:t>
            </a:r>
            <a:r>
              <a:rPr lang="en-US" dirty="0">
                <a:cs typeface="Calibri"/>
              </a:rPr>
              <a:t> an "Emergent Strategy" approach.</a:t>
            </a:r>
          </a:p>
          <a:p>
            <a:pPr marL="171450" indent="-171450">
              <a:spcBef>
                <a:spcPts val="1000"/>
              </a:spcBef>
              <a:buFont typeface="Arial"/>
              <a:buChar char="•"/>
            </a:pPr>
            <a:r>
              <a:rPr lang="en-US" b="1" dirty="0">
                <a:cs typeface="Calibri"/>
              </a:rPr>
              <a:t>Emergent strategy is the view that strategy develops or emerges over time as plans collide with and adapt to the emerging reality.  Emergent strategy is that set of plans, not necessarily expressly intended in the original strategy, that has developed due to reality.  It implies that an </a:t>
            </a:r>
            <a:r>
              <a:rPr lang="en-US" b="1" dirty="0" err="1">
                <a:cs typeface="Calibri"/>
              </a:rPr>
              <a:t>organisation</a:t>
            </a:r>
            <a:r>
              <a:rPr lang="en-US" b="1" dirty="0">
                <a:cs typeface="Calibri"/>
              </a:rPr>
              <a:t> learns what works in practice.</a:t>
            </a:r>
          </a:p>
          <a:p>
            <a:pPr marL="171450" indent="-171450">
              <a:spcBef>
                <a:spcPts val="1000"/>
              </a:spcBef>
              <a:buFont typeface="Arial"/>
              <a:buChar char="•"/>
            </a:pPr>
            <a:r>
              <a:rPr lang="en-US" b="1" dirty="0">
                <a:cs typeface="Calibri"/>
              </a:rPr>
              <a:t>Emergent strategy is sometimes seen as more relevant in today's faster changing world.  It gives more flexibility and faster response than rigid plans.</a:t>
            </a:r>
          </a:p>
          <a:p>
            <a:endParaRPr lang="en-US" dirty="0">
              <a:cs typeface="Calibri"/>
            </a:endParaRPr>
          </a:p>
        </p:txBody>
      </p:sp>
      <p:sp>
        <p:nvSpPr>
          <p:cNvPr id="4" name="Slide Number Placeholder 3"/>
          <p:cNvSpPr>
            <a:spLocks noGrp="1"/>
          </p:cNvSpPr>
          <p:nvPr>
            <p:ph type="sldNum" sz="quarter" idx="5"/>
          </p:nvPr>
        </p:nvSpPr>
        <p:spPr/>
        <p:txBody>
          <a:bodyPr/>
          <a:lstStyle/>
          <a:p>
            <a:fld id="{AEF89D2B-FCB9-AC41-8645-DFAF3CADFC63}" type="slidenum">
              <a:rPr lang="en-US" smtClean="0"/>
              <a:t>2</a:t>
            </a:fld>
            <a:endParaRPr lang="en-US"/>
          </a:p>
        </p:txBody>
      </p:sp>
    </p:spTree>
    <p:extLst>
      <p:ext uri="{BB962C8B-B14F-4D97-AF65-F5344CB8AC3E}">
        <p14:creationId xmlns:p14="http://schemas.microsoft.com/office/powerpoint/2010/main" val="127308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Bef>
                <a:spcPts val="1000"/>
              </a:spcBef>
              <a:buFont typeface="Arial"/>
              <a:buChar char="•"/>
            </a:pPr>
            <a:r>
              <a:rPr lang="en-US" dirty="0"/>
              <a:t>18.9 million shoppers per week at almost 1500 stores world-wide.</a:t>
            </a:r>
          </a:p>
          <a:p>
            <a:pPr>
              <a:spcBef>
                <a:spcPts val="1000"/>
              </a:spcBef>
            </a:pPr>
            <a:endParaRPr lang="en-US" dirty="0"/>
          </a:p>
          <a:p>
            <a:pPr marL="171450" indent="-171450">
              <a:spcBef>
                <a:spcPts val="1000"/>
              </a:spcBef>
              <a:buFont typeface="Arial"/>
              <a:buChar char="•"/>
            </a:pPr>
            <a:r>
              <a:rPr lang="en-US" dirty="0"/>
              <a:t>79000 current employees. (statista.com, 2019)</a:t>
            </a:r>
          </a:p>
          <a:p>
            <a:pPr>
              <a:spcBef>
                <a:spcPts val="1000"/>
              </a:spcBef>
            </a:pPr>
            <a:endParaRPr lang="en-US" dirty="0"/>
          </a:p>
          <a:p>
            <a:pPr marL="171450" indent="-171450">
              <a:spcBef>
                <a:spcPts val="1000"/>
              </a:spcBef>
              <a:buFont typeface="Arial"/>
              <a:buChar char="•"/>
            </a:pPr>
            <a:r>
              <a:rPr lang="en-US" dirty="0"/>
              <a:t>Declining profits in recent years from £506 </a:t>
            </a:r>
            <a:r>
              <a:rPr lang="en-US" dirty="0" err="1"/>
              <a:t>milliion</a:t>
            </a:r>
            <a:r>
              <a:rPr lang="en-US" dirty="0"/>
              <a:t> in 2014 to £37 million in 2019 reporting (corporate.marksandspencer.com, 2019).</a:t>
            </a:r>
          </a:p>
          <a:p>
            <a:pPr>
              <a:spcBef>
                <a:spcPts val="1000"/>
              </a:spcBef>
            </a:pPr>
            <a:endParaRPr lang="en-US" dirty="0"/>
          </a:p>
          <a:p>
            <a:pPr marL="171450" indent="-171450">
              <a:spcBef>
                <a:spcPts val="1000"/>
              </a:spcBef>
              <a:buFont typeface="Arial"/>
              <a:buChar char="•"/>
            </a:pPr>
            <a:r>
              <a:rPr lang="en-US" dirty="0"/>
              <a:t>Faces rising costs, increased competition and declining sales. Like for like clothing sales fell by 5.5% from 2018  to 2010 (Wood, Z, 2019).</a:t>
            </a:r>
          </a:p>
          <a:p>
            <a:endParaRPr lang="en-US" dirty="0">
              <a:cs typeface="Calibri"/>
            </a:endParaRPr>
          </a:p>
        </p:txBody>
      </p:sp>
      <p:sp>
        <p:nvSpPr>
          <p:cNvPr id="4" name="Slide Number Placeholder 3"/>
          <p:cNvSpPr>
            <a:spLocks noGrp="1"/>
          </p:cNvSpPr>
          <p:nvPr>
            <p:ph type="sldNum" sz="quarter" idx="5"/>
          </p:nvPr>
        </p:nvSpPr>
        <p:spPr/>
        <p:txBody>
          <a:bodyPr/>
          <a:lstStyle/>
          <a:p>
            <a:fld id="{AEF89D2B-FCB9-AC41-8645-DFAF3CADFC63}" type="slidenum">
              <a:rPr lang="en-US" smtClean="0"/>
              <a:t>3</a:t>
            </a:fld>
            <a:endParaRPr lang="en-US"/>
          </a:p>
        </p:txBody>
      </p:sp>
    </p:spTree>
    <p:extLst>
      <p:ext uri="{BB962C8B-B14F-4D97-AF65-F5344CB8AC3E}">
        <p14:creationId xmlns:p14="http://schemas.microsoft.com/office/powerpoint/2010/main" val="1018505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Retailers are faced with slow growth and rising costs of goods and wages.  Uncertainty over Brexit still looms over both retailers and consumers.  Competition in retail is fierce.  Many high street chains have been forced to close stores in order to "right size" their real estate portfolio, streamline their </a:t>
            </a:r>
            <a:r>
              <a:rPr lang="en-US" dirty="0" err="1">
                <a:cs typeface="Calibri"/>
              </a:rPr>
              <a:t>organisations</a:t>
            </a:r>
            <a:r>
              <a:rPr lang="en-US" dirty="0">
                <a:cs typeface="Calibri"/>
              </a:rPr>
              <a:t> and cut costs to </a:t>
            </a:r>
            <a:r>
              <a:rPr lang="en-US" dirty="0" err="1">
                <a:cs typeface="Calibri"/>
              </a:rPr>
              <a:t>maximise</a:t>
            </a:r>
            <a:r>
              <a:rPr lang="en-US" dirty="0">
                <a:cs typeface="Calibri"/>
              </a:rPr>
              <a:t> profits.</a:t>
            </a:r>
          </a:p>
          <a:p>
            <a:r>
              <a:rPr lang="en-US" dirty="0">
                <a:cs typeface="Calibri"/>
              </a:rPr>
              <a:t>Traditional retailers also face increased competition from both traditional competitors and new entrants in the world of on-line shopping.  A full 20% of retail sales have moved online in recent years.</a:t>
            </a:r>
          </a:p>
        </p:txBody>
      </p:sp>
      <p:sp>
        <p:nvSpPr>
          <p:cNvPr id="4" name="Slide Number Placeholder 3"/>
          <p:cNvSpPr>
            <a:spLocks noGrp="1"/>
          </p:cNvSpPr>
          <p:nvPr>
            <p:ph type="sldNum" sz="quarter" idx="5"/>
          </p:nvPr>
        </p:nvSpPr>
        <p:spPr/>
        <p:txBody>
          <a:bodyPr/>
          <a:lstStyle/>
          <a:p>
            <a:fld id="{AEF89D2B-FCB9-AC41-8645-DFAF3CADFC63}" type="slidenum">
              <a:rPr lang="en-US" smtClean="0"/>
              <a:t>4</a:t>
            </a:fld>
            <a:endParaRPr lang="en-US"/>
          </a:p>
        </p:txBody>
      </p:sp>
    </p:spTree>
    <p:extLst>
      <p:ext uri="{BB962C8B-B14F-4D97-AF65-F5344CB8AC3E}">
        <p14:creationId xmlns:p14="http://schemas.microsoft.com/office/powerpoint/2010/main" val="2126291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US" dirty="0"/>
              <a:t>Improve resilience and response time with management restructure.</a:t>
            </a:r>
          </a:p>
          <a:p>
            <a:pPr marL="285750" indent="-285750">
              <a:spcBef>
                <a:spcPts val="1000"/>
              </a:spcBef>
              <a:buFont typeface="Arial"/>
              <a:buChar char="•"/>
            </a:pPr>
            <a:endParaRPr lang="en-US" dirty="0"/>
          </a:p>
          <a:p>
            <a:pPr marL="285750" indent="-285750">
              <a:spcBef>
                <a:spcPts val="1000"/>
              </a:spcBef>
              <a:buFont typeface="Arial"/>
              <a:buChar char="•"/>
            </a:pPr>
            <a:r>
              <a:rPr lang="en-US" dirty="0"/>
              <a:t>Improve profitability through streamlining the business and closing under-performing stores. (corporate.marksandspencer.com, 2019)</a:t>
            </a:r>
          </a:p>
          <a:p>
            <a:pPr marL="285750" indent="-285750">
              <a:spcBef>
                <a:spcPts val="1000"/>
              </a:spcBef>
              <a:buFont typeface="Arial"/>
              <a:buChar char="•"/>
            </a:pPr>
            <a:endParaRPr lang="en-US" dirty="0"/>
          </a:p>
          <a:p>
            <a:pPr marL="285750" indent="-285750">
              <a:spcBef>
                <a:spcPts val="1000"/>
              </a:spcBef>
              <a:buFont typeface="Arial"/>
              <a:buChar char="•"/>
            </a:pPr>
            <a:r>
              <a:rPr lang="en-US" dirty="0"/>
              <a:t>Become a digital leader in retail with a plan to see 30% of sales online by 2022 (Singh, P. 2018).</a:t>
            </a:r>
          </a:p>
          <a:p>
            <a:pPr>
              <a:spcBef>
                <a:spcPts val="1000"/>
              </a:spcBef>
            </a:pPr>
            <a:endParaRPr lang="en-US" dirty="0"/>
          </a:p>
          <a:p>
            <a:pPr marL="285750" indent="-285750">
              <a:spcBef>
                <a:spcPts val="1000"/>
              </a:spcBef>
              <a:buFont typeface="Arial"/>
              <a:buChar char="•"/>
            </a:pPr>
            <a:r>
              <a:rPr lang="en-US" dirty="0"/>
              <a:t>According to M&amp;S CEO Steve Rowe, M&amp;S current Strategy is to return to basics, streamline operations and restore perception of value and relevance in its offerings (corporate.marksandspencer.com/</a:t>
            </a:r>
            <a:r>
              <a:rPr lang="en-US" dirty="0" err="1"/>
              <a:t>aboutus</a:t>
            </a:r>
            <a:r>
              <a:rPr lang="en-US" dirty="0"/>
              <a:t>, 2019).</a:t>
            </a:r>
          </a:p>
          <a:p>
            <a:endParaRPr lang="en-US" dirty="0">
              <a:cs typeface="Calibri"/>
            </a:endParaRPr>
          </a:p>
        </p:txBody>
      </p:sp>
      <p:sp>
        <p:nvSpPr>
          <p:cNvPr id="4" name="Slide Number Placeholder 3"/>
          <p:cNvSpPr>
            <a:spLocks noGrp="1"/>
          </p:cNvSpPr>
          <p:nvPr>
            <p:ph type="sldNum" sz="quarter" idx="5"/>
          </p:nvPr>
        </p:nvSpPr>
        <p:spPr/>
        <p:txBody>
          <a:bodyPr/>
          <a:lstStyle/>
          <a:p>
            <a:fld id="{AEF89D2B-FCB9-AC41-8645-DFAF3CADFC63}" type="slidenum">
              <a:rPr lang="en-US" smtClean="0"/>
              <a:t>5</a:t>
            </a:fld>
            <a:endParaRPr lang="en-US"/>
          </a:p>
        </p:txBody>
      </p:sp>
    </p:spTree>
    <p:extLst>
      <p:ext uri="{BB962C8B-B14F-4D97-AF65-F5344CB8AC3E}">
        <p14:creationId xmlns:p14="http://schemas.microsoft.com/office/powerpoint/2010/main" val="3350981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Using McKinsey's 7s Framework to </a:t>
            </a:r>
            <a:r>
              <a:rPr lang="en-US" b="1" dirty="0" err="1"/>
              <a:t>visualise</a:t>
            </a:r>
            <a:r>
              <a:rPr lang="en-US" b="1" dirty="0"/>
              <a:t> M&amp;S current strategy you see that:</a:t>
            </a:r>
            <a:endParaRPr lang="en-US" dirty="0"/>
          </a:p>
          <a:p>
            <a:r>
              <a:rPr lang="en-US" b="1" dirty="0"/>
              <a:t>Structure </a:t>
            </a:r>
            <a:r>
              <a:rPr lang="en-US" dirty="0"/>
              <a:t>– Devolving into specialist teams (Wood, Z &amp; Butler, S. 2018)</a:t>
            </a:r>
            <a:endParaRPr lang="en-US" dirty="0">
              <a:cs typeface="Calibri"/>
            </a:endParaRPr>
          </a:p>
          <a:p>
            <a:r>
              <a:rPr lang="en-US" b="1" dirty="0"/>
              <a:t>Strategy</a:t>
            </a:r>
            <a:r>
              <a:rPr lang="en-US" dirty="0"/>
              <a:t> – Separating marketing strategy from “One Brand” approach, focusing on brand, quality and value (Vizard, S. 2018)</a:t>
            </a:r>
            <a:endParaRPr lang="en-US" dirty="0">
              <a:cs typeface="Calibri"/>
            </a:endParaRPr>
          </a:p>
          <a:p>
            <a:r>
              <a:rPr lang="en-US" b="1" dirty="0"/>
              <a:t>Systems</a:t>
            </a:r>
            <a:r>
              <a:rPr lang="en-US" dirty="0"/>
              <a:t> – Instituting new online platform and industry-leading distribution systems</a:t>
            </a:r>
            <a:endParaRPr lang="en-US" dirty="0">
              <a:cs typeface="Calibri"/>
            </a:endParaRPr>
          </a:p>
          <a:p>
            <a:r>
              <a:rPr lang="en-US" b="1" dirty="0"/>
              <a:t>Style </a:t>
            </a:r>
            <a:r>
              <a:rPr lang="en-US" dirty="0"/>
              <a:t>– Developing specialist teams tasked with individual responsibility for the areas of marketing, customer relationship management and store design.</a:t>
            </a:r>
            <a:endParaRPr lang="en-US" dirty="0">
              <a:cs typeface="Calibri"/>
            </a:endParaRPr>
          </a:p>
          <a:p>
            <a:r>
              <a:rPr lang="en-US" b="1" dirty="0"/>
              <a:t>Skills </a:t>
            </a:r>
            <a:r>
              <a:rPr lang="en-US" dirty="0"/>
              <a:t>– bolstering skills in marketing, product development and data literacy</a:t>
            </a:r>
            <a:endParaRPr lang="en-US" dirty="0">
              <a:cs typeface="Calibri"/>
            </a:endParaRPr>
          </a:p>
          <a:p>
            <a:r>
              <a:rPr lang="en-US" b="1" dirty="0"/>
              <a:t>Staff </a:t>
            </a:r>
            <a:r>
              <a:rPr lang="en-US" dirty="0"/>
              <a:t>– Promoting current staff through education and team-building programs, attracting new staff with higher starting wages to enhance skillset of the company.</a:t>
            </a:r>
            <a:endParaRPr lang="en-US" dirty="0">
              <a:cs typeface="Calibri"/>
            </a:endParaRPr>
          </a:p>
          <a:p>
            <a:r>
              <a:rPr lang="en-US" b="1" dirty="0"/>
              <a:t>Shared Values </a:t>
            </a:r>
            <a:r>
              <a:rPr lang="en-US" dirty="0"/>
              <a:t>– Promoting the “Four I’s” of Inspiration, Innovation, Integrity and In-Touch.</a:t>
            </a:r>
            <a:endParaRPr lang="en-GB" dirty="0"/>
          </a:p>
        </p:txBody>
      </p:sp>
      <p:sp>
        <p:nvSpPr>
          <p:cNvPr id="4" name="Slide Number Placeholder 3"/>
          <p:cNvSpPr>
            <a:spLocks noGrp="1"/>
          </p:cNvSpPr>
          <p:nvPr>
            <p:ph type="sldNum" sz="quarter" idx="5"/>
          </p:nvPr>
        </p:nvSpPr>
        <p:spPr/>
        <p:txBody>
          <a:bodyPr/>
          <a:lstStyle/>
          <a:p>
            <a:fld id="{AEF89D2B-FCB9-AC41-8645-DFAF3CADFC63}" type="slidenum">
              <a:rPr lang="en-US" smtClean="0"/>
              <a:t>6</a:t>
            </a:fld>
            <a:endParaRPr lang="en-US"/>
          </a:p>
        </p:txBody>
      </p:sp>
    </p:spTree>
    <p:extLst>
      <p:ext uri="{BB962C8B-B14F-4D97-AF65-F5344CB8AC3E}">
        <p14:creationId xmlns:p14="http://schemas.microsoft.com/office/powerpoint/2010/main" val="3351639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To begin to look at what M&amp;S strategy going forward should be, I have used Porter's Five Forces Analysis:</a:t>
            </a:r>
          </a:p>
          <a:p>
            <a:endParaRPr lang="en-US" dirty="0">
              <a:cs typeface="Calibri"/>
            </a:endParaRPr>
          </a:p>
          <a:p>
            <a:pPr marL="171450" indent="-171450">
              <a:spcBef>
                <a:spcPts val="1000"/>
              </a:spcBef>
              <a:buFont typeface="Arial"/>
              <a:buChar char="•"/>
            </a:pPr>
            <a:r>
              <a:rPr lang="en-US" b="1" dirty="0"/>
              <a:t>Threat of New Entry</a:t>
            </a:r>
            <a:r>
              <a:rPr lang="en-US" dirty="0"/>
              <a:t> – Relatively low due to barriers such as high capital investment.</a:t>
            </a:r>
            <a:endParaRPr lang="en-US" dirty="0">
              <a:cs typeface="Calibri"/>
            </a:endParaRPr>
          </a:p>
          <a:p>
            <a:pPr marL="171450" indent="-171450">
              <a:spcBef>
                <a:spcPts val="1000"/>
              </a:spcBef>
              <a:buFont typeface="Arial"/>
              <a:buChar char="•"/>
            </a:pPr>
            <a:r>
              <a:rPr lang="en-US" b="1" dirty="0"/>
              <a:t>Threat of Substitution </a:t>
            </a:r>
            <a:r>
              <a:rPr lang="en-US" dirty="0"/>
              <a:t>– High due to traditional competitors such as Tesco and Sainsbury’s and new entrants Aldi &amp; Lidl</a:t>
            </a:r>
            <a:endParaRPr lang="en-US" dirty="0">
              <a:cs typeface="Calibri"/>
            </a:endParaRPr>
          </a:p>
          <a:p>
            <a:pPr marL="171450" indent="-171450">
              <a:spcBef>
                <a:spcPts val="1000"/>
              </a:spcBef>
              <a:buFont typeface="Arial"/>
              <a:buChar char="•"/>
            </a:pPr>
            <a:r>
              <a:rPr lang="en-US" b="1" dirty="0"/>
              <a:t>Bargaining Power of Suppliers </a:t>
            </a:r>
            <a:r>
              <a:rPr lang="en-US" dirty="0"/>
              <a:t>– Relatively low as the global economy grows and more suppliers become available</a:t>
            </a:r>
            <a:endParaRPr lang="en-US" dirty="0">
              <a:cs typeface="Calibri"/>
            </a:endParaRPr>
          </a:p>
          <a:p>
            <a:pPr marL="171450" indent="-171450">
              <a:spcBef>
                <a:spcPts val="1000"/>
              </a:spcBef>
              <a:buFont typeface="Arial"/>
              <a:buChar char="•"/>
            </a:pPr>
            <a:r>
              <a:rPr lang="en-US" b="1" dirty="0"/>
              <a:t>Bargaining Power of Buyers </a:t>
            </a:r>
            <a:r>
              <a:rPr lang="en-US" dirty="0"/>
              <a:t>– High as there are many choices for shoppers both in-store and on-line</a:t>
            </a:r>
            <a:endParaRPr lang="en-US" dirty="0">
              <a:cs typeface="Calibri"/>
            </a:endParaRPr>
          </a:p>
          <a:p>
            <a:pPr marL="171450" indent="-171450">
              <a:spcBef>
                <a:spcPts val="1000"/>
              </a:spcBef>
              <a:buFont typeface="Arial"/>
              <a:buChar char="•"/>
            </a:pPr>
            <a:r>
              <a:rPr lang="en-US" b="1" dirty="0"/>
              <a:t>Rivalry Amongst Competitors </a:t>
            </a:r>
            <a:r>
              <a:rPr lang="en-US" dirty="0"/>
              <a:t>– High as retail competition remains fierce</a:t>
            </a:r>
            <a:endParaRPr lang="en-US" dirty="0">
              <a:cs typeface="Calibri"/>
            </a:endParaRPr>
          </a:p>
        </p:txBody>
      </p:sp>
      <p:sp>
        <p:nvSpPr>
          <p:cNvPr id="4" name="Slide Number Placeholder 3"/>
          <p:cNvSpPr>
            <a:spLocks noGrp="1"/>
          </p:cNvSpPr>
          <p:nvPr>
            <p:ph type="sldNum" sz="quarter" idx="5"/>
          </p:nvPr>
        </p:nvSpPr>
        <p:spPr/>
        <p:txBody>
          <a:bodyPr/>
          <a:lstStyle/>
          <a:p>
            <a:fld id="{AEF89D2B-FCB9-AC41-8645-DFAF3CADFC63}" type="slidenum">
              <a:rPr lang="en-US" smtClean="0"/>
              <a:t>7</a:t>
            </a:fld>
            <a:endParaRPr lang="en-US"/>
          </a:p>
        </p:txBody>
      </p:sp>
    </p:spTree>
    <p:extLst>
      <p:ext uri="{BB962C8B-B14F-4D97-AF65-F5344CB8AC3E}">
        <p14:creationId xmlns:p14="http://schemas.microsoft.com/office/powerpoint/2010/main" val="3253696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Igor Ansoff developed a matrix to help determine the direction of strategy.</a:t>
            </a:r>
          </a:p>
          <a:p>
            <a:r>
              <a:rPr lang="en-US" dirty="0">
                <a:cs typeface="Calibri"/>
              </a:rPr>
              <a:t>He suggested that there were effectively only two approaches to develop a growth strategy:</a:t>
            </a:r>
          </a:p>
          <a:p>
            <a:r>
              <a:rPr lang="en-US" dirty="0">
                <a:cs typeface="Calibri"/>
              </a:rPr>
              <a:t>Vary what is sold = Product Growth</a:t>
            </a:r>
          </a:p>
          <a:p>
            <a:r>
              <a:rPr lang="en-US" dirty="0">
                <a:cs typeface="Calibri"/>
              </a:rPr>
              <a:t>Vary who it is sold to – Market Growth</a:t>
            </a:r>
          </a:p>
          <a:p>
            <a:r>
              <a:rPr lang="en-US" dirty="0">
                <a:cs typeface="Calibri"/>
              </a:rPr>
              <a:t>Together, the matrix gives four strategic options, each with a differing level of risk.</a:t>
            </a:r>
          </a:p>
          <a:p>
            <a:r>
              <a:rPr lang="en-US" dirty="0">
                <a:cs typeface="Calibri"/>
              </a:rPr>
              <a:t>The lowest risk is for a company to continue to sell existing products to existing markets.  But this will only deliver growth if the market is still growing.</a:t>
            </a:r>
          </a:p>
          <a:p>
            <a:r>
              <a:rPr lang="en-US" dirty="0">
                <a:cs typeface="Calibri"/>
              </a:rPr>
              <a:t>The second level of risk is to develop new products for existing markets.  The risk is higher, because not every new product succeeds.</a:t>
            </a:r>
          </a:p>
          <a:p>
            <a:r>
              <a:rPr lang="en-US" dirty="0">
                <a:cs typeface="Calibri"/>
              </a:rPr>
              <a:t>The third level of risk involves taking existing products to new markets.  The higher risk here comes as the company would not necessarily understand the complexities of the new market.</a:t>
            </a:r>
          </a:p>
          <a:p>
            <a:r>
              <a:rPr lang="en-US" dirty="0">
                <a:cs typeface="Calibri"/>
              </a:rPr>
              <a:t>Th final strategic level in Ansoff's Matrix is </a:t>
            </a:r>
            <a:r>
              <a:rPr lang="en-US" b="1" dirty="0">
                <a:cs typeface="Calibri"/>
              </a:rPr>
              <a:t>Diversification – </a:t>
            </a:r>
            <a:r>
              <a:rPr lang="en-US" dirty="0">
                <a:cs typeface="Calibri"/>
              </a:rPr>
              <a:t>This involves developing new products and selling them in new markets.  The risk can be lessened if the diversification is related in some way to the company involved, such as a maker of pleasure boats venturing into the military market, they already understand how to build boats, but need to educate themselves on the new market and product..</a:t>
            </a:r>
          </a:p>
        </p:txBody>
      </p:sp>
      <p:sp>
        <p:nvSpPr>
          <p:cNvPr id="4" name="Slide Number Placeholder 3"/>
          <p:cNvSpPr>
            <a:spLocks noGrp="1"/>
          </p:cNvSpPr>
          <p:nvPr>
            <p:ph type="sldNum" sz="quarter" idx="5"/>
          </p:nvPr>
        </p:nvSpPr>
        <p:spPr/>
        <p:txBody>
          <a:bodyPr/>
          <a:lstStyle/>
          <a:p>
            <a:fld id="{AEF89D2B-FCB9-AC41-8645-DFAF3CADFC63}" type="slidenum">
              <a:rPr lang="en-US" smtClean="0"/>
              <a:t>8</a:t>
            </a:fld>
            <a:endParaRPr lang="en-US"/>
          </a:p>
        </p:txBody>
      </p:sp>
    </p:spTree>
    <p:extLst>
      <p:ext uri="{BB962C8B-B14F-4D97-AF65-F5344CB8AC3E}">
        <p14:creationId xmlns:p14="http://schemas.microsoft.com/office/powerpoint/2010/main" val="372808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US" dirty="0"/>
              <a:t>Reinforce and </a:t>
            </a:r>
            <a:r>
              <a:rPr lang="en-US" dirty="0" err="1"/>
              <a:t>emphasise</a:t>
            </a:r>
            <a:r>
              <a:rPr lang="en-US" dirty="0"/>
              <a:t> the M&amp;S Brand (Market Penetration).  Develop and implement a marketing campaign that appeals to M&amp;S’ loyal customer base to cement market share.</a:t>
            </a:r>
          </a:p>
          <a:p>
            <a:pPr marL="285750" indent="-285750">
              <a:spcBef>
                <a:spcPts val="1000"/>
              </a:spcBef>
              <a:buFont typeface="Arial"/>
              <a:buChar char="•"/>
            </a:pPr>
            <a:r>
              <a:rPr lang="en-US" dirty="0"/>
              <a:t>Complete restructuring campaign, including store closures, to </a:t>
            </a:r>
            <a:r>
              <a:rPr lang="en-US" dirty="0" err="1"/>
              <a:t>maximise</a:t>
            </a:r>
            <a:r>
              <a:rPr lang="en-US" dirty="0"/>
              <a:t> profitability and concentrate resources.</a:t>
            </a:r>
            <a:endParaRPr lang="en-US" dirty="0">
              <a:cs typeface="Calibri"/>
            </a:endParaRPr>
          </a:p>
          <a:p>
            <a:pPr marL="285750" indent="-285750">
              <a:spcBef>
                <a:spcPts val="1000"/>
              </a:spcBef>
              <a:buFont typeface="Arial"/>
              <a:buChar char="•"/>
            </a:pPr>
            <a:r>
              <a:rPr lang="en-US" dirty="0"/>
              <a:t>Continue development of an industry-leading online platform and delivery network.  Continue implementation of Plan A to </a:t>
            </a:r>
            <a:r>
              <a:rPr lang="en-US" dirty="0" err="1"/>
              <a:t>capitalise</a:t>
            </a:r>
            <a:r>
              <a:rPr lang="en-US" dirty="0"/>
              <a:t> on emerging market of the environmentally/sustainable conscious consumer.  Expand the use of AI to target consumers in-store and on-line (Market Development).</a:t>
            </a:r>
            <a:endParaRPr lang="en-US" dirty="0">
              <a:cs typeface="Calibri"/>
            </a:endParaRPr>
          </a:p>
          <a:p>
            <a:pPr marL="285750" indent="-285750">
              <a:spcBef>
                <a:spcPts val="1000"/>
              </a:spcBef>
              <a:buFont typeface="Arial"/>
              <a:buChar char="•"/>
            </a:pPr>
            <a:r>
              <a:rPr lang="en-US" dirty="0"/>
              <a:t>Continue with plan to enter the online grocery delivery market with the Ocado partnership (Diversification).</a:t>
            </a:r>
            <a:endParaRPr lang="en-US" dirty="0">
              <a:cs typeface="Calibri"/>
            </a:endParaRPr>
          </a:p>
          <a:p>
            <a:pPr marL="285750" indent="-285750">
              <a:spcBef>
                <a:spcPts val="1000"/>
              </a:spcBef>
              <a:buFont typeface="Arial"/>
              <a:buChar char="•"/>
            </a:pPr>
            <a:r>
              <a:rPr lang="en-US" dirty="0"/>
              <a:t>Reinvigorate appeal in apparel by developing clothing lines to target younger shoppers that incorporates sustainability and quality (Product Development).</a:t>
            </a:r>
          </a:p>
          <a:p>
            <a:pPr marL="285750" indent="-285750">
              <a:spcBef>
                <a:spcPts val="1000"/>
              </a:spcBef>
              <a:buFont typeface="Arial"/>
              <a:buChar char="•"/>
            </a:pPr>
            <a:endParaRPr lang="en-US" dirty="0">
              <a:cs typeface="Calibri"/>
            </a:endParaRPr>
          </a:p>
          <a:p>
            <a:pPr marL="285750" indent="-285750">
              <a:spcBef>
                <a:spcPts val="1000"/>
              </a:spcBef>
              <a:buFont typeface="Arial"/>
              <a:buChar char="•"/>
            </a:pPr>
            <a:r>
              <a:rPr lang="en-US" dirty="0">
                <a:cs typeface="Calibri"/>
              </a:rPr>
              <a:t>These recommendations follow closely to the stated plans of M&amp;S currently.  It keeps them mainly within the first three levels of risk according to Ansoff's Matrix.  M&amp;S is a company which is steeped in traditional values and British consumers hold great sentimentality for the brand.  Offered a competitive product from M&amp;S, many shoppers would choose the brand over others.  But the restructure in management and the store closures to </a:t>
            </a:r>
            <a:r>
              <a:rPr lang="en-US" dirty="0" err="1">
                <a:cs typeface="Calibri"/>
              </a:rPr>
              <a:t>maximise</a:t>
            </a:r>
            <a:r>
              <a:rPr lang="en-US" dirty="0">
                <a:cs typeface="Calibri"/>
              </a:rPr>
              <a:t> profitability, coupled with the planned investment in systems upgrades for the online platform and  the distribution </a:t>
            </a:r>
            <a:r>
              <a:rPr lang="en-US" dirty="0" err="1">
                <a:cs typeface="Calibri"/>
              </a:rPr>
              <a:t>centre</a:t>
            </a:r>
            <a:r>
              <a:rPr lang="en-US" dirty="0">
                <a:cs typeface="Calibri"/>
              </a:rPr>
              <a:t> at Castle </a:t>
            </a:r>
            <a:r>
              <a:rPr lang="en-US" dirty="0" err="1">
                <a:cs typeface="Calibri"/>
              </a:rPr>
              <a:t>Donnington</a:t>
            </a:r>
            <a:r>
              <a:rPr lang="en-US" dirty="0">
                <a:cs typeface="Calibri"/>
              </a:rPr>
              <a:t> are imperative.  A realignment of the brand to modern lifestyle trends is also critical to reverse the trend of viewing M&amp;S clothing offering as geared to an older market must be </a:t>
            </a:r>
            <a:r>
              <a:rPr lang="en-US" dirty="0" err="1">
                <a:cs typeface="Calibri"/>
              </a:rPr>
              <a:t>realised</a:t>
            </a:r>
            <a:r>
              <a:rPr lang="en-US" dirty="0">
                <a:cs typeface="Calibri"/>
              </a:rPr>
              <a:t> in order to fully compete with other like-quality retailers.  </a:t>
            </a:r>
          </a:p>
        </p:txBody>
      </p:sp>
      <p:sp>
        <p:nvSpPr>
          <p:cNvPr id="4" name="Slide Number Placeholder 3"/>
          <p:cNvSpPr>
            <a:spLocks noGrp="1"/>
          </p:cNvSpPr>
          <p:nvPr>
            <p:ph type="sldNum" sz="quarter" idx="5"/>
          </p:nvPr>
        </p:nvSpPr>
        <p:spPr/>
        <p:txBody>
          <a:bodyPr/>
          <a:lstStyle/>
          <a:p>
            <a:fld id="{AEF89D2B-FCB9-AC41-8645-DFAF3CADFC63}" type="slidenum">
              <a:rPr lang="en-US" smtClean="0"/>
              <a:t>‹#›</a:t>
            </a:fld>
            <a:endParaRPr lang="en-US"/>
          </a:p>
        </p:txBody>
      </p:sp>
    </p:spTree>
    <p:extLst>
      <p:ext uri="{BB962C8B-B14F-4D97-AF65-F5344CB8AC3E}">
        <p14:creationId xmlns:p14="http://schemas.microsoft.com/office/powerpoint/2010/main" val="2974866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F89D2B-FCB9-AC41-8645-DFAF3CADFC63}" type="slidenum">
              <a:rPr lang="en-US" smtClean="0"/>
              <a:t>10</a:t>
            </a:fld>
            <a:endParaRPr lang="en-US"/>
          </a:p>
        </p:txBody>
      </p:sp>
    </p:spTree>
    <p:extLst>
      <p:ext uri="{BB962C8B-B14F-4D97-AF65-F5344CB8AC3E}">
        <p14:creationId xmlns:p14="http://schemas.microsoft.com/office/powerpoint/2010/main" val="1769992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12/12/2019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mindtools.com/pages/article/newSTR_91.htm" TargetMode="External"/><Relationship Id="rId13" Type="http://schemas.openxmlformats.org/officeDocument/2006/relationships/hyperlink" Target="https://www.statista.com/statistics/287915/retail-sales-value-annually-great-britain-excluding-fuel/" TargetMode="External"/><Relationship Id="rId3" Type="http://schemas.openxmlformats.org/officeDocument/2006/relationships/hyperlink" Target="https://www.cgma.org/resources/tools/essential-tools/porters-five-forces.html" TargetMode="External"/><Relationship Id="rId7" Type="http://schemas.openxmlformats.org/officeDocument/2006/relationships/hyperlink" Target="https://www2.deloitte.com/uk/en/pages/consumer-business/articles/retail-trends.html" TargetMode="External"/><Relationship Id="rId12" Type="http://schemas.openxmlformats.org/officeDocument/2006/relationships/hyperlink" Target="https://fashionunited.uk/news/business/m-s-to-cut-351-store-management-roles/2018071730786" TargetMode="External"/><Relationship Id="rId2" Type="http://schemas.openxmlformats.org/officeDocument/2006/relationships/notesSlide" Target="../notesSlides/notesSlide10.xml"/><Relationship Id="rId16" Type="http://schemas.openxmlformats.org/officeDocument/2006/relationships/hyperlink" Target="https://www.theguardian.com/business/2018/may/23/seven-reasons-why-marks-spencer-is-in-trouble" TargetMode="External"/><Relationship Id="rId1" Type="http://schemas.openxmlformats.org/officeDocument/2006/relationships/slideLayout" Target="../slideLayouts/slideLayout2.xml"/><Relationship Id="rId6" Type="http://schemas.openxmlformats.org/officeDocument/2006/relationships/hyperlink" Target="https://corporate.marksandspencer.com/aboutus/m-and-s-today" TargetMode="External"/><Relationship Id="rId11" Type="http://schemas.openxmlformats.org/officeDocument/2006/relationships/hyperlink" Target="https://blog.oxfordcollegeofmarketing.com/2016/08/01/using-anshoff-matrix-develop-marketing-strategy/" TargetMode="External"/><Relationship Id="rId5" Type="http://schemas.openxmlformats.org/officeDocument/2006/relationships/hyperlink" Target="https://corporate.marksandspencer.com/documents/policy-documents/code-of-ethics.pdf" TargetMode="External"/><Relationship Id="rId15" Type="http://schemas.openxmlformats.org/officeDocument/2006/relationships/hyperlink" Target="https://www.theguardian.com/business/2019/nov/06/marks-and-spencer-profits-plunge-clothing-sales-fall" TargetMode="External"/><Relationship Id="rId10" Type="http://schemas.openxmlformats.org/officeDocument/2006/relationships/hyperlink" Target="https://hbr.org/2015/05/what-is-strategy-again" TargetMode="External"/><Relationship Id="rId4" Type="http://schemas.openxmlformats.org/officeDocument/2006/relationships/hyperlink" Target="https://corporatefinanceinstitute.com/resources/knowledge/strategy/ansoff-matrix/" TargetMode="External"/><Relationship Id="rId9" Type="http://schemas.openxmlformats.org/officeDocument/2006/relationships/hyperlink" Target="https://www.forbes.com/sites/karlmoore/2011/03/28/porter-or-mintzberg-whose-view-of-strategy-is-the-most-relevant-today/#655980f458ba" TargetMode="External"/><Relationship Id="rId14" Type="http://schemas.openxmlformats.org/officeDocument/2006/relationships/hyperlink" Target="https://www.marketingweek.com/2018/04/19/marks-spencer-one-brand-marketing-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C28B4-F153-754E-8CBB-B84C29B3B674}"/>
              </a:ext>
            </a:extLst>
          </p:cNvPr>
          <p:cNvSpPr>
            <a:spLocks noGrp="1"/>
          </p:cNvSpPr>
          <p:nvPr>
            <p:ph type="ctrTitle"/>
          </p:nvPr>
        </p:nvSpPr>
        <p:spPr/>
        <p:txBody>
          <a:bodyPr/>
          <a:lstStyle/>
          <a:p>
            <a:r>
              <a:rPr lang="en-US"/>
              <a:t>Strategic Direction Recommendations for M&amp;S</a:t>
            </a:r>
          </a:p>
        </p:txBody>
      </p:sp>
      <p:sp>
        <p:nvSpPr>
          <p:cNvPr id="3" name="Subtitle 2">
            <a:extLst>
              <a:ext uri="{FF2B5EF4-FFF2-40B4-BE49-F238E27FC236}">
                <a16:creationId xmlns:a16="http://schemas.microsoft.com/office/drawing/2014/main" id="{14A091AA-4A46-B543-A05A-C403F5E853CE}"/>
              </a:ext>
            </a:extLst>
          </p:cNvPr>
          <p:cNvSpPr>
            <a:spLocks noGrp="1"/>
          </p:cNvSpPr>
          <p:nvPr>
            <p:ph type="subTitle" idx="1"/>
          </p:nvPr>
        </p:nvSpPr>
        <p:spPr/>
        <p:txBody>
          <a:bodyPr/>
          <a:lstStyle/>
          <a:p>
            <a:r>
              <a:rPr lang="en-US"/>
              <a:t>Author/Presenter:  William Crews</a:t>
            </a:r>
          </a:p>
          <a:p>
            <a:r>
              <a:rPr lang="en-US"/>
              <a:t>13</a:t>
            </a:r>
            <a:r>
              <a:rPr lang="en-US" baseline="30000"/>
              <a:t>th</a:t>
            </a:r>
            <a:r>
              <a:rPr lang="en-US"/>
              <a:t> December 2019</a:t>
            </a:r>
          </a:p>
        </p:txBody>
      </p:sp>
    </p:spTree>
    <p:extLst>
      <p:ext uri="{BB962C8B-B14F-4D97-AF65-F5344CB8AC3E}">
        <p14:creationId xmlns:p14="http://schemas.microsoft.com/office/powerpoint/2010/main" val="2404641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201E0-4D71-DD4C-88D4-11032E4E0CEF}"/>
              </a:ext>
            </a:extLst>
          </p:cNvPr>
          <p:cNvSpPr>
            <a:spLocks noGrp="1"/>
          </p:cNvSpPr>
          <p:nvPr>
            <p:ph type="title"/>
          </p:nvPr>
        </p:nvSpPr>
        <p:spPr/>
        <p:txBody>
          <a:bodyPr/>
          <a:lstStyle/>
          <a:p>
            <a:r>
              <a:rPr lang="en-US"/>
              <a:t>What is Strategy?</a:t>
            </a:r>
          </a:p>
        </p:txBody>
      </p:sp>
      <p:sp>
        <p:nvSpPr>
          <p:cNvPr id="3" name="Content Placeholder 2">
            <a:extLst>
              <a:ext uri="{FF2B5EF4-FFF2-40B4-BE49-F238E27FC236}">
                <a16:creationId xmlns:a16="http://schemas.microsoft.com/office/drawing/2014/main" id="{027CAFD3-AC3D-7348-913B-9FB036A26E77}"/>
              </a:ext>
            </a:extLst>
          </p:cNvPr>
          <p:cNvSpPr>
            <a:spLocks noGrp="1"/>
          </p:cNvSpPr>
          <p:nvPr>
            <p:ph idx="1"/>
          </p:nvPr>
        </p:nvSpPr>
        <p:spPr>
          <a:xfrm>
            <a:off x="1103312" y="1229592"/>
            <a:ext cx="8946541" cy="5018808"/>
          </a:xfrm>
        </p:spPr>
        <p:txBody>
          <a:bodyPr vert="horz" lIns="91440" tIns="45720" rIns="91440" bIns="45720" rtlCol="0" anchor="t">
            <a:normAutofit fontScale="92500" lnSpcReduction="10000"/>
          </a:bodyPr>
          <a:lstStyle/>
          <a:p>
            <a:pPr marL="0" indent="0">
              <a:buNone/>
            </a:pPr>
            <a:r>
              <a:rPr lang="en-US" dirty="0"/>
              <a:t>The Cambridge Dictionary defines corporate strategy as “the ideas and plans a company has for its future business activities or the process of deciding these ideas and plans” (dictionary.cambridge.org, 2019)</a:t>
            </a:r>
          </a:p>
          <a:p>
            <a:pPr marL="0" indent="0">
              <a:buNone/>
            </a:pPr>
            <a:endParaRPr lang="en-US" b="1">
              <a:solidFill>
                <a:srgbClr val="1D2A57"/>
              </a:solidFill>
              <a:latin typeface="Arial" panose="020B0604020202020204" pitchFamily="34" charset="0"/>
            </a:endParaRPr>
          </a:p>
          <a:p>
            <a:r>
              <a:rPr lang="en-US" dirty="0"/>
              <a:t>In the 1950s and 1960s Peter Drucker said that strategy was primarily concerned with competing on price (</a:t>
            </a:r>
            <a:r>
              <a:rPr lang="en-US" dirty="0" err="1"/>
              <a:t>Ovans</a:t>
            </a:r>
            <a:r>
              <a:rPr lang="en-US" dirty="0"/>
              <a:t>, A. 2015).</a:t>
            </a:r>
          </a:p>
          <a:p>
            <a:r>
              <a:rPr lang="en-US" dirty="0"/>
              <a:t>In 1979, Michael Porter developed the “Five Forces” model which takes into account not only pricing pressures, but pressures from threats of new entrants to the market, substitution, and the bargaining power of suppliers and consumers.  Porter focusses on a traditional “Planned Strategy” approach.</a:t>
            </a:r>
          </a:p>
          <a:p>
            <a:r>
              <a:rPr lang="en-US" dirty="0"/>
              <a:t>Henry Mintzberg </a:t>
            </a:r>
            <a:r>
              <a:rPr lang="en-US" dirty="0" err="1"/>
              <a:t>emphasises</a:t>
            </a:r>
            <a:r>
              <a:rPr lang="en-US" dirty="0"/>
              <a:t> an “Emergent Strategy” approach.</a:t>
            </a:r>
          </a:p>
          <a:p>
            <a:r>
              <a:rPr lang="en-US" dirty="0"/>
              <a:t>Emergent strategy takes the view that strategy emerges over time as the environment changes and plans are adapted to meet the new reality.  (Moore, K, 2011)</a:t>
            </a:r>
          </a:p>
        </p:txBody>
      </p:sp>
    </p:spTree>
    <p:extLst>
      <p:ext uri="{BB962C8B-B14F-4D97-AF65-F5344CB8AC3E}">
        <p14:creationId xmlns:p14="http://schemas.microsoft.com/office/powerpoint/2010/main" val="3792970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46474-DEC6-B84C-87C3-73DD360E32D4}"/>
              </a:ext>
            </a:extLst>
          </p:cNvPr>
          <p:cNvSpPr>
            <a:spLocks noGrp="1"/>
          </p:cNvSpPr>
          <p:nvPr>
            <p:ph type="title"/>
          </p:nvPr>
        </p:nvSpPr>
        <p:spPr/>
        <p:txBody>
          <a:bodyPr/>
          <a:lstStyle/>
          <a:p>
            <a:r>
              <a:rPr lang="en-US"/>
              <a:t>M&amp;S - Present Position</a:t>
            </a:r>
          </a:p>
        </p:txBody>
      </p:sp>
      <p:sp>
        <p:nvSpPr>
          <p:cNvPr id="3" name="Content Placeholder 2">
            <a:extLst>
              <a:ext uri="{FF2B5EF4-FFF2-40B4-BE49-F238E27FC236}">
                <a16:creationId xmlns:a16="http://schemas.microsoft.com/office/drawing/2014/main" id="{D8AA2FD1-35E9-504D-BC0E-5161A0976294}"/>
              </a:ext>
            </a:extLst>
          </p:cNvPr>
          <p:cNvSpPr>
            <a:spLocks noGrp="1"/>
          </p:cNvSpPr>
          <p:nvPr>
            <p:ph idx="1"/>
          </p:nvPr>
        </p:nvSpPr>
        <p:spPr/>
        <p:txBody>
          <a:bodyPr/>
          <a:lstStyle/>
          <a:p>
            <a:r>
              <a:rPr lang="en-US"/>
              <a:t>18.9 million shoppers per week at almost 1500 stores world-wide.</a:t>
            </a:r>
          </a:p>
          <a:p>
            <a:pPr marL="0" indent="0">
              <a:buNone/>
            </a:pPr>
            <a:endParaRPr lang="en-US"/>
          </a:p>
          <a:p>
            <a:r>
              <a:rPr lang="en-US"/>
              <a:t>79000 current employees. (statista.com, 2019)</a:t>
            </a:r>
          </a:p>
          <a:p>
            <a:pPr marL="0" indent="0">
              <a:buNone/>
            </a:pPr>
            <a:endParaRPr lang="en-US"/>
          </a:p>
          <a:p>
            <a:r>
              <a:rPr lang="en-US"/>
              <a:t>Declining profits in recent years from £506 milliion in 2014 to £37 million in 2019 reporting (corporate.marksandspencer.com, 2019).</a:t>
            </a:r>
          </a:p>
          <a:p>
            <a:pPr marL="0" indent="0">
              <a:buNone/>
            </a:pPr>
            <a:endParaRPr lang="en-US"/>
          </a:p>
          <a:p>
            <a:r>
              <a:rPr lang="en-US"/>
              <a:t>Faces rising costs, increased competition and declining sales. Like for like clothing sales fell by 5.5% from 2018  to 2010 (Wood, Z, 2019).</a:t>
            </a:r>
          </a:p>
          <a:p>
            <a:endParaRPr lang="en-US"/>
          </a:p>
        </p:txBody>
      </p:sp>
    </p:spTree>
    <p:extLst>
      <p:ext uri="{BB962C8B-B14F-4D97-AF65-F5344CB8AC3E}">
        <p14:creationId xmlns:p14="http://schemas.microsoft.com/office/powerpoint/2010/main" val="2266044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11191-5C18-294D-8E2C-5D8881E0A709}"/>
              </a:ext>
            </a:extLst>
          </p:cNvPr>
          <p:cNvSpPr>
            <a:spLocks noGrp="1"/>
          </p:cNvSpPr>
          <p:nvPr>
            <p:ph type="title"/>
          </p:nvPr>
        </p:nvSpPr>
        <p:spPr/>
        <p:txBody>
          <a:bodyPr/>
          <a:lstStyle/>
          <a:p>
            <a:r>
              <a:rPr lang="en-US"/>
              <a:t>External Operating Environment</a:t>
            </a:r>
          </a:p>
        </p:txBody>
      </p:sp>
      <p:sp>
        <p:nvSpPr>
          <p:cNvPr id="3" name="Content Placeholder 2">
            <a:extLst>
              <a:ext uri="{FF2B5EF4-FFF2-40B4-BE49-F238E27FC236}">
                <a16:creationId xmlns:a16="http://schemas.microsoft.com/office/drawing/2014/main" id="{3894CEC1-F700-2441-9839-6E2E609979E1}"/>
              </a:ext>
            </a:extLst>
          </p:cNvPr>
          <p:cNvSpPr>
            <a:spLocks noGrp="1"/>
          </p:cNvSpPr>
          <p:nvPr>
            <p:ph idx="1"/>
          </p:nvPr>
        </p:nvSpPr>
        <p:spPr/>
        <p:txBody>
          <a:bodyPr vert="horz" lIns="91440" tIns="45720" rIns="91440" bIns="45720" rtlCol="0" anchor="t">
            <a:normAutofit/>
          </a:bodyPr>
          <a:lstStyle/>
          <a:p>
            <a:r>
              <a:rPr lang="en-US" dirty="0"/>
              <a:t>UK Retail sales revenue for the UK was £380 billion for 2018, up £14 billion on 2017.</a:t>
            </a:r>
          </a:p>
          <a:p>
            <a:r>
              <a:rPr lang="en-US" dirty="0"/>
              <a:t>20% of retail sales are now on-line. (statista.com, 2019)</a:t>
            </a:r>
          </a:p>
          <a:p>
            <a:r>
              <a:rPr lang="en-US" dirty="0"/>
              <a:t>Store closures have been a feature of 2019 as retailers attempt to “right-size” their real estate portfolio.</a:t>
            </a:r>
          </a:p>
          <a:p>
            <a:r>
              <a:rPr lang="en-US" dirty="0"/>
              <a:t>Brexit uncertainty continue to dampen consumer confidence.</a:t>
            </a:r>
          </a:p>
          <a:p>
            <a:r>
              <a:rPr lang="en-US" dirty="0"/>
              <a:t>Wages have risen to an eleven year high in June 2019.</a:t>
            </a:r>
          </a:p>
          <a:p>
            <a:r>
              <a:rPr lang="en-US" dirty="0"/>
              <a:t>Costs continue to rise.</a:t>
            </a:r>
          </a:p>
          <a:p>
            <a:pPr marL="0" indent="0">
              <a:buNone/>
            </a:pPr>
            <a:r>
              <a:rPr lang="en-US" dirty="0"/>
              <a:t>(deloitte.com, 2018)</a:t>
            </a:r>
          </a:p>
        </p:txBody>
      </p:sp>
    </p:spTree>
    <p:extLst>
      <p:ext uri="{BB962C8B-B14F-4D97-AF65-F5344CB8AC3E}">
        <p14:creationId xmlns:p14="http://schemas.microsoft.com/office/powerpoint/2010/main" val="164796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4FDCC-5CC8-684F-AC53-AC24175057B5}"/>
              </a:ext>
            </a:extLst>
          </p:cNvPr>
          <p:cNvSpPr>
            <a:spLocks noGrp="1"/>
          </p:cNvSpPr>
          <p:nvPr>
            <p:ph type="title"/>
          </p:nvPr>
        </p:nvSpPr>
        <p:spPr/>
        <p:txBody>
          <a:bodyPr/>
          <a:lstStyle/>
          <a:p>
            <a:r>
              <a:rPr lang="en-US"/>
              <a:t>M&amp;S - Current Strategy</a:t>
            </a:r>
          </a:p>
        </p:txBody>
      </p:sp>
      <p:sp>
        <p:nvSpPr>
          <p:cNvPr id="3" name="Content Placeholder 2">
            <a:extLst>
              <a:ext uri="{FF2B5EF4-FFF2-40B4-BE49-F238E27FC236}">
                <a16:creationId xmlns:a16="http://schemas.microsoft.com/office/drawing/2014/main" id="{8F64A45B-8366-CA46-BB0C-CDB6727BA7A0}"/>
              </a:ext>
            </a:extLst>
          </p:cNvPr>
          <p:cNvSpPr>
            <a:spLocks noGrp="1"/>
          </p:cNvSpPr>
          <p:nvPr>
            <p:ph idx="1"/>
          </p:nvPr>
        </p:nvSpPr>
        <p:spPr/>
        <p:txBody>
          <a:bodyPr vert="horz" lIns="91440" tIns="45720" rIns="91440" bIns="45720" rtlCol="0" anchor="t">
            <a:normAutofit lnSpcReduction="10000"/>
          </a:bodyPr>
          <a:lstStyle/>
          <a:p>
            <a:r>
              <a:rPr lang="en-US" dirty="0"/>
              <a:t>Improve resilience and response time with management restructure.</a:t>
            </a:r>
          </a:p>
          <a:p>
            <a:endParaRPr lang="en-US"/>
          </a:p>
          <a:p>
            <a:r>
              <a:rPr lang="en-US" dirty="0"/>
              <a:t>Improve profitability through streamlining the business and closing under-performing stores. (corporate.marksandspencer.com, 2019)</a:t>
            </a:r>
          </a:p>
          <a:p>
            <a:endParaRPr lang="en-US"/>
          </a:p>
          <a:p>
            <a:r>
              <a:rPr lang="en-US" dirty="0"/>
              <a:t>Become a digital leader in retail with a plan to see 30% of sales online by 2022 (Singh, P. 2018).</a:t>
            </a:r>
          </a:p>
          <a:p>
            <a:pPr marL="0" indent="0">
              <a:buNone/>
            </a:pPr>
            <a:endParaRPr lang="en-US"/>
          </a:p>
          <a:p>
            <a:r>
              <a:rPr lang="en-US" dirty="0"/>
              <a:t>Strategy going forward is to return to basics, streamline operations and restore perception of value and relevance in its offerings (corporate.marksandspencer.com/</a:t>
            </a:r>
            <a:r>
              <a:rPr lang="en-US" dirty="0" err="1"/>
              <a:t>aboutus</a:t>
            </a:r>
            <a:r>
              <a:rPr lang="en-US" dirty="0"/>
              <a:t>, 2019).</a:t>
            </a:r>
          </a:p>
        </p:txBody>
      </p:sp>
    </p:spTree>
    <p:extLst>
      <p:ext uri="{BB962C8B-B14F-4D97-AF65-F5344CB8AC3E}">
        <p14:creationId xmlns:p14="http://schemas.microsoft.com/office/powerpoint/2010/main" val="4016165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76BCD-2C49-8440-AA3B-E2D84555750F}"/>
              </a:ext>
            </a:extLst>
          </p:cNvPr>
          <p:cNvSpPr>
            <a:spLocks noGrp="1"/>
          </p:cNvSpPr>
          <p:nvPr>
            <p:ph type="title"/>
          </p:nvPr>
        </p:nvSpPr>
        <p:spPr/>
        <p:txBody>
          <a:bodyPr/>
          <a:lstStyle/>
          <a:p>
            <a:r>
              <a:rPr lang="en-US"/>
              <a:t>McKinsey’s 7-S Framework</a:t>
            </a:r>
          </a:p>
        </p:txBody>
      </p:sp>
      <p:pic>
        <p:nvPicPr>
          <p:cNvPr id="4" name="Picture 3">
            <a:extLst>
              <a:ext uri="{FF2B5EF4-FFF2-40B4-BE49-F238E27FC236}">
                <a16:creationId xmlns:a16="http://schemas.microsoft.com/office/drawing/2014/main" id="{8844A994-2BBD-A34A-B517-883BE986FED3}"/>
              </a:ext>
            </a:extLst>
          </p:cNvPr>
          <p:cNvPicPr>
            <a:picLocks noChangeAspect="1"/>
          </p:cNvPicPr>
          <p:nvPr/>
        </p:nvPicPr>
        <p:blipFill>
          <a:blip r:embed="rId3"/>
          <a:stretch>
            <a:fillRect/>
          </a:stretch>
        </p:blipFill>
        <p:spPr>
          <a:xfrm>
            <a:off x="646111" y="1290204"/>
            <a:ext cx="4362228" cy="4724859"/>
          </a:xfrm>
          <a:prstGeom prst="rect">
            <a:avLst/>
          </a:prstGeom>
        </p:spPr>
      </p:pic>
      <p:sp>
        <p:nvSpPr>
          <p:cNvPr id="5" name="TextBox 4">
            <a:extLst>
              <a:ext uri="{FF2B5EF4-FFF2-40B4-BE49-F238E27FC236}">
                <a16:creationId xmlns:a16="http://schemas.microsoft.com/office/drawing/2014/main" id="{DA47AEE1-946E-F948-9F22-92299901C059}"/>
              </a:ext>
            </a:extLst>
          </p:cNvPr>
          <p:cNvSpPr txBox="1"/>
          <p:nvPr/>
        </p:nvSpPr>
        <p:spPr>
          <a:xfrm>
            <a:off x="5181600" y="1290204"/>
            <a:ext cx="6612082" cy="5632311"/>
          </a:xfrm>
          <a:prstGeom prst="rect">
            <a:avLst/>
          </a:prstGeom>
          <a:noFill/>
        </p:spPr>
        <p:txBody>
          <a:bodyPr wrap="square" rtlCol="0" anchor="t">
            <a:spAutoFit/>
          </a:bodyPr>
          <a:lstStyle/>
          <a:p>
            <a:pPr algn="l"/>
            <a:r>
              <a:rPr lang="en-US" b="1" dirty="0"/>
              <a:t>Structure </a:t>
            </a:r>
            <a:r>
              <a:rPr lang="en-US" dirty="0"/>
              <a:t>– Devolving into specialist teams (Wood, Z &amp; Butler, S. 2018)</a:t>
            </a:r>
          </a:p>
          <a:p>
            <a:pPr algn="l"/>
            <a:r>
              <a:rPr lang="en-US" b="1" dirty="0"/>
              <a:t>Strategy</a:t>
            </a:r>
            <a:r>
              <a:rPr lang="en-US" dirty="0"/>
              <a:t> – Separating marketing strategy from “One Brand” approach, focusing on brand, quality and value (Vizard, S. 2018)</a:t>
            </a:r>
          </a:p>
          <a:p>
            <a:pPr algn="l"/>
            <a:r>
              <a:rPr lang="en-US" b="1" dirty="0"/>
              <a:t>Systems</a:t>
            </a:r>
            <a:r>
              <a:rPr lang="en-US" dirty="0"/>
              <a:t> – Instituting new online platform and industry-leading distribution systems</a:t>
            </a:r>
          </a:p>
          <a:p>
            <a:pPr algn="l"/>
            <a:r>
              <a:rPr lang="en-US" b="1" dirty="0"/>
              <a:t>Style </a:t>
            </a:r>
            <a:r>
              <a:rPr lang="en-US" dirty="0"/>
              <a:t>– Developing specialist teams tasked with individual responsibility for the areas of marketing, customer relationship management and store design.</a:t>
            </a:r>
          </a:p>
          <a:p>
            <a:pPr algn="l"/>
            <a:r>
              <a:rPr lang="en-US" b="1" dirty="0"/>
              <a:t>Skills </a:t>
            </a:r>
            <a:r>
              <a:rPr lang="en-US" dirty="0"/>
              <a:t>– bolstering skills in marketing, product development and data literacy</a:t>
            </a:r>
          </a:p>
          <a:p>
            <a:pPr algn="l"/>
            <a:r>
              <a:rPr lang="en-US" b="1" dirty="0"/>
              <a:t>Staff </a:t>
            </a:r>
            <a:r>
              <a:rPr lang="en-US" dirty="0"/>
              <a:t>– Promoting current staff through education and team-building programs, attracting new staff with higher starting wages to enhance skillset of the company.</a:t>
            </a:r>
          </a:p>
          <a:p>
            <a:pPr algn="l"/>
            <a:r>
              <a:rPr lang="en-US" b="1" dirty="0"/>
              <a:t>Shared Values </a:t>
            </a:r>
            <a:r>
              <a:rPr lang="en-US" dirty="0"/>
              <a:t>– Promoting the “Four I’s” of Inspiration, Innovation, Integrity and In-Touch.</a:t>
            </a:r>
          </a:p>
          <a:p>
            <a:pPr algn="l"/>
            <a:endParaRPr lang="en-US" b="1"/>
          </a:p>
          <a:p>
            <a:r>
              <a:rPr lang="en-US" dirty="0"/>
              <a:t>Image:  (mindtools, 2019)</a:t>
            </a:r>
          </a:p>
          <a:p>
            <a:pPr algn="l"/>
            <a:endParaRPr lang="en-US"/>
          </a:p>
        </p:txBody>
      </p:sp>
    </p:spTree>
    <p:extLst>
      <p:ext uri="{BB962C8B-B14F-4D97-AF65-F5344CB8AC3E}">
        <p14:creationId xmlns:p14="http://schemas.microsoft.com/office/powerpoint/2010/main" val="659699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0E56A-2F6A-BE46-80F6-73F2BD9F8B27}"/>
              </a:ext>
            </a:extLst>
          </p:cNvPr>
          <p:cNvSpPr>
            <a:spLocks noGrp="1"/>
          </p:cNvSpPr>
          <p:nvPr>
            <p:ph type="title"/>
          </p:nvPr>
        </p:nvSpPr>
        <p:spPr/>
        <p:txBody>
          <a:bodyPr/>
          <a:lstStyle/>
          <a:p>
            <a:r>
              <a:rPr lang="en-US"/>
              <a:t>Porter’s Five Forces Analysis</a:t>
            </a:r>
          </a:p>
        </p:txBody>
      </p:sp>
      <p:sp>
        <p:nvSpPr>
          <p:cNvPr id="3" name="Content Placeholder 2">
            <a:extLst>
              <a:ext uri="{FF2B5EF4-FFF2-40B4-BE49-F238E27FC236}">
                <a16:creationId xmlns:a16="http://schemas.microsoft.com/office/drawing/2014/main" id="{1C5908A5-390A-B847-8C07-C4D70D0A13BB}"/>
              </a:ext>
            </a:extLst>
          </p:cNvPr>
          <p:cNvSpPr>
            <a:spLocks noGrp="1"/>
          </p:cNvSpPr>
          <p:nvPr>
            <p:ph idx="1"/>
          </p:nvPr>
        </p:nvSpPr>
        <p:spPr>
          <a:xfrm>
            <a:off x="5654386" y="1310988"/>
            <a:ext cx="5766955" cy="4937412"/>
          </a:xfrm>
        </p:spPr>
        <p:txBody>
          <a:bodyPr vert="horz" lIns="91440" tIns="45720" rIns="91440" bIns="45720" rtlCol="0" anchor="t">
            <a:normAutofit fontScale="92500" lnSpcReduction="10000"/>
          </a:bodyPr>
          <a:lstStyle/>
          <a:p>
            <a:r>
              <a:rPr lang="en-US" b="1" dirty="0"/>
              <a:t>Threat of New Entry</a:t>
            </a:r>
            <a:r>
              <a:rPr lang="en-US" dirty="0"/>
              <a:t> – Relatively low due to barriers such as high capital investment.</a:t>
            </a:r>
          </a:p>
          <a:p>
            <a:r>
              <a:rPr lang="en-US" b="1" dirty="0"/>
              <a:t>Threat of Substitution </a:t>
            </a:r>
            <a:r>
              <a:rPr lang="en-US" dirty="0"/>
              <a:t>– High due to traditional competitors such as Tesco and Sainsbury’s and new entrants Aldi &amp; Lidl</a:t>
            </a:r>
          </a:p>
          <a:p>
            <a:r>
              <a:rPr lang="en-US" b="1" dirty="0"/>
              <a:t>Bargaining Power of Suppliers </a:t>
            </a:r>
            <a:r>
              <a:rPr lang="en-US" dirty="0"/>
              <a:t>– Relatively low as the global economy grows and more suppliers become available</a:t>
            </a:r>
          </a:p>
          <a:p>
            <a:r>
              <a:rPr lang="en-US" b="1" dirty="0"/>
              <a:t>Bargaining Power of Buyers </a:t>
            </a:r>
            <a:r>
              <a:rPr lang="en-US" dirty="0"/>
              <a:t>– High as there are many choices for shoppers both in-store and on-line</a:t>
            </a:r>
          </a:p>
          <a:p>
            <a:r>
              <a:rPr lang="en-US" b="1" dirty="0"/>
              <a:t>Rivalry Amongst Competitors </a:t>
            </a:r>
            <a:r>
              <a:rPr lang="en-US" dirty="0"/>
              <a:t>– High as retail competition remains fierce</a:t>
            </a:r>
          </a:p>
          <a:p>
            <a:endParaRPr lang="en-US" b="1"/>
          </a:p>
          <a:p>
            <a:pPr marL="0" indent="0">
              <a:buNone/>
            </a:pPr>
            <a:r>
              <a:rPr lang="en-US" dirty="0"/>
              <a:t>Image:  (CGMA,2019)</a:t>
            </a:r>
          </a:p>
        </p:txBody>
      </p:sp>
      <p:pic>
        <p:nvPicPr>
          <p:cNvPr id="4" name="Picture 3">
            <a:extLst>
              <a:ext uri="{FF2B5EF4-FFF2-40B4-BE49-F238E27FC236}">
                <a16:creationId xmlns:a16="http://schemas.microsoft.com/office/drawing/2014/main" id="{51B80F5B-BB4D-FF40-BB9F-54AFAFB85766}"/>
              </a:ext>
            </a:extLst>
          </p:cNvPr>
          <p:cNvPicPr>
            <a:picLocks noChangeAspect="1"/>
          </p:cNvPicPr>
          <p:nvPr/>
        </p:nvPicPr>
        <p:blipFill>
          <a:blip r:embed="rId3"/>
          <a:stretch>
            <a:fillRect/>
          </a:stretch>
        </p:blipFill>
        <p:spPr>
          <a:xfrm>
            <a:off x="646111" y="1310987"/>
            <a:ext cx="4857750" cy="3543300"/>
          </a:xfrm>
          <a:prstGeom prst="rect">
            <a:avLst/>
          </a:prstGeom>
        </p:spPr>
      </p:pic>
    </p:spTree>
    <p:extLst>
      <p:ext uri="{BB962C8B-B14F-4D97-AF65-F5344CB8AC3E}">
        <p14:creationId xmlns:p14="http://schemas.microsoft.com/office/powerpoint/2010/main" val="277621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21E5-9DA4-2241-84E4-DD480DCB075F}"/>
              </a:ext>
            </a:extLst>
          </p:cNvPr>
          <p:cNvSpPr>
            <a:spLocks noGrp="1"/>
          </p:cNvSpPr>
          <p:nvPr>
            <p:ph type="title"/>
          </p:nvPr>
        </p:nvSpPr>
        <p:spPr/>
        <p:txBody>
          <a:bodyPr/>
          <a:lstStyle/>
          <a:p>
            <a:r>
              <a:rPr lang="en-US" dirty="0"/>
              <a:t>Ansoff’s Matrix</a:t>
            </a:r>
          </a:p>
        </p:txBody>
      </p:sp>
      <p:sp>
        <p:nvSpPr>
          <p:cNvPr id="3" name="Content Placeholder 2">
            <a:extLst>
              <a:ext uri="{FF2B5EF4-FFF2-40B4-BE49-F238E27FC236}">
                <a16:creationId xmlns:a16="http://schemas.microsoft.com/office/drawing/2014/main" id="{5F4E34FF-0F85-AF43-9B57-C11042EEDFF8}"/>
              </a:ext>
            </a:extLst>
          </p:cNvPr>
          <p:cNvSpPr>
            <a:spLocks noGrp="1"/>
          </p:cNvSpPr>
          <p:nvPr>
            <p:ph idx="1"/>
          </p:nvPr>
        </p:nvSpPr>
        <p:spPr>
          <a:xfrm>
            <a:off x="6338456" y="1482718"/>
            <a:ext cx="5489862" cy="4765681"/>
          </a:xfrm>
        </p:spPr>
        <p:txBody>
          <a:bodyPr vert="horz" lIns="91440" tIns="45720" rIns="91440" bIns="45720" rtlCol="0" anchor="t">
            <a:normAutofit/>
          </a:bodyPr>
          <a:lstStyle/>
          <a:p>
            <a:r>
              <a:rPr lang="en-US" dirty="0"/>
              <a:t>Igor Ansoff developed a matrix to help determine the direction of strategy.</a:t>
            </a:r>
          </a:p>
          <a:p>
            <a:r>
              <a:rPr lang="en-US" dirty="0"/>
              <a:t>He suggested that there were two ways to develop a growth strategy:</a:t>
            </a:r>
          </a:p>
          <a:p>
            <a:r>
              <a:rPr lang="en-US" dirty="0"/>
              <a:t>Vary what is sold (Product Growth) or</a:t>
            </a:r>
          </a:p>
          <a:p>
            <a:r>
              <a:rPr lang="en-US" dirty="0"/>
              <a:t>Vary who it is sold to (Market Growth)</a:t>
            </a:r>
          </a:p>
          <a:p>
            <a:pPr marL="0" indent="0">
              <a:buNone/>
            </a:pPr>
            <a:r>
              <a:rPr lang="en-US" dirty="0"/>
              <a:t>(Oxford College of Marketing, 2016).</a:t>
            </a:r>
          </a:p>
          <a:p>
            <a:pPr marL="0" indent="0">
              <a:buNone/>
            </a:pPr>
            <a:r>
              <a:rPr lang="en-US" dirty="0"/>
              <a:t>These elements can be mixed to develop strategies with varying degrees of risk.</a:t>
            </a:r>
          </a:p>
          <a:p>
            <a:pPr marL="0" indent="0">
              <a:buNone/>
            </a:pPr>
            <a:endParaRPr lang="en-US"/>
          </a:p>
          <a:p>
            <a:pPr marL="0" indent="0">
              <a:buNone/>
            </a:pPr>
            <a:r>
              <a:rPr lang="en-US" sz="1800" dirty="0"/>
              <a:t>Image:  corporatefinanceinstitution.com, 2019)</a:t>
            </a:r>
          </a:p>
        </p:txBody>
      </p:sp>
      <p:pic>
        <p:nvPicPr>
          <p:cNvPr id="6" name="Picture 5">
            <a:extLst>
              <a:ext uri="{FF2B5EF4-FFF2-40B4-BE49-F238E27FC236}">
                <a16:creationId xmlns:a16="http://schemas.microsoft.com/office/drawing/2014/main" id="{47687488-D9DD-7642-9FE4-8A09B84631A7}"/>
              </a:ext>
            </a:extLst>
          </p:cNvPr>
          <p:cNvPicPr>
            <a:picLocks noChangeAspect="1"/>
          </p:cNvPicPr>
          <p:nvPr/>
        </p:nvPicPr>
        <p:blipFill>
          <a:blip r:embed="rId3"/>
          <a:stretch>
            <a:fillRect/>
          </a:stretch>
        </p:blipFill>
        <p:spPr>
          <a:xfrm>
            <a:off x="747728" y="1377328"/>
            <a:ext cx="4738876" cy="3930695"/>
          </a:xfrm>
          <a:prstGeom prst="rect">
            <a:avLst/>
          </a:prstGeom>
        </p:spPr>
      </p:pic>
    </p:spTree>
    <p:extLst>
      <p:ext uri="{BB962C8B-B14F-4D97-AF65-F5344CB8AC3E}">
        <p14:creationId xmlns:p14="http://schemas.microsoft.com/office/powerpoint/2010/main" val="1428459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DDDC-22ED-2341-AFAE-86E0C6271535}"/>
              </a:ext>
            </a:extLst>
          </p:cNvPr>
          <p:cNvSpPr>
            <a:spLocks noGrp="1"/>
          </p:cNvSpPr>
          <p:nvPr>
            <p:ph type="title"/>
          </p:nvPr>
        </p:nvSpPr>
        <p:spPr/>
        <p:txBody>
          <a:bodyPr/>
          <a:lstStyle/>
          <a:p>
            <a:r>
              <a:rPr lang="en-US"/>
              <a:t>M&amp;S - New Strategic Direction Suggestions</a:t>
            </a:r>
          </a:p>
        </p:txBody>
      </p:sp>
      <p:sp>
        <p:nvSpPr>
          <p:cNvPr id="3" name="Content Placeholder 2">
            <a:extLst>
              <a:ext uri="{FF2B5EF4-FFF2-40B4-BE49-F238E27FC236}">
                <a16:creationId xmlns:a16="http://schemas.microsoft.com/office/drawing/2014/main" id="{126CF77F-7265-DD4A-A1EE-C60777D48259}"/>
              </a:ext>
            </a:extLst>
          </p:cNvPr>
          <p:cNvSpPr>
            <a:spLocks noGrp="1"/>
          </p:cNvSpPr>
          <p:nvPr>
            <p:ph idx="1"/>
          </p:nvPr>
        </p:nvSpPr>
        <p:spPr>
          <a:xfrm>
            <a:off x="1103313" y="2052918"/>
            <a:ext cx="9985374" cy="4195481"/>
          </a:xfrm>
        </p:spPr>
        <p:txBody>
          <a:bodyPr vert="horz" lIns="91440" tIns="45720" rIns="91440" bIns="45720" rtlCol="0" anchor="t">
            <a:normAutofit fontScale="92500" lnSpcReduction="10000"/>
          </a:bodyPr>
          <a:lstStyle/>
          <a:p>
            <a:r>
              <a:rPr lang="en-US" dirty="0"/>
              <a:t>Reinforce and </a:t>
            </a:r>
            <a:r>
              <a:rPr lang="en-US" dirty="0" err="1"/>
              <a:t>emphasise</a:t>
            </a:r>
            <a:r>
              <a:rPr lang="en-US" dirty="0"/>
              <a:t> the M&amp;S Brand (Market Penetration).  Develop and implement a marketing campaign that appeals to M&amp;S’ loyal customer base to cement market share.</a:t>
            </a:r>
          </a:p>
          <a:p>
            <a:r>
              <a:rPr lang="en-US" dirty="0"/>
              <a:t>Complete restructuring campaign, including store closures, to </a:t>
            </a:r>
            <a:r>
              <a:rPr lang="en-US" dirty="0" err="1"/>
              <a:t>maximise</a:t>
            </a:r>
            <a:r>
              <a:rPr lang="en-US" dirty="0"/>
              <a:t> profitability and concentrate resources.</a:t>
            </a:r>
          </a:p>
          <a:p>
            <a:r>
              <a:rPr lang="en-US" dirty="0"/>
              <a:t>Continue development of an industry-leading online platform and delivery network.  Continue implementation of Plan A to </a:t>
            </a:r>
            <a:r>
              <a:rPr lang="en-US" dirty="0" err="1"/>
              <a:t>capitalise</a:t>
            </a:r>
            <a:r>
              <a:rPr lang="en-US" dirty="0"/>
              <a:t> on emerging market of the environmentally/sustainable conscious consumer.  Expand the use of AI to target consumers in-store and on-line (Market Development).</a:t>
            </a:r>
          </a:p>
          <a:p>
            <a:r>
              <a:rPr lang="en-US" dirty="0"/>
              <a:t>Continue with plan to enter the online grocery delivery market with the Ocado partnership (Diversification).</a:t>
            </a:r>
          </a:p>
          <a:p>
            <a:r>
              <a:rPr lang="en-US" dirty="0"/>
              <a:t>Reinvigorate appeal in apparel by developing clothing lines to target younger shoppers that incorporates sustainability and quality (Product Development).</a:t>
            </a:r>
          </a:p>
          <a:p>
            <a:endParaRPr lang="en-US"/>
          </a:p>
          <a:p>
            <a:endParaRPr lang="en-US"/>
          </a:p>
        </p:txBody>
      </p:sp>
    </p:spTree>
    <p:extLst>
      <p:ext uri="{BB962C8B-B14F-4D97-AF65-F5344CB8AC3E}">
        <p14:creationId xmlns:p14="http://schemas.microsoft.com/office/powerpoint/2010/main" val="1258553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0D099-465A-7843-A8C5-1CD2F60BA16B}"/>
              </a:ext>
            </a:extLst>
          </p:cNvPr>
          <p:cNvSpPr>
            <a:spLocks noGrp="1"/>
          </p:cNvSpPr>
          <p:nvPr>
            <p:ph type="title"/>
          </p:nvPr>
        </p:nvSpPr>
        <p:spPr>
          <a:xfrm>
            <a:off x="646111" y="452718"/>
            <a:ext cx="9404723" cy="750896"/>
          </a:xfrm>
        </p:spPr>
        <p:txBody>
          <a:bodyPr/>
          <a:lstStyle/>
          <a:p>
            <a:r>
              <a:rPr lang="en-US"/>
              <a:t>References:</a:t>
            </a:r>
          </a:p>
        </p:txBody>
      </p:sp>
      <p:sp>
        <p:nvSpPr>
          <p:cNvPr id="3" name="Content Placeholder 2">
            <a:extLst>
              <a:ext uri="{FF2B5EF4-FFF2-40B4-BE49-F238E27FC236}">
                <a16:creationId xmlns:a16="http://schemas.microsoft.com/office/drawing/2014/main" id="{D99C05DE-5C63-E741-ACA9-1DBB8CEEFC17}"/>
              </a:ext>
            </a:extLst>
          </p:cNvPr>
          <p:cNvSpPr>
            <a:spLocks noGrp="1"/>
          </p:cNvSpPr>
          <p:nvPr>
            <p:ph idx="1"/>
          </p:nvPr>
        </p:nvSpPr>
        <p:spPr>
          <a:xfrm>
            <a:off x="787977" y="1203614"/>
            <a:ext cx="10330295" cy="5044785"/>
          </a:xfrm>
        </p:spPr>
        <p:txBody>
          <a:bodyPr vert="horz" lIns="91440" tIns="45720" rIns="91440" bIns="45720" rtlCol="0" anchor="t">
            <a:normAutofit fontScale="55000" lnSpcReduction="20000"/>
          </a:bodyPr>
          <a:lstStyle/>
          <a:p>
            <a:r>
              <a:rPr lang="en-US" dirty="0">
                <a:ea typeface="+mj-lt"/>
                <a:cs typeface="+mj-lt"/>
              </a:rPr>
              <a:t>CGMA.com Retrieved from </a:t>
            </a:r>
            <a:r>
              <a:rPr lang="en-US" dirty="0">
                <a:ea typeface="+mj-lt"/>
                <a:cs typeface="+mj-lt"/>
                <a:hlinkClick r:id="rId3"/>
              </a:rPr>
              <a:t>https://www.cgma.org/resources/tools/essential-tools/porters-five-forces.html</a:t>
            </a:r>
            <a:endParaRPr lang="en-US"/>
          </a:p>
          <a:p>
            <a:r>
              <a:rPr lang="en-US" dirty="0">
                <a:ea typeface="+mj-lt"/>
                <a:cs typeface="+mj-lt"/>
              </a:rPr>
              <a:t>corporatefinanceinstitution.com. (2019). Ansoff Matrix, The Product/Market Expansion Grid. Retrieved from </a:t>
            </a:r>
            <a:r>
              <a:rPr lang="en-US" dirty="0">
                <a:ea typeface="+mj-lt"/>
                <a:cs typeface="+mj-lt"/>
                <a:hlinkClick r:id="rId4"/>
              </a:rPr>
              <a:t>https://corporatefinanceinstitute.com/resources/knowledge/strategy/ansoff-matrix/</a:t>
            </a:r>
            <a:endParaRPr lang="en-US"/>
          </a:p>
          <a:p>
            <a:r>
              <a:rPr lang="en-US" dirty="0">
                <a:ea typeface="+mj-lt"/>
                <a:cs typeface="+mj-lt"/>
              </a:rPr>
              <a:t>corporate.marksandspencer.com. (2019). Retrieved from </a:t>
            </a:r>
            <a:r>
              <a:rPr lang="en-US" dirty="0">
                <a:ea typeface="+mj-lt"/>
                <a:cs typeface="+mj-lt"/>
                <a:hlinkClick r:id="rId5"/>
              </a:rPr>
              <a:t>https://corporate.marksandspencer.com/documents/policy-documents/code-of-ethics.pdf</a:t>
            </a:r>
            <a:r>
              <a:rPr lang="en-US" dirty="0">
                <a:ea typeface="+mj-lt"/>
                <a:cs typeface="+mj-lt"/>
              </a:rPr>
              <a:t> </a:t>
            </a:r>
            <a:endParaRPr lang="en-US">
              <a:ea typeface="+mj-lt"/>
              <a:cs typeface="+mj-lt"/>
            </a:endParaRPr>
          </a:p>
          <a:p>
            <a:r>
              <a:rPr lang="en-US" dirty="0">
                <a:ea typeface="+mj-lt"/>
                <a:cs typeface="+mj-lt"/>
              </a:rPr>
              <a:t>corporate.marksandspencer.com. (2019). Retrieved from </a:t>
            </a:r>
            <a:r>
              <a:rPr lang="en-US" dirty="0">
                <a:ea typeface="+mj-lt"/>
                <a:cs typeface="+mj-lt"/>
                <a:hlinkClick r:id="rId6"/>
              </a:rPr>
              <a:t>https://corporate.marksandspencer.com/aboutus/m-and-s-today</a:t>
            </a:r>
            <a:endParaRPr lang="en-US"/>
          </a:p>
          <a:p>
            <a:r>
              <a:rPr lang="en-US" dirty="0">
                <a:ea typeface="+mj-lt"/>
                <a:cs typeface="+mj-lt"/>
              </a:rPr>
              <a:t>deloitte.com. (2018). Retrieved from </a:t>
            </a:r>
            <a:r>
              <a:rPr lang="en-US" dirty="0">
                <a:ea typeface="+mj-lt"/>
                <a:cs typeface="+mj-lt"/>
                <a:hlinkClick r:id="rId7"/>
              </a:rPr>
              <a:t>https://www2.deloitte.com/uk/en/pages/consumer-business/articles/retail-trends.html</a:t>
            </a:r>
            <a:r>
              <a:rPr lang="en-US" dirty="0">
                <a:ea typeface="+mj-lt"/>
                <a:cs typeface="+mj-lt"/>
              </a:rPr>
              <a:t> Retail Trends 2019</a:t>
            </a:r>
            <a:endParaRPr lang="en-US" dirty="0"/>
          </a:p>
          <a:p>
            <a:r>
              <a:rPr lang="en-US" dirty="0">
                <a:ea typeface="+mj-lt"/>
                <a:cs typeface="+mj-lt"/>
              </a:rPr>
              <a:t>Mindtools.com. (2019). Retrieved from </a:t>
            </a:r>
            <a:r>
              <a:rPr lang="en-US" dirty="0">
                <a:ea typeface="+mj-lt"/>
                <a:cs typeface="+mj-lt"/>
                <a:hlinkClick r:id="rId8"/>
              </a:rPr>
              <a:t>https://www.mindtools.com/pages/article/newSTR_91.htm</a:t>
            </a:r>
            <a:endParaRPr lang="en-US"/>
          </a:p>
          <a:p>
            <a:r>
              <a:rPr lang="en-US" dirty="0">
                <a:ea typeface="+mj-lt"/>
                <a:cs typeface="+mj-lt"/>
              </a:rPr>
              <a:t>Moore, K. (2011). Porter or Mintzberg:  Whose View of Strategy is the Most Relevant Today?. Retrieved from </a:t>
            </a:r>
            <a:r>
              <a:rPr lang="en-US" dirty="0">
                <a:ea typeface="+mj-lt"/>
                <a:cs typeface="+mj-lt"/>
                <a:hlinkClick r:id="rId9"/>
              </a:rPr>
              <a:t>https://www.forbes.com/sites/karlmoore/2011/03/28/porter-or-mintzberg-whose-view-of-strategy-is-the-most-relevant-today/#655980f458ba</a:t>
            </a:r>
            <a:endParaRPr lang="en-US"/>
          </a:p>
          <a:p>
            <a:r>
              <a:rPr lang="en-US" dirty="0" err="1">
                <a:ea typeface="+mj-lt"/>
                <a:cs typeface="+mj-lt"/>
              </a:rPr>
              <a:t>Ovans</a:t>
            </a:r>
            <a:r>
              <a:rPr lang="en-US" dirty="0">
                <a:ea typeface="+mj-lt"/>
                <a:cs typeface="+mj-lt"/>
              </a:rPr>
              <a:t>, A. (2015) What is Strategy, Again?. Retrieved from </a:t>
            </a:r>
            <a:r>
              <a:rPr lang="en-US" dirty="0">
                <a:ea typeface="+mj-lt"/>
                <a:cs typeface="+mj-lt"/>
                <a:hlinkClick r:id="rId10"/>
              </a:rPr>
              <a:t>https://hbr.org/2015/05/what-is-strategy-again</a:t>
            </a:r>
            <a:endParaRPr lang="en-US"/>
          </a:p>
          <a:p>
            <a:r>
              <a:rPr lang="en-US" dirty="0">
                <a:ea typeface="+mj-lt"/>
                <a:cs typeface="+mj-lt"/>
              </a:rPr>
              <a:t>Oxford College of Marketing. (2016). Using the Ansoff Matrix to Develop Marketing Strategy. Retrieved from </a:t>
            </a:r>
            <a:r>
              <a:rPr lang="en-US" dirty="0">
                <a:ea typeface="+mj-lt"/>
                <a:cs typeface="+mj-lt"/>
                <a:hlinkClick r:id="rId11"/>
              </a:rPr>
              <a:t>https://blog.oxfordcollegeofmarketing.com/2016/08/01/using-anshoff-matrix-develop-marketing-strategy/</a:t>
            </a:r>
            <a:endParaRPr lang="en-US"/>
          </a:p>
          <a:p>
            <a:r>
              <a:rPr lang="en-US" dirty="0">
                <a:ea typeface="+mj-lt"/>
                <a:cs typeface="+mj-lt"/>
              </a:rPr>
              <a:t>Singh, P. (2018). M&amp;S to Cut 351 Store Management Roles. Retrieved from </a:t>
            </a:r>
            <a:r>
              <a:rPr lang="en-US" dirty="0">
                <a:ea typeface="+mj-lt"/>
                <a:cs typeface="+mj-lt"/>
                <a:hlinkClick r:id="rId12"/>
              </a:rPr>
              <a:t>https://fashionunited.uk/news/business/m-s-to-cut-351-store-management-roles/2018071730786</a:t>
            </a:r>
            <a:endParaRPr lang="en-US"/>
          </a:p>
          <a:p>
            <a:r>
              <a:rPr lang="en-US" dirty="0">
                <a:ea typeface="+mj-lt"/>
                <a:cs typeface="+mj-lt"/>
              </a:rPr>
              <a:t>Statista.com. (2019).  Retrieved from </a:t>
            </a:r>
            <a:r>
              <a:rPr lang="en-US" dirty="0">
                <a:ea typeface="+mj-lt"/>
                <a:cs typeface="+mj-lt"/>
                <a:hlinkClick r:id="rId13"/>
              </a:rPr>
              <a:t>https://www.statista.com/statistics/287915/retail-sales-value-annually-great-britain-excluding-fuel/</a:t>
            </a:r>
            <a:r>
              <a:rPr lang="en-US" dirty="0">
                <a:ea typeface="+mj-lt"/>
                <a:cs typeface="+mj-lt"/>
              </a:rPr>
              <a:t> </a:t>
            </a:r>
            <a:endParaRPr lang="en-US"/>
          </a:p>
          <a:p>
            <a:r>
              <a:rPr lang="en-US" dirty="0">
                <a:ea typeface="+mj-lt"/>
                <a:cs typeface="+mj-lt"/>
              </a:rPr>
              <a:t>Vizard, S. (2018). M&amp;S’s shake-up suggests its ‘one brand’ marketing strategy didn’t work, Retrieved from </a:t>
            </a:r>
            <a:r>
              <a:rPr lang="en-US" dirty="0">
                <a:ea typeface="+mj-lt"/>
                <a:cs typeface="+mj-lt"/>
                <a:hlinkClick r:id="rId14"/>
              </a:rPr>
              <a:t>https://www.marketingweek.com/2018/04/19/marks-spencer-one-brand-marketing-strategy/</a:t>
            </a:r>
            <a:endParaRPr lang="en-US"/>
          </a:p>
          <a:p>
            <a:r>
              <a:rPr lang="en-US" dirty="0">
                <a:ea typeface="+mj-lt"/>
                <a:cs typeface="+mj-lt"/>
              </a:rPr>
              <a:t>Wood, Z.  (2019). Marks &amp; Spencer profits plunge as clothing sales continue to fall. Retrieved from </a:t>
            </a:r>
            <a:r>
              <a:rPr lang="en-US" dirty="0">
                <a:ea typeface="+mj-lt"/>
                <a:cs typeface="+mj-lt"/>
                <a:hlinkClick r:id="rId15"/>
              </a:rPr>
              <a:t>https://www.theguardian.com/business/2019/nov/06/marks-and-spencer-profits-plunge-clothing-sales-fall</a:t>
            </a:r>
            <a:endParaRPr lang="en-US"/>
          </a:p>
          <a:p>
            <a:r>
              <a:rPr lang="en-US" dirty="0">
                <a:ea typeface="+mj-lt"/>
                <a:cs typeface="+mj-lt"/>
              </a:rPr>
              <a:t>Wood, Z &amp; Butler, S. (2018). Seven Reasons Why Marks &amp; Spencer is in Trouble. Retrieved from </a:t>
            </a:r>
            <a:r>
              <a:rPr lang="en-US" dirty="0">
                <a:ea typeface="+mj-lt"/>
                <a:cs typeface="+mj-lt"/>
                <a:hlinkClick r:id="rId16"/>
              </a:rPr>
              <a:t>https://www.theguardian.com/business/2018/may/23/seven-reasons-why-marks-spencer-is-in-trouble</a:t>
            </a:r>
            <a:endParaRPr lang="en-US"/>
          </a:p>
        </p:txBody>
      </p:sp>
    </p:spTree>
    <p:extLst>
      <p:ext uri="{BB962C8B-B14F-4D97-AF65-F5344CB8AC3E}">
        <p14:creationId xmlns:p14="http://schemas.microsoft.com/office/powerpoint/2010/main" val="40012325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Strategic Direction Recommendations for M&amp;S</vt:lpstr>
      <vt:lpstr>What is Strategy?</vt:lpstr>
      <vt:lpstr>M&amp;S - Present Position</vt:lpstr>
      <vt:lpstr>External Operating Environment</vt:lpstr>
      <vt:lpstr>M&amp;S - Current Strategy</vt:lpstr>
      <vt:lpstr>McKinsey’s 7-S Framework</vt:lpstr>
      <vt:lpstr>Porter’s Five Forces Analysis</vt:lpstr>
      <vt:lpstr>Ansoff’s Matrix</vt:lpstr>
      <vt:lpstr>M&amp;S - New Strategic Direction Suggestions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Direction Recommendations for M&amp;S</dc:title>
  <dc:creator>William Crews (1708089)</dc:creator>
  <cp:lastModifiedBy>William Crews (1708089)</cp:lastModifiedBy>
  <cp:revision>402</cp:revision>
  <dcterms:created xsi:type="dcterms:W3CDTF">2019-12-11T09:36:24Z</dcterms:created>
  <dcterms:modified xsi:type="dcterms:W3CDTF">2019-12-12T22:01:33Z</dcterms:modified>
</cp:coreProperties>
</file>