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7" r:id="rId4"/>
    <p:sldId id="280" r:id="rId5"/>
    <p:sldId id="281" r:id="rId6"/>
    <p:sldId id="282" r:id="rId7"/>
    <p:sldId id="283" r:id="rId8"/>
    <p:sldId id="284" r:id="rId9"/>
    <p:sldId id="285" r:id="rId10"/>
    <p:sldId id="259" r:id="rId11"/>
    <p:sldId id="260" r:id="rId12"/>
    <p:sldId id="274" r:id="rId13"/>
    <p:sldId id="261" r:id="rId14"/>
    <p:sldId id="262" r:id="rId15"/>
    <p:sldId id="270" r:id="rId16"/>
    <p:sldId id="271" r:id="rId17"/>
    <p:sldId id="269" r:id="rId18"/>
    <p:sldId id="263" r:id="rId19"/>
    <p:sldId id="268" r:id="rId20"/>
    <p:sldId id="267" r:id="rId21"/>
    <p:sldId id="275" r:id="rId22"/>
    <p:sldId id="276" r:id="rId23"/>
    <p:sldId id="277" r:id="rId24"/>
    <p:sldId id="272" r:id="rId25"/>
    <p:sldId id="279" r:id="rId26"/>
    <p:sldId id="27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08B917E-ABD4-492F-A7DF-BC6C83101453}" type="datetimeFigureOut">
              <a:rPr lang="en-GB" smtClean="0"/>
              <a:pPr/>
              <a:t>04/10/2013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</a:t>
            </a:r>
            <a:r>
              <a:rPr lang="en-GB" dirty="0" smtClean="0"/>
              <a:t>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Class </a:t>
            </a:r>
            <a:r>
              <a:rPr lang="en-GB" dirty="0" smtClean="0"/>
              <a:t>2: </a:t>
            </a:r>
            <a:r>
              <a:rPr lang="en-GB" dirty="0" smtClean="0"/>
              <a:t>The Research </a:t>
            </a:r>
            <a:r>
              <a:rPr lang="en-GB" dirty="0" smtClean="0"/>
              <a:t>Plan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the research plan?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research plan is an extended draft structure.</a:t>
            </a:r>
          </a:p>
          <a:p>
            <a:r>
              <a:rPr lang="en-GB" dirty="0" smtClean="0"/>
              <a:t>It includes your proposed argument in its entirety (or as close to its entirety as possible at this stage of your research)</a:t>
            </a:r>
          </a:p>
          <a:p>
            <a:r>
              <a:rPr lang="en-GB" dirty="0" smtClean="0"/>
              <a:t>It provides a progress point in the assessment of the module and gives you the opportunity to structure your future research.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u="sng" dirty="0"/>
              <a:t>Title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The sculptures from the Baths of Caracalla as an intentional indication of imperial ideology.</a:t>
            </a:r>
          </a:p>
          <a:p>
            <a:pPr marL="0" indent="0">
              <a:buNone/>
            </a:pPr>
            <a:endParaRPr lang="en-GB" b="1" u="sng" dirty="0" smtClean="0"/>
          </a:p>
          <a:p>
            <a:pPr marL="0" indent="0">
              <a:buNone/>
            </a:pPr>
            <a:r>
              <a:rPr lang="en-GB" b="1" u="sng" dirty="0" smtClean="0"/>
              <a:t>Plan</a:t>
            </a:r>
            <a:endParaRPr lang="en-GB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Introduction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Aim:</a:t>
            </a:r>
            <a:r>
              <a:rPr lang="en-GB" b="1" dirty="0"/>
              <a:t> </a:t>
            </a:r>
            <a:r>
              <a:rPr lang="en-GB" dirty="0"/>
              <a:t>to</a:t>
            </a:r>
            <a:r>
              <a:rPr lang="en-GB" b="1" dirty="0"/>
              <a:t> </a:t>
            </a:r>
            <a:r>
              <a:rPr lang="en-GB" dirty="0"/>
              <a:t>provide a history of bathing and its undisputed popularity, and to introduce the Baths of Caracalla as the specific focus.</a:t>
            </a:r>
          </a:p>
          <a:p>
            <a:pPr marL="0" lvl="0" indent="0">
              <a:buNone/>
            </a:pPr>
            <a:r>
              <a:rPr lang="en-GB" dirty="0"/>
              <a:t>The influence of the Greek gymnasium on Roman baths: </a:t>
            </a:r>
            <a:r>
              <a:rPr lang="en-GB" dirty="0" err="1"/>
              <a:t>Yegül</a:t>
            </a:r>
            <a:r>
              <a:rPr lang="en-GB" dirty="0"/>
              <a:t> (1992); Nielsen (1993)</a:t>
            </a:r>
          </a:p>
          <a:p>
            <a:pPr marL="0" lvl="0" indent="0">
              <a:buNone/>
            </a:pPr>
            <a:r>
              <a:rPr lang="en-GB" dirty="0"/>
              <a:t>The difference between the </a:t>
            </a:r>
            <a:r>
              <a:rPr lang="en-GB" dirty="0" err="1"/>
              <a:t>the</a:t>
            </a:r>
            <a:r>
              <a:rPr lang="en-GB" dirty="0"/>
              <a:t> </a:t>
            </a:r>
            <a:r>
              <a:rPr lang="en-GB" dirty="0" err="1"/>
              <a:t>thermae</a:t>
            </a:r>
            <a:r>
              <a:rPr lang="en-GB" dirty="0"/>
              <a:t> and the </a:t>
            </a:r>
            <a:r>
              <a:rPr lang="en-GB" dirty="0" err="1"/>
              <a:t>balnea</a:t>
            </a:r>
            <a:r>
              <a:rPr lang="en-GB" dirty="0"/>
              <a:t>: Martial </a:t>
            </a:r>
            <a:r>
              <a:rPr lang="en-GB" i="1" dirty="0"/>
              <a:t>Epigrams</a:t>
            </a:r>
            <a:r>
              <a:rPr lang="en-GB" dirty="0"/>
              <a:t>; Cassius </a:t>
            </a:r>
            <a:r>
              <a:rPr lang="en-GB" dirty="0" err="1"/>
              <a:t>Dio</a:t>
            </a:r>
            <a:r>
              <a:rPr lang="en-GB" dirty="0"/>
              <a:t> 54.29.4, 66.25.1; </a:t>
            </a:r>
            <a:r>
              <a:rPr lang="en-GB" dirty="0" err="1"/>
              <a:t>Yegül</a:t>
            </a:r>
            <a:r>
              <a:rPr lang="en-GB" dirty="0"/>
              <a:t> (1992); Nielsen (1993)</a:t>
            </a:r>
          </a:p>
          <a:p>
            <a:pPr marL="0" indent="0">
              <a:buNone/>
            </a:pPr>
            <a:endParaRPr lang="en-GB" b="1" u="sng" dirty="0" smtClean="0"/>
          </a:p>
          <a:p>
            <a:pPr marL="0" indent="0">
              <a:buNone/>
            </a:pPr>
            <a:r>
              <a:rPr lang="en-GB" b="1" u="sng" dirty="0" smtClean="0"/>
              <a:t>Section </a:t>
            </a:r>
            <a:r>
              <a:rPr lang="en-GB" b="1" u="sng" dirty="0"/>
              <a:t>1</a:t>
            </a:r>
          </a:p>
          <a:p>
            <a:pPr marL="0" indent="0">
              <a:buNone/>
            </a:pPr>
            <a:r>
              <a:rPr lang="en-GB" dirty="0"/>
              <a:t>Aim: the attribution of the statues into their two distinct categories</a:t>
            </a:r>
          </a:p>
          <a:p>
            <a:pPr marL="0" lvl="0" indent="0">
              <a:buNone/>
            </a:pPr>
            <a:r>
              <a:rPr lang="en-GB" dirty="0"/>
              <a:t>Statuary considered usual for baths</a:t>
            </a:r>
          </a:p>
          <a:p>
            <a:pPr marL="457200" lvl="1" indent="0">
              <a:buNone/>
            </a:pPr>
            <a:r>
              <a:rPr lang="en-GB" dirty="0"/>
              <a:t>Hercules, Asclepius, </a:t>
            </a:r>
            <a:r>
              <a:rPr lang="en-GB" dirty="0" err="1"/>
              <a:t>Hygieia</a:t>
            </a:r>
            <a:r>
              <a:rPr lang="en-GB" dirty="0"/>
              <a:t>,  Aphrodite/ Venus are chosen for their association with health and the pleasures of the baths: </a:t>
            </a:r>
            <a:r>
              <a:rPr lang="en-GB" dirty="0" err="1"/>
              <a:t>DeLaine</a:t>
            </a:r>
            <a:r>
              <a:rPr lang="en-GB" dirty="0"/>
              <a:t> (1997:78); </a:t>
            </a:r>
            <a:r>
              <a:rPr lang="en-GB" dirty="0" err="1"/>
              <a:t>Yegül</a:t>
            </a:r>
            <a:r>
              <a:rPr lang="en-GB" dirty="0"/>
              <a:t> (1992:124-5)</a:t>
            </a:r>
          </a:p>
          <a:p>
            <a:pPr marL="0" lvl="0" indent="0">
              <a:buNone/>
            </a:pPr>
            <a:r>
              <a:rPr lang="en-GB" dirty="0"/>
              <a:t>Statuary considered unusual for baths (all five due their categorisation of ‘colossi’, and the last two also because of the choice of subject matter)</a:t>
            </a:r>
          </a:p>
          <a:p>
            <a:pPr marL="0" lvl="0" indent="0">
              <a:buNone/>
            </a:pPr>
            <a:r>
              <a:rPr lang="en-GB" dirty="0"/>
              <a:t>Farnese Hercules</a:t>
            </a:r>
          </a:p>
          <a:p>
            <a:pPr marL="0" lvl="0" indent="0">
              <a:buNone/>
            </a:pPr>
            <a:r>
              <a:rPr lang="en-GB" dirty="0"/>
              <a:t>Asclepius </a:t>
            </a:r>
          </a:p>
          <a:p>
            <a:pPr marL="0" lvl="0" indent="0">
              <a:buNone/>
            </a:pPr>
            <a:r>
              <a:rPr lang="en-GB" dirty="0"/>
              <a:t>The Androgynous Youth </a:t>
            </a:r>
          </a:p>
          <a:p>
            <a:pPr marL="0" lvl="0" indent="0">
              <a:buNone/>
            </a:pPr>
            <a:r>
              <a:rPr lang="en-GB" dirty="0"/>
              <a:t>Warrior with Child</a:t>
            </a:r>
          </a:p>
          <a:p>
            <a:pPr marL="457200" lvl="1" indent="0">
              <a:buNone/>
            </a:pPr>
            <a:r>
              <a:rPr lang="en-GB" dirty="0"/>
              <a:t>Identification of the two figures is debated, but generally accepted as Achilles and Troilus: Marvin (1983); </a:t>
            </a:r>
            <a:r>
              <a:rPr lang="en-GB" dirty="0" err="1"/>
              <a:t>DeLaine</a:t>
            </a:r>
            <a:r>
              <a:rPr lang="en-GB" dirty="0"/>
              <a:t> (1997:79)</a:t>
            </a:r>
          </a:p>
          <a:p>
            <a:pPr marL="457200" lvl="1" indent="0">
              <a:buNone/>
            </a:pPr>
            <a:r>
              <a:rPr lang="en-GB" dirty="0"/>
              <a:t>The depiction of the dead child is at odds with the intended atmosphere of the baths: Marvin (1983)</a:t>
            </a:r>
          </a:p>
          <a:p>
            <a:pPr marL="457200" lvl="1" indent="0">
              <a:buNone/>
            </a:pPr>
            <a:r>
              <a:rPr lang="en-GB" dirty="0"/>
              <a:t>However, the Trojan Wars and its mythological heroes are focused on in other baths: Bassett (1996)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50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plan presentation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81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Times New Roman .12</a:t>
            </a:r>
          </a:p>
          <a:p>
            <a:r>
              <a:rPr lang="en-GB" dirty="0" smtClean="0"/>
              <a:t>Double-spaced</a:t>
            </a:r>
          </a:p>
          <a:p>
            <a:r>
              <a:rPr lang="en-GB" dirty="0" smtClean="0"/>
              <a:t>If you are using bullet-points, then make sure that they consistent</a:t>
            </a:r>
          </a:p>
          <a:p>
            <a:endParaRPr lang="en-GB" dirty="0" smtClean="0"/>
          </a:p>
          <a:p>
            <a:r>
              <a:rPr lang="en-GB" dirty="0" smtClean="0"/>
              <a:t>A</a:t>
            </a:r>
          </a:p>
          <a:p>
            <a:pPr lvl="1"/>
            <a:r>
              <a:rPr lang="en-GB" dirty="0" smtClean="0"/>
              <a:t>B</a:t>
            </a:r>
          </a:p>
          <a:p>
            <a:pPr lvl="2">
              <a:buFont typeface="Courier New" pitchFamily="49" charset="0"/>
              <a:buChar char="o"/>
            </a:pPr>
            <a:r>
              <a:rPr lang="en-GB" dirty="0" smtClean="0"/>
              <a:t>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859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provide your title clearly at the beginning of your research plan.</a:t>
            </a:r>
          </a:p>
          <a:p>
            <a:r>
              <a:rPr lang="en-GB" dirty="0" smtClean="0"/>
              <a:t>If you think that the title is provisional, then that is OK. You should still present it as your title.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175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Sections and Section-headings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present your work in its intended sections. </a:t>
            </a:r>
          </a:p>
          <a:p>
            <a:r>
              <a:rPr lang="en-GB" dirty="0" smtClean="0"/>
              <a:t>These should be clearly marked.</a:t>
            </a:r>
          </a:p>
          <a:p>
            <a:r>
              <a:rPr lang="en-GB" dirty="0" smtClean="0"/>
              <a:t>REMEMBER the research plan is </a:t>
            </a:r>
            <a:r>
              <a:rPr lang="en-GB" b="1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a </a:t>
            </a:r>
            <a:r>
              <a:rPr lang="en-GB" dirty="0" smtClean="0"/>
              <a:t>mini-essay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451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research plan (like any assessed piece of coursework) should include page numbers.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033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Bibliography and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bibliography needs to follow the style as in the Classics Referencing Guide.</a:t>
            </a:r>
          </a:p>
          <a:p>
            <a:r>
              <a:rPr lang="en-GB" dirty="0" smtClean="0"/>
              <a:t>The references need to presented consistently throughout.</a:t>
            </a:r>
          </a:p>
          <a:p>
            <a:r>
              <a:rPr lang="en-GB" dirty="0" smtClean="0"/>
              <a:t>Since this is a research plan, I would suggest in-text referencing, rather than footnotes (but that is just a suggestion).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740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example for today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Title: Diodoros’ Good Statesman and state revenue</a:t>
            </a:r>
          </a:p>
          <a:p>
            <a:r>
              <a:rPr lang="en-GB" dirty="0" smtClean="0"/>
              <a:t>What is it?</a:t>
            </a:r>
          </a:p>
          <a:p>
            <a:r>
              <a:rPr lang="en-GB" dirty="0" smtClean="0"/>
              <a:t>The work seeks to prove that Diodoros used statesmen’s attitudes to state revenue as one of his criteria for the “good statesman”.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not try to go through the whole of the argument.</a:t>
            </a:r>
          </a:p>
          <a:p>
            <a:r>
              <a:rPr lang="en-GB" dirty="0" smtClean="0"/>
              <a:t>Purpose of this class is to show you what is expected of the research plan.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structure of the work (and the research plan)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Main part 1: State revenue and statesmen in Diodoros </a:t>
            </a:r>
          </a:p>
          <a:p>
            <a:r>
              <a:rPr lang="en-GB" dirty="0" smtClean="0"/>
              <a:t>Main part 2: Other historians/sources and state revenue. Is Diodoros unique?</a:t>
            </a:r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need to drill 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research plan you need to give as much detail of your argument, your evidence and the scholarship as possible at this stage of your research.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And the need to state your 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research plan it is best to state the purpose of each part (and sub-part if appropriate) of your dissertation. </a:t>
            </a:r>
          </a:p>
          <a:p>
            <a:r>
              <a:rPr lang="en-GB" dirty="0" smtClean="0"/>
              <a:t>In other words how does this part specifically relate to your argument?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Stating your purpose 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(Aim: to provide position in debate on Diodoros and his value as a historian)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Stating your purpose 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[Main Part 1] Statesmen and state revenue in Diodoros (aim: to prove that statesmen’s attitudes to state revenue are one of the characteristics employed by Diodoros in their characterisation as “good” or “bad”)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1 of Drilling down: Introduction 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 of Diodoros and scholarship </a:t>
            </a:r>
          </a:p>
          <a:p>
            <a:pPr lvl="1"/>
            <a:r>
              <a:rPr lang="en-GB" dirty="0" smtClean="0"/>
              <a:t>Orthodoxy is that Diodoros is inept/copyist compiler: Schwartz (1903); </a:t>
            </a:r>
            <a:r>
              <a:rPr lang="en-GB" dirty="0" err="1" smtClean="0"/>
              <a:t>Cawkwell</a:t>
            </a:r>
            <a:r>
              <a:rPr lang="en-GB" dirty="0" smtClean="0"/>
              <a:t> (1981:69); </a:t>
            </a:r>
            <a:r>
              <a:rPr lang="en-GB" dirty="0" err="1" smtClean="0"/>
              <a:t>Stylianou</a:t>
            </a:r>
            <a:r>
              <a:rPr lang="en-GB" dirty="0" smtClean="0"/>
              <a:t> (1991). </a:t>
            </a:r>
          </a:p>
          <a:p>
            <a:pPr lvl="1"/>
            <a:r>
              <a:rPr lang="en-GB" dirty="0" smtClean="0"/>
              <a:t>New perspective of Diodoros as an acceptable historian: Sacks (1990)</a:t>
            </a:r>
          </a:p>
          <a:p>
            <a:pPr lvl="2"/>
            <a:r>
              <a:rPr lang="en-GB" dirty="0" smtClean="0"/>
              <a:t>To support agreement with Sacks short mention of Diodoros’ uniqueness in including mythology in “history”: Diodoros 4.1; </a:t>
            </a:r>
            <a:r>
              <a:rPr lang="en-GB" dirty="0" err="1" smtClean="0"/>
              <a:t>Strogetsky</a:t>
            </a:r>
            <a:r>
              <a:rPr lang="en-GB" dirty="0" smtClean="0"/>
              <a:t> (1986:103)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(A)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 of Diodoros and scholarship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Orthodoxy is that Diodoros is inept/copyist compiler: Schwartz (1903); </a:t>
            </a:r>
            <a:r>
              <a:rPr lang="en-GB" dirty="0" err="1" smtClean="0">
                <a:solidFill>
                  <a:srgbClr val="FF0000"/>
                </a:solidFill>
              </a:rPr>
              <a:t>Cawkwell</a:t>
            </a:r>
            <a:r>
              <a:rPr lang="en-GB" dirty="0" smtClean="0">
                <a:solidFill>
                  <a:srgbClr val="FF0000"/>
                </a:solidFill>
              </a:rPr>
              <a:t> (1981:69); </a:t>
            </a:r>
            <a:r>
              <a:rPr lang="en-GB" dirty="0" err="1" smtClean="0">
                <a:solidFill>
                  <a:srgbClr val="FF0000"/>
                </a:solidFill>
              </a:rPr>
              <a:t>Stylianou</a:t>
            </a:r>
            <a:r>
              <a:rPr lang="en-GB" dirty="0" smtClean="0">
                <a:solidFill>
                  <a:srgbClr val="FF0000"/>
                </a:solidFill>
              </a:rPr>
              <a:t> (1991). 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New perspective of Diodoros as an acceptable historian: Sacks (1990)</a:t>
            </a:r>
          </a:p>
          <a:p>
            <a:pPr lvl="2"/>
            <a:r>
              <a:rPr lang="en-GB" dirty="0" smtClean="0">
                <a:solidFill>
                  <a:srgbClr val="00B0F0"/>
                </a:solidFill>
              </a:rPr>
              <a:t>To support agreement with Sacks short mention of Diodoros’ uniqueness in including mythology in “history”: Diodoros 4.1; </a:t>
            </a:r>
            <a:r>
              <a:rPr lang="en-GB" dirty="0" err="1" smtClean="0">
                <a:solidFill>
                  <a:srgbClr val="00B0F0"/>
                </a:solidFill>
              </a:rPr>
              <a:t>Strogetsky</a:t>
            </a:r>
            <a:r>
              <a:rPr lang="en-GB" dirty="0" smtClean="0">
                <a:solidFill>
                  <a:srgbClr val="00B0F0"/>
                </a:solidFill>
              </a:rPr>
              <a:t> (1986:103)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Plan and text (i.e. how the plan guides the text)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Diodorus</a:t>
            </a:r>
            <a:r>
              <a:rPr lang="en-GB" dirty="0" smtClean="0">
                <a:solidFill>
                  <a:srgbClr val="FF0000"/>
                </a:solidFill>
              </a:rPr>
              <a:t> is not an admired historian; in modern scholarship he is sometimes condemned as an inept and mindless compiler.2 </a:t>
            </a:r>
            <a:r>
              <a:rPr lang="en-GB" dirty="0" smtClean="0">
                <a:solidFill>
                  <a:srgbClr val="00B050"/>
                </a:solidFill>
              </a:rPr>
              <a:t>Yet the </a:t>
            </a:r>
            <a:r>
              <a:rPr lang="en-GB" i="1" dirty="0" smtClean="0">
                <a:solidFill>
                  <a:srgbClr val="00B050"/>
                </a:solidFill>
              </a:rPr>
              <a:t>Bibliotheke </a:t>
            </a:r>
            <a:r>
              <a:rPr lang="en-GB" dirty="0" smtClean="0">
                <a:solidFill>
                  <a:srgbClr val="00B050"/>
                </a:solidFill>
              </a:rPr>
              <a:t>constantly exhibits </a:t>
            </a:r>
            <a:r>
              <a:rPr lang="en-GB" dirty="0" err="1" smtClean="0">
                <a:solidFill>
                  <a:srgbClr val="00B050"/>
                </a:solidFill>
              </a:rPr>
              <a:t>Diodorus</a:t>
            </a:r>
            <a:r>
              <a:rPr lang="en-GB" dirty="0" smtClean="0">
                <a:solidFill>
                  <a:srgbClr val="00B050"/>
                </a:solidFill>
              </a:rPr>
              <a:t>’ own perspective, ideas and exegesis of patterns. As Kenneth Sacks rightly argues: ‘once the belief in Diodoros’ incompetence is put aside, it is easy to establish his authorship of important concepts in the </a:t>
            </a:r>
            <a:r>
              <a:rPr lang="en-GB" i="1" dirty="0" smtClean="0">
                <a:solidFill>
                  <a:srgbClr val="00B050"/>
                </a:solidFill>
              </a:rPr>
              <a:t>Bibliotheke’.3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B0F0"/>
                </a:solidFill>
              </a:rPr>
              <a:t>His interest in mythology and his </a:t>
            </a:r>
            <a:r>
              <a:rPr lang="en-GB" dirty="0" smtClean="0">
                <a:solidFill>
                  <a:srgbClr val="00B0F0"/>
                </a:solidFill>
              </a:rPr>
              <a:t>criticism of his predecessors who rejected it as the exclusive province of </a:t>
            </a:r>
            <a:r>
              <a:rPr lang="en-GB" dirty="0" err="1" smtClean="0">
                <a:solidFill>
                  <a:srgbClr val="00B0F0"/>
                </a:solidFill>
              </a:rPr>
              <a:t>mythographers</a:t>
            </a:r>
            <a:r>
              <a:rPr lang="en-GB" dirty="0" smtClean="0">
                <a:solidFill>
                  <a:srgbClr val="00B0F0"/>
                </a:solidFill>
              </a:rPr>
              <a:t> is a telling example, backed up by six books on the subject.4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Remember an argument is made up of smaller points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State revenue as part of characterisation</a:t>
            </a:r>
          </a:p>
          <a:p>
            <a:pPr lvl="1"/>
            <a:r>
              <a:rPr lang="en-GB" dirty="0" smtClean="0"/>
              <a:t>Epameinondas as exemplum</a:t>
            </a:r>
          </a:p>
          <a:p>
            <a:pPr lvl="1"/>
            <a:r>
              <a:rPr lang="en-GB" dirty="0" smtClean="0"/>
              <a:t>Importance of </a:t>
            </a:r>
            <a:r>
              <a:rPr lang="en-GB" dirty="0" err="1" smtClean="0"/>
              <a:t>Diodoran</a:t>
            </a:r>
            <a:r>
              <a:rPr lang="en-GB" dirty="0" smtClean="0"/>
              <a:t> terminology: </a:t>
            </a:r>
            <a:r>
              <a:rPr lang="en-GB" dirty="0" err="1" smtClean="0"/>
              <a:t>misargyria</a:t>
            </a:r>
            <a:r>
              <a:rPr lang="en-GB" dirty="0" smtClean="0"/>
              <a:t>, </a:t>
            </a:r>
            <a:r>
              <a:rPr lang="en-GB" dirty="0" err="1" smtClean="0"/>
              <a:t>afilargyria</a:t>
            </a:r>
            <a:endParaRPr lang="en-GB" dirty="0" smtClean="0"/>
          </a:p>
          <a:p>
            <a:pPr lvl="1"/>
            <a:r>
              <a:rPr lang="en-GB" dirty="0" smtClean="0"/>
              <a:t>Examples of good statesmen and </a:t>
            </a:r>
            <a:r>
              <a:rPr lang="en-GB" dirty="0" err="1" smtClean="0"/>
              <a:t>afilargyria</a:t>
            </a:r>
            <a:r>
              <a:rPr lang="en-GB" dirty="0" smtClean="0"/>
              <a:t> as part of their characterisation: </a:t>
            </a:r>
            <a:r>
              <a:rPr lang="en-GB" dirty="0" err="1" smtClean="0"/>
              <a:t>Pittakos</a:t>
            </a:r>
            <a:r>
              <a:rPr lang="en-GB" dirty="0" smtClean="0"/>
              <a:t>, </a:t>
            </a:r>
            <a:r>
              <a:rPr lang="en-GB" dirty="0" err="1" smtClean="0"/>
              <a:t>Aristeides</a:t>
            </a:r>
            <a:r>
              <a:rPr lang="en-GB" dirty="0" smtClean="0"/>
              <a:t>, </a:t>
            </a:r>
            <a:r>
              <a:rPr lang="en-GB" dirty="0" err="1" smtClean="0"/>
              <a:t>Aemilius</a:t>
            </a:r>
            <a:r>
              <a:rPr lang="en-GB" dirty="0" smtClean="0"/>
              <a:t> </a:t>
            </a:r>
            <a:r>
              <a:rPr lang="en-GB" dirty="0" err="1" smtClean="0"/>
              <a:t>Paulus</a:t>
            </a:r>
            <a:endParaRPr lang="en-GB" dirty="0" smtClean="0"/>
          </a:p>
          <a:p>
            <a:pPr lvl="1"/>
            <a:r>
              <a:rPr lang="en-GB" dirty="0" smtClean="0"/>
              <a:t>Examples of bad statesmen and </a:t>
            </a:r>
            <a:r>
              <a:rPr lang="en-GB" dirty="0" err="1" smtClean="0"/>
              <a:t>filargyria</a:t>
            </a:r>
            <a:r>
              <a:rPr lang="en-GB" dirty="0" smtClean="0"/>
              <a:t> as part of their characterisation: kings of </a:t>
            </a:r>
            <a:r>
              <a:rPr lang="en-GB" dirty="0" err="1" smtClean="0"/>
              <a:t>Kyrene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much drilling down?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drill down as much as you can.</a:t>
            </a:r>
          </a:p>
          <a:p>
            <a:r>
              <a:rPr lang="en-GB" dirty="0" smtClean="0"/>
              <a:t>How much you drill down depends on your research at this point in time and how near a complete argument (or point in an argument) you have reached.</a:t>
            </a:r>
          </a:p>
          <a:p>
            <a:r>
              <a:rPr lang="en-GB" dirty="0" smtClean="0"/>
              <a:t>Don’t make things up. This is your research </a:t>
            </a:r>
            <a:r>
              <a:rPr lang="en-GB" dirty="0" smtClean="0"/>
              <a:t>15/10, </a:t>
            </a:r>
            <a:r>
              <a:rPr lang="en-GB" dirty="0" smtClean="0"/>
              <a:t>not 26/4.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of medium drill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State revenue as part of characterisation</a:t>
            </a:r>
          </a:p>
          <a:p>
            <a:pPr lvl="1"/>
            <a:r>
              <a:rPr lang="en-GB" dirty="0" smtClean="0"/>
              <a:t>Epameinondas as exemplum (Diodoros 15.88; </a:t>
            </a:r>
            <a:r>
              <a:rPr lang="en-GB" dirty="0" err="1" smtClean="0"/>
              <a:t>Stylianou</a:t>
            </a:r>
            <a:r>
              <a:rPr lang="en-GB" dirty="0" smtClean="0"/>
              <a:t> 1998:110)</a:t>
            </a:r>
          </a:p>
          <a:p>
            <a:pPr lvl="1"/>
            <a:r>
              <a:rPr lang="en-GB" dirty="0" smtClean="0"/>
              <a:t>Importance of </a:t>
            </a:r>
            <a:r>
              <a:rPr lang="en-GB" dirty="0" err="1" smtClean="0"/>
              <a:t>Diodoran</a:t>
            </a:r>
            <a:r>
              <a:rPr lang="en-GB" dirty="0" smtClean="0"/>
              <a:t> terminology: </a:t>
            </a:r>
            <a:r>
              <a:rPr lang="en-GB" dirty="0" err="1" smtClean="0"/>
              <a:t>misargyria</a:t>
            </a:r>
            <a:r>
              <a:rPr lang="en-GB" dirty="0" smtClean="0"/>
              <a:t>, </a:t>
            </a:r>
            <a:r>
              <a:rPr lang="en-GB" dirty="0" err="1" smtClean="0"/>
              <a:t>afilargyria</a:t>
            </a:r>
            <a:r>
              <a:rPr lang="en-GB" dirty="0" smtClean="0"/>
              <a:t> (Use TLG search)</a:t>
            </a:r>
          </a:p>
          <a:p>
            <a:pPr lvl="1"/>
            <a:r>
              <a:rPr lang="en-GB" dirty="0" smtClean="0"/>
              <a:t>Examples of good statesmen and </a:t>
            </a:r>
            <a:r>
              <a:rPr lang="en-GB" dirty="0" err="1" smtClean="0"/>
              <a:t>afilargyria</a:t>
            </a:r>
            <a:r>
              <a:rPr lang="en-GB" dirty="0" smtClean="0"/>
              <a:t> as part of their characterisation: </a:t>
            </a:r>
            <a:r>
              <a:rPr lang="en-GB" dirty="0" err="1" smtClean="0"/>
              <a:t>Pittakos</a:t>
            </a:r>
            <a:r>
              <a:rPr lang="en-GB" dirty="0" smtClean="0"/>
              <a:t> (9.11), </a:t>
            </a:r>
            <a:r>
              <a:rPr lang="en-GB" dirty="0" err="1" smtClean="0"/>
              <a:t>Aristeides</a:t>
            </a:r>
            <a:r>
              <a:rPr lang="en-GB" dirty="0" smtClean="0"/>
              <a:t> (11.47), </a:t>
            </a:r>
            <a:r>
              <a:rPr lang="en-GB" dirty="0" err="1" smtClean="0"/>
              <a:t>Aemilius</a:t>
            </a:r>
            <a:r>
              <a:rPr lang="en-GB" dirty="0" smtClean="0"/>
              <a:t> </a:t>
            </a:r>
            <a:r>
              <a:rPr lang="en-GB" dirty="0" err="1" smtClean="0"/>
              <a:t>Paulus</a:t>
            </a:r>
            <a:r>
              <a:rPr lang="en-GB" dirty="0" smtClean="0"/>
              <a:t> (31.26.2)</a:t>
            </a:r>
          </a:p>
          <a:p>
            <a:pPr lvl="1"/>
            <a:r>
              <a:rPr lang="en-GB" dirty="0" smtClean="0"/>
              <a:t>Examples of bad statesmen and </a:t>
            </a:r>
            <a:r>
              <a:rPr lang="en-GB" dirty="0" err="1" smtClean="0"/>
              <a:t>filargyria</a:t>
            </a:r>
            <a:r>
              <a:rPr lang="en-GB" dirty="0" smtClean="0"/>
              <a:t> as part of their characterisation: </a:t>
            </a:r>
            <a:r>
              <a:rPr lang="en-GB" dirty="0" err="1" smtClean="0"/>
              <a:t>Perseus</a:t>
            </a:r>
            <a:r>
              <a:rPr lang="en-GB" dirty="0" smtClean="0"/>
              <a:t> (30.21)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Example of a drilled-down specific argument point in the research plan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basics characteristics of the good statesman in Diodoros are seen in his characterisation of Epameinondas of Thebes: Diodoros 15.82. </a:t>
            </a:r>
          </a:p>
          <a:p>
            <a:pPr lvl="1"/>
            <a:r>
              <a:rPr lang="en-GB" dirty="0" smtClean="0"/>
              <a:t>Main problem: Scholarship thinks characterisation of Epameinondas has been copied from </a:t>
            </a:r>
            <a:r>
              <a:rPr lang="en-GB" dirty="0" err="1" smtClean="0"/>
              <a:t>Ephorus</a:t>
            </a:r>
            <a:r>
              <a:rPr lang="en-GB" dirty="0" smtClean="0"/>
              <a:t> (i.e. is not genuine Diodoros): Jacoby (1963:69); </a:t>
            </a:r>
            <a:r>
              <a:rPr lang="en-GB" dirty="0" err="1" smtClean="0"/>
              <a:t>Stylianou</a:t>
            </a:r>
            <a:r>
              <a:rPr lang="en-GB" dirty="0" smtClean="0"/>
              <a:t> (1998:110)</a:t>
            </a:r>
          </a:p>
          <a:p>
            <a:pPr lvl="1"/>
            <a:r>
              <a:rPr lang="en-GB" dirty="0" smtClean="0"/>
              <a:t>Solution: Same characteristics found throughout Diodoros (</a:t>
            </a:r>
            <a:r>
              <a:rPr lang="en-GB" dirty="0" err="1" smtClean="0"/>
              <a:t>Alganza</a:t>
            </a:r>
            <a:r>
              <a:rPr lang="en-GB" dirty="0" smtClean="0"/>
              <a:t> </a:t>
            </a:r>
            <a:r>
              <a:rPr lang="en-GB" dirty="0" err="1" smtClean="0"/>
              <a:t>Roldan</a:t>
            </a:r>
            <a:r>
              <a:rPr lang="en-GB" dirty="0" smtClean="0"/>
              <a:t> 1992), so must be genuine Diodoros even if </a:t>
            </a:r>
            <a:r>
              <a:rPr lang="en-GB" dirty="0" err="1" smtClean="0"/>
              <a:t>Ephorus</a:t>
            </a:r>
            <a:r>
              <a:rPr lang="en-GB" dirty="0" smtClean="0"/>
              <a:t> was main source for Epameinondas.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essential to provide a full bibliography with your research plan.</a:t>
            </a:r>
          </a:p>
          <a:p>
            <a:r>
              <a:rPr lang="en-GB" dirty="0" smtClean="0"/>
              <a:t>References are essential.</a:t>
            </a:r>
          </a:p>
          <a:p>
            <a:r>
              <a:rPr lang="en-GB" dirty="0" smtClean="0"/>
              <a:t>This is your opportunity to show your supervisor how you think the final product will look like.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not panic…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Remember </a:t>
            </a:r>
            <a:r>
              <a:rPr lang="en-GB" dirty="0" smtClean="0"/>
              <a:t>that it is not set in stone.</a:t>
            </a:r>
          </a:p>
          <a:p>
            <a:r>
              <a:rPr lang="en-GB" dirty="0" smtClean="0"/>
              <a:t>Your plan will change as your research changes and you get more information</a:t>
            </a:r>
          </a:p>
          <a:p>
            <a:r>
              <a:rPr lang="en-GB" dirty="0" smtClean="0"/>
              <a:t>Your arguments will develop further than what your research plan provides.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168</TotalTime>
  <Words>1337</Words>
  <Application>Microsoft Office PowerPoint</Application>
  <PresentationFormat>On-screen Show (4:3)</PresentationFormat>
  <Paragraphs>113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NewsPrint</vt:lpstr>
      <vt:lpstr>CLSK6002</vt:lpstr>
      <vt:lpstr>What is the research plan?</vt:lpstr>
      <vt:lpstr>Example</vt:lpstr>
      <vt:lpstr>Research plan presentation</vt:lpstr>
      <vt:lpstr>The basics</vt:lpstr>
      <vt:lpstr>Title </vt:lpstr>
      <vt:lpstr>Sections and Section-headings</vt:lpstr>
      <vt:lpstr>Page numbers</vt:lpstr>
      <vt:lpstr>Bibliography and References</vt:lpstr>
      <vt:lpstr>example</vt:lpstr>
      <vt:lpstr>The example for today</vt:lpstr>
      <vt:lpstr>Note: Important</vt:lpstr>
      <vt:lpstr>Basic structure of the work (and the research plan)</vt:lpstr>
      <vt:lpstr>The need to drill down</vt:lpstr>
      <vt:lpstr>And the need to state your  purpose</vt:lpstr>
      <vt:lpstr>Stating your purpose example 1</vt:lpstr>
      <vt:lpstr>Stating your purpose example 2</vt:lpstr>
      <vt:lpstr>Example 1 of Drilling down: Introduction (A)</vt:lpstr>
      <vt:lpstr>Introduction (A)</vt:lpstr>
      <vt:lpstr>Plan and text (i.e. how the plan guides the text)</vt:lpstr>
      <vt:lpstr>Remember an argument is made up of smaller points</vt:lpstr>
      <vt:lpstr>How much drilling down?</vt:lpstr>
      <vt:lpstr>Example of medium drill</vt:lpstr>
      <vt:lpstr>Example of a drilled-down specific argument point in the research plan</vt:lpstr>
      <vt:lpstr>Remember</vt:lpstr>
      <vt:lpstr>Do not panic…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 for Classics students</dc:title>
  <dc:creator>Errietta Bissa</dc:creator>
  <cp:lastModifiedBy>K Erickson</cp:lastModifiedBy>
  <cp:revision>61</cp:revision>
  <dcterms:created xsi:type="dcterms:W3CDTF">2011-10-03T07:19:18Z</dcterms:created>
  <dcterms:modified xsi:type="dcterms:W3CDTF">2013-10-04T08:22:31Z</dcterms:modified>
</cp:coreProperties>
</file>