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25" autoAdjust="0"/>
    <p:restoredTop sz="94660"/>
  </p:normalViewPr>
  <p:slideViewPr>
    <p:cSldViewPr snapToGrid="0">
      <p:cViewPr varScale="1">
        <p:scale>
          <a:sx n="110" d="100"/>
          <a:sy n="110" d="100"/>
        </p:scale>
        <p:origin x="966"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57350" y="4464028"/>
            <a:ext cx="6858000" cy="1194650"/>
          </a:xfrm>
        </p:spPr>
        <p:txBody>
          <a:bodyPr wrap="none" anchor="t">
            <a:normAutofit/>
          </a:bodyPr>
          <a:lstStyle>
            <a:lvl1pPr algn="r">
              <a:defRPr sz="7200" b="0" spc="-225">
                <a:gradFill flip="none" rotWithShape="1">
                  <a:gsLst>
                    <a:gs pos="32000">
                      <a:schemeClr val="tx1">
                        <a:lumMod val="89000"/>
                      </a:schemeClr>
                    </a:gs>
                    <a:gs pos="100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1657349" y="3829878"/>
            <a:ext cx="6858000" cy="618523"/>
          </a:xfrm>
        </p:spPr>
        <p:txBody>
          <a:bodyPr anchor="b">
            <a:normAutofit/>
          </a:bodyPr>
          <a:lstStyle>
            <a:lvl1pPr marL="0" indent="0" algn="r">
              <a:buNone/>
              <a:defRPr sz="24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9C3306BB-601A-4F6D-8E1B-0D0EAAB33ECE}" type="datetimeFigureOut">
              <a:rPr lang="en-GB" smtClean="0"/>
              <a:t>18/05/2018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CA2478-E22C-43FF-A95F-0CE5CB620FAB}" type="slidenum">
              <a:rPr lang="en-GB" smtClean="0"/>
              <a:t>‹#›</a:t>
            </a:fld>
            <a:endParaRPr lang="en-GB"/>
          </a:p>
        </p:txBody>
      </p:sp>
    </p:spTree>
    <p:extLst>
      <p:ext uri="{BB962C8B-B14F-4D97-AF65-F5344CB8AC3E}">
        <p14:creationId xmlns:p14="http://schemas.microsoft.com/office/powerpoint/2010/main" val="11146541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3306BB-601A-4F6D-8E1B-0D0EAAB33ECE}" type="datetimeFigureOut">
              <a:rPr lang="en-GB" smtClean="0"/>
              <a:t>18/05/2018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CA2478-E22C-43FF-A95F-0CE5CB620FAB}" type="slidenum">
              <a:rPr lang="en-GB" smtClean="0"/>
              <a:t>‹#›</a:t>
            </a:fld>
            <a:endParaRPr lang="en-GB"/>
          </a:p>
        </p:txBody>
      </p:sp>
    </p:spTree>
    <p:extLst>
      <p:ext uri="{BB962C8B-B14F-4D97-AF65-F5344CB8AC3E}">
        <p14:creationId xmlns:p14="http://schemas.microsoft.com/office/powerpoint/2010/main" val="3021831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640899" y="4464028"/>
            <a:ext cx="6858000" cy="1194650"/>
          </a:xfrm>
        </p:spPr>
        <p:txBody>
          <a:bodyPr wrap="none" anchor="t">
            <a:normAutofit/>
          </a:bodyPr>
          <a:lstStyle>
            <a:lvl1pPr algn="l">
              <a:defRPr sz="7200" b="0" spc="-225">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640899" y="3829878"/>
            <a:ext cx="6858000" cy="617822"/>
          </a:xfrm>
        </p:spPr>
        <p:txBody>
          <a:bodyPr anchor="b">
            <a:normAutofit/>
          </a:bodyPr>
          <a:lstStyle>
            <a:lvl1pPr marL="0" indent="0" algn="l">
              <a:buNone/>
              <a:defRPr sz="24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3306BB-601A-4F6D-8E1B-0D0EAAB33ECE}" type="datetimeFigureOut">
              <a:rPr lang="en-GB" smtClean="0"/>
              <a:t>18/05/2018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CA2478-E22C-43FF-A95F-0CE5CB620FAB}" type="slidenum">
              <a:rPr lang="en-GB" smtClean="0"/>
              <a:t>‹#›</a:t>
            </a:fld>
            <a:endParaRPr lang="en-GB"/>
          </a:p>
        </p:txBody>
      </p:sp>
    </p:spTree>
    <p:extLst>
      <p:ext uri="{BB962C8B-B14F-4D97-AF65-F5344CB8AC3E}">
        <p14:creationId xmlns:p14="http://schemas.microsoft.com/office/powerpoint/2010/main" val="3391879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40000" y="1825625"/>
            <a:ext cx="3768912"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39880" y="1825625"/>
            <a:ext cx="377547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3306BB-601A-4F6D-8E1B-0D0EAAB33ECE}" type="datetimeFigureOut">
              <a:rPr lang="en-GB" smtClean="0"/>
              <a:t>18/05/2018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CA2478-E22C-43FF-A95F-0CE5CB620FAB}" type="slidenum">
              <a:rPr lang="en-GB" smtClean="0"/>
              <a:t>‹#›</a:t>
            </a:fld>
            <a:endParaRPr lang="en-GB"/>
          </a:p>
        </p:txBody>
      </p:sp>
    </p:spTree>
    <p:extLst>
      <p:ext uri="{BB962C8B-B14F-4D97-AF65-F5344CB8AC3E}">
        <p14:creationId xmlns:p14="http://schemas.microsoft.com/office/powerpoint/2010/main" val="99984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40000" y="1681163"/>
            <a:ext cx="3768912" cy="823912"/>
          </a:xfrm>
        </p:spPr>
        <p:txBody>
          <a:bodyPr anchor="b">
            <a:normAutofit/>
          </a:bodyPr>
          <a:lstStyle>
            <a:lvl1pPr marL="0" indent="0">
              <a:buNone/>
              <a:defRPr sz="20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840000" y="2505075"/>
            <a:ext cx="3768912"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39880" y="1681163"/>
            <a:ext cx="3776661" cy="823912"/>
          </a:xfrm>
        </p:spPr>
        <p:txBody>
          <a:bodyPr vert="horz" lIns="91440" tIns="45720" rIns="91440" bIns="45720" rtlCol="0" anchor="b">
            <a:normAutofit/>
          </a:bodyPr>
          <a:lstStyle>
            <a:lvl1pPr>
              <a:buNone/>
              <a:defRPr lang="en-US" sz="20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Edit Master text styles</a:t>
            </a:r>
          </a:p>
        </p:txBody>
      </p:sp>
      <p:sp>
        <p:nvSpPr>
          <p:cNvPr id="6" name="Content Placeholder 5"/>
          <p:cNvSpPr>
            <a:spLocks noGrp="1"/>
          </p:cNvSpPr>
          <p:nvPr>
            <p:ph sz="quarter" idx="4"/>
          </p:nvPr>
        </p:nvSpPr>
        <p:spPr>
          <a:xfrm>
            <a:off x="4739880" y="2505075"/>
            <a:ext cx="377666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3306BB-601A-4F6D-8E1B-0D0EAAB33ECE}" type="datetimeFigureOut">
              <a:rPr lang="en-GB" smtClean="0"/>
              <a:t>18/05/2018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CA2478-E22C-43FF-A95F-0CE5CB620FAB}" type="slidenum">
              <a:rPr lang="en-GB" smtClean="0"/>
              <a:t>‹#›</a:t>
            </a:fld>
            <a:endParaRPr lang="en-GB"/>
          </a:p>
        </p:txBody>
      </p:sp>
    </p:spTree>
    <p:extLst>
      <p:ext uri="{BB962C8B-B14F-4D97-AF65-F5344CB8AC3E}">
        <p14:creationId xmlns:p14="http://schemas.microsoft.com/office/powerpoint/2010/main" val="9203093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3306BB-601A-4F6D-8E1B-0D0EAAB33ECE}" type="datetimeFigureOut">
              <a:rPr lang="en-GB" smtClean="0"/>
              <a:t>18/05/2018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CA2478-E22C-43FF-A95F-0CE5CB620FAB}" type="slidenum">
              <a:rPr lang="en-GB" smtClean="0"/>
              <a:t>‹#›</a:t>
            </a:fld>
            <a:endParaRPr lang="en-GB"/>
          </a:p>
        </p:txBody>
      </p:sp>
    </p:spTree>
    <p:extLst>
      <p:ext uri="{BB962C8B-B14F-4D97-AF65-F5344CB8AC3E}">
        <p14:creationId xmlns:p14="http://schemas.microsoft.com/office/powerpoint/2010/main" val="3440054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3306BB-601A-4F6D-8E1B-0D0EAAB33ECE}" type="datetimeFigureOut">
              <a:rPr lang="en-GB" smtClean="0"/>
              <a:t>18/05/2018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CA2478-E22C-43FF-A95F-0CE5CB620FAB}" type="slidenum">
              <a:rPr lang="en-GB" smtClean="0"/>
              <a:t>‹#›</a:t>
            </a:fld>
            <a:endParaRPr lang="en-GB"/>
          </a:p>
        </p:txBody>
      </p:sp>
    </p:spTree>
    <p:extLst>
      <p:ext uri="{BB962C8B-B14F-4D97-AF65-F5344CB8AC3E}">
        <p14:creationId xmlns:p14="http://schemas.microsoft.com/office/powerpoint/2010/main" val="2014046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0000" y="2057400"/>
            <a:ext cx="2739019" cy="3811588"/>
          </a:xfrm>
        </p:spPr>
        <p:txBody>
          <a:bodyPr>
            <a:normAutofit/>
          </a:bodyPr>
          <a:lstStyle>
            <a:lvl1pPr marL="0" indent="0">
              <a:buNone/>
              <a:defRPr sz="1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9C3306BB-601A-4F6D-8E1B-0D0EAAB33ECE}" type="datetimeFigureOut">
              <a:rPr lang="en-GB" smtClean="0"/>
              <a:t>18/05/2018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CA2478-E22C-43FF-A95F-0CE5CB620FAB}" type="slidenum">
              <a:rPr lang="en-GB" smtClean="0"/>
              <a:t>‹#›</a:t>
            </a:fld>
            <a:endParaRPr lang="en-GB"/>
          </a:p>
        </p:txBody>
      </p:sp>
    </p:spTree>
    <p:extLst>
      <p:ext uri="{BB962C8B-B14F-4D97-AF65-F5344CB8AC3E}">
        <p14:creationId xmlns:p14="http://schemas.microsoft.com/office/powerpoint/2010/main" val="2504527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40000" y="2057400"/>
            <a:ext cx="2739019" cy="3811588"/>
          </a:xfrm>
        </p:spPr>
        <p:txBody>
          <a:bodyPr>
            <a:normAutofit/>
          </a:bodyPr>
          <a:lstStyle>
            <a:lvl1pPr marL="0" indent="0">
              <a:buNone/>
              <a:defRPr sz="1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9C3306BB-601A-4F6D-8E1B-0D0EAAB33ECE}" type="datetimeFigureOut">
              <a:rPr lang="en-GB" smtClean="0"/>
              <a:t>18/05/2018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CA2478-E22C-43FF-A95F-0CE5CB620FAB}" type="slidenum">
              <a:rPr lang="en-GB" smtClean="0"/>
              <a:t>‹#›</a:t>
            </a:fld>
            <a:endParaRPr lang="en-GB"/>
          </a:p>
        </p:txBody>
      </p:sp>
    </p:spTree>
    <p:extLst>
      <p:ext uri="{BB962C8B-B14F-4D97-AF65-F5344CB8AC3E}">
        <p14:creationId xmlns:p14="http://schemas.microsoft.com/office/powerpoint/2010/main" val="3465575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367161"/>
            <a:ext cx="7886700" cy="819355"/>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29841" y="987426"/>
            <a:ext cx="7886700" cy="337973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5186516"/>
            <a:ext cx="7885509" cy="682472"/>
          </a:xfrm>
        </p:spPr>
        <p:txBody>
          <a:bodyPr/>
          <a:lstStyle>
            <a:lvl1pPr marL="0" indent="0">
              <a:buNone/>
              <a:defRPr sz="12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9C3306BB-601A-4F6D-8E1B-0D0EAAB33ECE}" type="datetimeFigureOut">
              <a:rPr lang="en-GB" smtClean="0"/>
              <a:t>18/05/2018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CA2478-E22C-43FF-A95F-0CE5CB620FAB}" type="slidenum">
              <a:rPr lang="en-GB" smtClean="0"/>
              <a:t>‹#›</a:t>
            </a:fld>
            <a:endParaRPr lang="en-GB"/>
          </a:p>
        </p:txBody>
      </p:sp>
    </p:spTree>
    <p:extLst>
      <p:ext uri="{BB962C8B-B14F-4D97-AF65-F5344CB8AC3E}">
        <p14:creationId xmlns:p14="http://schemas.microsoft.com/office/powerpoint/2010/main" val="138682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5"/>
            <a:ext cx="7886700" cy="3534344"/>
          </a:xfrm>
        </p:spPr>
        <p:txBody>
          <a:bodyPr anchor="ctr"/>
          <a:lstStyle>
            <a:lvl1pP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629841" y="4489399"/>
            <a:ext cx="7885509" cy="1501826"/>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9C3306BB-601A-4F6D-8E1B-0D0EAAB33ECE}" type="datetimeFigureOut">
              <a:rPr lang="en-GB" smtClean="0"/>
              <a:t>18/05/2018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CA2478-E22C-43FF-A95F-0CE5CB620FAB}" type="slidenum">
              <a:rPr lang="en-GB" smtClean="0"/>
              <a:t>‹#›</a:t>
            </a:fld>
            <a:endParaRPr lang="en-GB"/>
          </a:p>
        </p:txBody>
      </p:sp>
    </p:spTree>
    <p:extLst>
      <p:ext uri="{BB962C8B-B14F-4D97-AF65-F5344CB8AC3E}">
        <p14:creationId xmlns:p14="http://schemas.microsoft.com/office/powerpoint/2010/main" val="19045715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365125"/>
            <a:ext cx="6977064" cy="2992904"/>
          </a:xfrm>
        </p:spPr>
        <p:txBody>
          <a:bodyPr anchor="ctr"/>
          <a:lstStyle>
            <a:lvl1pPr>
              <a:defRPr sz="33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4" name="Text Placeholder 3"/>
          <p:cNvSpPr>
            <a:spLocks noGrp="1"/>
          </p:cNvSpPr>
          <p:nvPr>
            <p:ph type="body" sz="half" idx="2"/>
          </p:nvPr>
        </p:nvSpPr>
        <p:spPr>
          <a:xfrm>
            <a:off x="628650" y="4501729"/>
            <a:ext cx="7884318" cy="1489496"/>
          </a:xfrm>
        </p:spPr>
        <p:txBody>
          <a:bodyPr anchor="ct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9C3306BB-601A-4F6D-8E1B-0D0EAAB33ECE}" type="datetimeFigureOut">
              <a:rPr lang="en-GB" smtClean="0"/>
              <a:t>18/05/2018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CA2478-E22C-43FF-A95F-0CE5CB620FAB}" type="slidenum">
              <a:rPr lang="en-GB" smtClean="0"/>
              <a:t>‹#›</a:t>
            </a:fld>
            <a:endParaRPr lang="en-GB"/>
          </a:p>
        </p:txBody>
      </p:sp>
      <p:sp>
        <p:nvSpPr>
          <p:cNvPr id="9" name="TextBox 8"/>
          <p:cNvSpPr txBox="1"/>
          <p:nvPr/>
        </p:nvSpPr>
        <p:spPr>
          <a:xfrm>
            <a:off x="833283" y="786824"/>
            <a:ext cx="4572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0" name="TextBox 9"/>
          <p:cNvSpPr txBox="1"/>
          <p:nvPr/>
        </p:nvSpPr>
        <p:spPr>
          <a:xfrm>
            <a:off x="7828359" y="2743200"/>
            <a:ext cx="4572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28034823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29841" y="2326968"/>
            <a:ext cx="7886700" cy="2511835"/>
          </a:xfrm>
        </p:spPr>
        <p:txBody>
          <a:bodyPr anchor="b">
            <a:normAutofit/>
          </a:bodyPr>
          <a:lstStyle>
            <a:lvl1pPr>
              <a:defRPr sz="4050"/>
            </a:lvl1pPr>
          </a:lstStyle>
          <a:p>
            <a:r>
              <a:rPr lang="en-US"/>
              <a:t>Click to edit Master title style</a:t>
            </a:r>
            <a:endParaRPr lang="en-US" dirty="0"/>
          </a:p>
        </p:txBody>
      </p:sp>
      <p:sp>
        <p:nvSpPr>
          <p:cNvPr id="4" name="Text Placeholder 3"/>
          <p:cNvSpPr>
            <a:spLocks noGrp="1"/>
          </p:cNvSpPr>
          <p:nvPr>
            <p:ph type="body" sz="half" idx="2"/>
          </p:nvPr>
        </p:nvSpPr>
        <p:spPr>
          <a:xfrm>
            <a:off x="629841" y="4850581"/>
            <a:ext cx="7885509" cy="1140644"/>
          </a:xfrm>
        </p:spPr>
        <p:txBody>
          <a:bodyPr anchor="t"/>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9C3306BB-601A-4F6D-8E1B-0D0EAAB33ECE}" type="datetimeFigureOut">
              <a:rPr lang="en-GB" smtClean="0"/>
              <a:t>18/05/2018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CA2478-E22C-43FF-A95F-0CE5CB620FAB}" type="slidenum">
              <a:rPr lang="en-GB" smtClean="0"/>
              <a:t>‹#›</a:t>
            </a:fld>
            <a:endParaRPr lang="en-GB"/>
          </a:p>
        </p:txBody>
      </p:sp>
    </p:spTree>
    <p:extLst>
      <p:ext uri="{BB962C8B-B14F-4D97-AF65-F5344CB8AC3E}">
        <p14:creationId xmlns:p14="http://schemas.microsoft.com/office/powerpoint/2010/main" val="23950951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28650" y="365126"/>
            <a:ext cx="78867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002961" y="1885950"/>
            <a:ext cx="2210150" cy="576262"/>
          </a:xfrm>
        </p:spPr>
        <p:txBody>
          <a:bodyPr anchor="b">
            <a:noAutofit/>
          </a:bodyPr>
          <a:lstStyle>
            <a:lvl1pPr marL="0" indent="0">
              <a:buNone/>
              <a:defRPr sz="18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8" name="Text Placeholder 3"/>
          <p:cNvSpPr>
            <a:spLocks noGrp="1"/>
          </p:cNvSpPr>
          <p:nvPr>
            <p:ph type="body" sz="half" idx="15"/>
          </p:nvPr>
        </p:nvSpPr>
        <p:spPr>
          <a:xfrm>
            <a:off x="1017598" y="2571750"/>
            <a:ext cx="2195513"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9" name="Text Placeholder 4"/>
          <p:cNvSpPr>
            <a:spLocks noGrp="1"/>
          </p:cNvSpPr>
          <p:nvPr>
            <p:ph type="body" sz="quarter" idx="3"/>
          </p:nvPr>
        </p:nvSpPr>
        <p:spPr>
          <a:xfrm>
            <a:off x="3440996" y="1885950"/>
            <a:ext cx="2202181" cy="576262"/>
          </a:xfrm>
        </p:spPr>
        <p:txBody>
          <a:bodyPr vert="horz" lIns="91440" tIns="45720" rIns="91440" bIns="45720" rtlCol="0" anchor="b">
            <a:noAutofit/>
          </a:bodyPr>
          <a:lstStyle>
            <a:lvl1pPr>
              <a:buNone/>
              <a:defRPr lang="en-US" sz="18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Edit Master text styles</a:t>
            </a:r>
          </a:p>
        </p:txBody>
      </p:sp>
      <p:sp>
        <p:nvSpPr>
          <p:cNvPr id="10" name="Text Placeholder 3"/>
          <p:cNvSpPr>
            <a:spLocks noGrp="1"/>
          </p:cNvSpPr>
          <p:nvPr>
            <p:ph type="body" sz="half" idx="16"/>
          </p:nvPr>
        </p:nvSpPr>
        <p:spPr>
          <a:xfrm>
            <a:off x="3433081" y="2571750"/>
            <a:ext cx="2210096"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11" name="Text Placeholder 4"/>
          <p:cNvSpPr>
            <a:spLocks noGrp="1"/>
          </p:cNvSpPr>
          <p:nvPr>
            <p:ph type="body" sz="quarter" idx="13"/>
          </p:nvPr>
        </p:nvSpPr>
        <p:spPr>
          <a:xfrm>
            <a:off x="5871777" y="1885950"/>
            <a:ext cx="2199085" cy="576262"/>
          </a:xfrm>
        </p:spPr>
        <p:txBody>
          <a:bodyPr vert="horz" lIns="91440" tIns="45720" rIns="91440" bIns="45720" rtlCol="0" anchor="b">
            <a:noAutofit/>
          </a:bodyPr>
          <a:lstStyle>
            <a:lvl1pPr>
              <a:buNone/>
              <a:defRPr lang="en-US" sz="18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Edit Master text styles</a:t>
            </a:r>
          </a:p>
        </p:txBody>
      </p:sp>
      <p:sp>
        <p:nvSpPr>
          <p:cNvPr id="12" name="Text Placeholder 3"/>
          <p:cNvSpPr>
            <a:spLocks noGrp="1"/>
          </p:cNvSpPr>
          <p:nvPr>
            <p:ph type="body" sz="half" idx="17"/>
          </p:nvPr>
        </p:nvSpPr>
        <p:spPr>
          <a:xfrm>
            <a:off x="5871777" y="2571750"/>
            <a:ext cx="2199085"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3" name="Date Placeholder 2"/>
          <p:cNvSpPr>
            <a:spLocks noGrp="1"/>
          </p:cNvSpPr>
          <p:nvPr>
            <p:ph type="dt" sz="half" idx="10"/>
          </p:nvPr>
        </p:nvSpPr>
        <p:spPr/>
        <p:txBody>
          <a:bodyPr/>
          <a:lstStyle/>
          <a:p>
            <a:fld id="{9C3306BB-601A-4F6D-8E1B-0D0EAAB33ECE}" type="datetimeFigureOut">
              <a:rPr lang="en-GB" smtClean="0"/>
              <a:t>18/05/2018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CA2478-E22C-43FF-A95F-0CE5CB620FAB}" type="slidenum">
              <a:rPr lang="en-GB" smtClean="0"/>
              <a:t>‹#›</a:t>
            </a:fld>
            <a:endParaRPr lang="en-GB"/>
          </a:p>
        </p:txBody>
      </p:sp>
    </p:spTree>
    <p:extLst>
      <p:ext uri="{BB962C8B-B14F-4D97-AF65-F5344CB8AC3E}">
        <p14:creationId xmlns:p14="http://schemas.microsoft.com/office/powerpoint/2010/main" val="27598602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28650" y="365126"/>
            <a:ext cx="78867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99064" y="4297503"/>
            <a:ext cx="2205038"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0" name="Picture Placeholder 2"/>
          <p:cNvSpPr>
            <a:spLocks noGrp="1" noChangeAspect="1"/>
          </p:cNvSpPr>
          <p:nvPr>
            <p:ph type="pic" idx="15"/>
          </p:nvPr>
        </p:nvSpPr>
        <p:spPr>
          <a:xfrm>
            <a:off x="999064" y="2256354"/>
            <a:ext cx="220503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1" name="Text Placeholder 3"/>
          <p:cNvSpPr>
            <a:spLocks noGrp="1"/>
          </p:cNvSpPr>
          <p:nvPr>
            <p:ph type="body" sz="half" idx="18"/>
          </p:nvPr>
        </p:nvSpPr>
        <p:spPr>
          <a:xfrm>
            <a:off x="999064" y="4873766"/>
            <a:ext cx="2205038"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22" name="Text Placeholder 4"/>
          <p:cNvSpPr>
            <a:spLocks noGrp="1"/>
          </p:cNvSpPr>
          <p:nvPr>
            <p:ph type="body" sz="quarter" idx="3"/>
          </p:nvPr>
        </p:nvSpPr>
        <p:spPr>
          <a:xfrm>
            <a:off x="3426748" y="4297503"/>
            <a:ext cx="2197894"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3" name="Picture Placeholder 2"/>
          <p:cNvSpPr>
            <a:spLocks noGrp="1" noChangeAspect="1"/>
          </p:cNvSpPr>
          <p:nvPr>
            <p:ph type="pic" idx="21"/>
          </p:nvPr>
        </p:nvSpPr>
        <p:spPr>
          <a:xfrm>
            <a:off x="3426747" y="2256354"/>
            <a:ext cx="2197894"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19"/>
          </p:nvPr>
        </p:nvSpPr>
        <p:spPr>
          <a:xfrm>
            <a:off x="3425733" y="4873765"/>
            <a:ext cx="2200805"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25" name="Text Placeholder 4"/>
          <p:cNvSpPr>
            <a:spLocks noGrp="1"/>
          </p:cNvSpPr>
          <p:nvPr>
            <p:ph type="body" sz="quarter" idx="13"/>
          </p:nvPr>
        </p:nvSpPr>
        <p:spPr>
          <a:xfrm>
            <a:off x="5853242" y="4297503"/>
            <a:ext cx="2199085"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6" name="Picture Placeholder 2"/>
          <p:cNvSpPr>
            <a:spLocks noGrp="1" noChangeAspect="1"/>
          </p:cNvSpPr>
          <p:nvPr>
            <p:ph type="pic" idx="22"/>
          </p:nvPr>
        </p:nvSpPr>
        <p:spPr>
          <a:xfrm>
            <a:off x="5853241" y="2256354"/>
            <a:ext cx="219908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7" name="Text Placeholder 3"/>
          <p:cNvSpPr>
            <a:spLocks noGrp="1"/>
          </p:cNvSpPr>
          <p:nvPr>
            <p:ph type="body" sz="half" idx="20"/>
          </p:nvPr>
        </p:nvSpPr>
        <p:spPr>
          <a:xfrm>
            <a:off x="5853148" y="4873763"/>
            <a:ext cx="2201998"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3" name="Date Placeholder 2"/>
          <p:cNvSpPr>
            <a:spLocks noGrp="1"/>
          </p:cNvSpPr>
          <p:nvPr>
            <p:ph type="dt" sz="half" idx="10"/>
          </p:nvPr>
        </p:nvSpPr>
        <p:spPr/>
        <p:txBody>
          <a:bodyPr/>
          <a:lstStyle/>
          <a:p>
            <a:fld id="{9C3306BB-601A-4F6D-8E1B-0D0EAAB33ECE}" type="datetimeFigureOut">
              <a:rPr lang="en-GB" smtClean="0"/>
              <a:t>18/05/2018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CA2478-E22C-43FF-A95F-0CE5CB620FAB}" type="slidenum">
              <a:rPr lang="en-GB" smtClean="0"/>
              <a:t>‹#›</a:t>
            </a:fld>
            <a:endParaRPr lang="en-GB"/>
          </a:p>
        </p:txBody>
      </p:sp>
    </p:spTree>
    <p:extLst>
      <p:ext uri="{BB962C8B-B14F-4D97-AF65-F5344CB8AC3E}">
        <p14:creationId xmlns:p14="http://schemas.microsoft.com/office/powerpoint/2010/main" val="24363117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3306BB-601A-4F6D-8E1B-0D0EAAB33ECE}" type="datetimeFigureOut">
              <a:rPr lang="en-GB" smtClean="0"/>
              <a:t>18/05/2018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CA2478-E22C-43FF-A95F-0CE5CB620FAB}" type="slidenum">
              <a:rPr lang="en-GB" smtClean="0"/>
              <a:t>‹#›</a:t>
            </a:fld>
            <a:endParaRPr lang="en-GB"/>
          </a:p>
        </p:txBody>
      </p:sp>
    </p:spTree>
    <p:extLst>
      <p:ext uri="{BB962C8B-B14F-4D97-AF65-F5344CB8AC3E}">
        <p14:creationId xmlns:p14="http://schemas.microsoft.com/office/powerpoint/2010/main" val="28570301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3306BB-601A-4F6D-8E1B-0D0EAAB33ECE}" type="datetimeFigureOut">
              <a:rPr lang="en-GB" smtClean="0"/>
              <a:t>18/05/2018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CA2478-E22C-43FF-A95F-0CE5CB620FAB}" type="slidenum">
              <a:rPr lang="en-GB" smtClean="0"/>
              <a:t>‹#›</a:t>
            </a:fld>
            <a:endParaRPr lang="en-GB"/>
          </a:p>
        </p:txBody>
      </p:sp>
    </p:spTree>
    <p:extLst>
      <p:ext uri="{BB962C8B-B14F-4D97-AF65-F5344CB8AC3E}">
        <p14:creationId xmlns:p14="http://schemas.microsoft.com/office/powerpoint/2010/main" val="19524827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l="-17000" r="-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40000" y="1825625"/>
            <a:ext cx="767535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9C3306BB-601A-4F6D-8E1B-0D0EAAB33ECE}" type="datetimeFigureOut">
              <a:rPr lang="en-GB" smtClean="0"/>
              <a:t>18/05/2018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7CCA2478-E22C-43FF-A95F-0CE5CB620FAB}" type="slidenum">
              <a:rPr lang="en-GB" smtClean="0"/>
              <a:t>‹#›</a:t>
            </a:fld>
            <a:endParaRPr lang="en-GB"/>
          </a:p>
        </p:txBody>
      </p:sp>
    </p:spTree>
    <p:extLst>
      <p:ext uri="{BB962C8B-B14F-4D97-AF65-F5344CB8AC3E}">
        <p14:creationId xmlns:p14="http://schemas.microsoft.com/office/powerpoint/2010/main" val="159129652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685800" rtl="0" eaLnBrk="1" latinLnBrk="0" hangingPunct="1">
        <a:lnSpc>
          <a:spcPct val="90000"/>
        </a:lnSpc>
        <a:spcBef>
          <a:spcPct val="0"/>
        </a:spcBef>
        <a:buNone/>
        <a:defRPr sz="4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6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E638DB6-66CC-4BA1-A77F-8EED5BEF5C3F}"/>
              </a:ext>
            </a:extLst>
          </p:cNvPr>
          <p:cNvSpPr/>
          <p:nvPr/>
        </p:nvSpPr>
        <p:spPr>
          <a:xfrm>
            <a:off x="39188" y="34833"/>
            <a:ext cx="9065623" cy="1010195"/>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solidFill>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387A6826-0F9F-403D-B3DB-F04B486E9D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188" y="48970"/>
            <a:ext cx="1293223" cy="452245"/>
          </a:xfrm>
          <a:prstGeom prst="rect">
            <a:avLst/>
          </a:prstGeom>
        </p:spPr>
      </p:pic>
      <p:sp>
        <p:nvSpPr>
          <p:cNvPr id="10" name="Rectangle 9">
            <a:extLst>
              <a:ext uri="{FF2B5EF4-FFF2-40B4-BE49-F238E27FC236}">
                <a16:creationId xmlns:a16="http://schemas.microsoft.com/office/drawing/2014/main" id="{B9CAB780-E89F-43A6-8503-CD9F80E3E1A3}"/>
              </a:ext>
            </a:extLst>
          </p:cNvPr>
          <p:cNvSpPr/>
          <p:nvPr/>
        </p:nvSpPr>
        <p:spPr>
          <a:xfrm>
            <a:off x="1332411" y="0"/>
            <a:ext cx="7080068" cy="461665"/>
          </a:xfrm>
          <a:prstGeom prst="rect">
            <a:avLst/>
          </a:prstGeom>
        </p:spPr>
        <p:txBody>
          <a:bodyPr wrap="square">
            <a:spAutoFit/>
          </a:bodyPr>
          <a:lstStyle/>
          <a:p>
            <a:pPr algn="ctr"/>
            <a:r>
              <a:rPr lang="en-GB" sz="2400" dirty="0">
                <a:solidFill>
                  <a:schemeClr val="bg1"/>
                </a:solidFill>
                <a:latin typeface="+mj-lt"/>
                <a:cs typeface="Calibri" panose="020F0502020204030204" pitchFamily="34" charset="0"/>
              </a:rPr>
              <a:t>Usability study on privacy controls in social networks</a:t>
            </a:r>
          </a:p>
        </p:txBody>
      </p:sp>
      <p:sp>
        <p:nvSpPr>
          <p:cNvPr id="11" name="TextBox 10">
            <a:extLst>
              <a:ext uri="{FF2B5EF4-FFF2-40B4-BE49-F238E27FC236}">
                <a16:creationId xmlns:a16="http://schemas.microsoft.com/office/drawing/2014/main" id="{07AAA80E-B4D3-44B8-84EE-9A219819AB37}"/>
              </a:ext>
            </a:extLst>
          </p:cNvPr>
          <p:cNvSpPr txBox="1"/>
          <p:nvPr/>
        </p:nvSpPr>
        <p:spPr>
          <a:xfrm>
            <a:off x="2904194" y="370653"/>
            <a:ext cx="4295215" cy="338554"/>
          </a:xfrm>
          <a:prstGeom prst="rect">
            <a:avLst/>
          </a:prstGeom>
          <a:noFill/>
        </p:spPr>
        <p:txBody>
          <a:bodyPr wrap="none" rtlCol="0">
            <a:spAutoFit/>
          </a:bodyPr>
          <a:lstStyle/>
          <a:p>
            <a:r>
              <a:rPr lang="en-GB" sz="1600" dirty="0">
                <a:solidFill>
                  <a:schemeClr val="bg1"/>
                </a:solidFill>
              </a:rPr>
              <a:t>Sam Phoenix (P151028) – BSc Web Development</a:t>
            </a:r>
          </a:p>
        </p:txBody>
      </p:sp>
      <p:sp>
        <p:nvSpPr>
          <p:cNvPr id="12" name="TextBox 11">
            <a:extLst>
              <a:ext uri="{FF2B5EF4-FFF2-40B4-BE49-F238E27FC236}">
                <a16:creationId xmlns:a16="http://schemas.microsoft.com/office/drawing/2014/main" id="{6A8E58F3-0BF9-4114-A621-96C38008FFEC}"/>
              </a:ext>
            </a:extLst>
          </p:cNvPr>
          <p:cNvSpPr txBox="1"/>
          <p:nvPr/>
        </p:nvSpPr>
        <p:spPr>
          <a:xfrm>
            <a:off x="718316" y="614911"/>
            <a:ext cx="7707366" cy="461665"/>
          </a:xfrm>
          <a:prstGeom prst="rect">
            <a:avLst/>
          </a:prstGeom>
          <a:noFill/>
        </p:spPr>
        <p:txBody>
          <a:bodyPr wrap="none" rtlCol="0">
            <a:spAutoFit/>
          </a:bodyPr>
          <a:lstStyle/>
          <a:p>
            <a:pPr algn="ctr"/>
            <a:r>
              <a:rPr lang="en-GB" sz="1200" dirty="0">
                <a:solidFill>
                  <a:schemeClr val="bg1"/>
                </a:solidFill>
              </a:rPr>
              <a:t>School of Applied Computing, Faculty of Architecture, Computing and Engineering,</a:t>
            </a:r>
          </a:p>
          <a:p>
            <a:pPr algn="ctr"/>
            <a:r>
              <a:rPr lang="en-GB" sz="1200" dirty="0">
                <a:solidFill>
                  <a:schemeClr val="bg1"/>
                </a:solidFill>
              </a:rPr>
              <a:t>University of Wales Trinity St David, Mount Pleasant, Swansea, SA1 6ED, Email: sphoenix.151028@student.uwtsd.ac.uk</a:t>
            </a:r>
          </a:p>
        </p:txBody>
      </p:sp>
      <p:sp>
        <p:nvSpPr>
          <p:cNvPr id="13" name="Rectangle 12">
            <a:extLst>
              <a:ext uri="{FF2B5EF4-FFF2-40B4-BE49-F238E27FC236}">
                <a16:creationId xmlns:a16="http://schemas.microsoft.com/office/drawing/2014/main" id="{45FA9897-B593-421D-8E0C-AD769DA53486}"/>
              </a:ext>
            </a:extLst>
          </p:cNvPr>
          <p:cNvSpPr/>
          <p:nvPr/>
        </p:nvSpPr>
        <p:spPr>
          <a:xfrm>
            <a:off x="39185" y="1331043"/>
            <a:ext cx="2906485" cy="1010195"/>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050" dirty="0">
                <a:solidFill>
                  <a:schemeClr val="bg1"/>
                </a:solidFill>
              </a:rPr>
              <a:t>This project looks at the usability issues surrounding privacy controls in social networks. It includes a proposed design to find the best way to offer sufficient privacy settings for users within the context of an existing social network application.</a:t>
            </a:r>
          </a:p>
        </p:txBody>
      </p:sp>
      <p:sp>
        <p:nvSpPr>
          <p:cNvPr id="14" name="Rectangle 13">
            <a:extLst>
              <a:ext uri="{FF2B5EF4-FFF2-40B4-BE49-F238E27FC236}">
                <a16:creationId xmlns:a16="http://schemas.microsoft.com/office/drawing/2014/main" id="{EFEA2C89-E9D8-4D76-ACB5-FBA42C0B97B3}"/>
              </a:ext>
            </a:extLst>
          </p:cNvPr>
          <p:cNvSpPr/>
          <p:nvPr/>
        </p:nvSpPr>
        <p:spPr>
          <a:xfrm>
            <a:off x="39185" y="2689307"/>
            <a:ext cx="2906485" cy="1514222"/>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050" dirty="0">
                <a:solidFill>
                  <a:schemeClr val="bg1"/>
                </a:solidFill>
              </a:rPr>
              <a:t>To find a user-friendly approach to setting privacy controls, including how widely content is shared. </a:t>
            </a:r>
          </a:p>
          <a:p>
            <a:pPr algn="just"/>
            <a:endParaRPr lang="en-GB" sz="1050" dirty="0">
              <a:solidFill>
                <a:schemeClr val="bg1"/>
              </a:solidFill>
            </a:endParaRPr>
          </a:p>
          <a:p>
            <a:pPr marL="171450" indent="-171450" algn="just">
              <a:buFont typeface="Arial" panose="020B0604020202020204" pitchFamily="34" charset="0"/>
              <a:buChar char="•"/>
            </a:pPr>
            <a:r>
              <a:rPr lang="en-GB" sz="1050" dirty="0">
                <a:solidFill>
                  <a:schemeClr val="bg1"/>
                </a:solidFill>
              </a:rPr>
              <a:t>Investigate and analyse existing approaches</a:t>
            </a:r>
          </a:p>
          <a:p>
            <a:pPr marL="171450" indent="-171450" algn="just">
              <a:buFont typeface="Arial" panose="020B0604020202020204" pitchFamily="34" charset="0"/>
              <a:buChar char="•"/>
            </a:pPr>
            <a:r>
              <a:rPr lang="en-GB" sz="1050" dirty="0">
                <a:solidFill>
                  <a:schemeClr val="bg1"/>
                </a:solidFill>
              </a:rPr>
              <a:t>Design an improved user interface for setting privacy controls</a:t>
            </a:r>
          </a:p>
          <a:p>
            <a:pPr marL="171450" indent="-171450" algn="just">
              <a:buFont typeface="Arial" panose="020B0604020202020204" pitchFamily="34" charset="0"/>
              <a:buChar char="•"/>
            </a:pPr>
            <a:r>
              <a:rPr lang="en-GB" sz="1050" dirty="0">
                <a:solidFill>
                  <a:schemeClr val="bg1"/>
                </a:solidFill>
              </a:rPr>
              <a:t>Evaluate usability of approaches to security settings by conducting usability tests</a:t>
            </a:r>
          </a:p>
        </p:txBody>
      </p:sp>
      <p:sp>
        <p:nvSpPr>
          <p:cNvPr id="15" name="Rectangle 14">
            <a:extLst>
              <a:ext uri="{FF2B5EF4-FFF2-40B4-BE49-F238E27FC236}">
                <a16:creationId xmlns:a16="http://schemas.microsoft.com/office/drawing/2014/main" id="{CA7ECAC7-1F6F-4BD7-88FD-5A825184A46E}"/>
              </a:ext>
            </a:extLst>
          </p:cNvPr>
          <p:cNvSpPr/>
          <p:nvPr/>
        </p:nvSpPr>
        <p:spPr>
          <a:xfrm>
            <a:off x="39188" y="4554583"/>
            <a:ext cx="2906484" cy="224681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050" dirty="0">
                <a:solidFill>
                  <a:sysClr val="windowText" lastClr="000000"/>
                </a:solidFill>
              </a:rPr>
              <a:t>Broadest definition of privacy: The “right to be let alone”[1]. Can be narrowed down further to “information privacy”[2]: “The right to control access to personal information.”</a:t>
            </a:r>
          </a:p>
          <a:p>
            <a:pPr algn="just"/>
            <a:endParaRPr lang="en-GB" sz="1050" dirty="0">
              <a:solidFill>
                <a:sysClr val="windowText" lastClr="000000"/>
              </a:solidFill>
            </a:endParaRPr>
          </a:p>
          <a:p>
            <a:pPr algn="just"/>
            <a:r>
              <a:rPr lang="en-GB" sz="1050" dirty="0">
                <a:solidFill>
                  <a:sysClr val="windowText" lastClr="000000"/>
                </a:solidFill>
              </a:rPr>
              <a:t>Studies[2][3][4] have shown that there are real-world consequences to oversharing information. </a:t>
            </a:r>
          </a:p>
          <a:p>
            <a:pPr algn="just"/>
            <a:endParaRPr lang="en-GB" sz="1050" dirty="0">
              <a:solidFill>
                <a:sysClr val="windowText" lastClr="000000"/>
              </a:solidFill>
            </a:endParaRPr>
          </a:p>
          <a:p>
            <a:pPr algn="just"/>
            <a:r>
              <a:rPr lang="en-GB" sz="1050" dirty="0">
                <a:solidFill>
                  <a:sysClr val="windowText" lastClr="000000"/>
                </a:solidFill>
              </a:rPr>
              <a:t>The paper “Mapping Use Preferences to Privacy Default Settings”[5] suggest users prefer more private default settings. </a:t>
            </a:r>
          </a:p>
          <a:p>
            <a:pPr algn="just"/>
            <a:endParaRPr lang="en-GB" sz="1050" dirty="0">
              <a:solidFill>
                <a:sysClr val="windowText" lastClr="000000"/>
              </a:solidFill>
            </a:endParaRPr>
          </a:p>
          <a:p>
            <a:pPr algn="just"/>
            <a:r>
              <a:rPr lang="en-GB" sz="1050" dirty="0">
                <a:solidFill>
                  <a:sysClr val="windowText" lastClr="000000"/>
                </a:solidFill>
              </a:rPr>
              <a:t>Golden rule of usability: “Don’t make me think”[6]</a:t>
            </a:r>
          </a:p>
        </p:txBody>
      </p:sp>
      <p:sp>
        <p:nvSpPr>
          <p:cNvPr id="16" name="Rectangle 15">
            <a:extLst>
              <a:ext uri="{FF2B5EF4-FFF2-40B4-BE49-F238E27FC236}">
                <a16:creationId xmlns:a16="http://schemas.microsoft.com/office/drawing/2014/main" id="{25EA22AC-6566-4662-99FC-95F63F5476C2}"/>
              </a:ext>
            </a:extLst>
          </p:cNvPr>
          <p:cNvSpPr/>
          <p:nvPr/>
        </p:nvSpPr>
        <p:spPr>
          <a:xfrm>
            <a:off x="3134810" y="1331043"/>
            <a:ext cx="2914650" cy="112722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1450" indent="-171450" algn="just">
              <a:buFont typeface="Arial" panose="020B0604020202020204" pitchFamily="34" charset="0"/>
              <a:buChar char="•"/>
            </a:pPr>
            <a:r>
              <a:rPr lang="en-GB" sz="1050" dirty="0">
                <a:solidFill>
                  <a:sysClr val="windowText" lastClr="000000"/>
                </a:solidFill>
              </a:rPr>
              <a:t>Usability test: observation to evaluate existing systems</a:t>
            </a:r>
          </a:p>
          <a:p>
            <a:pPr marL="628650" lvl="1" indent="-171450" algn="just">
              <a:buFont typeface="Arial" panose="020B0604020202020204" pitchFamily="34" charset="0"/>
              <a:buChar char="•"/>
            </a:pPr>
            <a:r>
              <a:rPr lang="en-GB" sz="1050" dirty="0">
                <a:solidFill>
                  <a:sysClr val="windowText" lastClr="000000"/>
                </a:solidFill>
              </a:rPr>
              <a:t>OBS Studio used to record screen and user</a:t>
            </a:r>
          </a:p>
          <a:p>
            <a:pPr marL="171450" indent="-171450" algn="just">
              <a:buFont typeface="Arial" panose="020B0604020202020204" pitchFamily="34" charset="0"/>
              <a:buChar char="•"/>
            </a:pPr>
            <a:r>
              <a:rPr lang="en-GB" sz="1050" dirty="0">
                <a:solidFill>
                  <a:sysClr val="windowText" lastClr="000000"/>
                </a:solidFill>
              </a:rPr>
              <a:t>Initial designs created using Adobe </a:t>
            </a:r>
            <a:r>
              <a:rPr lang="en-GB" sz="1050" dirty="0" err="1">
                <a:solidFill>
                  <a:sysClr val="windowText" lastClr="000000"/>
                </a:solidFill>
              </a:rPr>
              <a:t>Xd</a:t>
            </a:r>
            <a:endParaRPr lang="en-GB" sz="1050" dirty="0">
              <a:solidFill>
                <a:sysClr val="windowText" lastClr="000000"/>
              </a:solidFill>
            </a:endParaRPr>
          </a:p>
          <a:p>
            <a:pPr marL="171450" indent="-171450" algn="just">
              <a:buFont typeface="Arial" panose="020B0604020202020204" pitchFamily="34" charset="0"/>
              <a:buChar char="•"/>
            </a:pPr>
            <a:r>
              <a:rPr lang="en-GB" sz="1050" dirty="0">
                <a:solidFill>
                  <a:sysClr val="windowText" lastClr="000000"/>
                </a:solidFill>
              </a:rPr>
              <a:t>Functional prototype created using HTML and Bootstrap</a:t>
            </a:r>
          </a:p>
        </p:txBody>
      </p:sp>
      <p:sp>
        <p:nvSpPr>
          <p:cNvPr id="17" name="Rectangle 16">
            <a:extLst>
              <a:ext uri="{FF2B5EF4-FFF2-40B4-BE49-F238E27FC236}">
                <a16:creationId xmlns:a16="http://schemas.microsoft.com/office/drawing/2014/main" id="{161C2AFC-1B9B-40B0-ABCB-58A9329A8D68}"/>
              </a:ext>
            </a:extLst>
          </p:cNvPr>
          <p:cNvSpPr/>
          <p:nvPr/>
        </p:nvSpPr>
        <p:spPr>
          <a:xfrm>
            <a:off x="6238600" y="1331043"/>
            <a:ext cx="2778034" cy="1164766"/>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1450" indent="-171450" algn="just">
              <a:buFont typeface="Arial" panose="020B0604020202020204" pitchFamily="34" charset="0"/>
              <a:buChar char="•"/>
            </a:pPr>
            <a:r>
              <a:rPr lang="en-GB" sz="1050" dirty="0">
                <a:solidFill>
                  <a:sysClr val="windowText" lastClr="000000"/>
                </a:solidFill>
              </a:rPr>
              <a:t>Was found that “more private” default settings were preferred</a:t>
            </a:r>
          </a:p>
          <a:p>
            <a:pPr marL="171450" indent="-171450" algn="just">
              <a:buFont typeface="Arial" panose="020B0604020202020204" pitchFamily="34" charset="0"/>
              <a:buChar char="•"/>
            </a:pPr>
            <a:r>
              <a:rPr lang="en-GB" sz="1050" dirty="0">
                <a:solidFill>
                  <a:sysClr val="windowText" lastClr="000000"/>
                </a:solidFill>
              </a:rPr>
              <a:t>Facebook’s privacy controls were hard to use</a:t>
            </a:r>
          </a:p>
          <a:p>
            <a:pPr marL="628650" lvl="1" indent="-171450" algn="just">
              <a:buFont typeface="Arial" panose="020B0604020202020204" pitchFamily="34" charset="0"/>
              <a:buChar char="•"/>
            </a:pPr>
            <a:r>
              <a:rPr lang="en-GB" sz="1050" dirty="0">
                <a:solidFill>
                  <a:sysClr val="windowText" lastClr="000000"/>
                </a:solidFill>
              </a:rPr>
              <a:t>Controls were not always where expected</a:t>
            </a:r>
          </a:p>
          <a:p>
            <a:pPr marL="171450" indent="-171450" algn="just">
              <a:buFont typeface="Arial" panose="020B0604020202020204" pitchFamily="34" charset="0"/>
              <a:buChar char="•"/>
            </a:pPr>
            <a:r>
              <a:rPr lang="en-GB" sz="1050" dirty="0">
                <a:solidFill>
                  <a:sysClr val="windowText" lastClr="000000"/>
                </a:solidFill>
              </a:rPr>
              <a:t>More intuitive interface preferred</a:t>
            </a:r>
          </a:p>
        </p:txBody>
      </p:sp>
      <p:sp>
        <p:nvSpPr>
          <p:cNvPr id="18" name="Rectangle 17">
            <a:extLst>
              <a:ext uri="{FF2B5EF4-FFF2-40B4-BE49-F238E27FC236}">
                <a16:creationId xmlns:a16="http://schemas.microsoft.com/office/drawing/2014/main" id="{EB65AD27-7608-4EAF-9E24-616A5FE47F89}"/>
              </a:ext>
            </a:extLst>
          </p:cNvPr>
          <p:cNvSpPr/>
          <p:nvPr/>
        </p:nvSpPr>
        <p:spPr>
          <a:xfrm>
            <a:off x="6238601" y="2869104"/>
            <a:ext cx="2778033" cy="1514222"/>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050" dirty="0">
                <a:solidFill>
                  <a:schemeClr val="bg1"/>
                </a:solidFill>
              </a:rPr>
              <a:t>This project was an attempt to address the ongoing problem of users oversharing their information due to poor privacy controls, with the emphasis being on how to improve the interface design. It included a more visual UI with short descriptions explaining what the control would change, as well as more secure default settings as shown to be preferred by users.</a:t>
            </a:r>
          </a:p>
        </p:txBody>
      </p:sp>
      <p:sp>
        <p:nvSpPr>
          <p:cNvPr id="19" name="Rectangle 18">
            <a:extLst>
              <a:ext uri="{FF2B5EF4-FFF2-40B4-BE49-F238E27FC236}">
                <a16:creationId xmlns:a16="http://schemas.microsoft.com/office/drawing/2014/main" id="{802E3F4D-6AC9-4596-BBB8-ED36D2EC5777}"/>
              </a:ext>
            </a:extLst>
          </p:cNvPr>
          <p:cNvSpPr/>
          <p:nvPr/>
        </p:nvSpPr>
        <p:spPr>
          <a:xfrm>
            <a:off x="3134810" y="6379567"/>
            <a:ext cx="2934276" cy="421826"/>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dirty="0">
                <a:solidFill>
                  <a:sysClr val="windowText" lastClr="000000"/>
                </a:solidFill>
              </a:rPr>
              <a:t>Project supervisor: Mike Dacey</a:t>
            </a:r>
          </a:p>
          <a:p>
            <a:r>
              <a:rPr lang="en-GB" sz="1100" dirty="0">
                <a:solidFill>
                  <a:sysClr val="windowText" lastClr="000000"/>
                </a:solidFill>
              </a:rPr>
              <a:t>Second marker: Kemi </a:t>
            </a:r>
            <a:r>
              <a:rPr lang="en-GB" sz="1100" dirty="0" err="1">
                <a:solidFill>
                  <a:sysClr val="windowText" lastClr="000000"/>
                </a:solidFill>
              </a:rPr>
              <a:t>Ademoye</a:t>
            </a:r>
            <a:endParaRPr lang="en-GB" sz="1100" dirty="0">
              <a:solidFill>
                <a:sysClr val="windowText" lastClr="000000"/>
              </a:solidFill>
            </a:endParaRPr>
          </a:p>
        </p:txBody>
      </p:sp>
      <p:sp>
        <p:nvSpPr>
          <p:cNvPr id="20" name="Rectangle 19">
            <a:extLst>
              <a:ext uri="{FF2B5EF4-FFF2-40B4-BE49-F238E27FC236}">
                <a16:creationId xmlns:a16="http://schemas.microsoft.com/office/drawing/2014/main" id="{B79BC179-91B5-4F28-8D6C-08A34DAB182B}"/>
              </a:ext>
            </a:extLst>
          </p:cNvPr>
          <p:cNvSpPr/>
          <p:nvPr/>
        </p:nvSpPr>
        <p:spPr>
          <a:xfrm>
            <a:off x="6238600" y="4746170"/>
            <a:ext cx="2763484" cy="2055223"/>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700" dirty="0">
                <a:solidFill>
                  <a:schemeClr val="bg1"/>
                </a:solidFill>
              </a:rPr>
              <a:t>[1] </a:t>
            </a:r>
            <a:r>
              <a:rPr lang="en-GB" sz="700" dirty="0" err="1">
                <a:solidFill>
                  <a:schemeClr val="bg1"/>
                </a:solidFill>
              </a:rPr>
              <a:t>BusinessDictionary</a:t>
            </a:r>
            <a:r>
              <a:rPr lang="en-GB" sz="700" dirty="0">
                <a:solidFill>
                  <a:schemeClr val="bg1"/>
                </a:solidFill>
              </a:rPr>
              <a:t>, ‘What is Privacy’, </a:t>
            </a:r>
            <a:r>
              <a:rPr lang="en-GB" sz="700" i="1" dirty="0">
                <a:solidFill>
                  <a:schemeClr val="bg1"/>
                </a:solidFill>
              </a:rPr>
              <a:t>Reading</a:t>
            </a:r>
            <a:r>
              <a:rPr lang="en-GB" sz="700" dirty="0">
                <a:solidFill>
                  <a:schemeClr val="bg1"/>
                </a:solidFill>
              </a:rPr>
              <a:t>, 2014. [Online]. Available: https://iapp.org/about/what-is-privacy/#. [Accessed: 28-Oct-2017].</a:t>
            </a:r>
          </a:p>
          <a:p>
            <a:r>
              <a:rPr lang="en-GB" sz="700" dirty="0">
                <a:solidFill>
                  <a:schemeClr val="bg1"/>
                </a:solidFill>
              </a:rPr>
              <a:t>[2] Privacy Rights Clearinghouse, ‘Social Networking Privacy: How to be Safe, Secure and Social’, </a:t>
            </a:r>
            <a:r>
              <a:rPr lang="en-GB" sz="700" i="1" dirty="0">
                <a:solidFill>
                  <a:schemeClr val="bg1"/>
                </a:solidFill>
              </a:rPr>
              <a:t>Privacy Rights Clearinghouse</a:t>
            </a:r>
            <a:r>
              <a:rPr lang="en-GB" sz="700" dirty="0">
                <a:solidFill>
                  <a:schemeClr val="bg1"/>
                </a:solidFill>
              </a:rPr>
              <a:t>, 2016. [Online]. Available: https://www.privacyrights.org/consumer-guides/social-networking-privacy-how-be-safe-secure-and-social. [Accessed: 28-Oct-2017].</a:t>
            </a:r>
          </a:p>
          <a:p>
            <a:r>
              <a:rPr lang="en-GB" sz="700" dirty="0">
                <a:solidFill>
                  <a:schemeClr val="bg1"/>
                </a:solidFill>
              </a:rPr>
              <a:t>[3] R. Delgado, ‘The Privacy Dangers of Using Social Media’. [Online]. Available: https://www.techsling.com/2013/08/the-privacy-dangers-of-using-social-media/. [Accessed: 16-Nov-2017].</a:t>
            </a:r>
          </a:p>
          <a:p>
            <a:r>
              <a:rPr lang="en-GB" sz="700" dirty="0">
                <a:solidFill>
                  <a:schemeClr val="bg1"/>
                </a:solidFill>
              </a:rPr>
              <a:t>[4] ‘Social Networking Sites | Get Safe Online’. [Online]. Available: https://www.getsafeonline.org/social-networking/social-networking-sites/. [Accessed: 16-Nov-2017].</a:t>
            </a:r>
          </a:p>
          <a:p>
            <a:r>
              <a:rPr lang="en-GB" sz="700" dirty="0">
                <a:solidFill>
                  <a:schemeClr val="bg1"/>
                </a:solidFill>
              </a:rPr>
              <a:t>[5] J. Watson, H. R. </a:t>
            </a:r>
            <a:r>
              <a:rPr lang="en-GB" sz="700" dirty="0" err="1">
                <a:solidFill>
                  <a:schemeClr val="bg1"/>
                </a:solidFill>
              </a:rPr>
              <a:t>Lipford</a:t>
            </a:r>
            <a:r>
              <a:rPr lang="en-GB" sz="700" dirty="0">
                <a:solidFill>
                  <a:schemeClr val="bg1"/>
                </a:solidFill>
              </a:rPr>
              <a:t>, and A. </a:t>
            </a:r>
            <a:r>
              <a:rPr lang="en-GB" sz="700" dirty="0" err="1">
                <a:solidFill>
                  <a:schemeClr val="bg1"/>
                </a:solidFill>
              </a:rPr>
              <a:t>Besmer</a:t>
            </a:r>
            <a:r>
              <a:rPr lang="en-GB" sz="700" dirty="0">
                <a:solidFill>
                  <a:schemeClr val="bg1"/>
                </a:solidFill>
              </a:rPr>
              <a:t>, ‘Mapping User Preference to Privacy Default Settings’, ACM Trans. </a:t>
            </a:r>
            <a:r>
              <a:rPr lang="en-GB" sz="700" dirty="0" err="1">
                <a:solidFill>
                  <a:schemeClr val="bg1"/>
                </a:solidFill>
              </a:rPr>
              <a:t>Comput</a:t>
            </a:r>
            <a:r>
              <a:rPr lang="en-GB" sz="700" dirty="0">
                <a:solidFill>
                  <a:schemeClr val="bg1"/>
                </a:solidFill>
              </a:rPr>
              <a:t>. Interact., vol. 22, no. 6, pp. 1–20, 2015.</a:t>
            </a:r>
          </a:p>
          <a:p>
            <a:r>
              <a:rPr lang="en-GB" sz="700" dirty="0">
                <a:solidFill>
                  <a:schemeClr val="bg1"/>
                </a:solidFill>
              </a:rPr>
              <a:t>[6] S. Krug, Don’t Make Me Think: A Common Sense Approach to Web Usability. 2006.</a:t>
            </a:r>
            <a:endParaRPr lang="en-GB" sz="100" dirty="0">
              <a:solidFill>
                <a:schemeClr val="bg1"/>
              </a:solidFill>
            </a:endParaRPr>
          </a:p>
        </p:txBody>
      </p:sp>
      <p:sp>
        <p:nvSpPr>
          <p:cNvPr id="21" name="Rectangle 20">
            <a:extLst>
              <a:ext uri="{FF2B5EF4-FFF2-40B4-BE49-F238E27FC236}">
                <a16:creationId xmlns:a16="http://schemas.microsoft.com/office/drawing/2014/main" id="{4D530520-1889-48F8-9974-ECED63444BFC}"/>
              </a:ext>
            </a:extLst>
          </p:cNvPr>
          <p:cNvSpPr/>
          <p:nvPr/>
        </p:nvSpPr>
        <p:spPr>
          <a:xfrm>
            <a:off x="39187" y="1079861"/>
            <a:ext cx="2906485" cy="24209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ysClr val="windowText" lastClr="000000"/>
                </a:solidFill>
              </a:rPr>
              <a:t>Introduction</a:t>
            </a:r>
            <a:endParaRPr lang="en-GB" dirty="0">
              <a:solidFill>
                <a:sysClr val="windowText" lastClr="000000"/>
              </a:solidFill>
            </a:endParaRPr>
          </a:p>
        </p:txBody>
      </p:sp>
      <p:sp>
        <p:nvSpPr>
          <p:cNvPr id="22" name="Rectangle 21">
            <a:extLst>
              <a:ext uri="{FF2B5EF4-FFF2-40B4-BE49-F238E27FC236}">
                <a16:creationId xmlns:a16="http://schemas.microsoft.com/office/drawing/2014/main" id="{688B92FA-CC10-48FD-80B6-152F08C5E5C3}"/>
              </a:ext>
            </a:extLst>
          </p:cNvPr>
          <p:cNvSpPr/>
          <p:nvPr/>
        </p:nvSpPr>
        <p:spPr>
          <a:xfrm>
            <a:off x="39185" y="2431419"/>
            <a:ext cx="2906485" cy="246687"/>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ysClr val="windowText" lastClr="000000"/>
                </a:solidFill>
              </a:rPr>
              <a:t>Aim and objectives</a:t>
            </a:r>
          </a:p>
        </p:txBody>
      </p:sp>
      <p:sp>
        <p:nvSpPr>
          <p:cNvPr id="23" name="Rectangle 22">
            <a:extLst>
              <a:ext uri="{FF2B5EF4-FFF2-40B4-BE49-F238E27FC236}">
                <a16:creationId xmlns:a16="http://schemas.microsoft.com/office/drawing/2014/main" id="{974D9A94-D21B-42F8-98A8-CDDCDE250884}"/>
              </a:ext>
            </a:extLst>
          </p:cNvPr>
          <p:cNvSpPr/>
          <p:nvPr/>
        </p:nvSpPr>
        <p:spPr>
          <a:xfrm>
            <a:off x="39184" y="4298426"/>
            <a:ext cx="2906485" cy="246687"/>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ysClr val="windowText" lastClr="000000"/>
                </a:solidFill>
              </a:rPr>
              <a:t>Related studies</a:t>
            </a:r>
          </a:p>
        </p:txBody>
      </p:sp>
      <p:pic>
        <p:nvPicPr>
          <p:cNvPr id="25" name="Picture 24">
            <a:extLst>
              <a:ext uri="{FF2B5EF4-FFF2-40B4-BE49-F238E27FC236}">
                <a16:creationId xmlns:a16="http://schemas.microsoft.com/office/drawing/2014/main" id="{710EE21E-ED3B-43E3-9945-BA113EBFB0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38893" y="2554185"/>
            <a:ext cx="2906485" cy="1634898"/>
          </a:xfrm>
          <a:prstGeom prst="rect">
            <a:avLst/>
          </a:prstGeom>
        </p:spPr>
      </p:pic>
      <p:pic>
        <p:nvPicPr>
          <p:cNvPr id="27" name="Picture 26">
            <a:extLst>
              <a:ext uri="{FF2B5EF4-FFF2-40B4-BE49-F238E27FC236}">
                <a16:creationId xmlns:a16="http://schemas.microsoft.com/office/drawing/2014/main" id="{93CA097C-1EE3-4DD1-8B73-44A89E142A8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15866" y="4495362"/>
            <a:ext cx="2953220" cy="1606354"/>
          </a:xfrm>
          <a:prstGeom prst="rect">
            <a:avLst/>
          </a:prstGeom>
        </p:spPr>
      </p:pic>
      <p:sp>
        <p:nvSpPr>
          <p:cNvPr id="28" name="Rectangle 27">
            <a:extLst>
              <a:ext uri="{FF2B5EF4-FFF2-40B4-BE49-F238E27FC236}">
                <a16:creationId xmlns:a16="http://schemas.microsoft.com/office/drawing/2014/main" id="{13CF8F6D-8FB3-463A-87CC-05E40D47ACCC}"/>
              </a:ext>
            </a:extLst>
          </p:cNvPr>
          <p:cNvSpPr/>
          <p:nvPr/>
        </p:nvSpPr>
        <p:spPr>
          <a:xfrm>
            <a:off x="3138893" y="1079861"/>
            <a:ext cx="2906485" cy="24209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ysClr val="windowText" lastClr="000000"/>
                </a:solidFill>
              </a:rPr>
              <a:t>Design and implementation</a:t>
            </a:r>
            <a:endParaRPr lang="en-GB" dirty="0">
              <a:solidFill>
                <a:sysClr val="windowText" lastClr="000000"/>
              </a:solidFill>
            </a:endParaRPr>
          </a:p>
        </p:txBody>
      </p:sp>
      <p:sp>
        <p:nvSpPr>
          <p:cNvPr id="29" name="Rectangle 28">
            <a:extLst>
              <a:ext uri="{FF2B5EF4-FFF2-40B4-BE49-F238E27FC236}">
                <a16:creationId xmlns:a16="http://schemas.microsoft.com/office/drawing/2014/main" id="{B11B3F1C-6829-445E-AC37-C8A31E8104FD}"/>
              </a:ext>
            </a:extLst>
          </p:cNvPr>
          <p:cNvSpPr/>
          <p:nvPr/>
        </p:nvSpPr>
        <p:spPr>
          <a:xfrm>
            <a:off x="6238600" y="1079861"/>
            <a:ext cx="2778034" cy="24209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ysClr val="windowText" lastClr="000000"/>
                </a:solidFill>
              </a:rPr>
              <a:t>Results</a:t>
            </a:r>
            <a:endParaRPr lang="en-GB" dirty="0">
              <a:solidFill>
                <a:sysClr val="windowText" lastClr="000000"/>
              </a:solidFill>
            </a:endParaRPr>
          </a:p>
        </p:txBody>
      </p:sp>
      <p:sp>
        <p:nvSpPr>
          <p:cNvPr id="30" name="Rectangle 29">
            <a:extLst>
              <a:ext uri="{FF2B5EF4-FFF2-40B4-BE49-F238E27FC236}">
                <a16:creationId xmlns:a16="http://schemas.microsoft.com/office/drawing/2014/main" id="{364C7401-C430-4DE1-B33B-D2460D7ABBF2}"/>
              </a:ext>
            </a:extLst>
          </p:cNvPr>
          <p:cNvSpPr/>
          <p:nvPr/>
        </p:nvSpPr>
        <p:spPr>
          <a:xfrm>
            <a:off x="6238600" y="4495362"/>
            <a:ext cx="2763484" cy="24209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ysClr val="windowText" lastClr="000000"/>
                </a:solidFill>
              </a:rPr>
              <a:t>References</a:t>
            </a:r>
            <a:endParaRPr lang="en-GB" dirty="0">
              <a:solidFill>
                <a:sysClr val="windowText" lastClr="000000"/>
              </a:solidFill>
            </a:endParaRPr>
          </a:p>
        </p:txBody>
      </p:sp>
      <p:sp>
        <p:nvSpPr>
          <p:cNvPr id="31" name="Rectangle 30">
            <a:extLst>
              <a:ext uri="{FF2B5EF4-FFF2-40B4-BE49-F238E27FC236}">
                <a16:creationId xmlns:a16="http://schemas.microsoft.com/office/drawing/2014/main" id="{4F478DBB-8EB4-4459-9B6B-06E6DAA3E4AA}"/>
              </a:ext>
            </a:extLst>
          </p:cNvPr>
          <p:cNvSpPr/>
          <p:nvPr/>
        </p:nvSpPr>
        <p:spPr>
          <a:xfrm>
            <a:off x="6238600" y="2612109"/>
            <a:ext cx="2778034" cy="24209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solidFill>
                  <a:sysClr val="windowText" lastClr="000000"/>
                </a:solidFill>
              </a:rPr>
              <a:t>Conclusion</a:t>
            </a:r>
            <a:endParaRPr lang="en-GB" dirty="0">
              <a:solidFill>
                <a:sysClr val="windowText" lastClr="000000"/>
              </a:solidFill>
            </a:endParaRPr>
          </a:p>
        </p:txBody>
      </p:sp>
      <p:sp>
        <p:nvSpPr>
          <p:cNvPr id="32" name="TextBox 31">
            <a:extLst>
              <a:ext uri="{FF2B5EF4-FFF2-40B4-BE49-F238E27FC236}">
                <a16:creationId xmlns:a16="http://schemas.microsoft.com/office/drawing/2014/main" id="{A1A5A65A-1C44-4582-BF1C-2E4F40AB738D}"/>
              </a:ext>
            </a:extLst>
          </p:cNvPr>
          <p:cNvSpPr txBox="1"/>
          <p:nvPr/>
        </p:nvSpPr>
        <p:spPr>
          <a:xfrm>
            <a:off x="3040897" y="4167192"/>
            <a:ext cx="2942985" cy="276999"/>
          </a:xfrm>
          <a:prstGeom prst="rect">
            <a:avLst/>
          </a:prstGeom>
          <a:noFill/>
        </p:spPr>
        <p:txBody>
          <a:bodyPr wrap="none" rtlCol="0">
            <a:spAutoFit/>
          </a:bodyPr>
          <a:lstStyle/>
          <a:p>
            <a:r>
              <a:rPr lang="en-GB" sz="1200" dirty="0"/>
              <a:t>Figure 1: Privacy wizard dashboard using </a:t>
            </a:r>
            <a:r>
              <a:rPr lang="en-GB" sz="1200" dirty="0" err="1"/>
              <a:t>Xd</a:t>
            </a:r>
            <a:endParaRPr lang="en-GB" sz="1200" dirty="0"/>
          </a:p>
        </p:txBody>
      </p:sp>
      <p:sp>
        <p:nvSpPr>
          <p:cNvPr id="33" name="TextBox 32">
            <a:extLst>
              <a:ext uri="{FF2B5EF4-FFF2-40B4-BE49-F238E27FC236}">
                <a16:creationId xmlns:a16="http://schemas.microsoft.com/office/drawing/2014/main" id="{BF4E6122-06FD-451D-B007-ED82D7AC3BFC}"/>
              </a:ext>
            </a:extLst>
          </p:cNvPr>
          <p:cNvSpPr txBox="1"/>
          <p:nvPr/>
        </p:nvSpPr>
        <p:spPr>
          <a:xfrm>
            <a:off x="3038161" y="6068815"/>
            <a:ext cx="2965877" cy="276999"/>
          </a:xfrm>
          <a:prstGeom prst="rect">
            <a:avLst/>
          </a:prstGeom>
          <a:noFill/>
        </p:spPr>
        <p:txBody>
          <a:bodyPr wrap="none" rtlCol="0">
            <a:spAutoFit/>
          </a:bodyPr>
          <a:lstStyle/>
          <a:p>
            <a:r>
              <a:rPr lang="en-GB" sz="1200" dirty="0"/>
              <a:t>Figure 2: Privacy dashboard using Bootstrap</a:t>
            </a:r>
          </a:p>
        </p:txBody>
      </p:sp>
    </p:spTree>
    <p:extLst>
      <p:ext uri="{BB962C8B-B14F-4D97-AF65-F5344CB8AC3E}">
        <p14:creationId xmlns:p14="http://schemas.microsoft.com/office/powerpoint/2010/main" val="2640744222"/>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docProps/app.xml><?xml version="1.0" encoding="utf-8"?>
<Properties xmlns="http://schemas.openxmlformats.org/officeDocument/2006/extended-properties" xmlns:vt="http://schemas.openxmlformats.org/officeDocument/2006/docPropsVTypes">
  <Template>Depth</Template>
  <TotalTime>57</TotalTime>
  <Words>614</Words>
  <Application>Microsoft Office PowerPoint</Application>
  <PresentationFormat>On-screen Show (4:3)</PresentationFormat>
  <Paragraphs>43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Corbel</vt:lpstr>
      <vt:lpstr>Depth</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 Phoenix</dc:creator>
  <cp:lastModifiedBy>Sam Phoenix</cp:lastModifiedBy>
  <cp:revision>6</cp:revision>
  <dcterms:created xsi:type="dcterms:W3CDTF">2018-05-18T18:54:19Z</dcterms:created>
  <dcterms:modified xsi:type="dcterms:W3CDTF">2018-05-18T19:51:23Z</dcterms:modified>
</cp:coreProperties>
</file>