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98"/>
  </p:notesMasterIdLst>
  <p:sldIdLst>
    <p:sldId id="256" r:id="rId2"/>
    <p:sldId id="258" r:id="rId3"/>
    <p:sldId id="343" r:id="rId4"/>
    <p:sldId id="261" r:id="rId5"/>
    <p:sldId id="262" r:id="rId6"/>
    <p:sldId id="263" r:id="rId7"/>
    <p:sldId id="264" r:id="rId8"/>
    <p:sldId id="265" r:id="rId9"/>
    <p:sldId id="344" r:id="rId10"/>
    <p:sldId id="345" r:id="rId11"/>
    <p:sldId id="346" r:id="rId12"/>
    <p:sldId id="347" r:id="rId13"/>
    <p:sldId id="348" r:id="rId14"/>
    <p:sldId id="349" r:id="rId15"/>
    <p:sldId id="350" r:id="rId16"/>
    <p:sldId id="267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351" r:id="rId44"/>
    <p:sldId id="295" r:id="rId45"/>
    <p:sldId id="296" r:id="rId46"/>
    <p:sldId id="297" r:id="rId47"/>
    <p:sldId id="352" r:id="rId48"/>
    <p:sldId id="353" r:id="rId49"/>
    <p:sldId id="354" r:id="rId50"/>
    <p:sldId id="355" r:id="rId51"/>
    <p:sldId id="356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06" r:id="rId60"/>
    <p:sldId id="307" r:id="rId61"/>
    <p:sldId id="308" r:id="rId62"/>
    <p:sldId id="309" r:id="rId63"/>
    <p:sldId id="310" r:id="rId64"/>
    <p:sldId id="311" r:id="rId65"/>
    <p:sldId id="357" r:id="rId66"/>
    <p:sldId id="358" r:id="rId67"/>
    <p:sldId id="313" r:id="rId68"/>
    <p:sldId id="314" r:id="rId69"/>
    <p:sldId id="315" r:id="rId70"/>
    <p:sldId id="316" r:id="rId71"/>
    <p:sldId id="317" r:id="rId72"/>
    <p:sldId id="318" r:id="rId73"/>
    <p:sldId id="319" r:id="rId74"/>
    <p:sldId id="320" r:id="rId75"/>
    <p:sldId id="321" r:id="rId76"/>
    <p:sldId id="322" r:id="rId77"/>
    <p:sldId id="323" r:id="rId78"/>
    <p:sldId id="324" r:id="rId79"/>
    <p:sldId id="325" r:id="rId80"/>
    <p:sldId id="326" r:id="rId81"/>
    <p:sldId id="327" r:id="rId82"/>
    <p:sldId id="328" r:id="rId83"/>
    <p:sldId id="329" r:id="rId84"/>
    <p:sldId id="330" r:id="rId85"/>
    <p:sldId id="331" r:id="rId86"/>
    <p:sldId id="332" r:id="rId87"/>
    <p:sldId id="333" r:id="rId88"/>
    <p:sldId id="334" r:id="rId89"/>
    <p:sldId id="335" r:id="rId90"/>
    <p:sldId id="336" r:id="rId91"/>
    <p:sldId id="337" r:id="rId92"/>
    <p:sldId id="338" r:id="rId93"/>
    <p:sldId id="339" r:id="rId94"/>
    <p:sldId id="340" r:id="rId95"/>
    <p:sldId id="341" r:id="rId96"/>
    <p:sldId id="342" r:id="rId9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86" d="100"/>
          <a:sy n="86" d="100"/>
        </p:scale>
        <p:origin x="1116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07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ableStyles" Target="tableStyle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presProps" Target="presProps.xml"/><Relationship Id="rId10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6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51C3CF19-9E3C-4733-BEDD-A2F33B616C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6830ACB9-2EDA-4D5B-A6A0-BA6D9E910A02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9AB5385E-570E-4830-9912-05F68A9167A5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9157" name="Rectangle 5">
            <a:extLst>
              <a:ext uri="{FF2B5EF4-FFF2-40B4-BE49-F238E27FC236}">
                <a16:creationId xmlns:a16="http://schemas.microsoft.com/office/drawing/2014/main" id="{12F5856D-792C-4310-A9C5-33A60A9920C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9158" name="Rectangle 6">
            <a:extLst>
              <a:ext uri="{FF2B5EF4-FFF2-40B4-BE49-F238E27FC236}">
                <a16:creationId xmlns:a16="http://schemas.microsoft.com/office/drawing/2014/main" id="{8B19C56D-2A9A-4568-9CC9-3FE4ADAD95F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9159" name="Rectangle 7">
            <a:extLst>
              <a:ext uri="{FF2B5EF4-FFF2-40B4-BE49-F238E27FC236}">
                <a16:creationId xmlns:a16="http://schemas.microsoft.com/office/drawing/2014/main" id="{982E8E3A-0574-428E-8335-7BF70075426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3D2B3F34-4547-43CF-9856-48B7B5CEBBB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BC4B6841-E4F3-405A-A26E-6F11738D8EC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7B20F248-DB59-476C-B68C-12D77D2CEE43}" type="slidenum">
              <a:rPr lang="en-US" altLang="en-US" sz="1200">
                <a:latin typeface="Times New Roman" panose="02020603050405020304" pitchFamily="18" charset="0"/>
              </a:rPr>
              <a:pPr/>
              <a:t>2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3532EEC9-01B8-461F-8598-92BB8795D01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59F002F-1053-4306-B789-70EED21F62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r>
              <a:rPr lang="en-US" altLang="en-US"/>
              <a:t>Visit course website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973D3313-FABA-499B-9853-9419164BE6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310DB6D2-E13A-4CEC-921F-54F3A83CE0C6}" type="slidenum">
              <a:rPr lang="en-US" altLang="en-US" sz="1200">
                <a:latin typeface="Times New Roman" panose="02020603050405020304" pitchFamily="18" charset="0"/>
              </a:rPr>
              <a:pPr/>
              <a:t>3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CD81B022-CF27-4DD0-A2F4-8375127EBFE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723DB7BE-16F6-4D37-8D50-7B7AB7B38A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r>
              <a:rPr lang="en-US" altLang="en-US"/>
              <a:t>Visit course website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C15282D-70CB-4DA6-AA35-B3500DCD3A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3DC37F19-9FF1-4F40-AC19-1E8879001971}" type="slidenum">
              <a:rPr lang="en-US" altLang="en-US" sz="1200">
                <a:latin typeface="Times New Roman" panose="02020603050405020304" pitchFamily="18" charset="0"/>
              </a:rPr>
              <a:pPr/>
              <a:t>9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58BA7CCB-1C99-4730-B0EA-1A2C4363F06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3860DB28-6A7F-42B9-A45E-12BB195557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r>
              <a:rPr lang="en-US" altLang="en-US"/>
              <a:t>Visit course website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8646401E-5481-4C88-9F76-BE0B5B0745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CFE10BAB-07EB-46DD-BDB5-2BD28340B190}" type="slidenum">
              <a:rPr lang="en-US" altLang="en-US" sz="1200">
                <a:latin typeface="Times New Roman" panose="02020603050405020304" pitchFamily="18" charset="0"/>
              </a:rPr>
              <a:pPr/>
              <a:t>15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A14447E4-DAFD-4608-9566-E726FAE8CB0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3E1D9195-F925-49F8-A92E-784E26EB1A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r>
              <a:rPr lang="en-US" altLang="en-US"/>
              <a:t>Visit course website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>
            <a:extLst>
              <a:ext uri="{FF2B5EF4-FFF2-40B4-BE49-F238E27FC236}">
                <a16:creationId xmlns:a16="http://schemas.microsoft.com/office/drawing/2014/main" id="{7FEB4513-4756-4E25-9F58-F1232F0421BF}"/>
              </a:ext>
            </a:extLst>
          </p:cNvPr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>
              <a:extLst>
                <a:ext uri="{FF2B5EF4-FFF2-40B4-BE49-F238E27FC236}">
                  <a16:creationId xmlns:a16="http://schemas.microsoft.com/office/drawing/2014/main" id="{57C996FE-FF46-4C7B-8209-C2DA2AE7733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>
                <a:extLst>
                  <a:ext uri="{FF2B5EF4-FFF2-40B4-BE49-F238E27FC236}">
                    <a16:creationId xmlns:a16="http://schemas.microsoft.com/office/drawing/2014/main" id="{C3826267-3B58-4D75-BF4A-2ABB6AC7743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/>
                <a:endParaRPr lang="en-GB" altLang="nl-NL"/>
              </a:p>
            </p:txBody>
          </p:sp>
          <p:sp>
            <p:nvSpPr>
              <p:cNvPr id="13" name="Rectangle 5">
                <a:extLst>
                  <a:ext uri="{FF2B5EF4-FFF2-40B4-BE49-F238E27FC236}">
                    <a16:creationId xmlns:a16="http://schemas.microsoft.com/office/drawing/2014/main" id="{72CE26D3-A502-4D3A-9F5C-C3F3B9BB24D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/>
                <a:endParaRPr lang="en-GB" altLang="nl-NL"/>
              </a:p>
            </p:txBody>
          </p:sp>
        </p:grpSp>
        <p:grpSp>
          <p:nvGrpSpPr>
            <p:cNvPr id="6" name="Group 6">
              <a:extLst>
                <a:ext uri="{FF2B5EF4-FFF2-40B4-BE49-F238E27FC236}">
                  <a16:creationId xmlns:a16="http://schemas.microsoft.com/office/drawing/2014/main" id="{BB8E7AA1-26D2-40FC-B7EE-4453C07F878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>
                <a:extLst>
                  <a:ext uri="{FF2B5EF4-FFF2-40B4-BE49-F238E27FC236}">
                    <a16:creationId xmlns:a16="http://schemas.microsoft.com/office/drawing/2014/main" id="{45ED75B5-B98D-4578-B53D-66F4FBC294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/>
                <a:endParaRPr lang="en-GB" altLang="nl-NL"/>
              </a:p>
            </p:txBody>
          </p:sp>
          <p:sp>
            <p:nvSpPr>
              <p:cNvPr id="11" name="Rectangle 8">
                <a:extLst>
                  <a:ext uri="{FF2B5EF4-FFF2-40B4-BE49-F238E27FC236}">
                    <a16:creationId xmlns:a16="http://schemas.microsoft.com/office/drawing/2014/main" id="{B1D14B78-D390-42A4-8930-848347E7A29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</a:defRPr>
                </a:lvl9pPr>
              </a:lstStyle>
              <a:p>
                <a:pPr eaLnBrk="1" hangingPunct="1"/>
                <a:endParaRPr lang="en-GB" altLang="nl-NL"/>
              </a:p>
            </p:txBody>
          </p:sp>
        </p:grpSp>
        <p:sp>
          <p:nvSpPr>
            <p:cNvPr id="7" name="Rectangle 9">
              <a:extLst>
                <a:ext uri="{FF2B5EF4-FFF2-40B4-BE49-F238E27FC236}">
                  <a16:creationId xmlns:a16="http://schemas.microsoft.com/office/drawing/2014/main" id="{D1408CBC-A83E-473F-A0F7-46B7C52A23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/>
              <a:endParaRPr lang="en-GB" altLang="nl-NL"/>
            </a:p>
          </p:txBody>
        </p:sp>
        <p:sp>
          <p:nvSpPr>
            <p:cNvPr id="8" name="Rectangle 10">
              <a:extLst>
                <a:ext uri="{FF2B5EF4-FFF2-40B4-BE49-F238E27FC236}">
                  <a16:creationId xmlns:a16="http://schemas.microsoft.com/office/drawing/2014/main" id="{0D466DBD-EF48-4C9B-B85D-721474DFDE1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/>
              <a:endParaRPr lang="en-GB" altLang="nl-NL"/>
            </a:p>
          </p:txBody>
        </p:sp>
        <p:sp>
          <p:nvSpPr>
            <p:cNvPr id="9" name="Rectangle 11">
              <a:extLst>
                <a:ext uri="{FF2B5EF4-FFF2-40B4-BE49-F238E27FC236}">
                  <a16:creationId xmlns:a16="http://schemas.microsoft.com/office/drawing/2014/main" id="{64A80113-F88B-4251-9108-FD556B0478E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</a:defRPr>
              </a:lvl9pPr>
            </a:lstStyle>
            <a:p>
              <a:pPr eaLnBrk="1" hangingPunct="1"/>
              <a:endParaRPr lang="en-GB" altLang="nl-NL"/>
            </a:p>
          </p:txBody>
        </p:sp>
      </p:grpSp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91096776-4981-422B-89CD-95707C4D9E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5" name="Rectangle 15">
            <a:extLst>
              <a:ext uri="{FF2B5EF4-FFF2-40B4-BE49-F238E27FC236}">
                <a16:creationId xmlns:a16="http://schemas.microsoft.com/office/drawing/2014/main" id="{4444787A-B155-4C6B-9AEF-87E487675AE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 algn="ctr">
              <a:defRPr sz="1400"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" name="Rectangle 16">
            <a:extLst>
              <a:ext uri="{FF2B5EF4-FFF2-40B4-BE49-F238E27FC236}">
                <a16:creationId xmlns:a16="http://schemas.microsoft.com/office/drawing/2014/main" id="{754BC738-8345-4E97-A4E0-2957E42DE4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3F1108C2-2FA0-412B-8938-07A5DF0AA7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184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A13E4DC9-0CAC-43D1-8127-76AEC2FCAE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BC746AA3-FAE6-403B-9A66-E8A4B12944D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B53DE7F6-ED5E-46A5-962C-2486C72B60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F92F2B-AC8A-46B5-BEF7-28915B017C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1553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9D6DC77E-BAE0-4DF1-946A-06245FA2ED6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6C5C5324-4935-4291-BFFF-4E2563E2047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5F8B300A-5912-45F5-AAAA-4E318B11472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A15CF3-A082-41C8-B520-921A023F5A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5482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7D011148-8AD9-4591-BCC0-3FC3BA14744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DDDBF47F-7B72-4D49-B793-E60E4A559E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826FA9B6-8ED3-446F-AEBB-DF55BD1D59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31D112-235D-44A0-A4E1-5934A16C2A3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45994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CB51B0A8-888B-4EF3-A58E-7168B6C42C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488268D6-C279-4186-A94A-EA7AFA1839C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B14C8B1F-AC47-46C8-897B-9095C62AEA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FAFB0D-6946-4C75-939C-62A5449869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05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45788597-D30D-4BD8-9C55-D58BB79D13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35B55840-6A3F-4648-83B9-8D69932077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5CB92FFB-62F1-45EA-8755-868224A50C5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CA7A12-FD2A-4300-A41A-9A29D5C61FE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3716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11E5EF1C-9141-4C55-96C3-73C1743F32B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94B47F78-431F-4D9B-BA06-C43B52B01E7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D514A786-FC3C-4DAF-9084-F0F685950BF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CA4DD2-B4A4-48BC-9818-0054E33D088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828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466C071A-05F5-4B33-A94B-96484689AA4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66792374-7BBF-4600-BF71-9B9A3414288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E93E7ECD-3373-4B86-9F95-DD4395FC9D1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CBA9E-A9DC-4995-8911-149B687484C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1108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27DAFC92-A401-4713-845C-EF70C5B2EE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3D7F0665-1776-4059-AF41-8B0553DF806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CD4F6F88-A655-43FA-8A3E-31844A6E490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7290A3-4011-49D1-BB2B-225EA8B9FD2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3844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09F55C46-9B47-4B78-B57A-BC95773240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5DFF1145-5417-4405-A39C-05CCC2516BB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DD24F799-70F0-46EC-A028-BEF4C8342F2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498D0-5968-496F-8AA6-B6D058E9736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0786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97338711-95A6-4533-9B7B-FA90B802881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141A4707-75B8-46A0-84A3-999DDCFF733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EE3FC885-CEA1-4212-A04F-EBEB9E852A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59558-C5BE-49C5-94AE-853987E1DF9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0763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182688" y="2017713"/>
            <a:ext cx="77724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79475996-E18A-491C-9FE7-15AF2A5C3C6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7180C00E-F526-4375-8DFD-626C79AF3FF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1480AF56-D67A-4C20-956C-98FBFCC800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08AB46-5982-4BD3-8BE2-D0370E2C71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44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F6E5B3F4-A497-4AC1-8C39-B2CC3CB1DE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2D3696F7-F04F-425F-B4A8-2D0FFCC0B8A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4ABB8A38-5736-4FD3-859D-A820623C81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A2DE4-F181-4C0C-8371-2280353A44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1274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8F8CDFCA-58DE-4C02-9036-6FEF73EA33E4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4F2E5E1-DC0D-4A66-8157-572EC00D8A06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6A12BED-0266-497D-B93F-054D4C020BE1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C0FBF65-9898-462A-855E-5B597AA27B58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3D8DC6B-A062-4393-8745-D65EBA971D95}"/>
              </a:ext>
            </a:extLst>
          </p:cNvPr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>
            <a:extLst>
              <a:ext uri="{FF2B5EF4-FFF2-40B4-BE49-F238E27FC236}">
                <a16:creationId xmlns:a16="http://schemas.microsoft.com/office/drawing/2014/main" id="{7D95E51A-BA55-4A2A-A07D-725798A7FFE6}"/>
              </a:ext>
            </a:extLst>
          </p:cNvPr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>
            <a:extLst>
              <a:ext uri="{FF2B5EF4-FFF2-40B4-BE49-F238E27FC236}">
                <a16:creationId xmlns:a16="http://schemas.microsoft.com/office/drawing/2014/main" id="{D5EB4075-409C-446D-9DF9-43CC0AF2D044}"/>
              </a:ext>
            </a:extLst>
          </p:cNvPr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>
            <a:extLst>
              <a:ext uri="{FF2B5EF4-FFF2-40B4-BE49-F238E27FC236}">
                <a16:creationId xmlns:a16="http://schemas.microsoft.com/office/drawing/2014/main" id="{B6B946BA-C54E-4506-94E8-FE0761F101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>
            <a:extLst>
              <a:ext uri="{FF2B5EF4-FFF2-40B4-BE49-F238E27FC236}">
                <a16:creationId xmlns:a16="http://schemas.microsoft.com/office/drawing/2014/main" id="{89AC3266-6441-46C3-B32F-5D09083279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6155" name="Rectangle 11">
            <a:extLst>
              <a:ext uri="{FF2B5EF4-FFF2-40B4-BE49-F238E27FC236}">
                <a16:creationId xmlns:a16="http://schemas.microsoft.com/office/drawing/2014/main" id="{5D74391A-AA04-4FF8-A343-D7D10A26E8E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8006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6" name="Rectangle 12">
            <a:extLst>
              <a:ext uri="{FF2B5EF4-FFF2-40B4-BE49-F238E27FC236}">
                <a16:creationId xmlns:a16="http://schemas.microsoft.com/office/drawing/2014/main" id="{3A60B4B5-801A-43F7-8FEE-E4568DECDE1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57200" y="6324600"/>
            <a:ext cx="3733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0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7" name="Rectangle 13">
            <a:extLst>
              <a:ext uri="{FF2B5EF4-FFF2-40B4-BE49-F238E27FC236}">
                <a16:creationId xmlns:a16="http://schemas.microsoft.com/office/drawing/2014/main" id="{CA573190-17C5-4BCE-92AA-676AAD07E2F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780E7E27-F96A-4FB8-9C7C-9DA8831F3CA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mepna.org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x10.co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bus.org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meplug.org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helon.com/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thermanage.com/ethernet/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sb.org/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avi.org/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ctweb.com/" TargetMode="Externa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homerf.org/" TargetMode="Externa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bluetooth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hiperlan2.com/" TargetMode="Externa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da.org/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17.pn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salutation.org/" TargetMode="Externa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slp.org/" TargetMode="External"/><Relationship Id="rId2" Type="http://schemas.openxmlformats.org/officeDocument/2006/relationships/hyperlink" Target="http://www.srvloc.org/" TargetMode="Externa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ni.org/" TargetMode="External"/><Relationship Id="rId2" Type="http://schemas.openxmlformats.org/officeDocument/2006/relationships/hyperlink" Target="http://www.sun.com/jin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asis-open.org/cover/upnp-examples.txt" TargetMode="External"/><Relationship Id="rId2" Type="http://schemas.openxmlformats.org/officeDocument/2006/relationships/hyperlink" Target="http://www.upnp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4.wmf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25.wmf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6.wmf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roconf.org/" TargetMode="Externa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4FE58572-B5C6-4C1B-B90E-557D59FDEB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Smart Home Technologies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9876033-8D7C-44A4-BB3A-4EE5B385E5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7400" y="2667000"/>
            <a:ext cx="4456113" cy="281940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/>
              <a:t>Networking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3691AA83-1E3F-4FEB-B4A0-7CCC489AF8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Networking for Smart Homes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4B3017C-F836-4D43-A058-4E42508BA9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Requirements</a:t>
            </a:r>
          </a:p>
          <a:p>
            <a:pPr eaLnBrk="1" hangingPunct="1"/>
            <a:r>
              <a:rPr lang="en-US" altLang="en-US"/>
              <a:t>Network Topologies</a:t>
            </a:r>
          </a:p>
          <a:p>
            <a:pPr eaLnBrk="1" hangingPunct="1"/>
            <a:r>
              <a:rPr lang="en-US" altLang="en-US"/>
              <a:t>Technologies</a:t>
            </a:r>
          </a:p>
          <a:p>
            <a:pPr lvl="1" eaLnBrk="1" hangingPunct="1"/>
            <a:r>
              <a:rPr lang="en-US" altLang="en-US"/>
              <a:t>Networking</a:t>
            </a:r>
          </a:p>
          <a:p>
            <a:pPr eaLnBrk="1" hangingPunct="1"/>
            <a:r>
              <a:rPr lang="en-US" altLang="en-US"/>
              <a:t>Service Discovery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4969B796-7CDC-42B8-A3E8-9510AB00D6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Requirements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34AB243-2C1A-4089-839C-76850033E0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772400" cy="45354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/>
              <a:t>Noise Rejection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Network has to allow for reliable communication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Requires preservation of data and synchronization of data lines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Bandwidth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Smart Homes can contain many sensors and actuators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Sensor data can be generated at different rates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Connectivity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Sensors have to be connected to processing units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Integration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Network structures have to be integrated into buildings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Privacy and Security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/>
              <a:t>Smart Home networks will transfer private and sensitive data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2400"/>
          </a:p>
          <a:p>
            <a:pPr eaLnBrk="1" hangingPunct="1"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ome1">
            <a:extLst>
              <a:ext uri="{FF2B5EF4-FFF2-40B4-BE49-F238E27FC236}">
                <a16:creationId xmlns:a16="http://schemas.microsoft.com/office/drawing/2014/main" id="{14BA961B-D781-49B9-9127-57F971529D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905000"/>
            <a:ext cx="5791200" cy="433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3">
            <a:extLst>
              <a:ext uri="{FF2B5EF4-FFF2-40B4-BE49-F238E27FC236}">
                <a16:creationId xmlns:a16="http://schemas.microsoft.com/office/drawing/2014/main" id="{B4B08EF5-DF94-43C4-BCC7-07766B999D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/>
              <a:t>Bandwidth Requirements Example</a:t>
            </a:r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56B79916-62A3-41ED-8C0B-76BE4B6AE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Camera (15) – 320x240, 8-bit color</a:t>
            </a:r>
          </a:p>
          <a:p>
            <a:pPr eaLnBrk="1" hangingPunct="1"/>
            <a:r>
              <a:rPr lang="en-US" altLang="en-US" sz="2800"/>
              <a:t>Motion (15) – distance, direction, velocity</a:t>
            </a:r>
          </a:p>
          <a:p>
            <a:pPr eaLnBrk="1" hangingPunct="1"/>
            <a:r>
              <a:rPr lang="en-US" altLang="en-US" sz="2800"/>
              <a:t>Temperature (12)</a:t>
            </a:r>
          </a:p>
          <a:p>
            <a:pPr eaLnBrk="1" hangingPunct="1"/>
            <a:r>
              <a:rPr lang="en-US" altLang="en-US" sz="2800"/>
              <a:t>Humidity (12)</a:t>
            </a:r>
          </a:p>
          <a:p>
            <a:pPr eaLnBrk="1" hangingPunct="1"/>
            <a:r>
              <a:rPr lang="en-US" altLang="en-US" sz="2800"/>
              <a:t>Light (12) – frequency, intensity</a:t>
            </a:r>
          </a:p>
          <a:p>
            <a:pPr eaLnBrk="1" hangingPunct="1"/>
            <a:r>
              <a:rPr lang="en-US" altLang="en-US" sz="2800"/>
              <a:t>Microphone (12) – 8000 Hz</a:t>
            </a:r>
          </a:p>
          <a:p>
            <a:pPr eaLnBrk="1" hangingPunct="1"/>
            <a:r>
              <a:rPr lang="en-US" altLang="en-US" sz="2800"/>
              <a:t>Gas (4)</a:t>
            </a:r>
          </a:p>
          <a:p>
            <a:pPr eaLnBrk="1" hangingPunct="1"/>
            <a:r>
              <a:rPr lang="en-US" altLang="en-US" sz="2800"/>
              <a:t>Pressure (100)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A4E1DA9-4CE8-4C26-B0F7-0CCB4D0D4E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Bandwidth Requirements</a:t>
            </a:r>
          </a:p>
        </p:txBody>
      </p:sp>
      <p:graphicFrame>
        <p:nvGraphicFramePr>
          <p:cNvPr id="163843" name="Group 3">
            <a:extLst>
              <a:ext uri="{FF2B5EF4-FFF2-40B4-BE49-F238E27FC236}">
                <a16:creationId xmlns:a16="http://schemas.microsoft.com/office/drawing/2014/main" id="{D4C27880-10F6-4BC9-B94D-C5FADD3ED325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990600" y="1905000"/>
          <a:ext cx="7772400" cy="3968750"/>
        </p:xfrm>
        <a:graphic>
          <a:graphicData uri="http://schemas.openxmlformats.org/drawingml/2006/table">
            <a:tbl>
              <a:tblPr/>
              <a:tblGrid>
                <a:gridCol w="1943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Sensor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Number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Bits/sec (1)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Bits/sec (total)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1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Camera (320x240) 8-bit color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184,320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2,764,800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Motion (dir/dis/vel)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15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48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720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Temperature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16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192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78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Humidity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16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192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Light (inten/freq)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32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384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Microphone (8KHz)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64,000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768,000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78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Gas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16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64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Pressure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16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1600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626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Total</a:t>
                      </a:r>
                    </a:p>
                  </a:txBody>
                  <a:tcPr marT="45724" marB="4572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182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248,464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3,535,952</a:t>
                      </a:r>
                    </a:p>
                  </a:txBody>
                  <a:tcPr marT="45724" marB="4572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DAB51A1C-C0FB-4F73-A2F6-D13B4C422A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Other Bandwidth Requirements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D7A9644-0A42-47B5-8116-5134D2F1622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Audio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Phones (16 kHz, 8 bit)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Radios (44 kHz, 16 bit)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TVs (44 kHz, 16 bit)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Media players (44 kHz, 16 bit)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Monitoring (16 kHz, 8 bit)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2.4 Mbits/sec (one each)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Internet, control, …</a:t>
            </a:r>
          </a:p>
        </p:txBody>
      </p:sp>
      <p:sp>
        <p:nvSpPr>
          <p:cNvPr id="11268" name="Rectangle 4">
            <a:extLst>
              <a:ext uri="{FF2B5EF4-FFF2-40B4-BE49-F238E27FC236}">
                <a16:creationId xmlns:a16="http://schemas.microsoft.com/office/drawing/2014/main" id="{47B95F53-48D9-4026-88D3-C15036F0FEF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Video</a:t>
            </a:r>
          </a:p>
          <a:p>
            <a:pPr lvl="1" eaLnBrk="1" hangingPunct="1"/>
            <a:r>
              <a:rPr lang="en-US" altLang="en-US" sz="2000"/>
              <a:t>Phones (30fps, 320x240, 8-bit color)</a:t>
            </a:r>
          </a:p>
          <a:p>
            <a:pPr lvl="1" eaLnBrk="1" hangingPunct="1"/>
            <a:r>
              <a:rPr lang="en-US" altLang="en-US" sz="2000"/>
              <a:t>TVs (60 fps, 1024x768, 24-bit color)</a:t>
            </a:r>
          </a:p>
          <a:p>
            <a:pPr lvl="1" eaLnBrk="1" hangingPunct="1"/>
            <a:r>
              <a:rPr lang="en-US" altLang="en-US" sz="2000"/>
              <a:t>Video players (60 fps, 1024x768, 24-bit color)</a:t>
            </a:r>
          </a:p>
          <a:p>
            <a:pPr lvl="1" eaLnBrk="1" hangingPunct="1"/>
            <a:r>
              <a:rPr lang="en-US" altLang="en-US" sz="2000"/>
              <a:t>Monitoring (30 fps, 320x240, 8-bit color)</a:t>
            </a:r>
          </a:p>
          <a:p>
            <a:pPr eaLnBrk="1" hangingPunct="1"/>
            <a:r>
              <a:rPr lang="en-US" altLang="en-US" sz="2400"/>
              <a:t>~6.9 Gbits/sec (one each)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24C700A2-DC12-43B6-9192-4BC3EFA6C1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Other Bandwidth Requirements</a:t>
            </a:r>
          </a:p>
        </p:txBody>
      </p:sp>
      <p:pic>
        <p:nvPicPr>
          <p:cNvPr id="12291" name="Picture 3">
            <a:extLst>
              <a:ext uri="{FF2B5EF4-FFF2-40B4-BE49-F238E27FC236}">
                <a16:creationId xmlns:a16="http://schemas.microsoft.com/office/drawing/2014/main" id="{ECBCA1EF-A83D-4FAD-8E46-5E2A297DF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981200"/>
            <a:ext cx="7696200" cy="443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6BAFA60-5EA0-4D02-A196-B028610A85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Other Network Requirements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1F307F1-FAEE-43B5-A28E-93F9B235AF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Worst-case throughput:  10 Gbits/sec</a:t>
            </a:r>
          </a:p>
          <a:p>
            <a:pPr eaLnBrk="1" hangingPunct="1"/>
            <a:r>
              <a:rPr lang="en-US" altLang="en-US"/>
              <a:t>Maximum throughput: 5 Gbits/sec</a:t>
            </a:r>
          </a:p>
          <a:p>
            <a:pPr eaLnBrk="1" hangingPunct="1"/>
            <a:r>
              <a:rPr lang="en-US" altLang="en-US"/>
              <a:t>Quality of Service (QoS)</a:t>
            </a:r>
          </a:p>
          <a:p>
            <a:pPr lvl="1" eaLnBrk="1" hangingPunct="1"/>
            <a:r>
              <a:rPr lang="en-US" altLang="en-US"/>
              <a:t>Audio, video</a:t>
            </a:r>
          </a:p>
          <a:p>
            <a:pPr eaLnBrk="1" hangingPunct="1"/>
            <a:r>
              <a:rPr lang="en-US" altLang="en-US"/>
              <a:t>Plug and play (service discovery)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C5DBFCA-CFAF-46B3-B85A-E2F75C929A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 Topologies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9D46083-2058-4A35-8A3A-F6CA5E2030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7724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Infrastructure-Based Networks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Pre-defined routes through the network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Nodes can directly address each other and routers forward packets appropriately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Addition of nodes changes the routing pattern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Point-To-Point Networks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Every node has a connection to every other node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Communication is directly between the nodes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High overhead setting up the connections for new nodes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Ad-Hoc Networks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Routes are determined “on the fly” and can change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Nodes forward signals for other nodes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Addition of nodes can be handled relatively straightforwardly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0E1C651-8995-4A24-964D-5AF1BA57A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Topologies (Point-to-Point)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481E2EE1-0BAD-481C-B901-1478B6D867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17763" y="2032000"/>
            <a:ext cx="620236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Every device is connected to every other device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Good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simplest approach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no addressing needed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everyone is your neighbor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you can always talk to your neighbor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Bad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number of ports/lines grow relatively quickly with the number of devices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/>
          </a:p>
        </p:txBody>
      </p:sp>
      <p:sp>
        <p:nvSpPr>
          <p:cNvPr id="16388" name="Line 4">
            <a:extLst>
              <a:ext uri="{FF2B5EF4-FFF2-40B4-BE49-F238E27FC236}">
                <a16:creationId xmlns:a16="http://schemas.microsoft.com/office/drawing/2014/main" id="{7F18AA9D-38F4-4A01-9388-9873D3172244}"/>
              </a:ext>
            </a:extLst>
          </p:cNvPr>
          <p:cNvSpPr>
            <a:spLocks noChangeShapeType="1"/>
          </p:cNvSpPr>
          <p:nvPr/>
        </p:nvSpPr>
        <p:spPr bwMode="auto">
          <a:xfrm>
            <a:off x="1082675" y="4008438"/>
            <a:ext cx="320675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89" name="Line 5">
            <a:extLst>
              <a:ext uri="{FF2B5EF4-FFF2-40B4-BE49-F238E27FC236}">
                <a16:creationId xmlns:a16="http://schemas.microsoft.com/office/drawing/2014/main" id="{ED2CE6F8-2C43-4FFB-A813-27C288989CBE}"/>
              </a:ext>
            </a:extLst>
          </p:cNvPr>
          <p:cNvSpPr>
            <a:spLocks noChangeShapeType="1"/>
          </p:cNvSpPr>
          <p:nvPr/>
        </p:nvSpPr>
        <p:spPr bwMode="auto">
          <a:xfrm>
            <a:off x="1082675" y="3032125"/>
            <a:ext cx="320675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90" name="Line 6">
            <a:extLst>
              <a:ext uri="{FF2B5EF4-FFF2-40B4-BE49-F238E27FC236}">
                <a16:creationId xmlns:a16="http://schemas.microsoft.com/office/drawing/2014/main" id="{A0758F64-7780-4DEC-AB45-2A78D5A6867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85825" y="3140075"/>
            <a:ext cx="698500" cy="74612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91" name="Line 7">
            <a:extLst>
              <a:ext uri="{FF2B5EF4-FFF2-40B4-BE49-F238E27FC236}">
                <a16:creationId xmlns:a16="http://schemas.microsoft.com/office/drawing/2014/main" id="{14813B36-44CF-4480-9287-1364DE256B41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075" y="3170238"/>
            <a:ext cx="701675" cy="639762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92" name="Line 8">
            <a:extLst>
              <a:ext uri="{FF2B5EF4-FFF2-40B4-BE49-F238E27FC236}">
                <a16:creationId xmlns:a16="http://schemas.microsoft.com/office/drawing/2014/main" id="{D01F5CCA-2BA6-4F68-83FF-D489819C697C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638" y="3216275"/>
            <a:ext cx="0" cy="63976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93" name="Line 9">
            <a:extLst>
              <a:ext uri="{FF2B5EF4-FFF2-40B4-BE49-F238E27FC236}">
                <a16:creationId xmlns:a16="http://schemas.microsoft.com/office/drawing/2014/main" id="{360FD688-D04A-4BAB-AF4E-1FC9D99BF901}"/>
              </a:ext>
            </a:extLst>
          </p:cNvPr>
          <p:cNvSpPr>
            <a:spLocks noChangeShapeType="1"/>
          </p:cNvSpPr>
          <p:nvPr/>
        </p:nvSpPr>
        <p:spPr bwMode="auto">
          <a:xfrm>
            <a:off x="1830388" y="3200400"/>
            <a:ext cx="0" cy="77787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6394" name="Rectangle 10">
            <a:extLst>
              <a:ext uri="{FF2B5EF4-FFF2-40B4-BE49-F238E27FC236}">
                <a16:creationId xmlns:a16="http://schemas.microsoft.com/office/drawing/2014/main" id="{B967F9D8-196F-4F54-ABD7-E431F212B9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2682875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16395" name="Rectangle 11">
            <a:extLst>
              <a:ext uri="{FF2B5EF4-FFF2-40B4-BE49-F238E27FC236}">
                <a16:creationId xmlns:a16="http://schemas.microsoft.com/office/drawing/2014/main" id="{A9EE0E1B-1C15-4399-9DCF-2FF271774A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7475" y="2682875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16396" name="Rectangle 12">
            <a:extLst>
              <a:ext uri="{FF2B5EF4-FFF2-40B4-BE49-F238E27FC236}">
                <a16:creationId xmlns:a16="http://schemas.microsoft.com/office/drawing/2014/main" id="{E470B059-7B31-4A1B-903C-59B7480931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36893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16397" name="Rectangle 13">
            <a:extLst>
              <a:ext uri="{FF2B5EF4-FFF2-40B4-BE49-F238E27FC236}">
                <a16:creationId xmlns:a16="http://schemas.microsoft.com/office/drawing/2014/main" id="{FDA99828-BFE3-4043-B869-448C17404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350" y="36893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7185A8C-CE9A-4491-8E71-3F8D9847D4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Topologies (Hierarchy)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4BA3E72C-5A7D-4CEE-A1F9-2B2E26347F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676525" y="2124075"/>
            <a:ext cx="59594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Devices are connected via hubs to other devices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If everyone is connected to a single hub, it is called a Star topology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Good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fewer connections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devices can have neighborhoods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Bad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you need an address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you may have to wait to talk to a neighbor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asymmetric communication with some devices</a:t>
            </a: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4721C975-FE01-4CCF-919B-062648EF9E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24701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B8862CFF-6D45-43B5-88CA-ED330033B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3367088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9F23F7F1-F81F-45AF-83D9-834B26A3A0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42989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63565D19-B5F6-4128-8F6A-F280B8205F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5211763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sp>
        <p:nvSpPr>
          <p:cNvPr id="17416" name="Oval 8">
            <a:extLst>
              <a:ext uri="{FF2B5EF4-FFF2-40B4-BE49-F238E27FC236}">
                <a16:creationId xmlns:a16="http://schemas.microsoft.com/office/drawing/2014/main" id="{D2A07C96-C13D-47A6-A472-4F38769A64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9875" y="3170238"/>
            <a:ext cx="274638" cy="2730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GB" altLang="nl-NL"/>
          </a:p>
        </p:txBody>
      </p:sp>
      <p:sp>
        <p:nvSpPr>
          <p:cNvPr id="17417" name="Oval 9">
            <a:extLst>
              <a:ext uri="{FF2B5EF4-FFF2-40B4-BE49-F238E27FC236}">
                <a16:creationId xmlns:a16="http://schemas.microsoft.com/office/drawing/2014/main" id="{A81AF6F4-12EA-460E-97C1-7A833951F4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5588" y="4953000"/>
            <a:ext cx="274637" cy="2730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GB" altLang="nl-NL"/>
          </a:p>
        </p:txBody>
      </p:sp>
      <p:sp>
        <p:nvSpPr>
          <p:cNvPr id="17418" name="Oval 10">
            <a:extLst>
              <a:ext uri="{FF2B5EF4-FFF2-40B4-BE49-F238E27FC236}">
                <a16:creationId xmlns:a16="http://schemas.microsoft.com/office/drawing/2014/main" id="{972B00C0-93B1-42CA-AD7C-F181C09880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6425" y="4084638"/>
            <a:ext cx="274638" cy="2730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GB" altLang="nl-NL"/>
          </a:p>
        </p:txBody>
      </p:sp>
      <p:sp>
        <p:nvSpPr>
          <p:cNvPr id="17419" name="Line 11">
            <a:extLst>
              <a:ext uri="{FF2B5EF4-FFF2-40B4-BE49-F238E27FC236}">
                <a16:creationId xmlns:a16="http://schemas.microsoft.com/office/drawing/2014/main" id="{316C4CF9-66CA-4935-96D1-616C7E26642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5165725"/>
            <a:ext cx="427038" cy="381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7420" name="Line 12">
            <a:extLst>
              <a:ext uri="{FF2B5EF4-FFF2-40B4-BE49-F238E27FC236}">
                <a16:creationId xmlns:a16="http://schemas.microsoft.com/office/drawing/2014/main" id="{243073E7-55C8-4BAC-ABEC-B8450FD5E62B}"/>
              </a:ext>
            </a:extLst>
          </p:cNvPr>
          <p:cNvSpPr>
            <a:spLocks noChangeShapeType="1"/>
          </p:cNvSpPr>
          <p:nvPr/>
        </p:nvSpPr>
        <p:spPr bwMode="auto">
          <a:xfrm>
            <a:off x="1127125" y="4632325"/>
            <a:ext cx="427038" cy="36671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7421" name="Line 13">
            <a:extLst>
              <a:ext uri="{FF2B5EF4-FFF2-40B4-BE49-F238E27FC236}">
                <a16:creationId xmlns:a16="http://schemas.microsoft.com/office/drawing/2014/main" id="{ED437D3A-1DE2-45DB-8BB1-603F508E9D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3382963"/>
            <a:ext cx="442913" cy="334962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7422" name="Line 14">
            <a:extLst>
              <a:ext uri="{FF2B5EF4-FFF2-40B4-BE49-F238E27FC236}">
                <a16:creationId xmlns:a16="http://schemas.microsoft.com/office/drawing/2014/main" id="{2DD3900A-2C3F-4582-B3C5-3F643D12F927}"/>
              </a:ext>
            </a:extLst>
          </p:cNvPr>
          <p:cNvSpPr>
            <a:spLocks noChangeShapeType="1"/>
          </p:cNvSpPr>
          <p:nvPr/>
        </p:nvSpPr>
        <p:spPr bwMode="auto">
          <a:xfrm>
            <a:off x="1143000" y="2819400"/>
            <a:ext cx="427038" cy="411163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7423" name="Line 15">
            <a:extLst>
              <a:ext uri="{FF2B5EF4-FFF2-40B4-BE49-F238E27FC236}">
                <a16:creationId xmlns:a16="http://schemas.microsoft.com/office/drawing/2014/main" id="{1C91FDB1-2764-4C63-B998-1E6E1B5FEA1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722438" y="4359275"/>
            <a:ext cx="258762" cy="6096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7424" name="Line 16">
            <a:extLst>
              <a:ext uri="{FF2B5EF4-FFF2-40B4-BE49-F238E27FC236}">
                <a16:creationId xmlns:a16="http://schemas.microsoft.com/office/drawing/2014/main" id="{1D858480-AABB-4258-B5C8-A178AD6FF55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22438" y="3429000"/>
            <a:ext cx="258762" cy="655638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BDAE7194-C388-4893-AD88-B071AEB10B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Topologies (Broadcast)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164658E-8546-4DD9-A118-907210D8BB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98675" y="2124075"/>
            <a:ext cx="653732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All of the devices are connected to a single wire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Good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single wire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everyone is your neighbor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Bad points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you need an address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you may have to wait to talk to anyone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collisions can occur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communication times become statistical 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D6D4A4FF-D9D0-45C5-B120-63DC3FE9DF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24701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9D9A1106-CE8E-4F2D-8AFA-8570EB0098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3367088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18438" name="Rectangle 6">
            <a:extLst>
              <a:ext uri="{FF2B5EF4-FFF2-40B4-BE49-F238E27FC236}">
                <a16:creationId xmlns:a16="http://schemas.microsoft.com/office/drawing/2014/main" id="{023B6B70-74CD-4D9D-97B3-25632078D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42989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18439" name="Rectangle 7">
            <a:extLst>
              <a:ext uri="{FF2B5EF4-FFF2-40B4-BE49-F238E27FC236}">
                <a16:creationId xmlns:a16="http://schemas.microsoft.com/office/drawing/2014/main" id="{E640BAA6-2749-4C60-8D65-C99EAC086A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5211763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sp>
        <p:nvSpPr>
          <p:cNvPr id="18440" name="Line 8">
            <a:extLst>
              <a:ext uri="{FF2B5EF4-FFF2-40B4-BE49-F238E27FC236}">
                <a16:creationId xmlns:a16="http://schemas.microsoft.com/office/drawing/2014/main" id="{56C70DB0-F935-47CB-9B77-22EDD638882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5546725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8441" name="Line 9">
            <a:extLst>
              <a:ext uri="{FF2B5EF4-FFF2-40B4-BE49-F238E27FC236}">
                <a16:creationId xmlns:a16="http://schemas.microsoft.com/office/drawing/2014/main" id="{824AE85C-76A8-4547-ABAC-6EC63970FD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4629150"/>
            <a:ext cx="304800" cy="317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8442" name="Line 10">
            <a:extLst>
              <a:ext uri="{FF2B5EF4-FFF2-40B4-BE49-F238E27FC236}">
                <a16:creationId xmlns:a16="http://schemas.microsoft.com/office/drawing/2014/main" id="{54963F6C-EF61-40A7-B139-93EF5FC8C3A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3717925"/>
            <a:ext cx="306388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8443" name="Line 11">
            <a:extLst>
              <a:ext uri="{FF2B5EF4-FFF2-40B4-BE49-F238E27FC236}">
                <a16:creationId xmlns:a16="http://schemas.microsoft.com/office/drawing/2014/main" id="{C6A1B601-8B0C-4F0A-961E-9C07EA0188A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43000" y="2817813"/>
            <a:ext cx="287338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8444" name="Line 12">
            <a:extLst>
              <a:ext uri="{FF2B5EF4-FFF2-40B4-BE49-F238E27FC236}">
                <a16:creationId xmlns:a16="http://schemas.microsoft.com/office/drawing/2014/main" id="{282B8E77-3B13-4FBC-9B8B-5003C97429E6}"/>
              </a:ext>
            </a:extLst>
          </p:cNvPr>
          <p:cNvSpPr>
            <a:spLocks noChangeShapeType="1"/>
          </p:cNvSpPr>
          <p:nvPr/>
        </p:nvSpPr>
        <p:spPr bwMode="auto">
          <a:xfrm>
            <a:off x="1449388" y="2819400"/>
            <a:ext cx="0" cy="272732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5B228B16-92A0-45C9-A3B8-5B3A6CF1E3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Physical Addresses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86044014-49B8-4F7A-BE12-DE9D1B7AFC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78063" y="2124075"/>
            <a:ext cx="66024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If more than two devices are on the same wire (bus), you will need an address to send and receive data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Approaches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/>
              <a:t>separate vs. combined data/address lines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/>
              <a:t>hardwired vs. selectable address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Issues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/>
              <a:t>as the number of devices increase, the address space (size of the address) must increase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/>
              <a:t>hardwired addresses may tell you nothing about the network topology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1800"/>
              <a:t>addresses will be used up by devices that might not be on-line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600"/>
              <a:t>so your address space may be too big, causing too much overhead </a:t>
            </a:r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39A56038-A950-4363-9A8C-A4D512721D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24701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19461" name="Rectangle 5">
            <a:extLst>
              <a:ext uri="{FF2B5EF4-FFF2-40B4-BE49-F238E27FC236}">
                <a16:creationId xmlns:a16="http://schemas.microsoft.com/office/drawing/2014/main" id="{88258B18-8E48-4A8F-B8BA-2D9E26E70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3367088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19462" name="Rectangle 6">
            <a:extLst>
              <a:ext uri="{FF2B5EF4-FFF2-40B4-BE49-F238E27FC236}">
                <a16:creationId xmlns:a16="http://schemas.microsoft.com/office/drawing/2014/main" id="{5FE09226-00E3-4697-8E11-E6DC07C2B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42989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19463" name="Rectangle 7">
            <a:extLst>
              <a:ext uri="{FF2B5EF4-FFF2-40B4-BE49-F238E27FC236}">
                <a16:creationId xmlns:a16="http://schemas.microsoft.com/office/drawing/2014/main" id="{5B4F249C-A2BB-4A4A-8C15-0E8EA0CC18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5211763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sp>
        <p:nvSpPr>
          <p:cNvPr id="19464" name="Line 8">
            <a:extLst>
              <a:ext uri="{FF2B5EF4-FFF2-40B4-BE49-F238E27FC236}">
                <a16:creationId xmlns:a16="http://schemas.microsoft.com/office/drawing/2014/main" id="{64519AF8-8579-4EB7-9042-C3547F27A68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5546725"/>
            <a:ext cx="836613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9465" name="Line 9">
            <a:extLst>
              <a:ext uri="{FF2B5EF4-FFF2-40B4-BE49-F238E27FC236}">
                <a16:creationId xmlns:a16="http://schemas.microsoft.com/office/drawing/2014/main" id="{12FF0308-2B55-403D-84B2-541A315F7E2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4629150"/>
            <a:ext cx="838200" cy="317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9466" name="Line 10">
            <a:extLst>
              <a:ext uri="{FF2B5EF4-FFF2-40B4-BE49-F238E27FC236}">
                <a16:creationId xmlns:a16="http://schemas.microsoft.com/office/drawing/2014/main" id="{F26CF522-6DD3-42FF-B1A1-D9F7FF1B58B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3714750"/>
            <a:ext cx="839788" cy="317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9467" name="Line 11">
            <a:extLst>
              <a:ext uri="{FF2B5EF4-FFF2-40B4-BE49-F238E27FC236}">
                <a16:creationId xmlns:a16="http://schemas.microsoft.com/office/drawing/2014/main" id="{AFC49874-EB7B-4444-B7FB-6EC182A0FB3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43000" y="2819400"/>
            <a:ext cx="820738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9468" name="Line 12">
            <a:extLst>
              <a:ext uri="{FF2B5EF4-FFF2-40B4-BE49-F238E27FC236}">
                <a16:creationId xmlns:a16="http://schemas.microsoft.com/office/drawing/2014/main" id="{0335AB74-09A6-4E3D-A477-DE94FF4C6F1C}"/>
              </a:ext>
            </a:extLst>
          </p:cNvPr>
          <p:cNvSpPr>
            <a:spLocks noChangeShapeType="1"/>
          </p:cNvSpPr>
          <p:nvPr/>
        </p:nvSpPr>
        <p:spPr bwMode="auto">
          <a:xfrm>
            <a:off x="1968500" y="2819400"/>
            <a:ext cx="0" cy="272732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19469" name="Text Box 13">
            <a:extLst>
              <a:ext uri="{FF2B5EF4-FFF2-40B4-BE49-F238E27FC236}">
                <a16:creationId xmlns:a16="http://schemas.microsoft.com/office/drawing/2014/main" id="{27CDAAC7-457D-4198-BDED-1F8015A881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5238" y="2459038"/>
            <a:ext cx="736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0001</a:t>
            </a:r>
          </a:p>
        </p:txBody>
      </p:sp>
      <p:sp>
        <p:nvSpPr>
          <p:cNvPr id="19470" name="Text Box 14">
            <a:extLst>
              <a:ext uri="{FF2B5EF4-FFF2-40B4-BE49-F238E27FC236}">
                <a16:creationId xmlns:a16="http://schemas.microsoft.com/office/drawing/2014/main" id="{29E565CA-1B76-46C3-8748-2DABDC72B8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3488" y="3359150"/>
            <a:ext cx="7794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1111</a:t>
            </a:r>
          </a:p>
        </p:txBody>
      </p:sp>
      <p:sp>
        <p:nvSpPr>
          <p:cNvPr id="19471" name="Text Box 15">
            <a:extLst>
              <a:ext uri="{FF2B5EF4-FFF2-40B4-BE49-F238E27FC236}">
                <a16:creationId xmlns:a16="http://schemas.microsoft.com/office/drawing/2014/main" id="{D42CC07D-3D1F-4418-B3EF-AA3B33E80E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9363" y="4273550"/>
            <a:ext cx="736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1000</a:t>
            </a:r>
          </a:p>
        </p:txBody>
      </p:sp>
      <p:sp>
        <p:nvSpPr>
          <p:cNvPr id="19472" name="Text Box 16">
            <a:extLst>
              <a:ext uri="{FF2B5EF4-FFF2-40B4-BE49-F238E27FC236}">
                <a16:creationId xmlns:a16="http://schemas.microsoft.com/office/drawing/2014/main" id="{83AE2D8B-FDAC-4305-9C5A-DDD0A86C9E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7775" y="5156200"/>
            <a:ext cx="736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1100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2CB88C46-8DE4-4070-8489-11E9BF9DA2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Virtual Addresses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089F2AF-048F-48DB-B399-85F299F965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1050" y="2124075"/>
            <a:ext cx="682942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A solution to some physical address problems is a virtual address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the address space (size of the address) can be reduced by only giving addresses to on-line devices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addresses can be set up to support network topology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Approaches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fixed vs. run-time addresses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universal vs. p-to-p addresses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Issues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how to assign them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their relationship to the physical address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000"/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D7112B3D-8625-40BC-84A5-5155F37E98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24701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BADB9DC2-12B2-4223-B3A0-D6BDB6815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3367088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20486" name="Rectangle 6">
            <a:extLst>
              <a:ext uri="{FF2B5EF4-FFF2-40B4-BE49-F238E27FC236}">
                <a16:creationId xmlns:a16="http://schemas.microsoft.com/office/drawing/2014/main" id="{DA33530C-ACB7-4BB7-8AD6-3B5B211317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4298950"/>
            <a:ext cx="777875" cy="70008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46B2892F-CAAE-46EB-8A1E-2E135959BE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838" y="5211763"/>
            <a:ext cx="777875" cy="7000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sp>
        <p:nvSpPr>
          <p:cNvPr id="20488" name="Line 8">
            <a:extLst>
              <a:ext uri="{FF2B5EF4-FFF2-40B4-BE49-F238E27FC236}">
                <a16:creationId xmlns:a16="http://schemas.microsoft.com/office/drawing/2014/main" id="{5D276711-EB66-4C98-8174-83F45FC336F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5546725"/>
            <a:ext cx="517525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20489" name="Line 9">
            <a:extLst>
              <a:ext uri="{FF2B5EF4-FFF2-40B4-BE49-F238E27FC236}">
                <a16:creationId xmlns:a16="http://schemas.microsoft.com/office/drawing/2014/main" id="{BA964645-C25F-4FC7-83B8-4B09326AF70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4629150"/>
            <a:ext cx="533400" cy="317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20490" name="Line 10">
            <a:extLst>
              <a:ext uri="{FF2B5EF4-FFF2-40B4-BE49-F238E27FC236}">
                <a16:creationId xmlns:a16="http://schemas.microsoft.com/office/drawing/2014/main" id="{A85C15DF-497E-4AC7-8133-C2557C8754F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27125" y="3716338"/>
            <a:ext cx="534988" cy="1587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20491" name="Line 11">
            <a:extLst>
              <a:ext uri="{FF2B5EF4-FFF2-40B4-BE49-F238E27FC236}">
                <a16:creationId xmlns:a16="http://schemas.microsoft.com/office/drawing/2014/main" id="{4FC272E8-5C0D-4F48-B706-3904232C6D2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143000" y="2819400"/>
            <a:ext cx="515938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20492" name="Line 12">
            <a:extLst>
              <a:ext uri="{FF2B5EF4-FFF2-40B4-BE49-F238E27FC236}">
                <a16:creationId xmlns:a16="http://schemas.microsoft.com/office/drawing/2014/main" id="{0921E6BE-A169-47EB-BF58-01629C28FBA9}"/>
              </a:ext>
            </a:extLst>
          </p:cNvPr>
          <p:cNvSpPr>
            <a:spLocks noChangeShapeType="1"/>
          </p:cNvSpPr>
          <p:nvPr/>
        </p:nvSpPr>
        <p:spPr bwMode="auto">
          <a:xfrm>
            <a:off x="1663700" y="2819400"/>
            <a:ext cx="0" cy="2727325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nl-NL"/>
          </a:p>
        </p:txBody>
      </p:sp>
      <p:sp>
        <p:nvSpPr>
          <p:cNvPr id="20493" name="Text Box 13">
            <a:extLst>
              <a:ext uri="{FF2B5EF4-FFF2-40B4-BE49-F238E27FC236}">
                <a16:creationId xmlns:a16="http://schemas.microsoft.com/office/drawing/2014/main" id="{B1AAACED-1DCE-47CB-B712-B2B8F1A2BB3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65238" y="2459038"/>
            <a:ext cx="4603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00</a:t>
            </a:r>
          </a:p>
        </p:txBody>
      </p:sp>
      <p:sp>
        <p:nvSpPr>
          <p:cNvPr id="20494" name="Text Box 14">
            <a:extLst>
              <a:ext uri="{FF2B5EF4-FFF2-40B4-BE49-F238E27FC236}">
                <a16:creationId xmlns:a16="http://schemas.microsoft.com/office/drawing/2014/main" id="{F31BD840-9E34-4043-82D6-B65987B961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9363" y="3359150"/>
            <a:ext cx="4603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01</a:t>
            </a:r>
          </a:p>
        </p:txBody>
      </p:sp>
      <p:sp>
        <p:nvSpPr>
          <p:cNvPr id="20495" name="Text Box 15">
            <a:extLst>
              <a:ext uri="{FF2B5EF4-FFF2-40B4-BE49-F238E27FC236}">
                <a16:creationId xmlns:a16="http://schemas.microsoft.com/office/drawing/2014/main" id="{0C1EF637-7F37-4D61-89F5-9ECBE9C989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9363" y="4273550"/>
            <a:ext cx="4603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10</a:t>
            </a:r>
          </a:p>
        </p:txBody>
      </p:sp>
      <p:sp>
        <p:nvSpPr>
          <p:cNvPr id="20496" name="Text Box 16">
            <a:extLst>
              <a:ext uri="{FF2B5EF4-FFF2-40B4-BE49-F238E27FC236}">
                <a16:creationId xmlns:a16="http://schemas.microsoft.com/office/drawing/2014/main" id="{374F1225-46C4-46FB-8DE8-D0C1143B3B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7775" y="5156200"/>
            <a:ext cx="4603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2000"/>
              <a:t>11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7CA9177-EF29-4E00-9F55-87C57DEBDF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 Technologies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3345074D-C581-4333-8713-2AACC988FC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322513"/>
            <a:ext cx="7772400" cy="31638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Wired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Phone 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Power 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New Wire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Wireless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RF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Infrared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/>
          </a:p>
          <a:p>
            <a:pPr lvl="1" eaLnBrk="1" hangingPunct="1">
              <a:lnSpc>
                <a:spcPct val="90000"/>
              </a:lnSpc>
            </a:pPr>
            <a:endParaRPr lang="en-US" altLang="en-US" sz="24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18D01C29-6B5A-4B1A-BDF0-14A346BEAB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/>
              <a:t>Wired Network Technology Examples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2B995EBD-7C02-4294-BB86-3945DD278B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Phone 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Home Phoneline Networking Alliance (HomePNA)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Power 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X10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Consumer Electronics Bus (CEBus)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HomePlug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LonWorks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New wire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Ethernet (coax, twisted pair, optical fiber)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Universal Serial Bus (USB)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IEEE 1394 Firewire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Home Audio Video Interoperability (HAVi)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Specialty: audio, video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AB7F9E4-AFD7-455A-AB77-F4A127F592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Phoneline Networking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19D2ED2-737E-478A-8365-7890EBFB04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Home Phoneline Networking Alliance (HomePNA)</a:t>
            </a:r>
          </a:p>
          <a:p>
            <a:pPr lvl="1" eaLnBrk="1" hangingPunct="1"/>
            <a:r>
              <a:rPr lang="en-US" altLang="en-US" sz="2400">
                <a:hlinkClick r:id="rId2"/>
              </a:rPr>
              <a:t>www.homepna.org</a:t>
            </a:r>
            <a:r>
              <a:rPr lang="en-US" altLang="en-US" sz="2400"/>
              <a:t> </a:t>
            </a:r>
          </a:p>
          <a:p>
            <a:pPr eaLnBrk="1" hangingPunct="1"/>
            <a:r>
              <a:rPr lang="en-US" altLang="en-US" sz="2800"/>
              <a:t>IEEE 802.3 (Ethernet)</a:t>
            </a:r>
          </a:p>
          <a:p>
            <a:pPr lvl="1" eaLnBrk="1" hangingPunct="1"/>
            <a:r>
              <a:rPr lang="en-US" altLang="en-US" sz="2400"/>
              <a:t>Carrier Sense Multiple Access with Collision Detect (CSMA/CD)</a:t>
            </a:r>
          </a:p>
          <a:p>
            <a:pPr eaLnBrk="1" hangingPunct="1"/>
            <a:r>
              <a:rPr lang="en-US" altLang="en-US" sz="2800"/>
              <a:t>10 Mbps (HPNA 2.0)</a:t>
            </a:r>
          </a:p>
          <a:p>
            <a:pPr eaLnBrk="1" hangingPunct="1"/>
            <a:r>
              <a:rPr lang="en-US" altLang="en-US" sz="2800"/>
              <a:t>Length: 500 feet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8127AEA-ED56-4BF9-AED0-D45702117F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HomePNA Packet</a:t>
            </a:r>
          </a:p>
        </p:txBody>
      </p:sp>
      <p:pic>
        <p:nvPicPr>
          <p:cNvPr id="25603" name="Picture 3">
            <a:extLst>
              <a:ext uri="{FF2B5EF4-FFF2-40B4-BE49-F238E27FC236}">
                <a16:creationId xmlns:a16="http://schemas.microsoft.com/office/drawing/2014/main" id="{2B72ED1D-A403-4C93-9312-9593AF2477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286000"/>
            <a:ext cx="7262813" cy="3303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3C83EE2-9896-4C01-B8D1-8270C577AD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HomePNA Frequencies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ED9B02D-19EB-4C8D-861C-DB577DCFBA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Standard voice (POTS): 20Hz - 3.4kHz</a:t>
            </a:r>
          </a:p>
          <a:p>
            <a:pPr eaLnBrk="1" hangingPunct="1"/>
            <a:r>
              <a:rPr lang="en-US" altLang="en-US" sz="2800"/>
              <a:t>UADSL: 25kHz - 1.1MHz</a:t>
            </a:r>
          </a:p>
          <a:p>
            <a:pPr eaLnBrk="1" hangingPunct="1"/>
            <a:r>
              <a:rPr lang="en-US" altLang="en-US" sz="2800"/>
              <a:t>Home network: 5.5MHz - 9.5MHz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2800"/>
          </a:p>
        </p:txBody>
      </p:sp>
      <p:pic>
        <p:nvPicPr>
          <p:cNvPr id="26628" name="Picture 4">
            <a:extLst>
              <a:ext uri="{FF2B5EF4-FFF2-40B4-BE49-F238E27FC236}">
                <a16:creationId xmlns:a16="http://schemas.microsoft.com/office/drawing/2014/main" id="{68C47A44-530B-4049-B62B-348D00FD2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3733800"/>
            <a:ext cx="5438775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BCB13A90-CDAF-4856-933B-77232EC51C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Phoneline Network Issues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159658F-BE52-47C8-93EF-D2FA79E42B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Random wiring topologies &amp; signal attenuation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Home phoneline wiring system is a random “tree” topology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Simply plugging in the phone or disconnecting the fax changes the tree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This topology can cause signal attenuation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Signal noise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Appliances, heaters, air conditioners, consumer appliances &amp; telephones can introduce signal noise onto the phone wires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4A319C3-4721-4457-B518-8FEE51045E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Powerline Networking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DBAF4123-622B-4BD0-8314-962B223CEF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Ubiquity of power lines</a:t>
            </a:r>
          </a:p>
          <a:p>
            <a:pPr eaLnBrk="1" hangingPunct="1"/>
            <a:r>
              <a:rPr lang="en-US" altLang="en-US"/>
              <a:t>10+ Mbps</a:t>
            </a:r>
          </a:p>
          <a:p>
            <a:pPr eaLnBrk="1" hangingPunct="1"/>
            <a:r>
              <a:rPr lang="en-US" altLang="en-US"/>
              <a:t>Technologies</a:t>
            </a:r>
          </a:p>
          <a:p>
            <a:pPr lvl="1" eaLnBrk="1" hangingPunct="1"/>
            <a:r>
              <a:rPr lang="en-US" altLang="en-US"/>
              <a:t>X10</a:t>
            </a:r>
          </a:p>
          <a:p>
            <a:pPr lvl="1" eaLnBrk="1" hangingPunct="1"/>
            <a:r>
              <a:rPr lang="en-US" altLang="en-US"/>
              <a:t>Consumer Electronics Bus (CEBus)</a:t>
            </a:r>
          </a:p>
          <a:p>
            <a:pPr lvl="1" eaLnBrk="1" hangingPunct="1"/>
            <a:r>
              <a:rPr lang="en-US" altLang="en-US"/>
              <a:t>HomePlug</a:t>
            </a:r>
          </a:p>
          <a:p>
            <a:pPr lvl="1" eaLnBrk="1" hangingPunct="1"/>
            <a:r>
              <a:rPr lang="en-US" altLang="en-US"/>
              <a:t>LonWorks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74F96358-DF0C-452D-8961-F52A2063BF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X10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23A2D849-07C0-4042-B9EB-FBD5A6A2DA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X10 controllers send signals over existing AC wiring to receiver modules</a:t>
            </a:r>
          </a:p>
          <a:p>
            <a:pPr eaLnBrk="1" hangingPunct="1"/>
            <a:r>
              <a:rPr lang="en-US" altLang="en-US"/>
              <a:t>X10 technology transmits binary data using the Amplitude Modulation (AM) technique</a:t>
            </a:r>
          </a:p>
          <a:p>
            <a:pPr eaLnBrk="1" hangingPunct="1"/>
            <a:r>
              <a:rPr lang="en-US" altLang="en-US">
                <a:hlinkClick r:id="rId2"/>
              </a:rPr>
              <a:t>www.x10.com</a:t>
            </a:r>
            <a:r>
              <a:rPr lang="en-US" altLang="en-US"/>
              <a:t>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904DBB8-3EA5-4078-A5BF-F4489D4F8F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X10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8A2FEC8-0AD8-4233-A4F0-8A94651012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To differentiate the data symbols, the carrier uses the zero-voltage crossing point of the 60Hz AC sine wave on the cycle’s positive or negative transition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Synchronized receivers accept the carrier at each zero-crossing point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X10 uses two zero crossings to transmit a binary digit so as to reduce errors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1D043FFB-9471-4061-84F0-F8FF1DD998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X10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B43EEEE6-C5D3-4940-8A67-2BA8751117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Every bit requires a full 60 Hertz cycle and thus the X10 transmission rate is limited to only 60 bps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Usually a complete X10 command consists of two packets with a 3 cycle gap between each packet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Each packet contains two identical messages of 11 bits (or 11 cycles) each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 complete X-10 command consumes 47 cycles that yields a transmission time of about 0.8s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C5E8C221-A027-4937-A45A-9B2C4E4A2E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Consumer Electronics Bus (CEBus)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3657188D-3C91-46E9-BBFC-C0294E6541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Open standard providing separate physical layer specification for communication on power lines and other media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Electronic Industries Association (EIA-600)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hlinkClick r:id="rId2"/>
              </a:rPr>
              <a:t>www.cebus.org</a:t>
            </a:r>
            <a:r>
              <a:rPr lang="en-US" altLang="en-US" sz="24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Data packets are transmitted by the transceiver at about 10 Kbps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Carrier Sense Multiple Access/Collision Detect (CSMA/CD)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Employing spread spectrum technology (100Hz-400 Hz)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B0A4CB3-3C41-4D2E-8E66-210A97FAA2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OSI and CEBus (EIA-600)</a:t>
            </a:r>
          </a:p>
        </p:txBody>
      </p:sp>
      <p:pic>
        <p:nvPicPr>
          <p:cNvPr id="33795" name="Picture 3">
            <a:extLst>
              <a:ext uri="{FF2B5EF4-FFF2-40B4-BE49-F238E27FC236}">
                <a16:creationId xmlns:a16="http://schemas.microsoft.com/office/drawing/2014/main" id="{5DF706E4-D7EA-49B7-8B71-BDA1AC4EE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550" y="2024063"/>
            <a:ext cx="4914900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9B677DBC-614F-45B0-B452-DC0C92B323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Spread Spectrum Modulation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10AE0C5D-BCB2-4F26-A300-F53ACF2379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Frequency spectrum of a data-signal is spread using a code uncorrelated with that signal</a:t>
            </a:r>
          </a:p>
          <a:p>
            <a:pPr eaLnBrk="1" hangingPunct="1"/>
            <a:r>
              <a:rPr lang="en-US" altLang="en-US" sz="2800"/>
              <a:t>Sacrifices bandwidth to gain signal-to-noise performance</a:t>
            </a:r>
          </a:p>
        </p:txBody>
      </p:sp>
      <p:pic>
        <p:nvPicPr>
          <p:cNvPr id="34820" name="Picture 4">
            <a:extLst>
              <a:ext uri="{FF2B5EF4-FFF2-40B4-BE49-F238E27FC236}">
                <a16:creationId xmlns:a16="http://schemas.microsoft.com/office/drawing/2014/main" id="{7CE1D5A0-CB98-4558-8803-810E9A54A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038600"/>
            <a:ext cx="469582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2FFEA605-CFA0-4F8D-A1D4-1309FC59FB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HomePlug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54228BF-0E58-4961-9A92-F94E35BFBD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HomePlug Powerline Alliance</a:t>
            </a:r>
          </a:p>
          <a:p>
            <a:pPr lvl="1" eaLnBrk="1" hangingPunct="1"/>
            <a:r>
              <a:rPr lang="en-US" altLang="en-US"/>
              <a:t> </a:t>
            </a:r>
            <a:r>
              <a:rPr lang="en-US" altLang="en-US">
                <a:hlinkClick r:id="rId2"/>
              </a:rPr>
              <a:t>www.homeplug.org</a:t>
            </a:r>
            <a:r>
              <a:rPr lang="en-US" altLang="en-US"/>
              <a:t>  </a:t>
            </a:r>
          </a:p>
          <a:p>
            <a:pPr eaLnBrk="1" hangingPunct="1"/>
            <a:r>
              <a:rPr lang="en-US" altLang="en-US"/>
              <a:t>Spread-spectrum technology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2E2D5A7-B168-408A-9DD8-3F4FB16E47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HomePlug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0EA0AADE-71F0-4DAE-9C24-5E99F77EEC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Speed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Support file transfers at 10BaseT-like rates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Either node-to-node file transfer or scenarios with multiple nodes performing simultaneous file transfers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HomePlug 1.0 (14 Mbps)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Voice over IP (VoIP)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Maintain adequate QoS while supporting multiple, simultaneous VoIP calls while other nodes are transferring files and during multiple media streams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E5437460-42B5-493B-8D8A-BAA8AD470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HomePlug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0300ADE7-AFD1-4007-AAB2-39EE43DBDC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Interoperability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Interoperate with other networking technologies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Co-exist with existing powerline networking technologies such as X-10, CEBus and LonWorks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Security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Contain strong privacy features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Support multiple logical networks on a single physical medium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Be applicable to markets in North America, Europe and Asia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ADC12B4-24E4-48FB-9B80-93778581FB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LonWorks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284F3267-B865-48BB-9B29-75D62CE3EF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Local Operation Networks (LonWorks)</a:t>
            </a:r>
          </a:p>
          <a:p>
            <a:pPr eaLnBrk="1" hangingPunct="1"/>
            <a:r>
              <a:rPr lang="en-US" altLang="en-US" sz="2800"/>
              <a:t>Developed by Echelon Corporation</a:t>
            </a:r>
          </a:p>
          <a:p>
            <a:pPr lvl="1" eaLnBrk="1" hangingPunct="1"/>
            <a:r>
              <a:rPr lang="en-US" altLang="en-US" sz="2400">
                <a:hlinkClick r:id="rId2"/>
              </a:rPr>
              <a:t>www.echelon.com</a:t>
            </a:r>
            <a:r>
              <a:rPr lang="en-US" altLang="en-US" sz="2400"/>
              <a:t> </a:t>
            </a:r>
          </a:p>
          <a:p>
            <a:pPr eaLnBrk="1" hangingPunct="1"/>
            <a:r>
              <a:rPr lang="en-US" altLang="en-US" sz="2800"/>
              <a:t>Provides a peer-to-peer communication protocol, implementing Carrier Sense Multiple Access (CSMA) techniques</a:t>
            </a:r>
          </a:p>
          <a:p>
            <a:pPr eaLnBrk="1" hangingPunct="1"/>
            <a:r>
              <a:rPr lang="en-US" altLang="en-US" sz="2800"/>
              <a:t>1.25 Mbps</a:t>
            </a:r>
          </a:p>
          <a:p>
            <a:pPr eaLnBrk="1" hangingPunct="1"/>
            <a:r>
              <a:rPr lang="en-US" altLang="en-US" sz="2800"/>
              <a:t>Works for other wired and wireless media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6AAC7564-50A7-45BA-9E0C-47729FAD80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LonWorks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63ADA153-9068-4DA9-8E6C-E42B5831E8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 common message-based communications protocol</a:t>
            </a:r>
          </a:p>
          <a:p>
            <a:pPr eaLnBrk="1" hangingPunct="1"/>
            <a:r>
              <a:rPr lang="en-US" altLang="en-US"/>
              <a:t>LonTalk protocol implements all seven layers of the OSI model using a mixture of hardware and firmware on a silicon chip</a:t>
            </a:r>
          </a:p>
          <a:p>
            <a:pPr eaLnBrk="1" hangingPunct="1"/>
            <a:r>
              <a:rPr lang="en-US" altLang="en-US"/>
              <a:t>Protocol can be run as fast as 20 MHz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0C44125B-3FCB-45A1-83C4-5A4FA5AB64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Powerline Network Issues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57E427AB-F4C2-4061-B50D-7223C74872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Noise</a:t>
            </a:r>
          </a:p>
          <a:p>
            <a:pPr lvl="1" eaLnBrk="1" hangingPunct="1"/>
            <a:r>
              <a:rPr lang="en-US" altLang="en-US"/>
              <a:t>Switching power supplies</a:t>
            </a:r>
          </a:p>
          <a:p>
            <a:pPr lvl="1" eaLnBrk="1" hangingPunct="1"/>
            <a:r>
              <a:rPr lang="en-US" altLang="en-US"/>
              <a:t>Wound motors</a:t>
            </a:r>
          </a:p>
          <a:p>
            <a:pPr lvl="2" eaLnBrk="1" hangingPunct="1"/>
            <a:r>
              <a:rPr lang="en-US" altLang="en-US"/>
              <a:t>Vacuum cleaners, kitchen appliances, drills</a:t>
            </a:r>
          </a:p>
          <a:p>
            <a:pPr lvl="1" eaLnBrk="1" hangingPunct="1"/>
            <a:r>
              <a:rPr lang="en-US" altLang="en-US"/>
              <a:t>Dimmers</a:t>
            </a:r>
          </a:p>
          <a:p>
            <a:pPr eaLnBrk="1" hangingPunct="1"/>
            <a:r>
              <a:rPr lang="en-US" altLang="en-US"/>
              <a:t>Security</a:t>
            </a:r>
          </a:p>
          <a:p>
            <a:pPr eaLnBrk="1" hangingPunct="1"/>
            <a:r>
              <a:rPr lang="en-US" altLang="en-US"/>
              <a:t>Signal attenuation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D82ADCDE-5084-4FCB-8B95-D7D3CCE38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New Wire Networking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AA7271B6-9CBF-4028-B25C-A60BBAE082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Ethernet (coax, twisted pair, optical fiber)</a:t>
            </a:r>
          </a:p>
          <a:p>
            <a:pPr eaLnBrk="1" hangingPunct="1"/>
            <a:r>
              <a:rPr lang="en-US" altLang="en-US" sz="2800"/>
              <a:t>Universal Serial Bus (USB)</a:t>
            </a:r>
          </a:p>
          <a:p>
            <a:pPr eaLnBrk="1" hangingPunct="1"/>
            <a:r>
              <a:rPr lang="en-US" altLang="en-US" sz="2800"/>
              <a:t>IEEE 1394 Firewire</a:t>
            </a:r>
          </a:p>
          <a:p>
            <a:pPr lvl="1" eaLnBrk="1" hangingPunct="1"/>
            <a:r>
              <a:rPr lang="en-US" altLang="en-US" sz="2400"/>
              <a:t>Home Audio Video Interoperability (HAVi)</a:t>
            </a:r>
          </a:p>
          <a:p>
            <a:pPr eaLnBrk="1" hangingPunct="1"/>
            <a:r>
              <a:rPr lang="en-US" altLang="en-US" sz="2800"/>
              <a:t>Specialty: audio, video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B0C30C1F-890A-4888-B7E9-485D19A35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Ethernet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6F791B78-2B1E-4FEE-97EF-4F467EDCE1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802.3</a:t>
            </a:r>
          </a:p>
          <a:p>
            <a:pPr lvl="1" eaLnBrk="1" hangingPunct="1"/>
            <a:r>
              <a:rPr lang="en-US" altLang="en-US"/>
              <a:t>CSMA/CD</a:t>
            </a:r>
          </a:p>
          <a:p>
            <a:pPr lvl="1" eaLnBrk="1" hangingPunct="1"/>
            <a:r>
              <a:rPr lang="en-US" altLang="en-US"/>
              <a:t>Up to 1 Gbps</a:t>
            </a:r>
          </a:p>
          <a:p>
            <a:pPr eaLnBrk="1" hangingPunct="1"/>
            <a:r>
              <a:rPr lang="en-US" altLang="en-US"/>
              <a:t>IEEE 802.3ae</a:t>
            </a:r>
          </a:p>
          <a:p>
            <a:pPr lvl="1" eaLnBrk="1" hangingPunct="1"/>
            <a:r>
              <a:rPr lang="en-US" altLang="en-US"/>
              <a:t>10GBase-X, 10 Gps</a:t>
            </a:r>
          </a:p>
          <a:p>
            <a:pPr lvl="1" eaLnBrk="1" hangingPunct="1"/>
            <a:r>
              <a:rPr lang="en-US" altLang="en-US"/>
              <a:t>Lengths up to 40 km</a:t>
            </a:r>
          </a:p>
          <a:p>
            <a:pPr eaLnBrk="1" hangingPunct="1"/>
            <a:r>
              <a:rPr lang="en-US" altLang="en-US">
                <a:hlinkClick r:id="rId2"/>
              </a:rPr>
              <a:t>www.ethermanage.com/ethernet</a:t>
            </a:r>
            <a:r>
              <a:rPr lang="en-US" altLang="en-US"/>
              <a:t>  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873D032E-3951-4571-971A-E654EFCAE8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802.3</a:t>
            </a:r>
          </a:p>
        </p:txBody>
      </p:sp>
      <p:pic>
        <p:nvPicPr>
          <p:cNvPr id="44035" name="Picture 3">
            <a:extLst>
              <a:ext uri="{FF2B5EF4-FFF2-40B4-BE49-F238E27FC236}">
                <a16:creationId xmlns:a16="http://schemas.microsoft.com/office/drawing/2014/main" id="{55AA8913-B0ED-4FC3-B812-DE5217901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057400"/>
            <a:ext cx="7162800" cy="442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F5C0420C-25EA-47EC-A667-132B9D7A7A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Universal Serial Bus (USB)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43EC93BB-16F3-4345-B6CB-44FBA6F6BD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hlinkClick r:id="rId2"/>
              </a:rPr>
              <a:t>www.usb.org</a:t>
            </a:r>
            <a:endParaRPr lang="en-US" altLang="en-US"/>
          </a:p>
          <a:p>
            <a:pPr eaLnBrk="1" hangingPunct="1"/>
            <a:r>
              <a:rPr lang="en-US" altLang="en-US"/>
              <a:t>480 Mbps</a:t>
            </a:r>
          </a:p>
          <a:p>
            <a:pPr eaLnBrk="1" hangingPunct="1"/>
            <a:r>
              <a:rPr lang="en-US" altLang="en-US"/>
              <a:t>Plug and Play</a:t>
            </a:r>
          </a:p>
          <a:p>
            <a:pPr eaLnBrk="1" hangingPunct="1"/>
            <a:r>
              <a:rPr lang="en-US" altLang="en-US"/>
              <a:t>Hot pluggable</a:t>
            </a:r>
          </a:p>
          <a:p>
            <a:pPr eaLnBrk="1" hangingPunct="1"/>
            <a:r>
              <a:rPr lang="en-US" altLang="en-US"/>
              <a:t>Up to 127 devices simultaneously</a:t>
            </a:r>
          </a:p>
          <a:p>
            <a:pPr eaLnBrk="1" hangingPunct="1"/>
            <a:r>
              <a:rPr lang="en-US" altLang="en-US"/>
              <a:t>Powered bus</a:t>
            </a:r>
          </a:p>
          <a:p>
            <a:pPr eaLnBrk="1" hangingPunct="1"/>
            <a:r>
              <a:rPr lang="en-US" altLang="en-US"/>
              <a:t>5m maximum cable length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81FAB1B8-8DAF-46DC-ACD8-D45CF1D9E1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1394 Firewire (i.LINK)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ADEA1A9-20F1-4E78-8F04-EF0B0545A8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Digital interface</a:t>
            </a:r>
          </a:p>
          <a:p>
            <a:pPr lvl="1" eaLnBrk="1" hangingPunct="1"/>
            <a:r>
              <a:rPr lang="en-US" altLang="en-US"/>
              <a:t>No need to convert digital data into analog and tolerate a loss of data integrity</a:t>
            </a:r>
          </a:p>
          <a:p>
            <a:pPr lvl="1" eaLnBrk="1" hangingPunct="1"/>
            <a:r>
              <a:rPr lang="en-US" altLang="en-US"/>
              <a:t>Transferring data @ 100, 200, 400 Mbps</a:t>
            </a:r>
          </a:p>
          <a:p>
            <a:pPr eaLnBrk="1" hangingPunct="1"/>
            <a:r>
              <a:rPr lang="en-US" altLang="en-US"/>
              <a:t>Physically small</a:t>
            </a:r>
          </a:p>
          <a:p>
            <a:pPr lvl="1" eaLnBrk="1" hangingPunct="1"/>
            <a:r>
              <a:rPr lang="en-US" altLang="en-US"/>
              <a:t>The thin serial cable can replace larger and more expensive interfaces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36B08DA0-A5B4-4021-AA67-410E2CE750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1394 Firewire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B9503EBB-9794-4249-9A8F-4E8134F09F9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No need for terminators or device IDs</a:t>
            </a:r>
          </a:p>
          <a:p>
            <a:pPr eaLnBrk="1" hangingPunct="1"/>
            <a:r>
              <a:rPr lang="en-US" altLang="en-US"/>
              <a:t>Hot pluggable</a:t>
            </a:r>
          </a:p>
          <a:p>
            <a:pPr lvl="1" eaLnBrk="1" hangingPunct="1"/>
            <a:r>
              <a:rPr lang="en-US" altLang="en-US"/>
              <a:t>Users can add or remove 1394 devices with the bus active</a:t>
            </a:r>
          </a:p>
          <a:p>
            <a:pPr eaLnBrk="1" hangingPunct="1"/>
            <a:r>
              <a:rPr lang="en-US" altLang="en-US"/>
              <a:t>Scaleable architecture</a:t>
            </a:r>
          </a:p>
          <a:p>
            <a:pPr lvl="1" eaLnBrk="1" hangingPunct="1"/>
            <a:r>
              <a:rPr lang="en-US" altLang="en-US"/>
              <a:t>May mix 100, 200, and 400 Mbps devices on a bus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11E75935-D01B-4BCC-BB3E-676C5B973D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1394 Firewire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9BC8111C-5AA1-4BA8-8B4C-5A9543D44B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It can connect up to 63 devices @ transfer rate of 400Mbps</a:t>
            </a:r>
          </a:p>
          <a:p>
            <a:pPr eaLnBrk="1" hangingPunct="1"/>
            <a:r>
              <a:rPr lang="en-US" altLang="en-US"/>
              <a:t>Up to 16 nodes can be daisy- chained through the connectors</a:t>
            </a:r>
          </a:p>
          <a:p>
            <a:pPr lvl="1" eaLnBrk="1" hangingPunct="1"/>
            <a:r>
              <a:rPr lang="en-US" altLang="en-US"/>
              <a:t>Standard cables up to 4.5 m in length for a total standard cable length of 72 m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915B59AD-1393-405B-8341-E94DD46782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1394 Firewire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E094CA64-8FDB-404B-9FDF-9FCF97044C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Flexible topology</a:t>
            </a:r>
          </a:p>
          <a:p>
            <a:pPr lvl="1" eaLnBrk="1" hangingPunct="1"/>
            <a:r>
              <a:rPr lang="en-US" altLang="en-US"/>
              <a:t>Support of daisy chaining and branching for true peer-to-peer communication</a:t>
            </a:r>
          </a:p>
          <a:p>
            <a:pPr eaLnBrk="1" hangingPunct="1"/>
            <a:r>
              <a:rPr lang="en-US" altLang="en-US"/>
              <a:t>Non-proprietary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BD45265F-34D7-4D1F-9017-4FC4864C81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1394b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55E8AD6F-B0CF-4273-B76D-48A123691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1394b is a significant enhancement to the basic 1394 specification that enables:</a:t>
            </a:r>
          </a:p>
          <a:p>
            <a:pPr lvl="1" eaLnBrk="1" hangingPunct="1"/>
            <a:r>
              <a:rPr lang="en-US" altLang="en-US" sz="2400"/>
              <a:t>Speed increases to 3.2 Gbps</a:t>
            </a:r>
          </a:p>
          <a:p>
            <a:pPr lvl="1" eaLnBrk="1" hangingPunct="1"/>
            <a:r>
              <a:rPr lang="en-US" altLang="en-US" sz="2400"/>
              <a:t>Distances of 100 meters on UTP-5, plastic optical fiber and glass optical fiber</a:t>
            </a:r>
          </a:p>
          <a:p>
            <a:pPr lvl="1" eaLnBrk="1" hangingPunct="1"/>
            <a:r>
              <a:rPr lang="en-US" altLang="en-US" sz="2400"/>
              <a:t>Significantly reduces latency times by using arbitration</a:t>
            </a:r>
          </a:p>
          <a:p>
            <a:pPr eaLnBrk="1" hangingPunct="1"/>
            <a:r>
              <a:rPr lang="en-US" altLang="en-US" sz="2800"/>
              <a:t>Fully backwards compatible with the current 1394 and 1394a specifications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A2F616BC-DD4E-4FBF-A988-0FB3404DA2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</a:t>
            </a:r>
            <a:r>
              <a:rPr lang="en-US" altLang="en-US" baseline="30000"/>
              <a:t>2</a:t>
            </a:r>
            <a:r>
              <a:rPr lang="en-US" altLang="en-US"/>
              <a:t>C </a:t>
            </a:r>
            <a:r>
              <a:rPr lang="en-US" altLang="en-US" sz="3200"/>
              <a:t>(Inter-Integrated Circuit)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3C1B87DF-ACF6-44B1-B18D-CD74CAF0E6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85988" y="2017713"/>
            <a:ext cx="6677025" cy="4587875"/>
          </a:xfrm>
        </p:spPr>
        <p:txBody>
          <a:bodyPr/>
          <a:lstStyle/>
          <a:p>
            <a:pPr eaLnBrk="1" hangingPunct="1"/>
            <a:r>
              <a:rPr lang="en-US" altLang="en-US" sz="2400"/>
              <a:t>One of the oldest controller buses</a:t>
            </a:r>
          </a:p>
          <a:p>
            <a:pPr lvl="1" eaLnBrk="1" hangingPunct="1"/>
            <a:r>
              <a:rPr lang="en-US" altLang="en-US" sz="2000"/>
              <a:t>Philips (1980s)</a:t>
            </a:r>
          </a:p>
          <a:p>
            <a:pPr eaLnBrk="1" hangingPunct="1"/>
            <a:r>
              <a:rPr lang="en-US" altLang="en-US" sz="2400"/>
              <a:t>Low-cost chip-to-chip communication link</a:t>
            </a:r>
          </a:p>
          <a:p>
            <a:pPr lvl="1" eaLnBrk="1" hangingPunct="1"/>
            <a:r>
              <a:rPr lang="en-US" altLang="en-US" sz="2000"/>
              <a:t>uses two wires to form a clocked serial bus </a:t>
            </a:r>
          </a:p>
          <a:p>
            <a:pPr lvl="2" eaLnBrk="1" hangingPunct="1"/>
            <a:r>
              <a:rPr lang="en-US" altLang="en-US" sz="1800"/>
              <a:t>one called Clock (SCL) and the other Data (SDA)</a:t>
            </a:r>
          </a:p>
          <a:p>
            <a:pPr lvl="1" eaLnBrk="1" hangingPunct="1"/>
            <a:r>
              <a:rPr lang="en-US" altLang="en-US" sz="2000"/>
              <a:t>the SDA carries address, selection, control, and data</a:t>
            </a:r>
          </a:p>
          <a:p>
            <a:pPr eaLnBrk="1" hangingPunct="1"/>
            <a:r>
              <a:rPr lang="en-US" altLang="en-US" sz="2400"/>
              <a:t>Overview</a:t>
            </a:r>
          </a:p>
          <a:p>
            <a:pPr lvl="1" eaLnBrk="1" hangingPunct="1"/>
            <a:r>
              <a:rPr lang="en-US" altLang="en-US" sz="2000"/>
              <a:t>multi-master bus (up to 1024 devices)</a:t>
            </a:r>
          </a:p>
          <a:p>
            <a:pPr lvl="1" eaLnBrk="1" hangingPunct="1"/>
            <a:r>
              <a:rPr lang="en-US" altLang="en-US" sz="2000"/>
              <a:t>can run at speed up to 3.4 Mbps</a:t>
            </a:r>
          </a:p>
          <a:p>
            <a:pPr lvl="1" eaLnBrk="1" hangingPunct="1"/>
            <a:r>
              <a:rPr lang="en-US" altLang="en-US" sz="2000"/>
              <a:t>can be used as a SAN</a:t>
            </a:r>
          </a:p>
          <a:p>
            <a:pPr lvl="2" eaLnBrk="1" hangingPunct="1"/>
            <a:r>
              <a:rPr lang="en-US" altLang="en-US" sz="1800"/>
              <a:t>but normal ranges are on the order of 14 cm</a:t>
            </a:r>
          </a:p>
          <a:p>
            <a:pPr eaLnBrk="1" hangingPunct="1"/>
            <a:endParaRPr lang="en-US" altLang="en-US" sz="2400"/>
          </a:p>
        </p:txBody>
      </p:sp>
      <p:pic>
        <p:nvPicPr>
          <p:cNvPr id="51204" name="Picture 4">
            <a:extLst>
              <a:ext uri="{FF2B5EF4-FFF2-40B4-BE49-F238E27FC236}">
                <a16:creationId xmlns:a16="http://schemas.microsoft.com/office/drawing/2014/main" id="{884B6B1D-8D6E-4E96-8CE4-2B30488D72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013" y="1998663"/>
            <a:ext cx="1562100" cy="4614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F5304BC9-9019-4685-AA1D-C246C2A59E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 Audio Video Interoperability (HAVi)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CF996EF8-72FC-4947-BC76-FBD42C3A9B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HAVi is a digital Audio Video networking initiative that provides a home networking software specification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Seamless interoperability among home entertainment products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Designed to meet the particular demands of digital audio and video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hlinkClick r:id="rId2"/>
              </a:rPr>
              <a:t>www.havi.org</a:t>
            </a:r>
            <a:r>
              <a:rPr lang="en-US" altLang="en-US"/>
              <a:t> 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56394FF5-A2BC-431C-8A86-CD7A1DAA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HAVi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F47E4493-7337-4DF2-AC79-F3743784D2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Defines operating-system-neutral middleware that manages: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Multi-directional AV streams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Event schedule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Registries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Takes advantage of chips built into modern audio and video appliances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Provides the management function of a dedicated audio-video networking system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IEEE 1394 (i. LINK or FireWire) has been chosen as the interconnection medium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255449FF-4E4F-468F-888E-43025B293B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Specialty Wiring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9EC876F-4B16-4006-8FF5-9DB5FEF4E1D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Audio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Coax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RCA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Speaker wire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Video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Coax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RCA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VGA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~100m maximum cable lengths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A32D241D-FDAB-4644-95AC-1E512AD977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Automotive Inspired Busses</a:t>
            </a:r>
            <a:endParaRPr lang="en-US" altLang="en-US" sz="4000"/>
          </a:p>
        </p:txBody>
      </p:sp>
      <p:pic>
        <p:nvPicPr>
          <p:cNvPr id="55299" name="Picture 3" descr="lin_bus">
            <a:extLst>
              <a:ext uri="{FF2B5EF4-FFF2-40B4-BE49-F238E27FC236}">
                <a16:creationId xmlns:a16="http://schemas.microsoft.com/office/drawing/2014/main" id="{2B963ED1-FE6A-4530-9C03-52B50D8733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575" y="2376488"/>
            <a:ext cx="6430963" cy="3811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3D353763-DE0F-4876-93D8-1F9C8A132E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LIN </a:t>
            </a:r>
            <a:br>
              <a:rPr lang="en-US" altLang="en-US"/>
            </a:br>
            <a:r>
              <a:rPr lang="en-US" altLang="en-US" sz="4000"/>
              <a:t>(Local Interconnect Network)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308382CC-2D70-4638-B13B-D409BFC643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36650" y="2078038"/>
            <a:ext cx="6735763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Designed for European cars (still used)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Very simple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single wire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single mastered bus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Overview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1 master, up to 16 Slaves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uses a message-based protocol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maximum distance of 40 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Two data rates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9,600 and 19.2 Kbps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9ED97E4B-6397-428A-9BCE-E571012693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CAN</a:t>
            </a:r>
            <a:br>
              <a:rPr lang="en-US" altLang="en-US"/>
            </a:br>
            <a:r>
              <a:rPr lang="en-US" altLang="en-US" sz="4000"/>
              <a:t>(Controller Area Network )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25B2E5AF-0FCA-46AF-94A0-FEF813361D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87425" y="2124075"/>
            <a:ext cx="7526338" cy="4114800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CAN was designed to support emission control system in European cars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but became a general automation control bus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Capable of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high-speed (1 Mbits/s) data transmission over short distances (40 m)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low-speed (5 kbits/s) transmissions at lengths of up to 10,000 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Overview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a multi-master bus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/>
              <a:t>highly fault tolerant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1800"/>
              <a:t>Built-in support for error detection and handling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22090F3B-3723-445D-87D9-A8032A289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MOST</a:t>
            </a:r>
            <a:br>
              <a:rPr lang="en-US" altLang="en-US"/>
            </a:br>
            <a:r>
              <a:rPr lang="en-US" altLang="en-US" sz="4000"/>
              <a:t>(</a:t>
            </a:r>
            <a:r>
              <a:rPr lang="en-US" altLang="en-US" sz="3600"/>
              <a:t>Media Oriented System Transport)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C8F657A0-74FA-4407-866E-44B671AB444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83175" y="2093913"/>
            <a:ext cx="38258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An inexpensive automotive and appliance network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25 Mbps fiber-optic bus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for real-time data transfer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used in surround-sound systems and CD and DVD players </a:t>
            </a:r>
          </a:p>
        </p:txBody>
      </p:sp>
      <p:pic>
        <p:nvPicPr>
          <p:cNvPr id="58372" name="Picture 4" descr="diagram1">
            <a:extLst>
              <a:ext uri="{FF2B5EF4-FFF2-40B4-BE49-F238E27FC236}">
                <a16:creationId xmlns:a16="http://schemas.microsoft.com/office/drawing/2014/main" id="{BEF07994-3519-4233-80DD-2F83C0EC3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8" y="2157413"/>
            <a:ext cx="4743450" cy="214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3" name="Picture 5" descr="diagram2">
            <a:extLst>
              <a:ext uri="{FF2B5EF4-FFF2-40B4-BE49-F238E27FC236}">
                <a16:creationId xmlns:a16="http://schemas.microsoft.com/office/drawing/2014/main" id="{AE2F546C-E834-41F7-93B1-1025FC25F7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13" y="4654550"/>
            <a:ext cx="3679825" cy="145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B1154329-BDDB-451F-97A5-62AE33C2FE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FlexRay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F767DFC8-9361-4975-8EA7-62ADBEB1A2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834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Designed to replace LIN, CAN and MOST as a ‘by wire’ solution for future cars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It is a fiber-optic bus (like MOST)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Current speed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10 Mbps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But it is designed to go much higher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could run faster than 100 Mbps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But remember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 that is faster than most current micro-controller’s internal bus speed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E5F300C6-C441-4812-A18E-A78E86CE1A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Wireless Network Technologies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7B0ADEF4-A574-4345-98EE-236FE65F8F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Digital Enhanced Cordless Telecommunications (DECT)</a:t>
            </a:r>
          </a:p>
          <a:p>
            <a:pPr eaLnBrk="1" hangingPunct="1"/>
            <a:r>
              <a:rPr lang="en-US" altLang="en-US"/>
              <a:t>HomeRF</a:t>
            </a:r>
          </a:p>
          <a:p>
            <a:pPr eaLnBrk="1" hangingPunct="1"/>
            <a:r>
              <a:rPr lang="en-US" altLang="en-US"/>
              <a:t>Bluetooth</a:t>
            </a:r>
          </a:p>
          <a:p>
            <a:pPr eaLnBrk="1" hangingPunct="1"/>
            <a:r>
              <a:rPr lang="en-US" altLang="en-US"/>
              <a:t>IEEE 802.11</a:t>
            </a:r>
          </a:p>
          <a:p>
            <a:pPr eaLnBrk="1" hangingPunct="1"/>
            <a:r>
              <a:rPr lang="en-US" altLang="en-US"/>
              <a:t>HiperLAN2</a:t>
            </a:r>
          </a:p>
          <a:p>
            <a:pPr eaLnBrk="1" hangingPunct="1"/>
            <a:r>
              <a:rPr lang="en-US" altLang="en-US"/>
              <a:t>Infrared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13FF9182-7CD1-4471-96C8-9CAA60FF4D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General Wireless</a:t>
            </a: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DE6B72ED-9E30-4AFD-9BEC-CBE6AD688F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Narrow band</a:t>
            </a:r>
          </a:p>
          <a:p>
            <a:pPr eaLnBrk="1" hangingPunct="1"/>
            <a:r>
              <a:rPr lang="en-US" altLang="en-US"/>
              <a:t>Spread spectrum</a:t>
            </a:r>
          </a:p>
          <a:p>
            <a:pPr lvl="1" eaLnBrk="1" hangingPunct="1"/>
            <a:r>
              <a:rPr lang="en-US" altLang="en-US"/>
              <a:t>Direct Sequence (DSSS)</a:t>
            </a:r>
          </a:p>
          <a:p>
            <a:pPr lvl="1" eaLnBrk="1" hangingPunct="1"/>
            <a:r>
              <a:rPr lang="en-US" altLang="en-US"/>
              <a:t>Frequency Hopping (FHSS)</a:t>
            </a:r>
          </a:p>
          <a:p>
            <a:pPr eaLnBrk="1" hangingPunct="1"/>
            <a:r>
              <a:rPr lang="en-US" altLang="en-US"/>
              <a:t>Orthogonal Frequency Division Multiplexing (OFDM)</a:t>
            </a:r>
          </a:p>
          <a:p>
            <a:pPr eaLnBrk="1" hangingPunct="1"/>
            <a:endParaRPr lang="en-US" altLang="en-US"/>
          </a:p>
        </p:txBody>
      </p:sp>
      <p:pic>
        <p:nvPicPr>
          <p:cNvPr id="61444" name="Picture 4">
            <a:extLst>
              <a:ext uri="{FF2B5EF4-FFF2-40B4-BE49-F238E27FC236}">
                <a16:creationId xmlns:a16="http://schemas.microsoft.com/office/drawing/2014/main" id="{3EA2C5AD-FB8C-4D19-9068-7CBC20A56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981200"/>
            <a:ext cx="4191000" cy="179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F85A927C-ECE8-4B54-B749-52B52C487F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DECT</a:t>
            </a: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EC512A36-DFB2-49FC-A559-6638C63384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Digital Enhanced Cordless Telecommunications (DECT)</a:t>
            </a:r>
          </a:p>
          <a:p>
            <a:pPr eaLnBrk="1" hangingPunct="1"/>
            <a:r>
              <a:rPr lang="en-US" altLang="en-US" sz="2800">
                <a:hlinkClick r:id="rId2"/>
              </a:rPr>
              <a:t>www.dectweb.com</a:t>
            </a:r>
            <a:r>
              <a:rPr lang="en-US" altLang="en-US" sz="2800"/>
              <a:t> </a:t>
            </a:r>
          </a:p>
          <a:p>
            <a:pPr eaLnBrk="1" hangingPunct="1"/>
            <a:r>
              <a:rPr lang="en-US" altLang="en-US" sz="2800"/>
              <a:t>Digital radio technology</a:t>
            </a:r>
          </a:p>
          <a:p>
            <a:pPr eaLnBrk="1" hangingPunct="1"/>
            <a:r>
              <a:rPr lang="en-US" altLang="en-US" sz="2800"/>
              <a:t>Dynamic channel selection</a:t>
            </a:r>
          </a:p>
          <a:p>
            <a:pPr eaLnBrk="1" hangingPunct="1"/>
            <a:r>
              <a:rPr lang="en-US" altLang="en-US" sz="2800"/>
              <a:t>Encryption, authentication, identification</a:t>
            </a:r>
          </a:p>
          <a:p>
            <a:pPr eaLnBrk="1" hangingPunct="1"/>
            <a:r>
              <a:rPr lang="en-US" altLang="en-US" sz="2800"/>
              <a:t>500 Kbps – 2 Mbps</a:t>
            </a:r>
          </a:p>
          <a:p>
            <a:pPr eaLnBrk="1" hangingPunct="1"/>
            <a:r>
              <a:rPr lang="en-US" altLang="en-US" sz="2800"/>
              <a:t>Cordless phones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D3BC1101-AB53-4A12-B377-F58FC05636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HomeRF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CCEF81BE-A028-411C-A27C-726063B272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hlinkClick r:id="rId2"/>
              </a:rPr>
              <a:t>www.homerf.org</a:t>
            </a:r>
            <a:r>
              <a:rPr lang="en-US" altLang="en-US"/>
              <a:t> </a:t>
            </a:r>
          </a:p>
          <a:p>
            <a:pPr eaLnBrk="1" hangingPunct="1"/>
            <a:r>
              <a:rPr lang="en-US" altLang="en-US"/>
              <a:t>Shared Wireless Access Protocol (SWAP)</a:t>
            </a:r>
          </a:p>
          <a:p>
            <a:pPr lvl="1" eaLnBrk="1" hangingPunct="1"/>
            <a:r>
              <a:rPr lang="en-US" altLang="en-US"/>
              <a:t>IEEE 802.11 for data</a:t>
            </a:r>
          </a:p>
          <a:p>
            <a:pPr lvl="1" eaLnBrk="1" hangingPunct="1"/>
            <a:r>
              <a:rPr lang="en-US" altLang="en-US"/>
              <a:t>DECT for voice</a:t>
            </a:r>
          </a:p>
        </p:txBody>
      </p:sp>
      <p:pic>
        <p:nvPicPr>
          <p:cNvPr id="63492" name="Picture 4">
            <a:extLst>
              <a:ext uri="{FF2B5EF4-FFF2-40B4-BE49-F238E27FC236}">
                <a16:creationId xmlns:a16="http://schemas.microsoft.com/office/drawing/2014/main" id="{51A31141-E062-4B73-9947-C901014AF4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4114800"/>
            <a:ext cx="1819275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0A88FCE8-CC55-4D4D-8926-7DEB1C974E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HomeRF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C483FC5F-2E2A-4A59-A021-311AF69F91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Specifications</a:t>
            </a:r>
          </a:p>
          <a:p>
            <a:pPr lvl="1" eaLnBrk="1" hangingPunct="1"/>
            <a:r>
              <a:rPr lang="en-US" altLang="en-US"/>
              <a:t>2.4 GHz band</a:t>
            </a:r>
          </a:p>
          <a:p>
            <a:pPr lvl="1" eaLnBrk="1" hangingPunct="1"/>
            <a:r>
              <a:rPr lang="en-US" altLang="en-US"/>
              <a:t>FHSS</a:t>
            </a:r>
          </a:p>
          <a:p>
            <a:pPr lvl="1" eaLnBrk="1" hangingPunct="1"/>
            <a:r>
              <a:rPr lang="en-US" altLang="en-US"/>
              <a:t>1.6 Mbps (10 Mbps with SWAP 2.0)</a:t>
            </a:r>
          </a:p>
          <a:p>
            <a:pPr lvl="1" eaLnBrk="1" hangingPunct="1"/>
            <a:r>
              <a:rPr lang="en-US" altLang="en-US"/>
              <a:t>50m range</a:t>
            </a:r>
          </a:p>
          <a:p>
            <a:pPr lvl="1" eaLnBrk="1" hangingPunct="1"/>
            <a:r>
              <a:rPr lang="en-US" altLang="en-US"/>
              <a:t>127 nodes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6DD9AD9E-7329-482B-971D-46866CCC75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Bluetooth</a:t>
            </a: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F247B627-746D-441B-A0D2-39EAF427B1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hlinkClick r:id="rId2"/>
              </a:rPr>
              <a:t>www.bluetooth.com</a:t>
            </a:r>
            <a:endParaRPr lang="en-US" altLang="en-US"/>
          </a:p>
          <a:p>
            <a:pPr eaLnBrk="1" hangingPunct="1"/>
            <a:r>
              <a:rPr lang="en-US" altLang="en-US"/>
              <a:t>Ericsson, the principal inventor, borrowed the name from Harald Bluetooth (son of Gorm)</a:t>
            </a:r>
          </a:p>
          <a:p>
            <a:pPr lvl="1" eaLnBrk="1" hangingPunct="1"/>
            <a:r>
              <a:rPr lang="en-US" altLang="en-US"/>
              <a:t>The King of Denmark circa 900AD</a:t>
            </a:r>
          </a:p>
          <a:p>
            <a:pPr lvl="1" eaLnBrk="1" hangingPunct="1"/>
            <a:r>
              <a:rPr lang="en-US" altLang="en-US"/>
              <a:t>United Denmark and Norway</a:t>
            </a:r>
          </a:p>
          <a:p>
            <a:pPr eaLnBrk="1" hangingPunct="1"/>
            <a:endParaRPr lang="en-US" altLang="en-US"/>
          </a:p>
        </p:txBody>
      </p:sp>
      <p:pic>
        <p:nvPicPr>
          <p:cNvPr id="65540" name="Picture 4" descr="bt">
            <a:extLst>
              <a:ext uri="{FF2B5EF4-FFF2-40B4-BE49-F238E27FC236}">
                <a16:creationId xmlns:a16="http://schemas.microsoft.com/office/drawing/2014/main" id="{DF2A0B69-E096-46A8-B91D-E7BFF4A357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219200"/>
            <a:ext cx="15319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541" name="Picture 5" descr="bluetooth">
            <a:extLst>
              <a:ext uri="{FF2B5EF4-FFF2-40B4-BE49-F238E27FC236}">
                <a16:creationId xmlns:a16="http://schemas.microsoft.com/office/drawing/2014/main" id="{C1C2D8BD-E351-431B-8125-F9F14F804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5181600"/>
            <a:ext cx="2425700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7B2CFE04-11E0-4546-B615-D915D4641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Bluetooth</a:t>
            </a:r>
          </a:p>
        </p:txBody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F7AB456A-4B52-402C-A792-E789E465FA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Specifications</a:t>
            </a:r>
          </a:p>
          <a:p>
            <a:pPr lvl="1" eaLnBrk="1" hangingPunct="1"/>
            <a:r>
              <a:rPr lang="en-US" altLang="en-US"/>
              <a:t>2.4 GHz</a:t>
            </a:r>
          </a:p>
          <a:p>
            <a:pPr lvl="1" eaLnBrk="1" hangingPunct="1"/>
            <a:r>
              <a:rPr lang="en-US" altLang="en-US"/>
              <a:t>FHSS (79 channels)</a:t>
            </a:r>
          </a:p>
          <a:p>
            <a:pPr lvl="2" eaLnBrk="1" hangingPunct="1"/>
            <a:r>
              <a:rPr lang="en-US" altLang="en-US"/>
              <a:t>1600 hops per second</a:t>
            </a:r>
          </a:p>
          <a:p>
            <a:pPr lvl="2" eaLnBrk="1" hangingPunct="1"/>
            <a:r>
              <a:rPr lang="en-US" altLang="en-US"/>
              <a:t>Error correction</a:t>
            </a:r>
          </a:p>
          <a:p>
            <a:pPr lvl="1" eaLnBrk="1" hangingPunct="1"/>
            <a:r>
              <a:rPr lang="en-US" altLang="en-US"/>
              <a:t>1 Mbps capacity, 780 Kbps throughput</a:t>
            </a:r>
          </a:p>
          <a:p>
            <a:pPr lvl="1" eaLnBrk="1" hangingPunct="1"/>
            <a:r>
              <a:rPr lang="en-US" altLang="en-US"/>
              <a:t>10m distance</a:t>
            </a:r>
          </a:p>
          <a:p>
            <a:pPr lvl="1" eaLnBrk="1" hangingPunct="1"/>
            <a:r>
              <a:rPr lang="en-US" altLang="en-US"/>
              <a:t>Low power (1 mW)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5C2A9712-A62E-4F14-82AF-6EF6D2309D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Bluetooth</a:t>
            </a:r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7D7C6E94-9E3D-4C5A-AC12-9590A3E459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 Area Networks (PANs)</a:t>
            </a:r>
          </a:p>
          <a:p>
            <a:pPr eaLnBrk="1" hangingPunct="1"/>
            <a:r>
              <a:rPr lang="en-US" altLang="en-US"/>
              <a:t>Piconet</a:t>
            </a:r>
          </a:p>
          <a:p>
            <a:pPr lvl="1" eaLnBrk="1" hangingPunct="1"/>
            <a:r>
              <a:rPr lang="en-US" altLang="en-US"/>
              <a:t>Collection of up to 8 devices using same hopping sequence</a:t>
            </a:r>
          </a:p>
          <a:p>
            <a:pPr eaLnBrk="1" hangingPunct="1"/>
            <a:r>
              <a:rPr lang="en-US" altLang="en-US"/>
              <a:t>Scatternet</a:t>
            </a:r>
          </a:p>
          <a:p>
            <a:pPr lvl="1" eaLnBrk="1" hangingPunct="1"/>
            <a:r>
              <a:rPr lang="en-US" altLang="en-US"/>
              <a:t>Collection of piconets, each with different hopping sequence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0970BBF0-198B-419A-A6E3-C06E2C7B87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IEEE 802.11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6414AEB9-C34B-4031-A2A9-AB75A4309C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graphicFrame>
        <p:nvGraphicFramePr>
          <p:cNvPr id="209924" name="Group 4">
            <a:extLst>
              <a:ext uri="{FF2B5EF4-FFF2-40B4-BE49-F238E27FC236}">
                <a16:creationId xmlns:a16="http://schemas.microsoft.com/office/drawing/2014/main" id="{82A7CA20-5A7B-45FA-96F2-2A7E153C5147}"/>
              </a:ext>
            </a:extLst>
          </p:cNvPr>
          <p:cNvGraphicFramePr>
            <a:graphicFrameLocks noGrp="1"/>
          </p:cNvGraphicFramePr>
          <p:nvPr>
            <p:ph type="tbl" idx="1"/>
          </p:nvPr>
        </p:nvGraphicFramePr>
        <p:xfrm>
          <a:off x="1143000" y="2895600"/>
          <a:ext cx="7010400" cy="3011488"/>
        </p:xfrm>
        <a:graphic>
          <a:graphicData uri="http://schemas.openxmlformats.org/drawingml/2006/table">
            <a:tbl>
              <a:tblPr/>
              <a:tblGrid>
                <a:gridCol w="1401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17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4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01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017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619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Standard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PHY Layer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Data Rate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Distance*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3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802.11a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5 GHz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OFDM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54 Mbps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50m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9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802.11b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2.4 GHz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DSSS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11 Mbps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100m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19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802.11e,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MAC layer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Offers QoS and backwards compatibility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(in committee)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19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802.11g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2.4 GHz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OFDM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54 Mbps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Tahom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anose="020B0604030504040204" pitchFamily="34" charset="0"/>
                        </a:rPr>
                        <a:t>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8650" name="Text Box 42">
            <a:extLst>
              <a:ext uri="{FF2B5EF4-FFF2-40B4-BE49-F238E27FC236}">
                <a16:creationId xmlns:a16="http://schemas.microsoft.com/office/drawing/2014/main" id="{AF93B43B-213E-4954-B9B6-6CD3D25AA0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6019800"/>
            <a:ext cx="4987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/>
              <a:t>* Data rate degrades with distance.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65767AE-9895-47E3-9E15-CEAF4366D9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HiperLAN2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434C5D7C-39CE-4846-9A57-EB2794EEE3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hlinkClick r:id="rId2"/>
              </a:rPr>
              <a:t>www.hiperlan2.com</a:t>
            </a:r>
            <a:r>
              <a:rPr lang="en-US" altLang="en-US"/>
              <a:t> </a:t>
            </a:r>
          </a:p>
          <a:p>
            <a:pPr eaLnBrk="1" hangingPunct="1"/>
            <a:r>
              <a:rPr lang="en-US" altLang="en-US"/>
              <a:t>5 GHz</a:t>
            </a:r>
          </a:p>
          <a:p>
            <a:pPr eaLnBrk="1" hangingPunct="1"/>
            <a:r>
              <a:rPr lang="en-US" altLang="en-US"/>
              <a:t>54 Mbps</a:t>
            </a:r>
          </a:p>
          <a:p>
            <a:pPr eaLnBrk="1" hangingPunct="1"/>
            <a:r>
              <a:rPr lang="en-US" altLang="en-US"/>
              <a:t>OFDM</a:t>
            </a:r>
          </a:p>
          <a:p>
            <a:pPr eaLnBrk="1" hangingPunct="1"/>
            <a:r>
              <a:rPr lang="en-US" altLang="en-US"/>
              <a:t>Automatic frequency allocation</a:t>
            </a:r>
          </a:p>
          <a:p>
            <a:pPr eaLnBrk="1" hangingPunct="1"/>
            <a:r>
              <a:rPr lang="en-US" altLang="en-US"/>
              <a:t>TDMA/TDD (Time Division)</a:t>
            </a:r>
          </a:p>
          <a:p>
            <a:pPr eaLnBrk="1" hangingPunct="1"/>
            <a:r>
              <a:rPr lang="en-US" altLang="en-US"/>
              <a:t>QoS support</a:t>
            </a:r>
          </a:p>
        </p:txBody>
      </p:sp>
      <p:pic>
        <p:nvPicPr>
          <p:cNvPr id="69636" name="Picture 4" descr="hiperlan2">
            <a:extLst>
              <a:ext uri="{FF2B5EF4-FFF2-40B4-BE49-F238E27FC236}">
                <a16:creationId xmlns:a16="http://schemas.microsoft.com/office/drawing/2014/main" id="{1A2AC6C7-F29F-460E-88B4-9CAD57996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2133600"/>
            <a:ext cx="2171700" cy="53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1A1CF258-5ED0-4380-A752-166B56AA13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Infrared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AC9CB6EB-A427-46F5-A3A5-F8EB005CED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hlinkClick r:id="rId3"/>
              </a:rPr>
              <a:t>www.irda.org</a:t>
            </a:r>
            <a:r>
              <a:rPr lang="en-US" altLang="en-US" sz="28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Directed – line of sight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1m range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Diffuse – reflective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Limited to room size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Speed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 4 Mbps available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16 Mbps coming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50 Mbps possible</a:t>
            </a:r>
          </a:p>
        </p:txBody>
      </p:sp>
      <p:pic>
        <p:nvPicPr>
          <p:cNvPr id="70660" name="Picture 4" descr="visible">
            <a:extLst>
              <a:ext uri="{FF2B5EF4-FFF2-40B4-BE49-F238E27FC236}">
                <a16:creationId xmlns:a16="http://schemas.microsoft.com/office/drawing/2014/main" id="{56E32EB9-B79D-463D-A3F9-E12D6AA0A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4343400"/>
            <a:ext cx="3886200" cy="180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0661" name="Object 5">
            <a:extLst>
              <a:ext uri="{FF2B5EF4-FFF2-40B4-BE49-F238E27FC236}">
                <a16:creationId xmlns:a16="http://schemas.microsoft.com/office/drawing/2014/main" id="{FF46E406-F94E-4D34-A38F-42DA86D4CF8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248400" y="2133600"/>
          <a:ext cx="1295400" cy="830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2" name="Image Document" r:id="rId5" imgW="2270886" imgH="1775901" progId="Imaging.Document">
                  <p:embed/>
                </p:oleObj>
              </mc:Choice>
              <mc:Fallback>
                <p:oleObj name="Image Document" r:id="rId5" imgW="2270886" imgH="1775901" progId="Imaging.Document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48400" y="2133600"/>
                        <a:ext cx="1295400" cy="8302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63518786-3AAD-49A7-A1A8-A2F4F6CAB7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Wireless Networking</a:t>
            </a:r>
          </a:p>
        </p:txBody>
      </p:sp>
      <p:pic>
        <p:nvPicPr>
          <p:cNvPr id="71683" name="Picture 3">
            <a:extLst>
              <a:ext uri="{FF2B5EF4-FFF2-40B4-BE49-F238E27FC236}">
                <a16:creationId xmlns:a16="http://schemas.microsoft.com/office/drawing/2014/main" id="{36192249-5D11-49DA-9D64-4158435296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057400"/>
            <a:ext cx="7696200" cy="407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47DABBAC-5B0E-4E4C-9572-8277BD5C5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Wireless Issues</a:t>
            </a:r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B04154D7-1B83-430C-A09B-DC3CA58A9C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Distance</a:t>
            </a:r>
          </a:p>
          <a:p>
            <a:pPr eaLnBrk="1" hangingPunct="1"/>
            <a:r>
              <a:rPr lang="en-US" altLang="en-US"/>
              <a:t>2.4 GHz interference</a:t>
            </a:r>
          </a:p>
          <a:p>
            <a:pPr lvl="1" eaLnBrk="1" hangingPunct="1"/>
            <a:r>
              <a:rPr lang="en-US" altLang="en-US"/>
              <a:t>Microwave ovens</a:t>
            </a:r>
          </a:p>
          <a:p>
            <a:pPr lvl="1" eaLnBrk="1" hangingPunct="1"/>
            <a:r>
              <a:rPr lang="en-US" altLang="en-US"/>
              <a:t>Cordless phones</a:t>
            </a:r>
          </a:p>
          <a:p>
            <a:pPr eaLnBrk="1" hangingPunct="1"/>
            <a:r>
              <a:rPr lang="en-US" altLang="en-US"/>
              <a:t>Security</a:t>
            </a:r>
          </a:p>
          <a:p>
            <a:pPr eaLnBrk="1" hangingPunct="1"/>
            <a:r>
              <a:rPr lang="en-US" altLang="en-US"/>
              <a:t>Not a backbone solution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1A7CC16E-8FE5-4E89-9369-8ADE1C93CA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Wireless Personal Area Networks (WPAN)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393043B6-9C25-4D7C-937E-B17905580AA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/>
            <a:r>
              <a:rPr lang="en-US" altLang="en-US" sz="2800"/>
              <a:t>802.15.X</a:t>
            </a:r>
          </a:p>
          <a:p>
            <a:pPr lvl="1" eaLnBrk="1" hangingPunct="1"/>
            <a:r>
              <a:rPr lang="en-US" altLang="en-US" sz="2400"/>
              <a:t>Intended for low cost, low distance, low power personal networks</a:t>
            </a:r>
          </a:p>
          <a:p>
            <a:pPr lvl="1" eaLnBrk="1" hangingPunct="1"/>
            <a:r>
              <a:rPr lang="en-US" altLang="en-US" sz="2400"/>
              <a:t>Often intended for mesh networking </a:t>
            </a:r>
          </a:p>
          <a:p>
            <a:pPr lvl="2" eaLnBrk="1" hangingPunct="1"/>
            <a:r>
              <a:rPr lang="en-US" altLang="en-US" sz="2000"/>
              <a:t>E.g. ZigBee (build on 802.11.4)</a:t>
            </a:r>
          </a:p>
          <a:p>
            <a:pPr lvl="1" eaLnBrk="1" hangingPunct="1"/>
            <a:endParaRPr lang="en-US" altLang="en-US" sz="2400"/>
          </a:p>
          <a:p>
            <a:pPr eaLnBrk="1" hangingPunct="1"/>
            <a:endParaRPr lang="en-US" altLang="en-US" sz="2800"/>
          </a:p>
        </p:txBody>
      </p:sp>
      <p:pic>
        <p:nvPicPr>
          <p:cNvPr id="73732" name="Picture 4">
            <a:extLst>
              <a:ext uri="{FF2B5EF4-FFF2-40B4-BE49-F238E27FC236}">
                <a16:creationId xmlns:a16="http://schemas.microsoft.com/office/drawing/2014/main" id="{63E79BAB-5282-4F44-98B5-F9944864AE66}"/>
              </a:ext>
            </a:extLst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43200" y="4495800"/>
            <a:ext cx="3478213" cy="1354138"/>
          </a:xfrm>
          <a:noFill/>
          <a:extLs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</a:extLst>
        </p:spPr>
      </p:pic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0DB06651-5E0C-400A-B043-E9D54CE150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Ad-Hoc Mesh Networks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BCB0F4B5-DAA9-49B1-AEFB-F604ECE1783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504112" cy="4459287"/>
          </a:xfrm>
        </p:spPr>
        <p:txBody>
          <a:bodyPr/>
          <a:lstStyle/>
          <a:p>
            <a:pPr eaLnBrk="1" hangingPunct="1"/>
            <a:r>
              <a:rPr lang="en-US" altLang="en-US" sz="2800"/>
              <a:t>Ad-Hoc networks of wireless sensors and devices</a:t>
            </a:r>
          </a:p>
          <a:p>
            <a:pPr lvl="1" eaLnBrk="1" hangingPunct="1"/>
            <a:r>
              <a:rPr lang="en-US" altLang="en-US" sz="2400"/>
              <a:t>Benefits:</a:t>
            </a:r>
          </a:p>
          <a:p>
            <a:pPr lvl="2" eaLnBrk="1" hangingPunct="1"/>
            <a:r>
              <a:rPr lang="en-US" altLang="en-US" sz="2000"/>
              <a:t>Easy to build (require no infrastructure to be available)</a:t>
            </a:r>
          </a:p>
          <a:p>
            <a:pPr lvl="2" eaLnBrk="1" hangingPunct="1"/>
            <a:r>
              <a:rPr lang="en-US" altLang="en-US" sz="2000"/>
              <a:t>Dynamic and mobile</a:t>
            </a:r>
          </a:p>
          <a:p>
            <a:pPr lvl="2" eaLnBrk="1" hangingPunct="1"/>
            <a:r>
              <a:rPr lang="en-US" altLang="en-US" sz="2000"/>
              <a:t>Fault tolerant (usually no single point of failure)</a:t>
            </a:r>
          </a:p>
          <a:p>
            <a:pPr lvl="1" eaLnBrk="1" hangingPunct="1"/>
            <a:r>
              <a:rPr lang="en-US" altLang="en-US" sz="2400"/>
              <a:t>Challenges:</a:t>
            </a:r>
          </a:p>
          <a:p>
            <a:pPr lvl="2" eaLnBrk="1" hangingPunct="1"/>
            <a:r>
              <a:rPr lang="en-US" altLang="en-US" sz="2000"/>
              <a:t>Choice of routing to optimize performance</a:t>
            </a:r>
          </a:p>
          <a:p>
            <a:pPr lvl="3" eaLnBrk="1" hangingPunct="1"/>
            <a:r>
              <a:rPr lang="en-US" altLang="en-US" sz="1800"/>
              <a:t>QoS</a:t>
            </a:r>
          </a:p>
          <a:p>
            <a:pPr lvl="3" eaLnBrk="1" hangingPunct="1"/>
            <a:r>
              <a:rPr lang="en-US" altLang="en-US" sz="1800"/>
              <a:t>Power consumption</a:t>
            </a:r>
          </a:p>
          <a:p>
            <a:pPr lvl="2" eaLnBrk="1" hangingPunct="1"/>
            <a:r>
              <a:rPr lang="en-US" altLang="en-US" sz="2000"/>
              <a:t>Synchronization and collision avoidance</a:t>
            </a: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0EAABFFD-41A0-4205-9CC2-CAB2F3035F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 Discovery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2F2D05B6-4A1C-45F2-98BA-47A377F7C7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Self-configuring devices</a:t>
            </a:r>
          </a:p>
          <a:p>
            <a:pPr eaLnBrk="1" hangingPunct="1"/>
            <a:r>
              <a:rPr lang="en-US" altLang="en-US"/>
              <a:t>Device becomes aware of network, network services and other devices</a:t>
            </a:r>
          </a:p>
          <a:p>
            <a:pPr eaLnBrk="1" hangingPunct="1"/>
            <a:r>
              <a:rPr lang="en-US" altLang="en-US"/>
              <a:t>Automatic, as opposed to manual (e.g., DHCP, DNS, LDAP)</a:t>
            </a:r>
          </a:p>
          <a:p>
            <a:pPr eaLnBrk="1" hangingPunct="1"/>
            <a:r>
              <a:rPr lang="en-US" altLang="en-US"/>
              <a:t>Several incompatible protocols</a:t>
            </a: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440EF8A0-BD93-49B0-AB6D-AD4F736AB0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 Discovery Protocols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7CBBA8F6-67A7-42B8-B92B-37A641F05C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Salutation</a:t>
            </a:r>
          </a:p>
          <a:p>
            <a:pPr eaLnBrk="1" hangingPunct="1"/>
            <a:r>
              <a:rPr lang="en-US" altLang="en-US"/>
              <a:t>Service Location Protocol (SLP)</a:t>
            </a:r>
          </a:p>
          <a:p>
            <a:pPr eaLnBrk="1" hangingPunct="1"/>
            <a:r>
              <a:rPr lang="en-US" altLang="en-US"/>
              <a:t>Jini</a:t>
            </a:r>
          </a:p>
          <a:p>
            <a:pPr eaLnBrk="1" hangingPunct="1"/>
            <a:r>
              <a:rPr lang="en-US" altLang="en-US"/>
              <a:t>Universal Plug and Play</a:t>
            </a:r>
          </a:p>
          <a:p>
            <a:pPr eaLnBrk="1" hangingPunct="1"/>
            <a:r>
              <a:rPr lang="en-US" altLang="en-US"/>
              <a:t>Zero-Configuration Networking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C52F3C10-9629-488C-8B36-031532E02D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Salutation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67133E33-D1E9-4D2E-9803-A6E65B2B40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hlinkClick r:id="rId2"/>
              </a:rPr>
              <a:t>www.salutation.org</a:t>
            </a:r>
            <a:r>
              <a:rPr lang="en-US" altLang="en-US"/>
              <a:t> </a:t>
            </a:r>
          </a:p>
          <a:p>
            <a:pPr eaLnBrk="1" hangingPunct="1"/>
            <a:r>
              <a:rPr lang="en-US" altLang="en-US"/>
              <a:t>Architecture for looking up, discovering and accessing services and information</a:t>
            </a:r>
          </a:p>
        </p:txBody>
      </p:sp>
      <p:pic>
        <p:nvPicPr>
          <p:cNvPr id="77828" name="Picture 4" descr="salogoc2">
            <a:extLst>
              <a:ext uri="{FF2B5EF4-FFF2-40B4-BE49-F238E27FC236}">
                <a16:creationId xmlns:a16="http://schemas.microsoft.com/office/drawing/2014/main" id="{928A0820-5794-48E9-B4C6-2CA365305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343400"/>
            <a:ext cx="1524000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2F6B7558-93BC-4C19-9D1B-B53703298A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Salutation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2A5512C4-4372-48B8-960C-97E3369758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Abstractions for devices, applications, and services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Current definitions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Printers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Fax machines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Document storage devices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Address book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Schedule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Voice message answer, send, storage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More coming (e.g., display, OS)</a:t>
            </a: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66453B6B-54A5-42C2-8D43-119BD68116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Salutation</a:t>
            </a: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71EA2A29-525D-44DC-9FB7-A979AB032A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Capabilities exchange protocol</a:t>
            </a:r>
          </a:p>
          <a:p>
            <a:pPr eaLnBrk="1" hangingPunct="1"/>
            <a:r>
              <a:rPr lang="en-US" altLang="en-US"/>
              <a:t>Service request protocol</a:t>
            </a:r>
          </a:p>
          <a:p>
            <a:pPr eaLnBrk="1" hangingPunct="1"/>
            <a:r>
              <a:rPr lang="en-US" altLang="en-US"/>
              <a:t>“Personalities” (standardized protocols for common services)</a:t>
            </a:r>
          </a:p>
          <a:p>
            <a:pPr eaLnBrk="1" hangingPunct="1"/>
            <a:r>
              <a:rPr lang="en-US" altLang="en-US"/>
              <a:t>APIs for information access and session management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073F9F7E-E867-48E0-A7E9-9A33135B9F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Service Location Protocol (SLP)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8E8D7D7C-BABF-41D1-B09F-D104728862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Developed by Internet Engineering Task Force (IETF)</a:t>
            </a:r>
          </a:p>
          <a:p>
            <a:pPr eaLnBrk="1" hangingPunct="1"/>
            <a:r>
              <a:rPr lang="en-US" altLang="en-US"/>
              <a:t>Applies existing Internet standards to service discovery problem</a:t>
            </a:r>
          </a:p>
          <a:p>
            <a:pPr eaLnBrk="1" hangingPunct="1"/>
            <a:r>
              <a:rPr lang="en-US" altLang="en-US">
                <a:hlinkClick r:id="rId2"/>
              </a:rPr>
              <a:t>www.srvloc.org</a:t>
            </a:r>
            <a:endParaRPr lang="en-US" altLang="en-US"/>
          </a:p>
          <a:p>
            <a:pPr eaLnBrk="1" hangingPunct="1"/>
            <a:r>
              <a:rPr lang="en-US" altLang="en-US">
                <a:hlinkClick r:id="rId3"/>
              </a:rPr>
              <a:t>www.openslp.org</a:t>
            </a:r>
            <a:r>
              <a:rPr lang="en-US" altLang="en-US"/>
              <a:t>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11EEB7CE-255F-4A51-8FCD-6BBB481B86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Agents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7E7D185C-6BF6-4CE0-9E9D-EA695BBC4F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User Agent (UA)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The SLP User Agent is a software entity that is looking for the location of one or more services.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Service Agent (SA)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The SLP Service Agent is a software entity that provides the location of one or more services.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Directory Agent(DA)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The SLP Directory Agent is a software entity that acts as a centralized repository for service location information.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DF08335C-52C1-466F-AF6C-D189320BBF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Messages</a:t>
            </a:r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97D0B8E1-802F-46D0-9B81-AB9645970F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 Request (SrvRqst)</a:t>
            </a:r>
          </a:p>
          <a:p>
            <a:pPr lvl="1" eaLnBrk="1" hangingPunct="1"/>
            <a:r>
              <a:rPr lang="en-US" altLang="en-US"/>
              <a:t>Message sent by UAs to SAs and DAs to request the location of a service.</a:t>
            </a:r>
          </a:p>
          <a:p>
            <a:pPr eaLnBrk="1" hangingPunct="1"/>
            <a:r>
              <a:rPr lang="en-US" altLang="en-US"/>
              <a:t>Service Reply (SrvRply)</a:t>
            </a:r>
          </a:p>
          <a:p>
            <a:pPr lvl="1" eaLnBrk="1" hangingPunct="1"/>
            <a:r>
              <a:rPr lang="en-US" altLang="en-US"/>
              <a:t>Message sent by SAs and DAs in reply to a SrvRqst.  The SrvRply contains the URL of the requested service.</a:t>
            </a: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092F6071-2A50-4609-81FE-14E20602A9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Messages (cont.)</a:t>
            </a:r>
          </a:p>
        </p:txBody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1055A3F0-4784-4D26-A3C8-2A918B6B41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Service Registration (SrvReg)</a:t>
            </a:r>
          </a:p>
          <a:p>
            <a:pPr lvl="1" eaLnBrk="1" hangingPunct="1"/>
            <a:r>
              <a:rPr lang="en-US" altLang="en-US" sz="2400"/>
              <a:t>Message sent by SAs to DAs containing information about a service that is available. </a:t>
            </a:r>
          </a:p>
          <a:p>
            <a:pPr eaLnBrk="1" hangingPunct="1"/>
            <a:r>
              <a:rPr lang="en-US" altLang="en-US" sz="2800"/>
              <a:t>Service Deregister (SrvDeReg)</a:t>
            </a:r>
          </a:p>
          <a:p>
            <a:pPr lvl="1" eaLnBrk="1" hangingPunct="1"/>
            <a:r>
              <a:rPr lang="en-US" altLang="en-US" sz="2400"/>
              <a:t>Message sent by SAs to inform DAs that a service is no longer available. </a:t>
            </a:r>
          </a:p>
          <a:p>
            <a:pPr eaLnBrk="1" hangingPunct="1"/>
            <a:r>
              <a:rPr lang="en-US" altLang="en-US" sz="2800"/>
              <a:t>Service Acknowledge (SrvAck)</a:t>
            </a:r>
          </a:p>
          <a:p>
            <a:pPr lvl="1" eaLnBrk="1" hangingPunct="1"/>
            <a:r>
              <a:rPr lang="en-US" altLang="en-US" sz="2400"/>
              <a:t>A generic acknowledgment that is sent by DAs to SAs as a reply to SrvReg and SrcDeReg messages.</a:t>
            </a: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>
            <a:extLst>
              <a:ext uri="{FF2B5EF4-FFF2-40B4-BE49-F238E27FC236}">
                <a16:creationId xmlns:a16="http://schemas.microsoft.com/office/drawing/2014/main" id="{8AABC3B2-9163-412A-A326-5F3C0D1FB7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Messages (cont.)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4E0819C9-4C38-4927-A910-A2A7DCAFFB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Attribute Request (AttrRqst)</a:t>
            </a:r>
          </a:p>
          <a:p>
            <a:pPr lvl="1" eaLnBrk="1" hangingPunct="1"/>
            <a:r>
              <a:rPr lang="en-US" altLang="en-US"/>
              <a:t>Message sent by UAs to request the attributes of a service. </a:t>
            </a:r>
          </a:p>
          <a:p>
            <a:pPr eaLnBrk="1" hangingPunct="1"/>
            <a:r>
              <a:rPr lang="en-US" altLang="en-US"/>
              <a:t>Attribute Reply (AttrRply)</a:t>
            </a:r>
          </a:p>
          <a:p>
            <a:pPr lvl="1" eaLnBrk="1" hangingPunct="1"/>
            <a:r>
              <a:rPr lang="en-US" altLang="en-US"/>
              <a:t>Message sent by SAs and DAs in reply to a AttrRqst.  The AttrRply contains the list of attributes that were requested. </a:t>
            </a:r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C1DF8233-4A4F-4A72-B657-AE4C44320A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Messages (cont.)</a:t>
            </a:r>
          </a:p>
        </p:txBody>
      </p:sp>
      <p:sp>
        <p:nvSpPr>
          <p:cNvPr id="86019" name="Rectangle 3">
            <a:extLst>
              <a:ext uri="{FF2B5EF4-FFF2-40B4-BE49-F238E27FC236}">
                <a16:creationId xmlns:a16="http://schemas.microsoft.com/office/drawing/2014/main" id="{261D4774-7155-46E0-9343-C199F3C576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 Type Request (SrvTypeRqst)</a:t>
            </a:r>
          </a:p>
          <a:p>
            <a:pPr lvl="1" eaLnBrk="1" hangingPunct="1"/>
            <a:r>
              <a:rPr lang="en-US" altLang="en-US"/>
              <a:t>Message sent by UAs to SAs and DAs requesting the types of services that are available. </a:t>
            </a:r>
          </a:p>
          <a:p>
            <a:pPr eaLnBrk="1" hangingPunct="1"/>
            <a:r>
              <a:rPr lang="en-US" altLang="en-US"/>
              <a:t>Service Type Reply (SrvTypeRply)</a:t>
            </a:r>
          </a:p>
          <a:p>
            <a:pPr lvl="1" eaLnBrk="1" hangingPunct="1"/>
            <a:r>
              <a:rPr lang="en-US" altLang="en-US"/>
              <a:t>Message by SAs and DAs in reply to a SrvTypeRqst.  The SrvTypeRply contains a list of requested service types. </a:t>
            </a: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8FA2DE61-89B7-4988-9219-5553E1A750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Messages (cont.)</a:t>
            </a:r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59AA4FA2-34CF-4757-A1B8-7CE3317B3B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DA Advertisement (DAAdvert)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Message sent by DAs to let SAs and UAs know where they are.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SA Advertisement (SAAdvert)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Message sent by SAs to let UAs know where they are.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Unicast or multicast messaging</a:t>
            </a: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0048F3A7-580C-4C83-9D0C-2ED71299E6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Template Example</a:t>
            </a:r>
          </a:p>
        </p:txBody>
      </p:sp>
      <p:sp>
        <p:nvSpPr>
          <p:cNvPr id="88067" name="Text Box 3">
            <a:extLst>
              <a:ext uri="{FF2B5EF4-FFF2-40B4-BE49-F238E27FC236}">
                <a16:creationId xmlns:a16="http://schemas.microsoft.com/office/drawing/2014/main" id="{15250BA5-EF1A-4B20-9E77-FDD7510F2D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600" y="1828800"/>
            <a:ext cx="6629400" cy="447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template-type=Net-Transducer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template-version=0.0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template-description=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This is an abstract service type.  The purpose of the Net-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Transducer service type is to organize into a single category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all network enabled Transducers which have certain properties.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template-url-syntax=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url-path=  ;  Depends on the concrete service type.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           ;  See these templates.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sample-units= string L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The units of sample that the Transducer provides, for instance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C (degrees Celsius), V (Volts), kg (Kilograms), etc.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sample-resolution= string L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The resolution of the Transducer.  For instance, 10^-3 means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that the Transducer has resolution to 0.001 unit.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sample-rate= integer L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The speed at which samples are obtained per second.  For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instance 1000 means that one sample is obtained every millisecond.</a:t>
            </a:r>
          </a:p>
        </p:txBody>
      </p:sp>
    </p:spTree>
  </p:cSld>
  <p:clrMapOvr>
    <a:masterClrMapping/>
  </p:clrMapOvr>
  <p:transition/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BB882879-C9E1-447D-B3BF-7546BAF07A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SLP Template Example</a:t>
            </a:r>
          </a:p>
        </p:txBody>
      </p:sp>
      <p:sp>
        <p:nvSpPr>
          <p:cNvPr id="89091" name="Text Box 3">
            <a:extLst>
              <a:ext uri="{FF2B5EF4-FFF2-40B4-BE49-F238E27FC236}">
                <a16:creationId xmlns:a16="http://schemas.microsoft.com/office/drawing/2014/main" id="{94979817-BEF6-457F-B2AF-8545727B9B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600" y="1828800"/>
            <a:ext cx="6858000" cy="4291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template-type=service:Net-Transducer:Thermometer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template-version=0.0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template-description=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The Thermometer is a Net-Transducer capable of reading temperature.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The data is read by opening a TCP connection to one of the ports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in the service URL and reading an ASCII string until an NULL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character is encountered.  The client may continue reading data at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no faster than the sample-rate, or close the connection.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template-url-syntax=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url-path     = "ports=" ports-list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port-list    = port / port "," ports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port         = 1*DIGIT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               ; See the Service URL &lt;port&gt; production rule.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                 ; These are the ports connections can be made on.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location-description=string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The location where the Thermometer is located.</a:t>
            </a:r>
          </a:p>
          <a:p>
            <a:pPr eaLnBrk="1" hangingPunct="1"/>
            <a:endParaRPr lang="en-US" altLang="en-US" sz="1200">
              <a:latin typeface="Courier New" panose="02070309020205020404" pitchFamily="49" charset="0"/>
            </a:endParaRP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operator=string O</a:t>
            </a:r>
          </a:p>
          <a:p>
            <a:pPr eaLnBrk="1" hangingPunct="1"/>
            <a:r>
              <a:rPr lang="en-US" altLang="en-US" sz="1200">
                <a:latin typeface="Courier New" panose="02070309020205020404" pitchFamily="49" charset="0"/>
              </a:rPr>
              <a:t>  # The operator to contact to have the Thermometer serviced.</a:t>
            </a:r>
          </a:p>
        </p:txBody>
      </p:sp>
    </p:spTree>
  </p:cSld>
  <p:clrMapOvr>
    <a:masterClrMapping/>
  </p:clrMapOvr>
  <p:transition/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C3490EF0-AFA8-4EDE-B40C-06CF7EC19D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Jini</a:t>
            </a:r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6856980A-8F31-4174-8828-A2C468B1B8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 discovery for networks of Java-enabled devices</a:t>
            </a:r>
          </a:p>
          <a:p>
            <a:pPr eaLnBrk="1" hangingPunct="1"/>
            <a:r>
              <a:rPr lang="en-US" altLang="en-US">
                <a:hlinkClick r:id="rId2"/>
              </a:rPr>
              <a:t>www.sun.com/jini</a:t>
            </a:r>
            <a:endParaRPr lang="en-US" altLang="en-US"/>
          </a:p>
          <a:p>
            <a:pPr eaLnBrk="1" hangingPunct="1"/>
            <a:r>
              <a:rPr lang="en-US" altLang="en-US">
                <a:hlinkClick r:id="rId3"/>
              </a:rPr>
              <a:t>www.jini.org</a:t>
            </a:r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</p:txBody>
      </p:sp>
      <p:pic>
        <p:nvPicPr>
          <p:cNvPr id="90116" name="Picture 4" descr="jinilogo">
            <a:extLst>
              <a:ext uri="{FF2B5EF4-FFF2-40B4-BE49-F238E27FC236}">
                <a16:creationId xmlns:a16="http://schemas.microsoft.com/office/drawing/2014/main" id="{D60E0A5F-AF7A-4470-93B8-755445279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048000"/>
            <a:ext cx="857250" cy="109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4C05653D-C9FF-48AA-8FB1-7147CCEED9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Jini</a:t>
            </a:r>
          </a:p>
        </p:txBody>
      </p:sp>
      <p:pic>
        <p:nvPicPr>
          <p:cNvPr id="91139" name="Picture 3">
            <a:extLst>
              <a:ext uri="{FF2B5EF4-FFF2-40B4-BE49-F238E27FC236}">
                <a16:creationId xmlns:a16="http://schemas.microsoft.com/office/drawing/2014/main" id="{56D149B0-6613-4C91-82F3-3F2F88DC88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81200"/>
            <a:ext cx="7924800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0500F312-44F6-4148-AF08-A7EEB9F856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Jini</a:t>
            </a:r>
          </a:p>
        </p:txBody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3B787008-AFAA-4C73-B139-CE32F7AEAD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Services</a:t>
            </a:r>
          </a:p>
          <a:p>
            <a:pPr eaLnBrk="1" hangingPunct="1"/>
            <a:r>
              <a:rPr lang="en-US" altLang="en-US"/>
              <a:t>Lookup</a:t>
            </a:r>
          </a:p>
          <a:p>
            <a:pPr eaLnBrk="1" hangingPunct="1"/>
            <a:r>
              <a:rPr lang="en-US" altLang="en-US"/>
              <a:t>Communications </a:t>
            </a:r>
          </a:p>
          <a:p>
            <a:pPr lvl="1" eaLnBrk="1" hangingPunct="1"/>
            <a:r>
              <a:rPr lang="en-US" altLang="en-US"/>
              <a:t>Java-RMI, CORBA, …</a:t>
            </a:r>
          </a:p>
          <a:p>
            <a:pPr eaLnBrk="1" hangingPunct="1"/>
            <a:r>
              <a:rPr lang="en-US" altLang="en-US"/>
              <a:t>Security</a:t>
            </a:r>
          </a:p>
          <a:p>
            <a:pPr eaLnBrk="1" hangingPunct="1"/>
            <a:r>
              <a:rPr lang="en-US" altLang="en-US"/>
              <a:t>Leasing</a:t>
            </a:r>
          </a:p>
          <a:p>
            <a:pPr eaLnBrk="1" hangingPunct="1"/>
            <a:r>
              <a:rPr lang="en-US" altLang="en-US"/>
              <a:t>Events</a:t>
            </a: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CA0F3FAE-4F8B-4E2B-BC50-B27DEA2158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Universal Plug and Play</a:t>
            </a:r>
          </a:p>
        </p:txBody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3D247202-16F3-4F9D-86C3-A25E4DE1F2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Microsoft’s service discovery approach</a:t>
            </a:r>
          </a:p>
          <a:p>
            <a:pPr eaLnBrk="1" hangingPunct="1"/>
            <a:r>
              <a:rPr lang="en-US" altLang="en-US"/>
              <a:t>IP-based discovery protocols</a:t>
            </a:r>
          </a:p>
          <a:p>
            <a:pPr lvl="1" eaLnBrk="1" hangingPunct="1"/>
            <a:r>
              <a:rPr lang="en-US" altLang="en-US"/>
              <a:t>XML</a:t>
            </a:r>
          </a:p>
          <a:p>
            <a:pPr eaLnBrk="1" hangingPunct="1"/>
            <a:r>
              <a:rPr lang="en-US" altLang="en-US">
                <a:hlinkClick r:id="rId2"/>
              </a:rPr>
              <a:t>www.upnp.org</a:t>
            </a:r>
            <a:endParaRPr lang="en-US" altLang="en-US"/>
          </a:p>
          <a:p>
            <a:pPr eaLnBrk="1" hangingPunct="1"/>
            <a:r>
              <a:rPr lang="en-US" altLang="en-US">
                <a:hlinkClick r:id="rId3"/>
              </a:rPr>
              <a:t>Examples</a:t>
            </a:r>
            <a:r>
              <a:rPr lang="en-US" altLang="en-US"/>
              <a:t> </a:t>
            </a:r>
          </a:p>
          <a:p>
            <a:pPr eaLnBrk="1" hangingPunct="1"/>
            <a:endParaRPr lang="en-US" altLang="en-US"/>
          </a:p>
        </p:txBody>
      </p:sp>
      <p:pic>
        <p:nvPicPr>
          <p:cNvPr id="93188" name="Picture 4" descr="UPnP_Forum_Color">
            <a:extLst>
              <a:ext uri="{FF2B5EF4-FFF2-40B4-BE49-F238E27FC236}">
                <a16:creationId xmlns:a16="http://schemas.microsoft.com/office/drawing/2014/main" id="{98EA1502-84EA-4909-B0B0-B522DB9184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3657600"/>
            <a:ext cx="117792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D42C1545-9C5D-484F-9E0B-95EBFB50F8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Universal Plug and Play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98639378-C8F7-43E2-B739-B43AE2ACE6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Devices</a:t>
            </a:r>
          </a:p>
          <a:p>
            <a:pPr lvl="1" eaLnBrk="1" hangingPunct="1"/>
            <a:r>
              <a:rPr lang="en-US" altLang="en-US" sz="2400"/>
              <a:t>Containers for services</a:t>
            </a:r>
          </a:p>
          <a:p>
            <a:pPr lvl="1" eaLnBrk="1" hangingPunct="1"/>
            <a:r>
              <a:rPr lang="en-US" altLang="en-US" sz="2400"/>
              <a:t>XML description</a:t>
            </a:r>
          </a:p>
          <a:p>
            <a:pPr eaLnBrk="1" hangingPunct="1"/>
            <a:r>
              <a:rPr lang="en-US" altLang="en-US" sz="2800"/>
              <a:t>Services</a:t>
            </a:r>
          </a:p>
          <a:p>
            <a:pPr lvl="1" eaLnBrk="1" hangingPunct="1"/>
            <a:r>
              <a:rPr lang="en-US" altLang="en-US" sz="2400"/>
              <a:t>Actions (i.e., methods)</a:t>
            </a:r>
          </a:p>
          <a:p>
            <a:pPr lvl="2" eaLnBrk="1" hangingPunct="1"/>
            <a:r>
              <a:rPr lang="en-US" altLang="en-US" sz="2000"/>
              <a:t>Control server</a:t>
            </a:r>
          </a:p>
          <a:p>
            <a:pPr lvl="2" eaLnBrk="1" hangingPunct="1"/>
            <a:r>
              <a:rPr lang="en-US" altLang="en-US" sz="2000"/>
              <a:t>Event server</a:t>
            </a:r>
          </a:p>
          <a:p>
            <a:pPr lvl="1" eaLnBrk="1" hangingPunct="1"/>
            <a:r>
              <a:rPr lang="en-US" altLang="en-US" sz="2400"/>
              <a:t>State (i.e., variables)</a:t>
            </a:r>
          </a:p>
          <a:p>
            <a:pPr lvl="1" eaLnBrk="1" hangingPunct="1"/>
            <a:r>
              <a:rPr lang="en-US" altLang="en-US" sz="2400"/>
              <a:t>XML description</a:t>
            </a: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B02A1F7A-2EB3-447E-A47D-C6E2CA5AEA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Universal Plug and Play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ED80FC50-1A7B-478B-BDB3-C2CC380D08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Control points</a:t>
            </a:r>
          </a:p>
          <a:p>
            <a:pPr lvl="1" eaLnBrk="1" hangingPunct="1"/>
            <a:r>
              <a:rPr lang="en-US" altLang="en-US" sz="2400"/>
              <a:t>Retrieve the device description and get a list of associated services.</a:t>
            </a:r>
          </a:p>
          <a:p>
            <a:pPr lvl="1" eaLnBrk="1" hangingPunct="1"/>
            <a:r>
              <a:rPr lang="en-US" altLang="en-US" sz="2400"/>
              <a:t>Retrieve service descriptions for interesting services.</a:t>
            </a:r>
          </a:p>
          <a:p>
            <a:pPr lvl="1" eaLnBrk="1" hangingPunct="1"/>
            <a:r>
              <a:rPr lang="en-US" altLang="en-US" sz="2400"/>
              <a:t>Invoke actions to control the service.</a:t>
            </a:r>
          </a:p>
          <a:p>
            <a:pPr lvl="1" eaLnBrk="1" hangingPunct="1"/>
            <a:r>
              <a:rPr lang="en-US" altLang="en-US" sz="2400"/>
              <a:t>Subscribe to the service’s event source. Anytime the state of the service changes, the event server will send an event to the control point.</a:t>
            </a:r>
          </a:p>
          <a:p>
            <a:pPr lvl="1" eaLnBrk="1" hangingPunct="1"/>
            <a:endParaRPr lang="en-US" altLang="en-US" sz="2400"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6258" name="Object 2">
            <a:extLst>
              <a:ext uri="{FF2B5EF4-FFF2-40B4-BE49-F238E27FC236}">
                <a16:creationId xmlns:a16="http://schemas.microsoft.com/office/drawing/2014/main" id="{79BFE6E6-C460-4DBF-A62C-97BE40F0FA1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05000" y="228600"/>
          <a:ext cx="4927600" cy="6248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59" r:id="rId3" imgW="4983480" imgH="6303264" progId="">
                  <p:embed/>
                </p:oleObj>
              </mc:Choice>
              <mc:Fallback>
                <p:oleObj r:id="rId3" imgW="4983480" imgH="6303264" progId="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28600"/>
                        <a:ext cx="4927600" cy="62484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28AA0470-070B-4535-8B67-DB0D83ED1C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UPnP Interoperability</a:t>
            </a:r>
          </a:p>
        </p:txBody>
      </p:sp>
      <p:graphicFrame>
        <p:nvGraphicFramePr>
          <p:cNvPr id="97283" name="Object 3">
            <a:extLst>
              <a:ext uri="{FF2B5EF4-FFF2-40B4-BE49-F238E27FC236}">
                <a16:creationId xmlns:a16="http://schemas.microsoft.com/office/drawing/2014/main" id="{508E070D-CA8A-4EBD-B93F-CDE28948066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9200" y="1981200"/>
          <a:ext cx="6629400" cy="4344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284" r:id="rId3" imgW="5297424" imgH="3459480" progId="">
                  <p:embed/>
                </p:oleObj>
              </mc:Choice>
              <mc:Fallback>
                <p:oleObj r:id="rId3" imgW="5297424" imgH="3459480" progId="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9200" y="1981200"/>
                        <a:ext cx="6629400" cy="4344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E20B0AE2-2EA7-436E-BC94-3B0FE39239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UPnP Protocols</a:t>
            </a:r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0A683574-E26C-4F52-B542-3F70306D82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Protocols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UDP, TCP/IP, HTTP, XML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Simple Service Discovery Protocol (SSDP)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Generic Event Notification Architecture (GENA)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Send/receive event notifications using HTTP over TCP/IP and multicast UDP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Simple Object Access Protocol (SOAP)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XML and HTTP for remote procedure calls</a:t>
            </a: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>
            <a:extLst>
              <a:ext uri="{FF2B5EF4-FFF2-40B4-BE49-F238E27FC236}">
                <a16:creationId xmlns:a16="http://schemas.microsoft.com/office/drawing/2014/main" id="{88439241-97AB-4931-8E64-F0A17B5C66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UPnP Protocol Stack</a:t>
            </a:r>
          </a:p>
        </p:txBody>
      </p:sp>
      <p:graphicFrame>
        <p:nvGraphicFramePr>
          <p:cNvPr id="99331" name="Object 3">
            <a:extLst>
              <a:ext uri="{FF2B5EF4-FFF2-40B4-BE49-F238E27FC236}">
                <a16:creationId xmlns:a16="http://schemas.microsoft.com/office/drawing/2014/main" id="{B8B23398-AC0B-404A-B721-4DD78073988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05000" y="1828800"/>
          <a:ext cx="5638800" cy="4691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9332" r:id="rId3" imgW="4725924" imgH="3916680" progId="">
                  <p:embed/>
                </p:oleObj>
              </mc:Choice>
              <mc:Fallback>
                <p:oleObj r:id="rId3" imgW="4725924" imgH="3916680" progId="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1828800"/>
                        <a:ext cx="5638800" cy="4691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>
            <a:extLst>
              <a:ext uri="{FF2B5EF4-FFF2-40B4-BE49-F238E27FC236}">
                <a16:creationId xmlns:a16="http://schemas.microsoft.com/office/drawing/2014/main" id="{C29615BD-C4B8-4939-B507-4ACDD33EF9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Zero-Configuration Networking</a:t>
            </a:r>
          </a:p>
        </p:txBody>
      </p:sp>
      <p:sp>
        <p:nvSpPr>
          <p:cNvPr id="100355" name="Rectangle 3">
            <a:extLst>
              <a:ext uri="{FF2B5EF4-FFF2-40B4-BE49-F238E27FC236}">
                <a16:creationId xmlns:a16="http://schemas.microsoft.com/office/drawing/2014/main" id="{21D1D11E-537D-48F4-B305-17AC3988E6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Zeroconf (</a:t>
            </a:r>
            <a:r>
              <a:rPr lang="en-US" altLang="en-US" sz="2800">
                <a:hlinkClick r:id="rId2"/>
              </a:rPr>
              <a:t>www.zeroconf.org</a:t>
            </a:r>
            <a:r>
              <a:rPr lang="en-US" altLang="en-US" sz="2800"/>
              <a:t>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IETF standard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Objectives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Allocate addresses without a DHCP server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Translate between names and IP addresses without a DNS server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Find services, like printers, without a directory server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Allocate IP Multicast addresses without a MADCAP server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Multicast Address Dynamic Client Allocation Protocol </a:t>
            </a: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>
            <a:extLst>
              <a:ext uri="{FF2B5EF4-FFF2-40B4-BE49-F238E27FC236}">
                <a16:creationId xmlns:a16="http://schemas.microsoft.com/office/drawing/2014/main" id="{E722E87C-9319-406F-B0EB-1170DEFF67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Zeroconf Protocols</a:t>
            </a:r>
          </a:p>
        </p:txBody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D26217D6-E57C-471E-9930-9208A6757C4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Address autoconfiguration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Configure interfaces with unique addresses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Determine which subnet mask to use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Detect duplicate address assignment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Cope with collisions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Name-to-address translation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Multicast DNS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Decentralized</a:t>
            </a: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A2CECE46-9C50-4A7A-9369-B05868EE6A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Zeroconf Protocols</a:t>
            </a:r>
          </a:p>
        </p:txBody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2B7F4EA0-5E02-4102-8F69-D87E734092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Service discovery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Service Location Protocol (SLP)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DNS Service Resource Record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Use expanded DNS for service requests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Multicast address allocation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Zeroconf Multicast Address Allocation Protocol (ZMAAP)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Allocate unique addresses and maintain them over time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Prevent reallocation of assigned addresses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z="2000"/>
              <a:t>Be notified of multicast allocation collision</a:t>
            </a: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>
            <a:extLst>
              <a:ext uri="{FF2B5EF4-FFF2-40B4-BE49-F238E27FC236}">
                <a16:creationId xmlns:a16="http://schemas.microsoft.com/office/drawing/2014/main" id="{5D4901A5-A9D5-4DDF-AEC0-59C39AEE6C8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Intelligent Environments</a:t>
            </a:r>
          </a:p>
        </p:txBody>
      </p:sp>
      <p:sp>
        <p:nvSpPr>
          <p:cNvPr id="103427" name="Rectangle 3">
            <a:extLst>
              <a:ext uri="{FF2B5EF4-FFF2-40B4-BE49-F238E27FC236}">
                <a16:creationId xmlns:a16="http://schemas.microsoft.com/office/drawing/2014/main" id="{40D20347-5790-4A58-B8B9-5693773CF0E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 Architecture</a:t>
            </a:r>
          </a:p>
        </p:txBody>
      </p:sp>
    </p:spTree>
  </p:cSld>
  <p:clrMapOvr>
    <a:masterClrMapping/>
  </p:clrMapOvr>
  <p:transition/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>
            <a:extLst>
              <a:ext uri="{FF2B5EF4-FFF2-40B4-BE49-F238E27FC236}">
                <a16:creationId xmlns:a16="http://schemas.microsoft.com/office/drawing/2014/main" id="{19D30006-A8C1-4347-BC73-CFEB247F24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 Architecture</a:t>
            </a:r>
          </a:p>
        </p:txBody>
      </p:sp>
      <p:sp>
        <p:nvSpPr>
          <p:cNvPr id="104451" name="Rectangle 3">
            <a:extLst>
              <a:ext uri="{FF2B5EF4-FFF2-40B4-BE49-F238E27FC236}">
                <a16:creationId xmlns:a16="http://schemas.microsoft.com/office/drawing/2014/main" id="{8B8E5F63-EB98-428A-BD83-7BC5123B12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Networking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Phoneline, powerline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New wire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Wireless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Service discovery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SLP, Jini, UPnP, Salutation, zeroconf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Communication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CORBA, Java-RMI, DCOM</a:t>
            </a:r>
          </a:p>
        </p:txBody>
      </p:sp>
    </p:spTree>
  </p:cSld>
  <p:clrMapOvr>
    <a:masterClrMapping/>
  </p:clrMapOvr>
  <p:transition/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D852E8BC-95DE-433F-9CA5-2E6E03A66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Network Architecture</a:t>
            </a:r>
          </a:p>
        </p:txBody>
      </p:sp>
      <p:pic>
        <p:nvPicPr>
          <p:cNvPr id="105475" name="Picture 3" descr="home1">
            <a:extLst>
              <a:ext uri="{FF2B5EF4-FFF2-40B4-BE49-F238E27FC236}">
                <a16:creationId xmlns:a16="http://schemas.microsoft.com/office/drawing/2014/main" id="{2A5D4EAF-C7E3-437E-967A-F057C8FD2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828800"/>
            <a:ext cx="6324600" cy="473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anose="020B0604030504040204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2237</TotalTime>
  <Words>3524</Words>
  <Application>Microsoft Office PowerPoint</Application>
  <PresentationFormat>On-screen Show (4:3)</PresentationFormat>
  <Paragraphs>749</Paragraphs>
  <Slides>96</Slides>
  <Notes>4</Notes>
  <HiddenSlides>7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96</vt:i4>
      </vt:variant>
    </vt:vector>
  </HeadingPairs>
  <TitlesOfParts>
    <vt:vector size="97" baseType="lpstr">
      <vt:lpstr>Blends</vt:lpstr>
      <vt:lpstr>Smart Home Technologies</vt:lpstr>
      <vt:lpstr>Networking for Smart Homes</vt:lpstr>
      <vt:lpstr>Requirements</vt:lpstr>
      <vt:lpstr>Bandwidth Requirements Example</vt:lpstr>
      <vt:lpstr>Bandwidth Requirements</vt:lpstr>
      <vt:lpstr>Other Bandwidth Requirements</vt:lpstr>
      <vt:lpstr>Other Bandwidth Requirements</vt:lpstr>
      <vt:lpstr>Other Network Requirements</vt:lpstr>
      <vt:lpstr>Network Topologies</vt:lpstr>
      <vt:lpstr>Topologies (Point-to-Point)</vt:lpstr>
      <vt:lpstr>Topologies (Hierarchy)</vt:lpstr>
      <vt:lpstr>Topologies (Broadcast)</vt:lpstr>
      <vt:lpstr>Physical Addresses</vt:lpstr>
      <vt:lpstr>Virtual Addresses</vt:lpstr>
      <vt:lpstr>Network Technologies</vt:lpstr>
      <vt:lpstr>Wired Network Technology Examples</vt:lpstr>
      <vt:lpstr>Phoneline Networking</vt:lpstr>
      <vt:lpstr>HomePNA Packet</vt:lpstr>
      <vt:lpstr>HomePNA Frequencies</vt:lpstr>
      <vt:lpstr>Phoneline Network Issues</vt:lpstr>
      <vt:lpstr>Powerline Networking</vt:lpstr>
      <vt:lpstr>X10</vt:lpstr>
      <vt:lpstr>X10</vt:lpstr>
      <vt:lpstr>X10</vt:lpstr>
      <vt:lpstr>Consumer Electronics Bus (CEBus)</vt:lpstr>
      <vt:lpstr>OSI and CEBus (EIA-600)</vt:lpstr>
      <vt:lpstr>Spread Spectrum Modulation</vt:lpstr>
      <vt:lpstr>HomePlug</vt:lpstr>
      <vt:lpstr>HomePlug</vt:lpstr>
      <vt:lpstr>HomePlug</vt:lpstr>
      <vt:lpstr>LonWorks</vt:lpstr>
      <vt:lpstr>LonWorks</vt:lpstr>
      <vt:lpstr>Powerline Network Issues</vt:lpstr>
      <vt:lpstr>New Wire Networking</vt:lpstr>
      <vt:lpstr>Ethernet</vt:lpstr>
      <vt:lpstr>IEEE 802.3</vt:lpstr>
      <vt:lpstr>Universal Serial Bus (USB)</vt:lpstr>
      <vt:lpstr>IEEE 1394 Firewire (i.LINK)</vt:lpstr>
      <vt:lpstr>IEEE 1394 Firewire</vt:lpstr>
      <vt:lpstr>IEEE 1394 Firewire</vt:lpstr>
      <vt:lpstr>IEEE 1394 Firewire</vt:lpstr>
      <vt:lpstr>IEEE 1394b</vt:lpstr>
      <vt:lpstr>I2C (Inter-Integrated Circuit)</vt:lpstr>
      <vt:lpstr>Home Audio Video Interoperability (HAVi)</vt:lpstr>
      <vt:lpstr>HAVi</vt:lpstr>
      <vt:lpstr>Specialty Wiring</vt:lpstr>
      <vt:lpstr>Automotive Inspired Busses</vt:lpstr>
      <vt:lpstr>LIN  (Local Interconnect Network)</vt:lpstr>
      <vt:lpstr>CAN (Controller Area Network )</vt:lpstr>
      <vt:lpstr>MOST (Media Oriented System Transport)</vt:lpstr>
      <vt:lpstr>FlexRay</vt:lpstr>
      <vt:lpstr>Wireless Network Technologies</vt:lpstr>
      <vt:lpstr>General Wireless</vt:lpstr>
      <vt:lpstr>DECT</vt:lpstr>
      <vt:lpstr>HomeRF</vt:lpstr>
      <vt:lpstr>HomeRF</vt:lpstr>
      <vt:lpstr>Bluetooth</vt:lpstr>
      <vt:lpstr>Bluetooth</vt:lpstr>
      <vt:lpstr>Bluetooth</vt:lpstr>
      <vt:lpstr>IEEE 802.11</vt:lpstr>
      <vt:lpstr>HiperLAN2</vt:lpstr>
      <vt:lpstr>Infrared</vt:lpstr>
      <vt:lpstr>Wireless Networking</vt:lpstr>
      <vt:lpstr>Wireless Issues</vt:lpstr>
      <vt:lpstr>Wireless Personal Area Networks (WPAN)</vt:lpstr>
      <vt:lpstr>Ad-Hoc Mesh Networks</vt:lpstr>
      <vt:lpstr>Service Discovery</vt:lpstr>
      <vt:lpstr>Service Discovery Protocols</vt:lpstr>
      <vt:lpstr>Salutation</vt:lpstr>
      <vt:lpstr>Salutation</vt:lpstr>
      <vt:lpstr>Salutation</vt:lpstr>
      <vt:lpstr>Service Location Protocol (SLP)</vt:lpstr>
      <vt:lpstr>SLP Agents</vt:lpstr>
      <vt:lpstr>SLP Messages</vt:lpstr>
      <vt:lpstr>SLP Messages (cont.)</vt:lpstr>
      <vt:lpstr>SLP Messages (cont.)</vt:lpstr>
      <vt:lpstr>SLP Messages (cont.)</vt:lpstr>
      <vt:lpstr>SLP Messages (cont.)</vt:lpstr>
      <vt:lpstr>SLP Template Example</vt:lpstr>
      <vt:lpstr>SLP Template Example</vt:lpstr>
      <vt:lpstr>Jini</vt:lpstr>
      <vt:lpstr>Jini</vt:lpstr>
      <vt:lpstr>Jini</vt:lpstr>
      <vt:lpstr>Universal Plug and Play</vt:lpstr>
      <vt:lpstr>Universal Plug and Play</vt:lpstr>
      <vt:lpstr>Universal Plug and Play</vt:lpstr>
      <vt:lpstr>PowerPoint Presentation</vt:lpstr>
      <vt:lpstr>UPnP Interoperability</vt:lpstr>
      <vt:lpstr>UPnP Protocols</vt:lpstr>
      <vt:lpstr>UPnP Protocol Stack</vt:lpstr>
      <vt:lpstr>Zero-Configuration Networking</vt:lpstr>
      <vt:lpstr>Zeroconf Protocols</vt:lpstr>
      <vt:lpstr>Zeroconf Protocols</vt:lpstr>
      <vt:lpstr>Intelligent Environments</vt:lpstr>
      <vt:lpstr>Network Architecture</vt:lpstr>
      <vt:lpstr>Network Architecture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Ian Wells</dc:creator>
  <cp:lastModifiedBy>Wells, Ian</cp:lastModifiedBy>
  <cp:revision>42</cp:revision>
  <dcterms:created xsi:type="dcterms:W3CDTF">1601-01-01T00:00:00Z</dcterms:created>
  <dcterms:modified xsi:type="dcterms:W3CDTF">2019-03-07T20:34:20Z</dcterms:modified>
</cp:coreProperties>
</file>