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5"/>
  </p:notesMasterIdLst>
  <p:sldIdLst>
    <p:sldId id="257" r:id="rId2"/>
    <p:sldId id="260" r:id="rId3"/>
    <p:sldId id="261" r:id="rId4"/>
  </p:sldIdLst>
  <p:sldSz cx="12192000" cy="6858000"/>
  <p:notesSz cx="6858000" cy="9144000"/>
  <p:defaultTextStyle>
    <a:defPPr>
      <a:defRPr lang="pt-P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676"/>
    <p:restoredTop sz="91427"/>
  </p:normalViewPr>
  <p:slideViewPr>
    <p:cSldViewPr snapToGrid="0">
      <p:cViewPr varScale="1">
        <p:scale>
          <a:sx n="114" d="100"/>
          <a:sy n="114" d="100"/>
        </p:scale>
        <p:origin x="184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o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PT"/>
          </a:p>
        </p:txBody>
      </p:sp>
      <p:sp>
        <p:nvSpPr>
          <p:cNvPr id="3" name="Marcador de Posição d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63091E-03BA-B74C-8C4A-910F2C136209}" type="datetimeFigureOut">
              <a:rPr lang="pt-PT" smtClean="0"/>
              <a:t>17/10/23</a:t>
            </a:fld>
            <a:endParaRPr lang="pt-PT"/>
          </a:p>
        </p:txBody>
      </p:sp>
      <p:sp>
        <p:nvSpPr>
          <p:cNvPr id="4" name="Marcador de Posição da Imagem do Diapositivo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PT"/>
          </a:p>
        </p:txBody>
      </p:sp>
      <p:sp>
        <p:nvSpPr>
          <p:cNvPr id="5" name="Marcador de Posição de Nota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6" name="Marcador de Posição do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PT"/>
          </a:p>
        </p:txBody>
      </p:sp>
      <p:sp>
        <p:nvSpPr>
          <p:cNvPr id="7" name="Marcador de Posição do Número do Diapositivo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7D0525-C93F-7447-A4DB-B1CC24406C9F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8391899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a Imagem do Diapositivo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Posição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PT" dirty="0"/>
          </a:p>
        </p:txBody>
      </p:sp>
      <p:sp>
        <p:nvSpPr>
          <p:cNvPr id="4" name="Marcador de Posição do Número do Diapositivo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7D0525-C93F-7447-A4DB-B1CC24406C9F}" type="slidenum">
              <a:rPr lang="pt-PT" smtClean="0"/>
              <a:t>2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9340290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o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962FC58-ED2F-32DF-66DC-B7AF481C93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PT"/>
              <a:t>Clique para editar o estilo de título do Modelo Global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378CC303-567F-AFBD-83FE-F152153209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PT"/>
              <a:t>Clique para editar o estilo de subtítulo do Modelo Global</a:t>
            </a:r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E2A98749-F98D-943D-5CA2-0F89171CAE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CA55C-C004-B04F-85EF-1F5CC947ED5E}" type="datetimeFigureOut">
              <a:rPr lang="pt-PT" smtClean="0"/>
              <a:t>17/10/23</a:t>
            </a:fld>
            <a:endParaRPr lang="pt-PT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3797639F-3DF2-533F-773E-F22BFB58D7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C19AFCDF-5D10-A45A-1A44-BFB78E4D7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7D57E-C620-FE4B-9CE3-120EE6A6FAE6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3965930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Obje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586F13F-5E8A-2DD2-48E7-32348AD15E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F8542EC4-9C4E-88AA-9EEA-8E8B5D5691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D7E0312B-6F26-B2C0-09A9-B6E4B8C585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CA55C-C004-B04F-85EF-1F5CC947ED5E}" type="datetimeFigureOut">
              <a:rPr lang="pt-PT" smtClean="0"/>
              <a:t>17/10/23</a:t>
            </a:fld>
            <a:endParaRPr lang="pt-PT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AD138CA6-5CAB-13D0-A691-A6324587B1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6E83BEE1-C07A-7D83-9D47-8B3D2D9403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7D57E-C620-FE4B-9CE3-120EE6A6FAE6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0228799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c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BAB68CE-A0E6-5005-9267-666353728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PT"/>
              <a:t>Clique para editar o estilo de título do Modelo Global</a:t>
            </a:r>
          </a:p>
        </p:txBody>
      </p:sp>
      <p:sp>
        <p:nvSpPr>
          <p:cNvPr id="3" name="Marcador de Posição do Texto 2">
            <a:extLst>
              <a:ext uri="{FF2B5EF4-FFF2-40B4-BE49-F238E27FC236}">
                <a16:creationId xmlns:a16="http://schemas.microsoft.com/office/drawing/2014/main" id="{730D2A8A-0C61-6B27-9FE7-8C33B92D9B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F941FF72-DB1C-F339-5E74-A64DDABF7F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CA55C-C004-B04F-85EF-1F5CC947ED5E}" type="datetimeFigureOut">
              <a:rPr lang="pt-PT" smtClean="0"/>
              <a:t>17/10/23</a:t>
            </a:fld>
            <a:endParaRPr lang="pt-PT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55F54D9D-3F15-3EE7-193C-8AC229D3D7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4AAE7272-E5E2-696C-4BF9-8AB7B152A6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7D57E-C620-FE4B-9CE3-120EE6A6FAE6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4561845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údo Dup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DC632B8-5B3E-C4B9-E81D-5EFB387FB2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66CE5634-E0C7-5F2C-48FC-AC45735911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e Conteúdo 3">
            <a:extLst>
              <a:ext uri="{FF2B5EF4-FFF2-40B4-BE49-F238E27FC236}">
                <a16:creationId xmlns:a16="http://schemas.microsoft.com/office/drawing/2014/main" id="{8A32D15B-1F45-7963-EEF3-435796D3DF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5" name="Marcador de Posição da Data 4">
            <a:extLst>
              <a:ext uri="{FF2B5EF4-FFF2-40B4-BE49-F238E27FC236}">
                <a16:creationId xmlns:a16="http://schemas.microsoft.com/office/drawing/2014/main" id="{CECB8196-D6AD-8444-CDD7-83DCD20DF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CA55C-C004-B04F-85EF-1F5CC947ED5E}" type="datetimeFigureOut">
              <a:rPr lang="pt-PT" smtClean="0"/>
              <a:t>17/10/23</a:t>
            </a:fld>
            <a:endParaRPr lang="pt-PT"/>
          </a:p>
        </p:txBody>
      </p:sp>
      <p:sp>
        <p:nvSpPr>
          <p:cNvPr id="6" name="Marcador de Posição do Rodapé 5">
            <a:extLst>
              <a:ext uri="{FF2B5EF4-FFF2-40B4-BE49-F238E27FC236}">
                <a16:creationId xmlns:a16="http://schemas.microsoft.com/office/drawing/2014/main" id="{DFD4C494-5F30-9FD9-89F6-3C20D62D83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Marcador de Posição do Número do Diapositivo 6">
            <a:extLst>
              <a:ext uri="{FF2B5EF4-FFF2-40B4-BE49-F238E27FC236}">
                <a16:creationId xmlns:a16="http://schemas.microsoft.com/office/drawing/2014/main" id="{791A0999-F375-3029-DF21-470AC66F67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7D57E-C620-FE4B-9CE3-120EE6A6FAE6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055530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87B5E4E-46A9-6FD5-3CF6-FD9E48698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t-PT"/>
              <a:t>Clique para editar o estilo de título do Modelo Global</a:t>
            </a:r>
          </a:p>
        </p:txBody>
      </p:sp>
      <p:sp>
        <p:nvSpPr>
          <p:cNvPr id="3" name="Marcador de Posição do Texto 2">
            <a:extLst>
              <a:ext uri="{FF2B5EF4-FFF2-40B4-BE49-F238E27FC236}">
                <a16:creationId xmlns:a16="http://schemas.microsoft.com/office/drawing/2014/main" id="{287D3F0F-24AE-72F7-3927-3E3FAEC29D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4" name="Marcador de Posição de Conteúdo 3">
            <a:extLst>
              <a:ext uri="{FF2B5EF4-FFF2-40B4-BE49-F238E27FC236}">
                <a16:creationId xmlns:a16="http://schemas.microsoft.com/office/drawing/2014/main" id="{07FE2F09-EF65-C1B1-CB93-D3C9D53F6C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5" name="Marcador de Posição do Texto 4">
            <a:extLst>
              <a:ext uri="{FF2B5EF4-FFF2-40B4-BE49-F238E27FC236}">
                <a16:creationId xmlns:a16="http://schemas.microsoft.com/office/drawing/2014/main" id="{6E1B380A-F4F3-42E0-AFDF-78DABF28F31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6" name="Marcador de Posição de Conteúdo 5">
            <a:extLst>
              <a:ext uri="{FF2B5EF4-FFF2-40B4-BE49-F238E27FC236}">
                <a16:creationId xmlns:a16="http://schemas.microsoft.com/office/drawing/2014/main" id="{47916697-7591-76E9-BA29-C84FFC9463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7" name="Marcador de Posição da Data 6">
            <a:extLst>
              <a:ext uri="{FF2B5EF4-FFF2-40B4-BE49-F238E27FC236}">
                <a16:creationId xmlns:a16="http://schemas.microsoft.com/office/drawing/2014/main" id="{EC0FD625-8989-411B-7803-6B1B157AD5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CA55C-C004-B04F-85EF-1F5CC947ED5E}" type="datetimeFigureOut">
              <a:rPr lang="pt-PT" smtClean="0"/>
              <a:t>17/10/23</a:t>
            </a:fld>
            <a:endParaRPr lang="pt-PT"/>
          </a:p>
        </p:txBody>
      </p:sp>
      <p:sp>
        <p:nvSpPr>
          <p:cNvPr id="8" name="Marcador de Posição do Rodapé 7">
            <a:extLst>
              <a:ext uri="{FF2B5EF4-FFF2-40B4-BE49-F238E27FC236}">
                <a16:creationId xmlns:a16="http://schemas.microsoft.com/office/drawing/2014/main" id="{DF235BC0-84C6-32B1-EFBE-63998B5716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9" name="Marcador de Posição do Número do Diapositivo 8">
            <a:extLst>
              <a:ext uri="{FF2B5EF4-FFF2-40B4-BE49-F238E27FC236}">
                <a16:creationId xmlns:a16="http://schemas.microsoft.com/office/drawing/2014/main" id="{22F4DC27-D685-1AE4-6E07-53C1314CA4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7D57E-C620-FE4B-9CE3-120EE6A6FAE6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8485756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DDA4C73-2D94-B5BF-C4F4-9442956ADB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</a:p>
        </p:txBody>
      </p:sp>
      <p:sp>
        <p:nvSpPr>
          <p:cNvPr id="3" name="Marcador de Posição da Data 2">
            <a:extLst>
              <a:ext uri="{FF2B5EF4-FFF2-40B4-BE49-F238E27FC236}">
                <a16:creationId xmlns:a16="http://schemas.microsoft.com/office/drawing/2014/main" id="{7487E5BE-BB13-B89A-53F2-12CF5074F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CA55C-C004-B04F-85EF-1F5CC947ED5E}" type="datetimeFigureOut">
              <a:rPr lang="pt-PT" smtClean="0"/>
              <a:t>17/10/23</a:t>
            </a:fld>
            <a:endParaRPr lang="pt-PT"/>
          </a:p>
        </p:txBody>
      </p:sp>
      <p:sp>
        <p:nvSpPr>
          <p:cNvPr id="4" name="Marcador de Posição do Rodapé 3">
            <a:extLst>
              <a:ext uri="{FF2B5EF4-FFF2-40B4-BE49-F238E27FC236}">
                <a16:creationId xmlns:a16="http://schemas.microsoft.com/office/drawing/2014/main" id="{0601D436-6008-FC88-56F5-5BFCE6656F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5" name="Marcador de Posição do Número do Diapositivo 4">
            <a:extLst>
              <a:ext uri="{FF2B5EF4-FFF2-40B4-BE49-F238E27FC236}">
                <a16:creationId xmlns:a16="http://schemas.microsoft.com/office/drawing/2014/main" id="{7E7F621F-07AA-30BC-2217-DDCE378BBC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7D57E-C620-FE4B-9CE3-120EE6A6FAE6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5247488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a Data 1">
            <a:extLst>
              <a:ext uri="{FF2B5EF4-FFF2-40B4-BE49-F238E27FC236}">
                <a16:creationId xmlns:a16="http://schemas.microsoft.com/office/drawing/2014/main" id="{CD90070D-BC97-41B4-B92A-DEC245A10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CA55C-C004-B04F-85EF-1F5CC947ED5E}" type="datetimeFigureOut">
              <a:rPr lang="pt-PT" smtClean="0"/>
              <a:t>17/10/23</a:t>
            </a:fld>
            <a:endParaRPr lang="pt-PT"/>
          </a:p>
        </p:txBody>
      </p:sp>
      <p:sp>
        <p:nvSpPr>
          <p:cNvPr id="3" name="Marcador de Posição do Rodapé 2">
            <a:extLst>
              <a:ext uri="{FF2B5EF4-FFF2-40B4-BE49-F238E27FC236}">
                <a16:creationId xmlns:a16="http://schemas.microsoft.com/office/drawing/2014/main" id="{70EED952-59DA-F92C-03F9-CCFFF429F4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4" name="Marcador de Posição do Número do Diapositivo 3">
            <a:extLst>
              <a:ext uri="{FF2B5EF4-FFF2-40B4-BE49-F238E27FC236}">
                <a16:creationId xmlns:a16="http://schemas.microsoft.com/office/drawing/2014/main" id="{4BA05A21-4C49-9666-F8BA-E322C65E5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7D57E-C620-FE4B-9CE3-120EE6A6FAE6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705462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8870F50-D68E-9045-B83F-4E7C0A9C2D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PT"/>
              <a:t>Clique para editar o estilo de título do Modelo Global</a:t>
            </a: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87E8B13C-4067-D3B5-0090-F69616A5DC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o Texto 3">
            <a:extLst>
              <a:ext uri="{FF2B5EF4-FFF2-40B4-BE49-F238E27FC236}">
                <a16:creationId xmlns:a16="http://schemas.microsoft.com/office/drawing/2014/main" id="{778147A4-D2AB-3356-5C93-070C4C09FC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5" name="Marcador de Posição da Data 4">
            <a:extLst>
              <a:ext uri="{FF2B5EF4-FFF2-40B4-BE49-F238E27FC236}">
                <a16:creationId xmlns:a16="http://schemas.microsoft.com/office/drawing/2014/main" id="{403D2206-1005-183E-5362-13D18F27E5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CA55C-C004-B04F-85EF-1F5CC947ED5E}" type="datetimeFigureOut">
              <a:rPr lang="pt-PT" smtClean="0"/>
              <a:t>17/10/23</a:t>
            </a:fld>
            <a:endParaRPr lang="pt-PT"/>
          </a:p>
        </p:txBody>
      </p:sp>
      <p:sp>
        <p:nvSpPr>
          <p:cNvPr id="6" name="Marcador de Posição do Rodapé 5">
            <a:extLst>
              <a:ext uri="{FF2B5EF4-FFF2-40B4-BE49-F238E27FC236}">
                <a16:creationId xmlns:a16="http://schemas.microsoft.com/office/drawing/2014/main" id="{076FDA6A-9828-46D1-5FAC-BE53AA6A84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Marcador de Posição do Número do Diapositivo 6">
            <a:extLst>
              <a:ext uri="{FF2B5EF4-FFF2-40B4-BE49-F238E27FC236}">
                <a16:creationId xmlns:a16="http://schemas.microsoft.com/office/drawing/2014/main" id="{EFAEA6E2-27CD-D4FA-F204-FA52AF252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7D57E-C620-FE4B-9CE3-120EE6A6FAE6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1529098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4A4AA3E-F285-207F-B59B-04A68F07C3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PT"/>
              <a:t>Clique para editar o estilo de título do Modelo Global</a:t>
            </a:r>
          </a:p>
        </p:txBody>
      </p:sp>
      <p:sp>
        <p:nvSpPr>
          <p:cNvPr id="3" name="Marcador de Posição da Imagem 2">
            <a:extLst>
              <a:ext uri="{FF2B5EF4-FFF2-40B4-BE49-F238E27FC236}">
                <a16:creationId xmlns:a16="http://schemas.microsoft.com/office/drawing/2014/main" id="{AE666D6F-6A18-7F0D-FCDA-1B22F6F1AA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t-PT"/>
          </a:p>
        </p:txBody>
      </p:sp>
      <p:sp>
        <p:nvSpPr>
          <p:cNvPr id="4" name="Marcador de Posição do Texto 3">
            <a:extLst>
              <a:ext uri="{FF2B5EF4-FFF2-40B4-BE49-F238E27FC236}">
                <a16:creationId xmlns:a16="http://schemas.microsoft.com/office/drawing/2014/main" id="{7BDFCC29-FBEA-171C-9952-CD448208A0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5" name="Marcador de Posição da Data 4">
            <a:extLst>
              <a:ext uri="{FF2B5EF4-FFF2-40B4-BE49-F238E27FC236}">
                <a16:creationId xmlns:a16="http://schemas.microsoft.com/office/drawing/2014/main" id="{E3908EFA-2782-109D-1940-F3BD3E0FB8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CA55C-C004-B04F-85EF-1F5CC947ED5E}" type="datetimeFigureOut">
              <a:rPr lang="pt-PT" smtClean="0"/>
              <a:t>17/10/23</a:t>
            </a:fld>
            <a:endParaRPr lang="pt-PT"/>
          </a:p>
        </p:txBody>
      </p:sp>
      <p:sp>
        <p:nvSpPr>
          <p:cNvPr id="6" name="Marcador de Posição do Rodapé 5">
            <a:extLst>
              <a:ext uri="{FF2B5EF4-FFF2-40B4-BE49-F238E27FC236}">
                <a16:creationId xmlns:a16="http://schemas.microsoft.com/office/drawing/2014/main" id="{CF4D73A7-7C93-0B61-4DB7-AEEA006930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Marcador de Posição do Número do Diapositivo 6">
            <a:extLst>
              <a:ext uri="{FF2B5EF4-FFF2-40B4-BE49-F238E27FC236}">
                <a16:creationId xmlns:a16="http://schemas.microsoft.com/office/drawing/2014/main" id="{1CD28FA5-48AC-A65F-E816-C2D1AD3835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7D57E-C620-FE4B-9CE3-120EE6A6FAE6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4034937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CC51E8D-7A89-D603-C0A4-4439FC55A9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</a:p>
        </p:txBody>
      </p:sp>
      <p:sp>
        <p:nvSpPr>
          <p:cNvPr id="3" name="Marcador de Posição de Texto Vertical 2">
            <a:extLst>
              <a:ext uri="{FF2B5EF4-FFF2-40B4-BE49-F238E27FC236}">
                <a16:creationId xmlns:a16="http://schemas.microsoft.com/office/drawing/2014/main" id="{A479C101-F54F-99A2-8EE1-02BD640E1F3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38B14FCD-4C8C-379C-72EC-CDEB40A13B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CA55C-C004-B04F-85EF-1F5CC947ED5E}" type="datetimeFigureOut">
              <a:rPr lang="pt-PT" smtClean="0"/>
              <a:t>17/10/23</a:t>
            </a:fld>
            <a:endParaRPr lang="pt-PT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A569279E-4FC7-F7BD-3A92-47353A3D64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D966630B-E3A9-9138-54EA-1A9A972F9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7D57E-C620-FE4B-9CE3-120EE6A6FAE6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3960964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e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C5D7F12F-381F-8A61-E131-2DD867F081E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t-PT"/>
              <a:t>Clique para editar o estilo de título do Modelo Global</a:t>
            </a:r>
          </a:p>
        </p:txBody>
      </p:sp>
      <p:sp>
        <p:nvSpPr>
          <p:cNvPr id="3" name="Marcador de Posição de Texto Vertical 2">
            <a:extLst>
              <a:ext uri="{FF2B5EF4-FFF2-40B4-BE49-F238E27FC236}">
                <a16:creationId xmlns:a16="http://schemas.microsoft.com/office/drawing/2014/main" id="{AA784B27-43B8-590D-F5A9-1E28446203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1082DFAB-7515-FDA3-9211-3C12F0EA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CA55C-C004-B04F-85EF-1F5CC947ED5E}" type="datetimeFigureOut">
              <a:rPr lang="pt-PT" smtClean="0"/>
              <a:t>17/10/23</a:t>
            </a:fld>
            <a:endParaRPr lang="pt-PT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36CE11ED-E415-EFE6-7A86-9ADCC04053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CC3D0D62-4F03-284D-7213-725F781FA0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7D57E-C620-FE4B-9CE3-120EE6A6FAE6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9248703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o Título 1">
            <a:extLst>
              <a:ext uri="{FF2B5EF4-FFF2-40B4-BE49-F238E27FC236}">
                <a16:creationId xmlns:a16="http://schemas.microsoft.com/office/drawing/2014/main" id="{A00AD31F-F8C7-4067-2033-82AEA55CA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PT"/>
              <a:t>Clique para editar o estilo de título do Modelo Global</a:t>
            </a:r>
          </a:p>
        </p:txBody>
      </p:sp>
      <p:sp>
        <p:nvSpPr>
          <p:cNvPr id="3" name="Marcador de Posição do Texto 2">
            <a:extLst>
              <a:ext uri="{FF2B5EF4-FFF2-40B4-BE49-F238E27FC236}">
                <a16:creationId xmlns:a16="http://schemas.microsoft.com/office/drawing/2014/main" id="{AD820FB3-C681-CAB5-8398-447D046698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FE70F746-D2EB-A252-EB4D-C53803050D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6CA55C-C004-B04F-85EF-1F5CC947ED5E}" type="datetimeFigureOut">
              <a:rPr lang="pt-PT" smtClean="0"/>
              <a:t>17/10/23</a:t>
            </a:fld>
            <a:endParaRPr lang="pt-PT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D30AC09C-4841-347D-9D20-111EDC65D9E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PT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FC2E5667-12EF-7950-05E2-9347345936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D7D57E-C620-FE4B-9CE3-120EE6A6FAE6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6852482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PT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file:////Users/brandagaspar/Library/Group%20Containers/UBF8T346G9.ms/WebArchiveCopyPasteTempFiles/com.microsoft.Word/9k=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books/NBK493197/" TargetMode="External"/><Relationship Id="rId2" Type="http://schemas.openxmlformats.org/officeDocument/2006/relationships/hyperlink" Target="https://www.heart.org/en/healthy-living/fitness/fitness-basics/aha-recs-for-physical-activity-in-adult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6" name="Rectangle 1040">
            <a:extLst>
              <a:ext uri="{FF2B5EF4-FFF2-40B4-BE49-F238E27FC236}">
                <a16:creationId xmlns:a16="http://schemas.microsoft.com/office/drawing/2014/main" id="{AAAE94E3-A7DB-4868-B1E3-E49703488B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1EE1C574-971A-C0BE-2C60-565B6A23CA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5279408" cy="1128068"/>
          </a:xfrm>
        </p:spPr>
        <p:txBody>
          <a:bodyPr anchor="ctr"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pt-PT" sz="1400" b="1">
                <a:latin typeface="Arial" panose="020B0604020202020204" pitchFamily="34" charset="0"/>
                <a:cs typeface="Arial" panose="020B0604020202020204" pitchFamily="34" charset="0"/>
              </a:rPr>
              <a:t>Cardiovascular System</a:t>
            </a:r>
            <a:endParaRPr lang="pt-PT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043" name="Group 104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044" name="Rectangle 104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5" name="Rectangle 104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47" name="Rectangle 1046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123821"/>
            <a:ext cx="4975066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2B53B994-A44F-AA87-CB93-B77D0E7DAD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1144" y="2356274"/>
            <a:ext cx="5278066" cy="3979585"/>
          </a:xfrm>
        </p:spPr>
        <p:txBody>
          <a:bodyPr anchor="ctr">
            <a:normAutofit/>
          </a:bodyPr>
          <a:lstStyle/>
          <a:p>
            <a:pPr marL="0" indent="0" algn="just" fontAlgn="base">
              <a:lnSpc>
                <a:spcPct val="150000"/>
              </a:lnSpc>
              <a:buNone/>
            </a:pPr>
            <a:r>
              <a:rPr lang="en-GB" sz="1100" b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Student name:</a:t>
            </a:r>
            <a:r>
              <a:rPr lang="en-GB" sz="11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Elayne Da Cruz</a:t>
            </a:r>
            <a:r>
              <a:rPr lang="pt-PT" sz="11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pPr marL="0" indent="0" algn="just" fontAlgn="base">
              <a:lnSpc>
                <a:spcPct val="150000"/>
              </a:lnSpc>
              <a:buNone/>
            </a:pPr>
            <a:r>
              <a:rPr lang="en-GB" sz="1100" b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Student ID Number:</a:t>
            </a:r>
            <a:r>
              <a:rPr lang="en-GB" sz="11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2016547</a:t>
            </a:r>
            <a:r>
              <a:rPr lang="pt-PT" sz="11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pPr marL="0" indent="0" algn="just" fontAlgn="base">
              <a:lnSpc>
                <a:spcPct val="150000"/>
              </a:lnSpc>
              <a:buNone/>
            </a:pPr>
            <a:r>
              <a:rPr lang="en-GB" sz="1100" b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Programme:</a:t>
            </a:r>
            <a:r>
              <a:rPr lang="en-GB" sz="11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BSc Health and Social Care</a:t>
            </a:r>
            <a:r>
              <a:rPr lang="pt-PT" sz="11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pPr marL="0" indent="0" algn="just" fontAlgn="base">
              <a:lnSpc>
                <a:spcPct val="150000"/>
              </a:lnSpc>
              <a:buNone/>
            </a:pPr>
            <a:r>
              <a:rPr lang="en-GB" sz="1100" b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Module Code:</a:t>
            </a:r>
            <a:r>
              <a:rPr lang="en-GB" sz="11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BMHP5003</a:t>
            </a:r>
            <a:r>
              <a:rPr lang="pt-PT" sz="11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pPr marL="0" indent="0" algn="just" fontAlgn="base">
              <a:lnSpc>
                <a:spcPct val="150000"/>
              </a:lnSpc>
              <a:buNone/>
            </a:pPr>
            <a:r>
              <a:rPr lang="en-GB" sz="1100" b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Lecturer:</a:t>
            </a:r>
            <a:r>
              <a:rPr lang="en-GB" sz="1100" b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1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Gillian Weaver, Raheela Shaikh</a:t>
            </a:r>
            <a:endParaRPr lang="pt-PT" sz="110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 algn="just" fontAlgn="base">
              <a:lnSpc>
                <a:spcPct val="150000"/>
              </a:lnSpc>
              <a:buNone/>
            </a:pPr>
            <a:r>
              <a:rPr lang="en-GB" sz="1100" b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Assignment Title:</a:t>
            </a:r>
            <a:r>
              <a:rPr lang="en-GB" sz="11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Poster Presentation Cardiovascular System</a:t>
            </a:r>
            <a:endParaRPr lang="pt-PT" sz="110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pt-PT" sz="2000" dirty="0"/>
          </a:p>
        </p:txBody>
      </p:sp>
      <p:sp>
        <p:nvSpPr>
          <p:cNvPr id="1049" name="Rectangle 104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1" name="Rectangle 105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7447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7" name="Imagem 1" descr="University of Wales Trinity Saint David UK | Ranking, Courses and  Scholarships | SI-UK">
            <a:extLst>
              <a:ext uri="{FF2B5EF4-FFF2-40B4-BE49-F238E27FC236}">
                <a16:creationId xmlns:a16="http://schemas.microsoft.com/office/drawing/2014/main" id="{A28E84A6-905B-2E7C-B202-FA3D81B1B4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83423" y="980903"/>
            <a:ext cx="4397433" cy="1720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53" name="Rectangle 1052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05479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Effects of Drugs &amp; Alcohol on the Circulatory System">
            <a:extLst>
              <a:ext uri="{FF2B5EF4-FFF2-40B4-BE49-F238E27FC236}">
                <a16:creationId xmlns:a16="http://schemas.microsoft.com/office/drawing/2014/main" id="{3BE55003-C20F-7D61-6FB8-96D3C42811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49686" y="3504843"/>
            <a:ext cx="4845488" cy="2995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06A4DA9-4546-7FFA-4474-EDC6FC6B94F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9494861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CE58F6E-4F54-E4BE-EB5B-AEA61A763D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1353800" cy="668919"/>
          </a:xfrm>
        </p:spPr>
        <p:txBody>
          <a:bodyPr>
            <a:normAutofit fontScale="90000"/>
          </a:bodyPr>
          <a:lstStyle/>
          <a:p>
            <a:r>
              <a:rPr lang="pt-PT" sz="4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Cardiovascular </a:t>
            </a:r>
            <a:r>
              <a:rPr lang="pt-PT" sz="44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System</a:t>
            </a:r>
            <a:endParaRPr lang="pt-PT" dirty="0">
              <a:solidFill>
                <a:srgbClr val="FF0000"/>
              </a:solidFill>
            </a:endParaRP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3974C0C9-572E-F615-21C7-1DA4F70B54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34126"/>
            <a:ext cx="12511668" cy="5523874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cardiovascular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system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includes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heart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vast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network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blood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vessels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where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blood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circulates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pt-PT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heart</a:t>
            </a:r>
            <a:r>
              <a:rPr lang="pt-PT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main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organ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cardiovascular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system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it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located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chest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cavity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between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lungs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
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consists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4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parts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just">
              <a:lnSpc>
                <a:spcPct val="170000"/>
              </a:lnSpc>
              <a:buFont typeface="Wingdings" pitchFamily="2" charset="2"/>
              <a:buChar char="Ø"/>
            </a:pP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2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atria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which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receive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blood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);
2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ventricles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which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pump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blood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pt-PT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Functions</a:t>
            </a:r>
            <a:r>
              <a:rPr lang="pt-PT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pt-PT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hearts</a:t>
            </a:r>
            <a:r>
              <a:rPr lang="pt-PT" sz="12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Ø"/>
            </a:pP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Generate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Blood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Pressure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;
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Forward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blood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;
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Ensure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one-way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flow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;
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Regulate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blood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supply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pt-PT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Blood</a:t>
            </a:r>
            <a:r>
              <a:rPr lang="pt-PT" sz="11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pumped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into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pulmonary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arteries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lungs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from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right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ventricle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after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entering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right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atrium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from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body.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After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absorbing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oxygen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blood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returns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heart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through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endParaRPr lang="pt-PT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pulmonary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veins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passing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through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left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atrium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left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ventricle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aorta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before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leaving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body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through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tissues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Ø"/>
            </a:pPr>
            <a:endParaRPr lang="pt-PT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7353F800-25B8-A9A5-C588-B5945BC51281}"/>
              </a:ext>
            </a:extLst>
          </p:cNvPr>
          <p:cNvSpPr txBox="1"/>
          <p:nvPr/>
        </p:nvSpPr>
        <p:spPr>
          <a:xfrm>
            <a:off x="8008928" y="4246104"/>
            <a:ext cx="4183072" cy="2530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pt-PT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  <a:r>
              <a:rPr lang="pt-PT" sz="12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285750" indent="-285750" algn="just">
              <a:lnSpc>
                <a:spcPct val="150000"/>
              </a:lnSpc>
              <a:buFont typeface="Wingdings" pitchFamily="2" charset="2"/>
              <a:buChar char="Ø"/>
            </a:pP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No smoking;
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Avoid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excessive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alcohol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consumption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;
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Engage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physical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at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least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30 minutes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five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times a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week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;
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Healthy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Eating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Habits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(no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overweight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) 
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Avoids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sedentary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lifestyle</a:t>
            </a:r>
            <a:endParaRPr lang="pt-PT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Wingdings" pitchFamily="2" charset="2"/>
              <a:buChar char="Ø"/>
            </a:pP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Control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blood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pressure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, sugar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level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amount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fat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blood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marL="285750" indent="-285750" algn="just">
              <a:lnSpc>
                <a:spcPct val="150000"/>
              </a:lnSpc>
              <a:buFont typeface="Wingdings" pitchFamily="2" charset="2"/>
              <a:buChar char="Ø"/>
            </a:pP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Ability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prevent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excessive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stress.</a:t>
            </a:r>
          </a:p>
        </p:txBody>
      </p:sp>
      <p:sp>
        <p:nvSpPr>
          <p:cNvPr id="15" name="CaixaDeTexto 14">
            <a:extLst>
              <a:ext uri="{FF2B5EF4-FFF2-40B4-BE49-F238E27FC236}">
                <a16:creationId xmlns:a16="http://schemas.microsoft.com/office/drawing/2014/main" id="{E09C0332-D1D9-ED3E-C4E9-11808B2C6D87}"/>
              </a:ext>
            </a:extLst>
          </p:cNvPr>
          <p:cNvSpPr txBox="1"/>
          <p:nvPr/>
        </p:nvSpPr>
        <p:spPr>
          <a:xfrm>
            <a:off x="8008928" y="1034044"/>
            <a:ext cx="3998800" cy="31310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pt-PT" sz="1200" b="1" dirty="0">
                <a:latin typeface="Arial" panose="020B0604020202020204" pitchFamily="34" charset="0"/>
                <a:cs typeface="Arial" panose="020B0604020202020204" pitchFamily="34" charset="0"/>
              </a:rPr>
              <a:t>Some </a:t>
            </a:r>
            <a:r>
              <a:rPr lang="pt-PT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conditions</a:t>
            </a:r>
            <a:r>
              <a:rPr lang="pt-PT" sz="12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742950" lvl="1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Hypertension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pt-PT" sz="1100" dirty="0" err="1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Hypertension</a:t>
            </a:r>
            <a:r>
              <a:rPr lang="pt-PT" sz="11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, </a:t>
            </a:r>
            <a:r>
              <a:rPr lang="pt-PT" sz="1100" dirty="0" err="1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also</a:t>
            </a:r>
            <a:r>
              <a:rPr lang="pt-PT" sz="11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 </a:t>
            </a:r>
            <a:r>
              <a:rPr lang="pt-PT" sz="1100" dirty="0" err="1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known</a:t>
            </a:r>
            <a:r>
              <a:rPr lang="pt-PT" sz="11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 as </a:t>
            </a:r>
            <a:r>
              <a:rPr lang="pt-PT" sz="1100" dirty="0" err="1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high</a:t>
            </a:r>
            <a:r>
              <a:rPr lang="pt-PT" sz="11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 </a:t>
            </a:r>
            <a:r>
              <a:rPr lang="pt-PT" sz="1100" dirty="0" err="1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or</a:t>
            </a:r>
            <a:r>
              <a:rPr lang="pt-PT" sz="11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 </a:t>
            </a:r>
            <a:r>
              <a:rPr lang="pt-PT" sz="1100" dirty="0" err="1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raised</a:t>
            </a:r>
            <a:r>
              <a:rPr lang="pt-PT" sz="11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 </a:t>
            </a:r>
            <a:r>
              <a:rPr lang="pt-PT" sz="1100" dirty="0" err="1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blood</a:t>
            </a:r>
            <a:r>
              <a:rPr lang="pt-PT" sz="11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 </a:t>
            </a:r>
            <a:r>
              <a:rPr lang="pt-PT" sz="1100" dirty="0" err="1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pressure</a:t>
            </a:r>
            <a:r>
              <a:rPr lang="pt-PT" sz="11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, </a:t>
            </a:r>
            <a:r>
              <a:rPr lang="pt-PT" sz="1100" dirty="0" err="1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is</a:t>
            </a:r>
            <a:r>
              <a:rPr lang="pt-PT" sz="11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 a </a:t>
            </a:r>
            <a:r>
              <a:rPr lang="pt-PT" sz="1100" dirty="0" err="1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condition</a:t>
            </a:r>
            <a:r>
              <a:rPr lang="pt-PT" sz="11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 in </a:t>
            </a:r>
            <a:r>
              <a:rPr lang="pt-PT" sz="1100" dirty="0" err="1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which</a:t>
            </a:r>
            <a:r>
              <a:rPr lang="pt-PT" sz="11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 </a:t>
            </a:r>
            <a:r>
              <a:rPr lang="pt-PT" sz="1100" dirty="0" err="1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the</a:t>
            </a:r>
            <a:r>
              <a:rPr lang="pt-PT" sz="11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 </a:t>
            </a:r>
            <a:r>
              <a:rPr lang="pt-PT" sz="1100" dirty="0" err="1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blood</a:t>
            </a:r>
            <a:r>
              <a:rPr lang="pt-PT" sz="11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 </a:t>
            </a:r>
            <a:r>
              <a:rPr lang="pt-PT" sz="1100" dirty="0" err="1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vessels</a:t>
            </a:r>
            <a:r>
              <a:rPr lang="pt-PT" sz="11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 </a:t>
            </a:r>
            <a:r>
              <a:rPr lang="pt-PT" sz="1100" dirty="0" err="1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have</a:t>
            </a:r>
            <a:r>
              <a:rPr lang="pt-PT" sz="11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 </a:t>
            </a:r>
            <a:r>
              <a:rPr lang="pt-PT" sz="1100" dirty="0" err="1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persistently</a:t>
            </a:r>
            <a:r>
              <a:rPr lang="pt-PT" sz="11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 </a:t>
            </a:r>
            <a:r>
              <a:rPr lang="pt-PT" sz="1100" dirty="0" err="1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raised</a:t>
            </a:r>
            <a:r>
              <a:rPr lang="pt-PT" sz="11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 </a:t>
            </a:r>
            <a:r>
              <a:rPr lang="pt-PT" sz="1100" dirty="0" err="1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pressure</a:t>
            </a:r>
            <a:r>
              <a:rPr lang="pt-PT" sz="11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. </a:t>
            </a:r>
            <a:r>
              <a:rPr lang="pt-PT" sz="1100" dirty="0" err="1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Blood</a:t>
            </a:r>
            <a:r>
              <a:rPr lang="pt-PT" sz="11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 </a:t>
            </a:r>
            <a:r>
              <a:rPr lang="pt-PT" sz="1100" dirty="0" err="1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is</a:t>
            </a:r>
            <a:r>
              <a:rPr lang="pt-PT" sz="11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 </a:t>
            </a:r>
            <a:r>
              <a:rPr lang="pt-PT" sz="1100" dirty="0" err="1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carried</a:t>
            </a:r>
            <a:r>
              <a:rPr lang="pt-PT" sz="11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 </a:t>
            </a:r>
            <a:r>
              <a:rPr lang="pt-PT" sz="1100" dirty="0" err="1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from</a:t>
            </a:r>
            <a:r>
              <a:rPr lang="pt-PT" sz="11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 </a:t>
            </a:r>
            <a:r>
              <a:rPr lang="pt-PT" sz="1100" dirty="0" err="1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the</a:t>
            </a:r>
            <a:r>
              <a:rPr lang="pt-PT" sz="11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 </a:t>
            </a:r>
            <a:r>
              <a:rPr lang="pt-PT" sz="1100" dirty="0" err="1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heart</a:t>
            </a:r>
            <a:r>
              <a:rPr lang="pt-PT" sz="11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 to </a:t>
            </a:r>
            <a:r>
              <a:rPr lang="pt-PT" sz="1100" dirty="0" err="1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all</a:t>
            </a:r>
            <a:r>
              <a:rPr lang="pt-PT" sz="11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 </a:t>
            </a:r>
            <a:r>
              <a:rPr lang="pt-PT" sz="1100" dirty="0" err="1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parts</a:t>
            </a:r>
            <a:r>
              <a:rPr lang="pt-PT" sz="11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 </a:t>
            </a:r>
            <a:r>
              <a:rPr lang="pt-PT" sz="1100" dirty="0" err="1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of</a:t>
            </a:r>
            <a:r>
              <a:rPr lang="pt-PT" sz="11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 </a:t>
            </a:r>
            <a:r>
              <a:rPr lang="pt-PT" sz="1100" dirty="0" err="1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the</a:t>
            </a:r>
            <a:r>
              <a:rPr lang="pt-PT" sz="11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 body in </a:t>
            </a:r>
            <a:r>
              <a:rPr lang="pt-PT" sz="1100" dirty="0" err="1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the</a:t>
            </a:r>
            <a:r>
              <a:rPr lang="pt-PT" sz="11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 </a:t>
            </a:r>
            <a:r>
              <a:rPr lang="pt-PT" sz="1100" dirty="0" err="1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vessels</a:t>
            </a:r>
            <a:r>
              <a:rPr lang="pt-PT" sz="11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.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
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Acute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myocardial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infarction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;
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Heart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failure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;
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Cardiac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arrhythmias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;
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Myocarditis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; 
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Rheumatic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heart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disease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;
Angina.</a:t>
            </a:r>
          </a:p>
        </p:txBody>
      </p:sp>
      <p:pic>
        <p:nvPicPr>
          <p:cNvPr id="13" name="Imagem 12" descr="Uma imagem com Figura de animal&#10;&#10;Descrição gerada automaticamente">
            <a:extLst>
              <a:ext uri="{FF2B5EF4-FFF2-40B4-BE49-F238E27FC236}">
                <a16:creationId xmlns:a16="http://schemas.microsoft.com/office/drawing/2014/main" id="{951871E0-671E-456F-FA83-3BB07D5D10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31687" y="2167746"/>
            <a:ext cx="2968755" cy="3106780"/>
          </a:xfrm>
          <a:prstGeom prst="rect">
            <a:avLst/>
          </a:prstGeom>
        </p:spPr>
      </p:pic>
      <p:pic>
        <p:nvPicPr>
          <p:cNvPr id="14" name="Imagem 13" descr="Uma imagem com texto, captura de ecrã, design, tampão de ouvidos&#10;&#10;Descrição gerada automaticamente">
            <a:extLst>
              <a:ext uri="{FF2B5EF4-FFF2-40B4-BE49-F238E27FC236}">
                <a16:creationId xmlns:a16="http://schemas.microsoft.com/office/drawing/2014/main" id="{E4BEB447-4C8E-D5FA-6C85-7A726D2876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61012" y="2033672"/>
            <a:ext cx="2457076" cy="3017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67924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30381C6D-F568-4E05-37BA-ED3E61D538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pt-PT" sz="5400" b="1"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FEF26772-BC92-B01C-5DAC-AADDAE4525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pt-PT" sz="150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https://www.heart.org/en/healthy-living/fitness/fitness-basics/aha-recs-for-physical-activity-in-adults</a:t>
            </a:r>
            <a:endParaRPr lang="pt-PT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pt-PT" sz="1500" b="0" i="0" u="none" strike="noStrike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 Tombe, P. P. (1998). Altered contractile function in heart failure. </a:t>
            </a:r>
            <a:r>
              <a:rPr lang="pt-PT" sz="1500" b="0" i="1" u="none" strike="noStrike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Cardiovascular research</a:t>
            </a:r>
            <a:r>
              <a:rPr lang="pt-PT" sz="1500" b="0" i="0" u="none" strike="noStrike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pt-PT" sz="1500" b="0" i="1" u="none" strike="noStrike">
                <a:effectLst/>
                <a:latin typeface="Arial" panose="020B0604020202020204" pitchFamily="34" charset="0"/>
                <a:cs typeface="Arial" panose="020B0604020202020204" pitchFamily="34" charset="0"/>
              </a:rPr>
              <a:t>37</a:t>
            </a:r>
            <a:r>
              <a:rPr lang="pt-PT" sz="1500" b="0" i="0" u="none" strike="noStrike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(2), 367-380.</a:t>
            </a:r>
            <a:endParaRPr lang="pt-PT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pt-PT" sz="1500">
                <a:latin typeface="Arial" panose="020B0604020202020204" pitchFamily="34" charset="0"/>
                <a:cs typeface="Arial" panose="020B0604020202020204" pitchFamily="34" charset="0"/>
              </a:rPr>
              <a:t>Hamblin, M., Chang, L., Fan, Y., Zhang, J., &amp; Chen, Y. E. (2009). PPARs and the cardiovascular system. Antioxidants &amp; redox signaling, 11(6), 1415-1452.
Karliner, J. S. (2002). Lysophospholipids and the cardiovascular system. Biochimica et Biophysica Acta (BBA)-Molecular and Cell Biology of Lipids, 1582(1-3), 216-221.</a:t>
            </a:r>
          </a:p>
          <a:p>
            <a:r>
              <a:rPr lang="pt-PT" sz="15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ESC (2016). European Guidelines on cardiovascular disease prevention in clinical practice. </a:t>
            </a:r>
            <a:r>
              <a:rPr lang="pt-PT" sz="1500" i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European Heart Journal</a:t>
            </a:r>
            <a:r>
              <a:rPr lang="pt-PT" sz="15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37, 2315-2381. DOI: 10.1093/eurheartj/ehw106; </a:t>
            </a:r>
          </a:p>
          <a:p>
            <a:r>
              <a:rPr lang="pt-PT" sz="15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Shahrbabaki, S.; Linz, D.; Hartmann, S.;Redline, S.; Baumert, M. (2021). Sleep arousal burden is associated with long-term all-cause and cardiovascular mortality in 8001 community-dwelling older men and women. </a:t>
            </a:r>
            <a:r>
              <a:rPr lang="pt-PT" sz="1500" i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European Heart Journal</a:t>
            </a:r>
            <a:r>
              <a:rPr lang="pt-PT" sz="15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</a:p>
          <a:p>
            <a:r>
              <a:rPr lang="pt-PT" sz="15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Tietjens, J.; </a:t>
            </a:r>
            <a:r>
              <a:rPr lang="pt-PT" sz="1500" i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pt-PT" sz="15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(2018). Obstructive Sleep Apnea in Cardiovascular Disease: A Review of the Literature and Proposed Multidisciplinary Clinical Management Strategy. </a:t>
            </a:r>
            <a:r>
              <a:rPr lang="pt-PT" sz="1500" i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the American Heart Association</a:t>
            </a:r>
            <a:r>
              <a:rPr lang="pt-PT" sz="15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8(1). </a:t>
            </a:r>
          </a:p>
          <a:p>
            <a:r>
              <a:rPr lang="pt-PT" sz="1500">
                <a:hlinkClick r:id="rId3"/>
              </a:rPr>
              <a:t>https://www.ncbi.nlm.nih.gov/books/NBK493197/</a:t>
            </a:r>
            <a:endParaRPr lang="pt-PT" sz="1500"/>
          </a:p>
          <a:p>
            <a:endParaRPr lang="pt-PT" sz="1500"/>
          </a:p>
        </p:txBody>
      </p:sp>
    </p:spTree>
    <p:extLst>
      <p:ext uri="{BB962C8B-B14F-4D97-AF65-F5344CB8AC3E}">
        <p14:creationId xmlns:p14="http://schemas.microsoft.com/office/powerpoint/2010/main" val="1049411350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478</TotalTime>
  <Words>561</Words>
  <Application>Microsoft Macintosh PowerPoint</Application>
  <PresentationFormat>Ecrã Panorâmico</PresentationFormat>
  <Paragraphs>31</Paragraphs>
  <Slides>3</Slides>
  <Notes>1</Notes>
  <HiddenSlides>0</HiddenSlides>
  <MMClips>0</MMClips>
  <ScaleCrop>false</ScaleCrop>
  <HeadingPairs>
    <vt:vector size="6" baseType="variant">
      <vt:variant>
        <vt:lpstr>Tipos de letra usados</vt:lpstr>
      </vt:variant>
      <vt:variant>
        <vt:i4>5</vt:i4>
      </vt:variant>
      <vt:variant>
        <vt:lpstr>Tema</vt:lpstr>
      </vt:variant>
      <vt:variant>
        <vt:i4>1</vt:i4>
      </vt:variant>
      <vt:variant>
        <vt:lpstr>Títulos dos diapositivos</vt:lpstr>
      </vt:variant>
      <vt:variant>
        <vt:i4>3</vt:i4>
      </vt:variant>
    </vt:vector>
  </HeadingPairs>
  <TitlesOfParts>
    <vt:vector size="9" baseType="lpstr">
      <vt:lpstr>Arial</vt:lpstr>
      <vt:lpstr>Calibri</vt:lpstr>
      <vt:lpstr>Calibri Light</vt:lpstr>
      <vt:lpstr>Helvetica Neue</vt:lpstr>
      <vt:lpstr>Wingdings</vt:lpstr>
      <vt:lpstr>Tema do Office</vt:lpstr>
      <vt:lpstr>Cardiovascular System</vt:lpstr>
      <vt:lpstr>Cardiovascular System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>Branda Gaspar</dc:creator>
  <cp:lastModifiedBy>Branda Gaspar</cp:lastModifiedBy>
  <cp:revision>7</cp:revision>
  <dcterms:created xsi:type="dcterms:W3CDTF">2023-10-05T22:34:56Z</dcterms:created>
  <dcterms:modified xsi:type="dcterms:W3CDTF">2023-10-17T22:05:32Z</dcterms:modified>
</cp:coreProperties>
</file>