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B0985-7A26-429F-AEDF-120B109732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21A7C2B-5EDA-43AF-9213-06DE06923767}">
      <dgm:prSet/>
      <dgm:spPr/>
      <dgm:t>
        <a:bodyPr/>
        <a:lstStyle/>
        <a:p>
          <a:r>
            <a:rPr lang="en-GB"/>
            <a:t>Social media marketing is one of the crucial marketing instruments that can be used by small businesses and medium businesses.</a:t>
          </a:r>
          <a:endParaRPr lang="en-US"/>
        </a:p>
      </dgm:t>
    </dgm:pt>
    <dgm:pt modelId="{2BB75409-1580-4E54-9FE7-81339E9D096F}" type="parTrans" cxnId="{CDCF6B8C-AE21-4502-8C1E-B61E6E97661C}">
      <dgm:prSet/>
      <dgm:spPr/>
      <dgm:t>
        <a:bodyPr/>
        <a:lstStyle/>
        <a:p>
          <a:endParaRPr lang="en-US"/>
        </a:p>
      </dgm:t>
    </dgm:pt>
    <dgm:pt modelId="{8B78C2EC-D478-4496-9F29-2B624CFDB40D}" type="sibTrans" cxnId="{CDCF6B8C-AE21-4502-8C1E-B61E6E97661C}">
      <dgm:prSet/>
      <dgm:spPr/>
      <dgm:t>
        <a:bodyPr/>
        <a:lstStyle/>
        <a:p>
          <a:endParaRPr lang="en-US"/>
        </a:p>
      </dgm:t>
    </dgm:pt>
    <dgm:pt modelId="{C9338183-167A-40F4-B0FC-C3D90F249AA1}">
      <dgm:prSet/>
      <dgm:spPr/>
      <dgm:t>
        <a:bodyPr/>
        <a:lstStyle/>
        <a:p>
          <a:r>
            <a:rPr lang="en-GB"/>
            <a:t>According to the source, social media can be utilised to promote products, engage customers, and boost brand awareness.</a:t>
          </a:r>
          <a:endParaRPr lang="en-US"/>
        </a:p>
      </dgm:t>
    </dgm:pt>
    <dgm:pt modelId="{31747D21-5B53-4973-8DD6-5502B1F40F06}" type="parTrans" cxnId="{8E8394E6-5132-4A40-A2E5-6D713CCE5183}">
      <dgm:prSet/>
      <dgm:spPr/>
      <dgm:t>
        <a:bodyPr/>
        <a:lstStyle/>
        <a:p>
          <a:endParaRPr lang="en-US"/>
        </a:p>
      </dgm:t>
    </dgm:pt>
    <dgm:pt modelId="{39218BCF-B74A-44A1-BBC3-368D1A4AD0B5}" type="sibTrans" cxnId="{8E8394E6-5132-4A40-A2E5-6D713CCE5183}">
      <dgm:prSet/>
      <dgm:spPr/>
      <dgm:t>
        <a:bodyPr/>
        <a:lstStyle/>
        <a:p>
          <a:endParaRPr lang="en-US"/>
        </a:p>
      </dgm:t>
    </dgm:pt>
    <dgm:pt modelId="{0069E6AD-29CE-4A53-83A6-E8AF9C151318}">
      <dgm:prSet/>
      <dgm:spPr/>
      <dgm:t>
        <a:bodyPr/>
        <a:lstStyle/>
        <a:p>
          <a:r>
            <a:rPr lang="en-GB"/>
            <a:t>The overarching theme of the article is that businesses can leverage social media strategically and select the appropriate platforms for their goals and audience.</a:t>
          </a:r>
          <a:endParaRPr lang="en-US"/>
        </a:p>
      </dgm:t>
    </dgm:pt>
    <dgm:pt modelId="{5A04E077-60D3-4121-9EFC-55E6D8CC5D12}" type="parTrans" cxnId="{F740D9B3-D17D-482B-A077-FB9D0AEE3650}">
      <dgm:prSet/>
      <dgm:spPr/>
      <dgm:t>
        <a:bodyPr/>
        <a:lstStyle/>
        <a:p>
          <a:endParaRPr lang="en-US"/>
        </a:p>
      </dgm:t>
    </dgm:pt>
    <dgm:pt modelId="{FC891EF9-2636-405D-88B0-3CAEF4B2C136}" type="sibTrans" cxnId="{F740D9B3-D17D-482B-A077-FB9D0AEE3650}">
      <dgm:prSet/>
      <dgm:spPr/>
      <dgm:t>
        <a:bodyPr/>
        <a:lstStyle/>
        <a:p>
          <a:endParaRPr lang="en-US"/>
        </a:p>
      </dgm:t>
    </dgm:pt>
    <dgm:pt modelId="{E3024758-8F76-4DD0-B27F-AD8C444BBF5A}">
      <dgm:prSet/>
      <dgm:spPr/>
      <dgm:t>
        <a:bodyPr/>
        <a:lstStyle/>
        <a:p>
          <a:r>
            <a:rPr lang="en-GB"/>
            <a:t>In my opinion, this is a useful and relevant source to understand the role of social media in the promotion of a business.</a:t>
          </a:r>
          <a:endParaRPr lang="en-US"/>
        </a:p>
      </dgm:t>
    </dgm:pt>
    <dgm:pt modelId="{64B50E5E-C0DE-49E2-AFE0-6B8153B40FDD}" type="parTrans" cxnId="{0AC4A667-EF79-437C-B66D-5048375EC9CB}">
      <dgm:prSet/>
      <dgm:spPr/>
      <dgm:t>
        <a:bodyPr/>
        <a:lstStyle/>
        <a:p>
          <a:endParaRPr lang="en-US"/>
        </a:p>
      </dgm:t>
    </dgm:pt>
    <dgm:pt modelId="{907CD3E1-5C8F-447D-884A-A176C15C5962}" type="sibTrans" cxnId="{0AC4A667-EF79-437C-B66D-5048375EC9CB}">
      <dgm:prSet/>
      <dgm:spPr/>
      <dgm:t>
        <a:bodyPr/>
        <a:lstStyle/>
        <a:p>
          <a:endParaRPr lang="en-US"/>
        </a:p>
      </dgm:t>
    </dgm:pt>
    <dgm:pt modelId="{7B92FA17-936B-43F8-8C99-B476481E2757}" type="pres">
      <dgm:prSet presAssocID="{5F7B0985-7A26-429F-AEDF-120B10973243}" presName="root" presStyleCnt="0">
        <dgm:presLayoutVars>
          <dgm:dir/>
          <dgm:resizeHandles val="exact"/>
        </dgm:presLayoutVars>
      </dgm:prSet>
      <dgm:spPr/>
    </dgm:pt>
    <dgm:pt modelId="{E5C83BD8-3D6E-432D-8943-2AE9BDA5E47D}" type="pres">
      <dgm:prSet presAssocID="{221A7C2B-5EDA-43AF-9213-06DE06923767}" presName="compNode" presStyleCnt="0"/>
      <dgm:spPr/>
    </dgm:pt>
    <dgm:pt modelId="{A2A2EE66-C73B-42AE-A071-A5B276A0AB1E}" type="pres">
      <dgm:prSet presAssocID="{221A7C2B-5EDA-43AF-9213-06DE06923767}" presName="bgRect" presStyleLbl="bgShp" presStyleIdx="0" presStyleCnt="4"/>
      <dgm:spPr/>
    </dgm:pt>
    <dgm:pt modelId="{D5FA7B20-2119-4F0D-8E5E-9201FC84F91A}" type="pres">
      <dgm:prSet presAssocID="{221A7C2B-5EDA-43AF-9213-06DE0692376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05B55E11-BD5C-4DF2-BAE1-76171757B8C6}" type="pres">
      <dgm:prSet presAssocID="{221A7C2B-5EDA-43AF-9213-06DE06923767}" presName="spaceRect" presStyleCnt="0"/>
      <dgm:spPr/>
    </dgm:pt>
    <dgm:pt modelId="{98E68F2A-73CF-4A24-97D9-8E5EC6704F11}" type="pres">
      <dgm:prSet presAssocID="{221A7C2B-5EDA-43AF-9213-06DE06923767}" presName="parTx" presStyleLbl="revTx" presStyleIdx="0" presStyleCnt="4">
        <dgm:presLayoutVars>
          <dgm:chMax val="0"/>
          <dgm:chPref val="0"/>
        </dgm:presLayoutVars>
      </dgm:prSet>
      <dgm:spPr/>
    </dgm:pt>
    <dgm:pt modelId="{48892032-0C91-46CC-BF9D-0F6AC8ED2A72}" type="pres">
      <dgm:prSet presAssocID="{8B78C2EC-D478-4496-9F29-2B624CFDB40D}" presName="sibTrans" presStyleCnt="0"/>
      <dgm:spPr/>
    </dgm:pt>
    <dgm:pt modelId="{CF6B2D5C-93DB-4F69-BC06-9DB08367F2C1}" type="pres">
      <dgm:prSet presAssocID="{C9338183-167A-40F4-B0FC-C3D90F249AA1}" presName="compNode" presStyleCnt="0"/>
      <dgm:spPr/>
    </dgm:pt>
    <dgm:pt modelId="{1D3025B9-94BD-4100-9981-3B4A540F9D90}" type="pres">
      <dgm:prSet presAssocID="{C9338183-167A-40F4-B0FC-C3D90F249AA1}" presName="bgRect" presStyleLbl="bgShp" presStyleIdx="1" presStyleCnt="4"/>
      <dgm:spPr/>
    </dgm:pt>
    <dgm:pt modelId="{B457647F-45E6-4C85-B73B-51F77A334C4B}" type="pres">
      <dgm:prSet presAssocID="{C9338183-167A-40F4-B0FC-C3D90F249AA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13E46C60-CC94-4D1A-B18B-38510B441D4C}" type="pres">
      <dgm:prSet presAssocID="{C9338183-167A-40F4-B0FC-C3D90F249AA1}" presName="spaceRect" presStyleCnt="0"/>
      <dgm:spPr/>
    </dgm:pt>
    <dgm:pt modelId="{4E4480E4-A015-4F49-A405-ACF26B27AA61}" type="pres">
      <dgm:prSet presAssocID="{C9338183-167A-40F4-B0FC-C3D90F249AA1}" presName="parTx" presStyleLbl="revTx" presStyleIdx="1" presStyleCnt="4">
        <dgm:presLayoutVars>
          <dgm:chMax val="0"/>
          <dgm:chPref val="0"/>
        </dgm:presLayoutVars>
      </dgm:prSet>
      <dgm:spPr/>
    </dgm:pt>
    <dgm:pt modelId="{8B738ADD-7F32-4AE2-AF6D-A4C77EBF34CD}" type="pres">
      <dgm:prSet presAssocID="{39218BCF-B74A-44A1-BBC3-368D1A4AD0B5}" presName="sibTrans" presStyleCnt="0"/>
      <dgm:spPr/>
    </dgm:pt>
    <dgm:pt modelId="{EA6E8C7A-98C5-492D-AB23-36BE634DE768}" type="pres">
      <dgm:prSet presAssocID="{0069E6AD-29CE-4A53-83A6-E8AF9C151318}" presName="compNode" presStyleCnt="0"/>
      <dgm:spPr/>
    </dgm:pt>
    <dgm:pt modelId="{922D37BC-4E11-4F7C-9E6E-B70F3F2D9E93}" type="pres">
      <dgm:prSet presAssocID="{0069E6AD-29CE-4A53-83A6-E8AF9C151318}" presName="bgRect" presStyleLbl="bgShp" presStyleIdx="2" presStyleCnt="4"/>
      <dgm:spPr/>
    </dgm:pt>
    <dgm:pt modelId="{3A4DA3EB-E78A-4FD7-9273-18FFB803F9CD}" type="pres">
      <dgm:prSet presAssocID="{0069E6AD-29CE-4A53-83A6-E8AF9C15131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F5F11E8-B3E1-490C-8355-CD7F8988FDC9}" type="pres">
      <dgm:prSet presAssocID="{0069E6AD-29CE-4A53-83A6-E8AF9C151318}" presName="spaceRect" presStyleCnt="0"/>
      <dgm:spPr/>
    </dgm:pt>
    <dgm:pt modelId="{9667FB23-2C70-4836-9C8E-F2FCD0772DE6}" type="pres">
      <dgm:prSet presAssocID="{0069E6AD-29CE-4A53-83A6-E8AF9C151318}" presName="parTx" presStyleLbl="revTx" presStyleIdx="2" presStyleCnt="4">
        <dgm:presLayoutVars>
          <dgm:chMax val="0"/>
          <dgm:chPref val="0"/>
        </dgm:presLayoutVars>
      </dgm:prSet>
      <dgm:spPr/>
    </dgm:pt>
    <dgm:pt modelId="{DD94D19E-59E9-45B4-A447-641C023ED614}" type="pres">
      <dgm:prSet presAssocID="{FC891EF9-2636-405D-88B0-3CAEF4B2C136}" presName="sibTrans" presStyleCnt="0"/>
      <dgm:spPr/>
    </dgm:pt>
    <dgm:pt modelId="{68253292-5F44-4116-A626-7877F117B495}" type="pres">
      <dgm:prSet presAssocID="{E3024758-8F76-4DD0-B27F-AD8C444BBF5A}" presName="compNode" presStyleCnt="0"/>
      <dgm:spPr/>
    </dgm:pt>
    <dgm:pt modelId="{2ED5FFFE-CCB0-4130-B840-E7070A99083D}" type="pres">
      <dgm:prSet presAssocID="{E3024758-8F76-4DD0-B27F-AD8C444BBF5A}" presName="bgRect" presStyleLbl="bgShp" presStyleIdx="3" presStyleCnt="4"/>
      <dgm:spPr/>
    </dgm:pt>
    <dgm:pt modelId="{A651C768-D366-491D-A91E-754FD9D85E47}" type="pres">
      <dgm:prSet presAssocID="{E3024758-8F76-4DD0-B27F-AD8C444BBF5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EB9CEF3B-B9F5-4F57-82B2-24B20C343E55}" type="pres">
      <dgm:prSet presAssocID="{E3024758-8F76-4DD0-B27F-AD8C444BBF5A}" presName="spaceRect" presStyleCnt="0"/>
      <dgm:spPr/>
    </dgm:pt>
    <dgm:pt modelId="{5DB25751-F9F7-483E-9EA5-6D7025751CC3}" type="pres">
      <dgm:prSet presAssocID="{E3024758-8F76-4DD0-B27F-AD8C444BBF5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AC4A667-EF79-437C-B66D-5048375EC9CB}" srcId="{5F7B0985-7A26-429F-AEDF-120B10973243}" destId="{E3024758-8F76-4DD0-B27F-AD8C444BBF5A}" srcOrd="3" destOrd="0" parTransId="{64B50E5E-C0DE-49E2-AFE0-6B8153B40FDD}" sibTransId="{907CD3E1-5C8F-447D-884A-A176C15C5962}"/>
    <dgm:cxn modelId="{1F946074-00B5-469B-AF97-D9A6414C50A3}" type="presOf" srcId="{C9338183-167A-40F4-B0FC-C3D90F249AA1}" destId="{4E4480E4-A015-4F49-A405-ACF26B27AA61}" srcOrd="0" destOrd="0" presId="urn:microsoft.com/office/officeart/2018/2/layout/IconVerticalSolidList"/>
    <dgm:cxn modelId="{CDCF6B8C-AE21-4502-8C1E-B61E6E97661C}" srcId="{5F7B0985-7A26-429F-AEDF-120B10973243}" destId="{221A7C2B-5EDA-43AF-9213-06DE06923767}" srcOrd="0" destOrd="0" parTransId="{2BB75409-1580-4E54-9FE7-81339E9D096F}" sibTransId="{8B78C2EC-D478-4496-9F29-2B624CFDB40D}"/>
    <dgm:cxn modelId="{3DB362AF-C333-4BB5-8A7D-CFFA9BD17B37}" type="presOf" srcId="{5F7B0985-7A26-429F-AEDF-120B10973243}" destId="{7B92FA17-936B-43F8-8C99-B476481E2757}" srcOrd="0" destOrd="0" presId="urn:microsoft.com/office/officeart/2018/2/layout/IconVerticalSolidList"/>
    <dgm:cxn modelId="{F740D9B3-D17D-482B-A077-FB9D0AEE3650}" srcId="{5F7B0985-7A26-429F-AEDF-120B10973243}" destId="{0069E6AD-29CE-4A53-83A6-E8AF9C151318}" srcOrd="2" destOrd="0" parTransId="{5A04E077-60D3-4121-9EFC-55E6D8CC5D12}" sibTransId="{FC891EF9-2636-405D-88B0-3CAEF4B2C136}"/>
    <dgm:cxn modelId="{19680CB9-7E7C-43BA-9B2A-BF361F82CA70}" type="presOf" srcId="{221A7C2B-5EDA-43AF-9213-06DE06923767}" destId="{98E68F2A-73CF-4A24-97D9-8E5EC6704F11}" srcOrd="0" destOrd="0" presId="urn:microsoft.com/office/officeart/2018/2/layout/IconVerticalSolidList"/>
    <dgm:cxn modelId="{A84F15D3-674C-49A3-BC12-7E720C3FFE0A}" type="presOf" srcId="{0069E6AD-29CE-4A53-83A6-E8AF9C151318}" destId="{9667FB23-2C70-4836-9C8E-F2FCD0772DE6}" srcOrd="0" destOrd="0" presId="urn:microsoft.com/office/officeart/2018/2/layout/IconVerticalSolidList"/>
    <dgm:cxn modelId="{00D6CDD9-F08C-45E3-A65C-1FA4DDFEB64F}" type="presOf" srcId="{E3024758-8F76-4DD0-B27F-AD8C444BBF5A}" destId="{5DB25751-F9F7-483E-9EA5-6D7025751CC3}" srcOrd="0" destOrd="0" presId="urn:microsoft.com/office/officeart/2018/2/layout/IconVerticalSolidList"/>
    <dgm:cxn modelId="{8E8394E6-5132-4A40-A2E5-6D713CCE5183}" srcId="{5F7B0985-7A26-429F-AEDF-120B10973243}" destId="{C9338183-167A-40F4-B0FC-C3D90F249AA1}" srcOrd="1" destOrd="0" parTransId="{31747D21-5B53-4973-8DD6-5502B1F40F06}" sibTransId="{39218BCF-B74A-44A1-BBC3-368D1A4AD0B5}"/>
    <dgm:cxn modelId="{84971E69-E2EC-4B69-B060-1CBBA2029550}" type="presParOf" srcId="{7B92FA17-936B-43F8-8C99-B476481E2757}" destId="{E5C83BD8-3D6E-432D-8943-2AE9BDA5E47D}" srcOrd="0" destOrd="0" presId="urn:microsoft.com/office/officeart/2018/2/layout/IconVerticalSolidList"/>
    <dgm:cxn modelId="{BE1C81F6-B5A4-4815-8640-F64BAA984D3F}" type="presParOf" srcId="{E5C83BD8-3D6E-432D-8943-2AE9BDA5E47D}" destId="{A2A2EE66-C73B-42AE-A071-A5B276A0AB1E}" srcOrd="0" destOrd="0" presId="urn:microsoft.com/office/officeart/2018/2/layout/IconVerticalSolidList"/>
    <dgm:cxn modelId="{B2D4505B-65FD-4D80-AF4D-FCCB064D87E9}" type="presParOf" srcId="{E5C83BD8-3D6E-432D-8943-2AE9BDA5E47D}" destId="{D5FA7B20-2119-4F0D-8E5E-9201FC84F91A}" srcOrd="1" destOrd="0" presId="urn:microsoft.com/office/officeart/2018/2/layout/IconVerticalSolidList"/>
    <dgm:cxn modelId="{4E4FFF0D-12AA-4ED9-91E0-7E25D20EDFE9}" type="presParOf" srcId="{E5C83BD8-3D6E-432D-8943-2AE9BDA5E47D}" destId="{05B55E11-BD5C-4DF2-BAE1-76171757B8C6}" srcOrd="2" destOrd="0" presId="urn:microsoft.com/office/officeart/2018/2/layout/IconVerticalSolidList"/>
    <dgm:cxn modelId="{BD0C04AA-9C43-4481-A91C-1E2A269889CF}" type="presParOf" srcId="{E5C83BD8-3D6E-432D-8943-2AE9BDA5E47D}" destId="{98E68F2A-73CF-4A24-97D9-8E5EC6704F11}" srcOrd="3" destOrd="0" presId="urn:microsoft.com/office/officeart/2018/2/layout/IconVerticalSolidList"/>
    <dgm:cxn modelId="{B11F3A4A-BA77-4493-B781-0AEA7A6A9791}" type="presParOf" srcId="{7B92FA17-936B-43F8-8C99-B476481E2757}" destId="{48892032-0C91-46CC-BF9D-0F6AC8ED2A72}" srcOrd="1" destOrd="0" presId="urn:microsoft.com/office/officeart/2018/2/layout/IconVerticalSolidList"/>
    <dgm:cxn modelId="{3A90018B-F9E2-4A99-96F2-E5289A7E0EC5}" type="presParOf" srcId="{7B92FA17-936B-43F8-8C99-B476481E2757}" destId="{CF6B2D5C-93DB-4F69-BC06-9DB08367F2C1}" srcOrd="2" destOrd="0" presId="urn:microsoft.com/office/officeart/2018/2/layout/IconVerticalSolidList"/>
    <dgm:cxn modelId="{EBEB613B-A2F1-469A-9229-A648E1DB1BA1}" type="presParOf" srcId="{CF6B2D5C-93DB-4F69-BC06-9DB08367F2C1}" destId="{1D3025B9-94BD-4100-9981-3B4A540F9D90}" srcOrd="0" destOrd="0" presId="urn:microsoft.com/office/officeart/2018/2/layout/IconVerticalSolidList"/>
    <dgm:cxn modelId="{09A6D045-62E6-4CA9-8ECD-FC49F701627C}" type="presParOf" srcId="{CF6B2D5C-93DB-4F69-BC06-9DB08367F2C1}" destId="{B457647F-45E6-4C85-B73B-51F77A334C4B}" srcOrd="1" destOrd="0" presId="urn:microsoft.com/office/officeart/2018/2/layout/IconVerticalSolidList"/>
    <dgm:cxn modelId="{E0B707F7-D159-4909-9D00-616EF9FA142A}" type="presParOf" srcId="{CF6B2D5C-93DB-4F69-BC06-9DB08367F2C1}" destId="{13E46C60-CC94-4D1A-B18B-38510B441D4C}" srcOrd="2" destOrd="0" presId="urn:microsoft.com/office/officeart/2018/2/layout/IconVerticalSolidList"/>
    <dgm:cxn modelId="{659FCC0A-78B6-413B-A8D7-78B3FE89E417}" type="presParOf" srcId="{CF6B2D5C-93DB-4F69-BC06-9DB08367F2C1}" destId="{4E4480E4-A015-4F49-A405-ACF26B27AA61}" srcOrd="3" destOrd="0" presId="urn:microsoft.com/office/officeart/2018/2/layout/IconVerticalSolidList"/>
    <dgm:cxn modelId="{00121FAC-CB57-474A-8CD4-12A3141316F7}" type="presParOf" srcId="{7B92FA17-936B-43F8-8C99-B476481E2757}" destId="{8B738ADD-7F32-4AE2-AF6D-A4C77EBF34CD}" srcOrd="3" destOrd="0" presId="urn:microsoft.com/office/officeart/2018/2/layout/IconVerticalSolidList"/>
    <dgm:cxn modelId="{36D23709-7909-405D-A466-653A14720B8B}" type="presParOf" srcId="{7B92FA17-936B-43F8-8C99-B476481E2757}" destId="{EA6E8C7A-98C5-492D-AB23-36BE634DE768}" srcOrd="4" destOrd="0" presId="urn:microsoft.com/office/officeart/2018/2/layout/IconVerticalSolidList"/>
    <dgm:cxn modelId="{8A267418-BA2D-4DE9-A241-5E44CA25561E}" type="presParOf" srcId="{EA6E8C7A-98C5-492D-AB23-36BE634DE768}" destId="{922D37BC-4E11-4F7C-9E6E-B70F3F2D9E93}" srcOrd="0" destOrd="0" presId="urn:microsoft.com/office/officeart/2018/2/layout/IconVerticalSolidList"/>
    <dgm:cxn modelId="{D026D690-26CE-4C22-BDBE-F7E5A7E42766}" type="presParOf" srcId="{EA6E8C7A-98C5-492D-AB23-36BE634DE768}" destId="{3A4DA3EB-E78A-4FD7-9273-18FFB803F9CD}" srcOrd="1" destOrd="0" presId="urn:microsoft.com/office/officeart/2018/2/layout/IconVerticalSolidList"/>
    <dgm:cxn modelId="{35F95616-D2F7-4190-92EC-4C75F4EB6BA9}" type="presParOf" srcId="{EA6E8C7A-98C5-492D-AB23-36BE634DE768}" destId="{7F5F11E8-B3E1-490C-8355-CD7F8988FDC9}" srcOrd="2" destOrd="0" presId="urn:microsoft.com/office/officeart/2018/2/layout/IconVerticalSolidList"/>
    <dgm:cxn modelId="{AED91308-5174-442E-B029-95DBDBCD1C89}" type="presParOf" srcId="{EA6E8C7A-98C5-492D-AB23-36BE634DE768}" destId="{9667FB23-2C70-4836-9C8E-F2FCD0772DE6}" srcOrd="3" destOrd="0" presId="urn:microsoft.com/office/officeart/2018/2/layout/IconVerticalSolidList"/>
    <dgm:cxn modelId="{697288D4-C1A5-43D3-9FAE-5C068840FEB5}" type="presParOf" srcId="{7B92FA17-936B-43F8-8C99-B476481E2757}" destId="{DD94D19E-59E9-45B4-A447-641C023ED614}" srcOrd="5" destOrd="0" presId="urn:microsoft.com/office/officeart/2018/2/layout/IconVerticalSolidList"/>
    <dgm:cxn modelId="{EFDB818B-328A-4542-ADDF-3D684938E77F}" type="presParOf" srcId="{7B92FA17-936B-43F8-8C99-B476481E2757}" destId="{68253292-5F44-4116-A626-7877F117B495}" srcOrd="6" destOrd="0" presId="urn:microsoft.com/office/officeart/2018/2/layout/IconVerticalSolidList"/>
    <dgm:cxn modelId="{245B83DC-8B37-46B4-A023-21FF71C2BD4D}" type="presParOf" srcId="{68253292-5F44-4116-A626-7877F117B495}" destId="{2ED5FFFE-CCB0-4130-B840-E7070A99083D}" srcOrd="0" destOrd="0" presId="urn:microsoft.com/office/officeart/2018/2/layout/IconVerticalSolidList"/>
    <dgm:cxn modelId="{56197673-D10F-4DA6-B288-C24ADC290D6A}" type="presParOf" srcId="{68253292-5F44-4116-A626-7877F117B495}" destId="{A651C768-D366-491D-A91E-754FD9D85E47}" srcOrd="1" destOrd="0" presId="urn:microsoft.com/office/officeart/2018/2/layout/IconVerticalSolidList"/>
    <dgm:cxn modelId="{431F1BD7-B9EC-47FA-A9DD-258FFBA24987}" type="presParOf" srcId="{68253292-5F44-4116-A626-7877F117B495}" destId="{EB9CEF3B-B9F5-4F57-82B2-24B20C343E55}" srcOrd="2" destOrd="0" presId="urn:microsoft.com/office/officeart/2018/2/layout/IconVerticalSolidList"/>
    <dgm:cxn modelId="{72B07924-D50A-4019-8DB6-EA6939C6DC7A}" type="presParOf" srcId="{68253292-5F44-4116-A626-7877F117B495}" destId="{5DB25751-F9F7-483E-9EA5-6D7025751C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2EE66-C73B-42AE-A071-A5B276A0AB1E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A7B20-2119-4F0D-8E5E-9201FC84F91A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68F2A-73CF-4A24-97D9-8E5EC6704F11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media marketing is one of the crucial marketing instruments that can be used by small businesses and medium businesses.</a:t>
          </a:r>
          <a:endParaRPr lang="en-US" sz="1500" kern="1200"/>
        </a:p>
      </dsp:txBody>
      <dsp:txXfrm>
        <a:off x="1274714" y="2177"/>
        <a:ext cx="5116560" cy="1103648"/>
      </dsp:txXfrm>
    </dsp:sp>
    <dsp:sp modelId="{1D3025B9-94BD-4100-9981-3B4A540F9D90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57647F-45E6-4C85-B73B-51F77A334C4B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480E4-A015-4F49-A405-ACF26B27AA61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According to the source, social media can be utilised to promote products, engage customers, and boost brand awareness.</a:t>
          </a:r>
          <a:endParaRPr lang="en-US" sz="1500" kern="1200"/>
        </a:p>
      </dsp:txBody>
      <dsp:txXfrm>
        <a:off x="1274714" y="1381738"/>
        <a:ext cx="5116560" cy="1103648"/>
      </dsp:txXfrm>
    </dsp:sp>
    <dsp:sp modelId="{922D37BC-4E11-4F7C-9E6E-B70F3F2D9E93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DA3EB-E78A-4FD7-9273-18FFB803F9CD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7FB23-2C70-4836-9C8E-F2FCD0772DE6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overarching theme of the article is that businesses can leverage social media strategically and select the appropriate platforms for their goals and audience.</a:t>
          </a:r>
          <a:endParaRPr lang="en-US" sz="1500" kern="1200"/>
        </a:p>
      </dsp:txBody>
      <dsp:txXfrm>
        <a:off x="1274714" y="2761299"/>
        <a:ext cx="5116560" cy="1103648"/>
      </dsp:txXfrm>
    </dsp:sp>
    <dsp:sp modelId="{2ED5FFFE-CCB0-4130-B840-E7070A99083D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1C768-D366-491D-A91E-754FD9D85E47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25751-F9F7-483E-9EA5-6D7025751CC3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my opinion, this is a useful and relevant source to understand the role of social media in the promotion of a business.</a:t>
          </a:r>
          <a:endParaRPr lang="en-US" sz="1500" kern="1200"/>
        </a:p>
      </dsp:txBody>
      <dsp:txXfrm>
        <a:off x="1274714" y="4140860"/>
        <a:ext cx="5116560" cy="1103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6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976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25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75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23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75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204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2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97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456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333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9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364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946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69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56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51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A88BFB6-3B9A-4CBE-B5EB-31610F865F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A08A207-8D2D-4748-9124-1F3C10CE5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79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5D7FF-8BFD-FD84-8E2A-C590C7FBA1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Skills</a:t>
            </a:r>
            <a:br>
              <a:rPr lang="en-GB" dirty="0"/>
            </a:br>
            <a:r>
              <a:rPr lang="en-GB" b="1" dirty="0"/>
              <a:t>(LCLM4001_BIRM)</a:t>
            </a:r>
            <a:br>
              <a:rPr lang="en-GB" b="1" dirty="0"/>
            </a:br>
            <a:r>
              <a:rPr lang="en-GB" b="1" dirty="0"/>
              <a:t>AS3</a:t>
            </a:r>
            <a:br>
              <a:rPr lang="en-GB" b="1" dirty="0"/>
            </a:br>
            <a:r>
              <a:rPr lang="en-GB" b="1" dirty="0"/>
              <a:t>Source Evaluation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2398A8-E04D-BF08-943B-CC8215DD35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Adriana-Elena Surdu</a:t>
            </a:r>
          </a:p>
          <a:p>
            <a:r>
              <a:rPr lang="en-GB" dirty="0"/>
              <a:t>Student id: </a:t>
            </a:r>
            <a:r>
              <a:rPr lang="ro-RO" dirty="0"/>
              <a:t>2537423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0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CF513-E14F-EB10-4508-F4F9A4499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chemeClr val="tx1"/>
                </a:solidFill>
              </a:rPr>
              <a:t>ABOUT THE TOPIC</a:t>
            </a:r>
          </a:p>
        </p:txBody>
      </p:sp>
      <p:pic>
        <p:nvPicPr>
          <p:cNvPr id="4" name="Picture 3" descr="Social Media Platforms for Your Business">
            <a:extLst>
              <a:ext uri="{FF2B5EF4-FFF2-40B4-BE49-F238E27FC236}">
                <a16:creationId xmlns:a16="http://schemas.microsoft.com/office/drawing/2014/main" id="{3A853945-F0EB-128A-B6B7-2CA3EAC981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" r="2424" b="1"/>
          <a:stretch>
            <a:fillRect/>
          </a:stretch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D86CC-98D0-C223-DEEF-86CEA75A7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tx1"/>
                </a:solidFill>
              </a:rPr>
              <a:t>Use of social media to promote businesses.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tx1"/>
                </a:solidFill>
              </a:rPr>
              <a:t>Why Businesses need social media?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</a:rPr>
              <a:t>Can help businesses reach more people.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</a:rPr>
              <a:t>An effective method for promoting products and services at a reasonable cost.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</a:rPr>
              <a:t>Provides face-to-face customer service.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</a:rPr>
              <a:t>Helps to promote brand recognition and customer interaction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</a:rPr>
              <a:t>Empowers small businesses in the digital space.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1300">
              <a:solidFill>
                <a:schemeClr val="tx1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A6311-BDF0-FC23-7DD7-96A3B10FA136}"/>
              </a:ext>
            </a:extLst>
          </p:cNvPr>
          <p:cNvSpPr txBox="1"/>
          <p:nvPr/>
        </p:nvSpPr>
        <p:spPr>
          <a:xfrm>
            <a:off x="9586127" y="6424589"/>
            <a:ext cx="25227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 err="1">
                <a:solidFill>
                  <a:schemeClr val="bg1"/>
                </a:solidFill>
              </a:rPr>
              <a:t>Source:Igniting</a:t>
            </a:r>
            <a:r>
              <a:rPr lang="en-GB" sz="1100" i="1" dirty="0">
                <a:solidFill>
                  <a:schemeClr val="bg1"/>
                </a:solidFill>
              </a:rPr>
              <a:t> Business, 2014)</a:t>
            </a:r>
          </a:p>
        </p:txBody>
      </p:sp>
    </p:spTree>
    <p:extLst>
      <p:ext uri="{BB962C8B-B14F-4D97-AF65-F5344CB8AC3E}">
        <p14:creationId xmlns:p14="http://schemas.microsoft.com/office/powerpoint/2010/main" val="233138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9457F-BDD3-85F2-F121-030A8F237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SOURCE</a:t>
            </a:r>
          </a:p>
        </p:txBody>
      </p:sp>
      <p:sp>
        <p:nvSpPr>
          <p:cNvPr id="28" name="Freeform: Shape 16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D09D4F-B0B1-67C6-133E-7D66429EA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118" y="2011132"/>
            <a:ext cx="5907784" cy="283573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4C44A2-5D2F-D46D-FCCD-CF73B8C93E6B}"/>
              </a:ext>
            </a:extLst>
          </p:cNvPr>
          <p:cNvSpPr txBox="1"/>
          <p:nvPr/>
        </p:nvSpPr>
        <p:spPr>
          <a:xfrm>
            <a:off x="639098" y="2418735"/>
            <a:ext cx="6072776" cy="38117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Title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Social Media Marketing (SMM) Strategies for Small to Medium Enterprises (SMEs)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Authors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Sohrab Karimi</a:t>
            </a:r>
            <a:br>
              <a:rPr lang="en-US" sz="900" dirty="0">
                <a:solidFill>
                  <a:srgbClr val="FFFFFF"/>
                </a:solidFill>
              </a:rPr>
            </a:br>
            <a:r>
              <a:rPr lang="en-US" sz="900" dirty="0">
                <a:solidFill>
                  <a:srgbClr val="FFFFFF"/>
                </a:solidFill>
              </a:rPr>
              <a:t>Hengameh Sadat </a:t>
            </a:r>
            <a:r>
              <a:rPr lang="en-US" sz="900" dirty="0" err="1">
                <a:solidFill>
                  <a:srgbClr val="FFFFFF"/>
                </a:solidFill>
              </a:rPr>
              <a:t>Naghibi</a:t>
            </a:r>
            <a:endParaRPr lang="en-US" sz="9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Published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2015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Journal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International Journal of Information, Business and Management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Volume and Issue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Volume 7, Issue 4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Found Using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Google Scholar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900" dirty="0">
                <a:solidFill>
                  <a:srgbClr val="FFFFFF"/>
                </a:solidFill>
              </a:rPr>
              <a:t>The reasons for the selection of this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900" dirty="0">
                <a:solidFill>
                  <a:srgbClr val="FFFFFF"/>
                </a:solidFill>
              </a:rPr>
              <a:t>Relevant to my selected topic and gives a specific focus as to how social media can be applied to business promotion for SMEs.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82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C558C-2811-B252-BB3A-17E5767D4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SOURCE EVALUATION (CAARP)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09EBA29-1455-E26F-5036-E19CFAB9D8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19" r="24821" b="2"/>
          <a:stretch>
            <a:fillRect/>
          </a:stretch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6D2B6-26C4-3F42-1CED-92FA2B3BA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Currency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FFFFFF"/>
                </a:solidFill>
              </a:rPr>
              <a:t>Published in 2015. Although it is not the most recent source, the topic and main social media marketing principles are still relevant.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Authority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FFFFFF"/>
                </a:solidFill>
              </a:rPr>
              <a:t>It is written by two researchers and published in an international academic journal.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Accuracy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FFFFFF"/>
                </a:solidFill>
              </a:rPr>
              <a:t>Cites academic sources, previous research and well-known social media marketing ideas.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Relevance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FFFFFF"/>
                </a:solidFill>
              </a:rPr>
              <a:t>Evaluates the use of social media marketing strategies directly to small and medium-sized businesses.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Purpose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FFFFFF"/>
                </a:solidFill>
              </a:rPr>
              <a:t>To study social media marketing strategies and give practical suggestions to the SMEs.</a:t>
            </a:r>
          </a:p>
          <a:p>
            <a:pPr>
              <a:lnSpc>
                <a:spcPct val="90000"/>
              </a:lnSpc>
            </a:pPr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9841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D105174-071A-4257-860A-5EE2D11DD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E17B217C-3C66-46B3-9E9D-2771AA2A2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8E47B-0687-0CBE-1F61-B4A4AF95A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3421623" cy="560121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EBEBEB"/>
                </a:solidFill>
              </a:rPr>
              <a:t>KEY FINDINGS AND RELIABILITY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848D99-5D8B-49F5-97E9-AA7C3F5F2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A07CC-958E-7118-C587-7FC6D0204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3" y="629265"/>
            <a:ext cx="6813755" cy="38117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FFFFFF"/>
                </a:solidFill>
              </a:rPr>
              <a:t>Key Findings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SMEs have new opportunities for social media to promote their product and services.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Social media allows businesses to have direct contact with their customers.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Social media can help boost brand awareness and better customer relations.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The most appropriate platform(s) should be chosen depending on the goals and target audience of a business.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To be effective, social media marketing is a process that must be planned and have a strategy.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FFFFFF"/>
                </a:solidFill>
              </a:rPr>
              <a:t>Why is the Source reliable?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Printed materials in an academic journal.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Applies relevant previous academic research and references.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The journal is abstracted in academic databases like EBSCO and ProQuest.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The article has been cited more than 200 times in Google Scholar, indicating its impact and ongoing interest in the field.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7" name="Graphic 6" descr="Blog">
            <a:extLst>
              <a:ext uri="{FF2B5EF4-FFF2-40B4-BE49-F238E27FC236}">
                <a16:creationId xmlns:a16="http://schemas.microsoft.com/office/drawing/2014/main" id="{F416F711-BC17-1DBC-C4D3-FFCCF14811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19485" y="4552335"/>
            <a:ext cx="1678140" cy="16781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511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AA8CB0-5AA3-45AC-8E2B-4DB24B741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EF597A-15F8-58DF-86E6-56E9CD80B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209713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82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47972-81C6-89E4-EED6-A0142DC48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AND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9C6A7-F426-917B-21D8-DAE44CFD8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Strengths</a:t>
            </a:r>
          </a:p>
          <a:p>
            <a:r>
              <a:rPr lang="en-GB" dirty="0"/>
              <a:t>Very pertinent to the subject I've decided on.</a:t>
            </a:r>
          </a:p>
          <a:p>
            <a:r>
              <a:rPr lang="en-GB" dirty="0"/>
              <a:t>Specifically targets SMEs and social media marketing.</a:t>
            </a:r>
          </a:p>
          <a:p>
            <a:r>
              <a:rPr lang="en-GB" dirty="0"/>
              <a:t>Backed up by academic references and past studies.</a:t>
            </a:r>
          </a:p>
          <a:p>
            <a:r>
              <a:rPr lang="en-GB" dirty="0"/>
              <a:t>Has been cited more than 200 times by Google Scholar.</a:t>
            </a:r>
          </a:p>
          <a:p>
            <a:pPr marL="0" indent="0">
              <a:buNone/>
            </a:pPr>
            <a:r>
              <a:rPr lang="en-GB" dirty="0"/>
              <a:t>Limitations</a:t>
            </a:r>
          </a:p>
          <a:p>
            <a:r>
              <a:rPr lang="en-GB" dirty="0"/>
              <a:t>Not a recent source (published in 2015).</a:t>
            </a:r>
          </a:p>
          <a:p>
            <a:r>
              <a:rPr lang="en-GB" dirty="0"/>
              <a:t>Since publication, social media and marketing practices have evolved.</a:t>
            </a:r>
          </a:p>
          <a:p>
            <a:r>
              <a:rPr lang="en-GB" dirty="0"/>
              <a:t>More recent research could be used alongside this article.</a:t>
            </a:r>
          </a:p>
          <a:p>
            <a:r>
              <a:rPr lang="en-GB" dirty="0"/>
              <a:t>What I found challenging?</a:t>
            </a:r>
          </a:p>
          <a:p>
            <a:pPr marL="0" indent="0">
              <a:buNone/>
            </a:pPr>
            <a:r>
              <a:rPr lang="en-GB" dirty="0"/>
              <a:t>The most challenging aspect was determining if my topic could be found in an older source and whether it was useful and reliable.</a:t>
            </a:r>
          </a:p>
          <a:p>
            <a:r>
              <a:rPr lang="en-GB" dirty="0"/>
              <a:t>What Did I Learn?</a:t>
            </a:r>
          </a:p>
          <a:p>
            <a:pPr marL="0" indent="0">
              <a:buNone/>
            </a:pPr>
            <a:r>
              <a:rPr lang="en-GB" dirty="0"/>
              <a:t>I know how to use Google Scholar to find academic sources and how to assess their currency, authority, accuracy, relevance and purpose. I have also found that a source can still be valid even if it is an older one, but that its drawbacks should be noted, and that newer research may be necessary to complement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8581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40</TotalTime>
  <Words>663</Words>
  <Application>Microsoft Office PowerPoint</Application>
  <PresentationFormat>Ecran lat</PresentationFormat>
  <Paragraphs>69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Ion Boardroom</vt:lpstr>
      <vt:lpstr>Academic Skills (LCLM4001_BIRM) AS3 Source Evaluation</vt:lpstr>
      <vt:lpstr>ABOUT THE TOPIC</vt:lpstr>
      <vt:lpstr>THE SOURCE</vt:lpstr>
      <vt:lpstr>SOURCE EVALUATION (CAARP) </vt:lpstr>
      <vt:lpstr>KEY FINDINGS AND RELIABILITY</vt:lpstr>
      <vt:lpstr>CONCLUSION</vt:lpstr>
      <vt:lpstr>EVALUATION AND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(LCLM4001_BIRM) AS3 Source Evaluation</dc:title>
  <cp:lastModifiedBy>Elena-Adriana Surdu (2537423)</cp:lastModifiedBy>
  <cp:revision>1</cp:revision>
  <dcterms:created xsi:type="dcterms:W3CDTF">2026-07-06T06:41:16Z</dcterms:created>
  <dcterms:modified xsi:type="dcterms:W3CDTF">2026-07-21T20:34:23Z</dcterms:modified>
</cp:coreProperties>
</file>