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57" r:id="rId3"/>
    <p:sldId id="269" r:id="rId4"/>
    <p:sldId id="270" r:id="rId5"/>
    <p:sldId id="271" r:id="rId6"/>
    <p:sldId id="273" r:id="rId7"/>
    <p:sldId id="274" r:id="rId8"/>
    <p:sldId id="275" r:id="rId9"/>
    <p:sldId id="276" r:id="rId10"/>
    <p:sldId id="277" r:id="rId11"/>
    <p:sldId id="258" r:id="rId12"/>
    <p:sldId id="278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4" autoAdjust="0"/>
    <p:restoredTop sz="82189" autoAdjust="0"/>
  </p:normalViewPr>
  <p:slideViewPr>
    <p:cSldViewPr snapToGrid="0">
      <p:cViewPr varScale="1">
        <p:scale>
          <a:sx n="59" d="100"/>
          <a:sy n="59" d="100"/>
        </p:scale>
        <p:origin x="1176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 showGuides="1">
      <p:cViewPr varScale="1">
        <p:scale>
          <a:sx n="55" d="100"/>
          <a:sy n="55" d="100"/>
        </p:scale>
        <p:origin x="2880" y="78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BFE7F33-2322-4D47-92C5-BDF079D4C26E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E6DDCE3-E483-44ED-BB43-1D9176DEA81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837940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3DF679E-2551-43AB-90F8-85E320B440F5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0CA5D5-EFA7-4175-BF21-8F743A57C03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39997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5653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267058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21202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846582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232103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157064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082677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28132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6096834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403056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0CA5D5-EFA7-4175-BF21-8F743A57C036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115568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81200" y="1764094"/>
            <a:ext cx="8229600" cy="2309327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  <a:effectLst>
                  <a:outerShdw blurRad="63500" algn="ctr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81200" y="4213380"/>
            <a:ext cx="8229600" cy="1208314"/>
          </a:xfrm>
        </p:spPr>
        <p:txBody>
          <a:bodyPr>
            <a:normAutofit/>
          </a:bodyPr>
          <a:lstStyle>
            <a:lvl1pPr marL="0" indent="0" algn="ctr">
              <a:spcBef>
                <a:spcPts val="1200"/>
              </a:spcBef>
              <a:buNone/>
              <a:defRPr sz="2800">
                <a:solidFill>
                  <a:schemeClr val="accent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4883368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4243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" y="6492332"/>
            <a:ext cx="12188952" cy="365668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1764094"/>
            <a:ext cx="8229600" cy="2309327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1200" y="4213380"/>
            <a:ext cx="8229600" cy="1208314"/>
          </a:xfrm>
        </p:spPr>
        <p:txBody>
          <a:bodyPr/>
          <a:lstStyle>
            <a:lvl1pPr marL="0" indent="0" algn="ctr">
              <a:spcBef>
                <a:spcPts val="1200"/>
              </a:spcBef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809182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5400" y="1943100"/>
            <a:ext cx="4572000" cy="42338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24600" y="1943100"/>
            <a:ext cx="4572000" cy="423386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471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8448" y="1776066"/>
            <a:ext cx="4572000" cy="72228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8448" y="2565919"/>
            <a:ext cx="4572000" cy="36062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27648" y="1776066"/>
            <a:ext cx="4572000" cy="72228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27648" y="2565919"/>
            <a:ext cx="4572000" cy="36062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30051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04429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07668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981200"/>
            <a:ext cx="4114800" cy="1828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685800"/>
            <a:ext cx="6400800" cy="548640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3943441"/>
            <a:ext cx="4114800" cy="182880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6693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984248"/>
            <a:ext cx="4114800" cy="1828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797419" y="457200"/>
            <a:ext cx="5943600" cy="59436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3941064"/>
            <a:ext cx="4114800" cy="1828800"/>
          </a:xfrm>
        </p:spPr>
        <p:txBody>
          <a:bodyPr/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316212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387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 hasCustomPrompt="1"/>
          </p:nvPr>
        </p:nvSpPr>
        <p:spPr>
          <a:xfrm>
            <a:off x="9666415" y="365125"/>
            <a:ext cx="1234440" cy="5811838"/>
          </a:xfrm>
        </p:spPr>
        <p:txBody>
          <a:bodyPr vert="eaVert"/>
          <a:lstStyle>
            <a:lvl1pPr>
              <a:defRPr/>
            </a:lvl1pPr>
          </a:lstStyle>
          <a:p>
            <a:r>
              <a:rPr lang="en-US" dirty="0"/>
              <a:t>Click to edit </a:t>
            </a:r>
            <a:br>
              <a:rPr lang="en-US" dirty="0"/>
            </a:br>
            <a:r>
              <a:rPr lang="en-US" dirty="0"/>
              <a:t>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9" y="365125"/>
            <a:ext cx="799147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732A7D7-D560-4C43-B6F2-A7996CE5C9B9}" type="datetimeFigureOut">
              <a:rPr lang="en-US" smtClean="0"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41E28F-C526-4978-8D63-D21257ECD59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8706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0" y="365125"/>
            <a:ext cx="9601200" cy="123507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1943100"/>
            <a:ext cx="9601200" cy="42291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01741" y="6397368"/>
            <a:ext cx="1147665" cy="2332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A732A7D7-D560-4C43-B6F2-A7996CE5C9B9}" type="datetimeFigureOut">
              <a:rPr lang="en-US" smtClean="0"/>
              <a:pPr/>
              <a:t>25-Jan-18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0" y="6397368"/>
            <a:ext cx="4800600" cy="2332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797142" y="6397368"/>
            <a:ext cx="1099457" cy="23326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8E41E28F-C526-4978-8D63-D21257ECD59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41946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60120" indent="-18288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8288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417320" indent="-18288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45920" indent="-18288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lnSpc>
          <a:spcPct val="90000"/>
        </a:lnSpc>
        <a:spcBef>
          <a:spcPts val="8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9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58685" y="1747765"/>
            <a:ext cx="9274629" cy="2309327"/>
          </a:xfrm>
        </p:spPr>
        <p:txBody>
          <a:bodyPr/>
          <a:lstStyle/>
          <a:p>
            <a:r>
              <a:rPr lang="en-US" dirty="0"/>
              <a:t>‘Most Pernicious Woman’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84514" y="4057092"/>
            <a:ext cx="9448800" cy="120831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Psychoanalytic and feminist interpretations of </a:t>
            </a:r>
            <a:r>
              <a:rPr lang="en-US" i="1" dirty="0">
                <a:solidFill>
                  <a:schemeClr val="accent1">
                    <a:lumMod val="75000"/>
                  </a:schemeClr>
                </a:solidFill>
              </a:rPr>
              <a:t>Hamlet’s</a:t>
            </a:r>
            <a:r>
              <a:rPr lang="en-US" dirty="0">
                <a:solidFill>
                  <a:schemeClr val="accent1">
                    <a:lumMod val="75000"/>
                  </a:schemeClr>
                </a:solidFill>
              </a:rPr>
              <a:t> Gertrude</a:t>
            </a:r>
          </a:p>
        </p:txBody>
      </p:sp>
    </p:spTree>
    <p:extLst>
      <p:ext uri="{BB962C8B-B14F-4D97-AF65-F5344CB8AC3E}">
        <p14:creationId xmlns:p14="http://schemas.microsoft.com/office/powerpoint/2010/main" val="32036954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291CB3-679E-4ED6-BB3B-C4EA4F0195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232603"/>
            <a:ext cx="9601200" cy="1235075"/>
          </a:xfrm>
        </p:spPr>
        <p:txBody>
          <a:bodyPr>
            <a:normAutofit/>
          </a:bodyPr>
          <a:lstStyle/>
          <a:p>
            <a:pPr algn="ctr"/>
            <a:r>
              <a:rPr lang="en-US" sz="4000" dirty="0"/>
              <a:t>Who is Gertrude?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6B26BAC-431E-461E-910E-910269C9FDEF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0656" y="1600200"/>
            <a:ext cx="3681730" cy="4892675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E2F4CF-3F18-41A1-813C-43C5B3E50A8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2259014"/>
            <a:ext cx="4572000" cy="4233861"/>
          </a:xfrm>
        </p:spPr>
        <p:txBody>
          <a:bodyPr>
            <a:normAutofit fontScale="92500" lnSpcReduction="20000"/>
          </a:bodyPr>
          <a:lstStyle/>
          <a:p>
            <a:r>
              <a:rPr lang="en-US" sz="3200" dirty="0"/>
              <a:t>Queen of Denmark</a:t>
            </a:r>
          </a:p>
          <a:p>
            <a:r>
              <a:rPr lang="en-US" sz="3200" dirty="0"/>
              <a:t>Widow of the late King Hamlet</a:t>
            </a:r>
          </a:p>
          <a:p>
            <a:r>
              <a:rPr lang="en-US" sz="3200" dirty="0"/>
              <a:t>Wife of Claudius, current king of Denmark</a:t>
            </a:r>
          </a:p>
          <a:p>
            <a:r>
              <a:rPr lang="en-US" sz="3200" dirty="0"/>
              <a:t>Mother of young Hamlet</a:t>
            </a:r>
          </a:p>
          <a:p>
            <a:endParaRPr lang="en-US" sz="3200" dirty="0"/>
          </a:p>
          <a:p>
            <a:r>
              <a:rPr lang="en-US" sz="3200" dirty="0"/>
              <a:t>Defined by her identity as a woman and her sexuality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9C640FD-9714-4CBB-B1B9-C8FAAA676681}"/>
              </a:ext>
            </a:extLst>
          </p:cNvPr>
          <p:cNvSpPr txBox="1"/>
          <p:nvPr/>
        </p:nvSpPr>
        <p:spPr>
          <a:xfrm>
            <a:off x="9300663" y="236572"/>
            <a:ext cx="2734673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Image: Eileen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Herlie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as Queen Gertrude</a:t>
            </a:r>
          </a:p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http://michaelpjensen.com/home_page/hamlet_1948_page_3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36330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61E581-322B-45F3-9C01-22B39CC6E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Oedipus Complex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7437C46-D3E1-4E29-98C7-AE42E9C196A0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Oedipus complex: son’s incestuous desire for his mother and envy of his father</a:t>
            </a:r>
          </a:p>
          <a:p>
            <a:r>
              <a:rPr lang="en-US" dirty="0"/>
              <a:t>Famously applied to Hamlet by Ernest Jones in </a:t>
            </a:r>
            <a:r>
              <a:rPr lang="en-US" i="1" dirty="0"/>
              <a:t>Hamlet and Oedipus</a:t>
            </a:r>
          </a:p>
          <a:p>
            <a:pPr lvl="1"/>
            <a:r>
              <a:rPr lang="en-US" dirty="0"/>
              <a:t>Research stemmed from comments made by Freud himself</a:t>
            </a:r>
            <a:r>
              <a:rPr lang="en-US" baseline="30000" dirty="0"/>
              <a:t>1</a:t>
            </a:r>
          </a:p>
          <a:p>
            <a:r>
              <a:rPr lang="en-US" dirty="0"/>
              <a:t>‘But female sexuality in </a:t>
            </a:r>
            <a:r>
              <a:rPr lang="en-US" i="1" dirty="0"/>
              <a:t>Hamlet</a:t>
            </a:r>
            <a:r>
              <a:rPr lang="en-US" dirty="0"/>
              <a:t> is always maternal sexuality: Gertrude’s is the only fully sexualized female body in the play, and we experience her sexuality largely through the imagination of her son.’-  Janet Aldman</a:t>
            </a:r>
            <a:r>
              <a:rPr lang="en-US" baseline="30000" dirty="0"/>
              <a:t>2</a:t>
            </a:r>
            <a:endParaRPr lang="en-US" i="1" baseline="30000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FA5F5C37-E5B1-4A0B-B9B7-A02CECD5174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81850" y="2055019"/>
            <a:ext cx="2857500" cy="4010025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352EBE0-A8BC-4F96-B14A-43AD11A0524F}"/>
              </a:ext>
            </a:extLst>
          </p:cNvPr>
          <p:cNvSpPr txBox="1"/>
          <p:nvPr/>
        </p:nvSpPr>
        <p:spPr>
          <a:xfrm>
            <a:off x="9111343" y="259387"/>
            <a:ext cx="2775857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Image: </a:t>
            </a:r>
            <a:r>
              <a:rPr lang="en-US" sz="14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Hamlet and His Mother 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by Eugene Delacroix https://commons.wikimedia.org/wiki/File:Eug%C3%A8ne_Delacroix,_Hamlet_and_His_Mother.JPG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69813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F1AA96-B17B-47C8-971B-36A33177C4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Women in Shakespearean Times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2BC88C0-7528-4CB2-946B-672A111C4F3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0954" y="1943100"/>
            <a:ext cx="2542062" cy="4433358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FBDA2E-F6E4-408D-9963-9D5C0EB6B5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4600" y="1943100"/>
            <a:ext cx="4572000" cy="4433358"/>
          </a:xfrm>
        </p:spPr>
        <p:txBody>
          <a:bodyPr>
            <a:normAutofit/>
          </a:bodyPr>
          <a:lstStyle/>
          <a:p>
            <a:r>
              <a:rPr lang="en-US" dirty="0"/>
              <a:t>Women were expected to be chaste, compliant, and obedient (to their husbands or male authority figures). </a:t>
            </a:r>
          </a:p>
          <a:p>
            <a:r>
              <a:rPr lang="en-US" dirty="0"/>
              <a:t>‘From the perspective of men, there was great anxiety about women who might </a:t>
            </a:r>
            <a:r>
              <a:rPr lang="en-US" i="1" dirty="0"/>
              <a:t>not</a:t>
            </a:r>
            <a:r>
              <a:rPr lang="en-US" dirty="0"/>
              <a:t> be chaste and silent.’ – Susan Dwyer </a:t>
            </a:r>
            <a:r>
              <a:rPr lang="en-US" dirty="0" err="1"/>
              <a:t>Amussen</a:t>
            </a:r>
            <a:r>
              <a:rPr lang="en-US" dirty="0"/>
              <a:t>, </a:t>
            </a:r>
            <a:r>
              <a:rPr lang="en-US" i="1" dirty="0"/>
              <a:t>A Companion to Shakespeare</a:t>
            </a:r>
            <a:r>
              <a:rPr lang="en-US" i="1" baseline="30000" dirty="0"/>
              <a:t>3 </a:t>
            </a:r>
          </a:p>
          <a:p>
            <a:r>
              <a:rPr lang="en-US" dirty="0"/>
              <a:t>Among the main vices seen in ‘unruly’ women of the time were: ‘[being] disobedient to their husbands, extravagant, unfaithful, and manipulative’.</a:t>
            </a:r>
            <a:r>
              <a:rPr lang="en-US" baseline="30000" dirty="0"/>
              <a:t>4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509422F-85C2-4614-A352-3829671265D9}"/>
              </a:ext>
            </a:extLst>
          </p:cNvPr>
          <p:cNvSpPr txBox="1"/>
          <p:nvPr/>
        </p:nvSpPr>
        <p:spPr>
          <a:xfrm>
            <a:off x="9859736" y="228600"/>
            <a:ext cx="2073728" cy="12350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Image: Lady Pope with her Sons and Daughter http://www.elizabethan.org/compendium/40.html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135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5D70E3-A7F6-40F1-BBA9-44A0574F7B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Madonna-Whore Complex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548B7DB-450C-4284-A2BE-23C01EF7703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6252" y="1862427"/>
            <a:ext cx="3153339" cy="439102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732EB2-566A-45A3-A9CF-CBB0FD38C8E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/>
              <a:t>Originated in psychoanalysis to describe a type of male sexual dysfunction</a:t>
            </a:r>
          </a:p>
          <a:p>
            <a:r>
              <a:rPr lang="en-US" dirty="0"/>
              <a:t>Later adopted by feminist/gender theory to refer to cultural attitudes towards women’s sexuality</a:t>
            </a:r>
          </a:p>
          <a:p>
            <a:r>
              <a:rPr lang="en-US" dirty="0"/>
              <a:t>Madonna = chaste, pure, wife-material</a:t>
            </a:r>
          </a:p>
          <a:p>
            <a:r>
              <a:rPr lang="en-US" dirty="0"/>
              <a:t>Whore = promiscuous, dirty, sex object</a:t>
            </a:r>
          </a:p>
          <a:p>
            <a:r>
              <a:rPr lang="en-US" dirty="0"/>
              <a:t>‘</a:t>
            </a:r>
            <a:r>
              <a:rPr lang="en-GB" dirty="0"/>
              <a:t>The debasement of the sexual function goes hand in hand with an overvaluation - in fact, idolization - of the mother as pure and sexless, and therefore the exact opposite of a sexual woman.</a:t>
            </a:r>
            <a:r>
              <a:rPr lang="en-US" dirty="0"/>
              <a:t>’ – David D. Gilmore</a:t>
            </a:r>
            <a:r>
              <a:rPr lang="en-US" baseline="30000" dirty="0"/>
              <a:t>5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B0BCA34F-7257-4C18-9FD0-F1ECCFA388E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9591" y="1864517"/>
            <a:ext cx="2303489" cy="439102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A46FBD4-C8ED-4E39-8F92-F243E193E075}"/>
              </a:ext>
            </a:extLst>
          </p:cNvPr>
          <p:cNvSpPr txBox="1"/>
          <p:nvPr/>
        </p:nvSpPr>
        <p:spPr>
          <a:xfrm>
            <a:off x="8915400" y="65663"/>
            <a:ext cx="3153339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Images: Lilith by John Collier https://en.wikipedia.org/wiki/Lilith#/media/File:Lilith_(John_Collier_painting).jpg</a:t>
            </a:r>
            <a:b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</a:b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Virgin Mary and Jesus https://christianliving101.files.wordpress.com/2013/07/virgin-mary-0108.jpg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08357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77FE83-94E7-455F-B49C-732ED96F01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Gertrude as a Whore</a:t>
            </a:r>
            <a:endParaRPr lang="en-US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6705E9-7236-4C8C-B986-4BBB91B371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0" y="1943100"/>
            <a:ext cx="4572000" cy="4549775"/>
          </a:xfrm>
        </p:spPr>
        <p:txBody>
          <a:bodyPr>
            <a:normAutofit/>
          </a:bodyPr>
          <a:lstStyle/>
          <a:p>
            <a:r>
              <a:rPr lang="en-US" dirty="0"/>
              <a:t>‘Women in </a:t>
            </a:r>
            <a:r>
              <a:rPr lang="en-US" i="1" dirty="0"/>
              <a:t>Hamlet</a:t>
            </a:r>
            <a:r>
              <a:rPr lang="en-US" dirty="0"/>
              <a:t> are allowed by the play’s men to have two and only two choices: virgin or whore.’ – Kay Stanton</a:t>
            </a:r>
            <a:r>
              <a:rPr lang="en-US" i="1" baseline="30000" dirty="0"/>
              <a:t>6</a:t>
            </a:r>
          </a:p>
          <a:p>
            <a:r>
              <a:rPr lang="en-US" dirty="0"/>
              <a:t>Ghost of King Hamlet: ‘[Claudius] won to his shameful lust / The will of my most seeming-virtuous queen. / O Hamlet, what a falling-off was there’    (I. v. 55-7)</a:t>
            </a:r>
            <a:r>
              <a:rPr lang="en-US" baseline="30000" dirty="0"/>
              <a:t>7</a:t>
            </a:r>
          </a:p>
          <a:p>
            <a:r>
              <a:rPr lang="en-US" dirty="0"/>
              <a:t>Gertrude seems to have belonged to the virgin/Madonna category before King Hamlet’s death, but apparently becomes a whore when she marries Claudius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00198A2-A664-4E92-AE02-62DFAA18A48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86006" y="1943100"/>
            <a:ext cx="2649188" cy="423386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70619B9-628D-40D8-A207-22D2EC628737}"/>
              </a:ext>
            </a:extLst>
          </p:cNvPr>
          <p:cNvSpPr txBox="1"/>
          <p:nvPr/>
        </p:nvSpPr>
        <p:spPr>
          <a:xfrm>
            <a:off x="9198428" y="235311"/>
            <a:ext cx="2852057" cy="14947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Image: Penny </a:t>
            </a:r>
            <a:r>
              <a:rPr lang="en-US" sz="14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Downie</a:t>
            </a:r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as Gertrude http://www.open.edu/openlearn/history-the-arts/culture/literature-and-creative-writing/literature/hamlet-and-elizabethan-england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94057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EE2332-960C-421D-926C-8B4467DF2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Gertrude as a Widow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09EF6C8-8123-43AA-B314-9BE190ACEF6C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5143" y="1956224"/>
            <a:ext cx="3201768" cy="3962584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B58C0C-0C3B-4752-B0B4-910B96DA431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US" dirty="0"/>
              <a:t>‘Anxiety about unruly women extended not only to those who were married, but perhaps even more to those who were not – single women and widows who were not controlled by any man.’ – Susan Dwyer Amussen</a:t>
            </a:r>
            <a:r>
              <a:rPr lang="en-US" i="1" baseline="30000" dirty="0"/>
              <a:t>8</a:t>
            </a:r>
          </a:p>
          <a:p>
            <a:r>
              <a:rPr lang="en-US" dirty="0"/>
              <a:t>Hamlet: ‘[A] beast that wants discourse of reason / Would have mourned longer’ (I. ii. 150)</a:t>
            </a:r>
            <a:r>
              <a:rPr lang="en-US" baseline="30000" dirty="0"/>
              <a:t>9</a:t>
            </a:r>
          </a:p>
          <a:p>
            <a:r>
              <a:rPr lang="en-US" dirty="0"/>
              <a:t>Gertrude’s being a widow feeds into cultural anxieties about women – her being a remarried, apparently sexual woman makes this more extreme 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FE8C65D-C2E3-4B21-9D09-61EE4B38EA1F}"/>
              </a:ext>
            </a:extLst>
          </p:cNvPr>
          <p:cNvSpPr txBox="1"/>
          <p:nvPr/>
        </p:nvSpPr>
        <p:spPr>
          <a:xfrm>
            <a:off x="9365343" y="224123"/>
            <a:ext cx="2668814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Image: Glenn Close as Gertrude https://www.britannica.com/topic/Gertrude-fictional-character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0426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C34194-B6DF-480E-9F30-09A0BD9CA7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Gertrude as an Aging Woman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78152F-04C7-4D01-ACE5-7157EF36CF5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295400" y="1943100"/>
            <a:ext cx="4572000" cy="454977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Hamlet: ‘</a:t>
            </a:r>
            <a:r>
              <a:rPr lang="en-GB" dirty="0"/>
              <a:t>You cannot call [Gertrude’s relationship with Claudius] love; for at your age / The hey-day in the blood is tame</a:t>
            </a:r>
            <a:r>
              <a:rPr lang="en-US" dirty="0"/>
              <a:t>’ </a:t>
            </a:r>
            <a:r>
              <a:rPr lang="en-GB" dirty="0"/>
              <a:t>(III. iv. 69-70)</a:t>
            </a:r>
            <a:r>
              <a:rPr lang="en-GB" baseline="30000" dirty="0"/>
              <a:t>10</a:t>
            </a:r>
            <a:endParaRPr lang="en-US" baseline="30000" dirty="0"/>
          </a:p>
          <a:p>
            <a:r>
              <a:rPr lang="en-US" dirty="0"/>
              <a:t>According to Hamlet, Gertrude‘</a:t>
            </a:r>
            <a:r>
              <a:rPr lang="en-GB" dirty="0"/>
              <a:t>canst </a:t>
            </a:r>
            <a:r>
              <a:rPr lang="en-GB" dirty="0" err="1"/>
              <a:t>mutine</a:t>
            </a:r>
            <a:r>
              <a:rPr lang="en-GB" dirty="0"/>
              <a:t> in a matron's bones</a:t>
            </a:r>
            <a:r>
              <a:rPr lang="en-US" dirty="0"/>
              <a:t>’ </a:t>
            </a:r>
            <a:r>
              <a:rPr lang="en-GB" dirty="0"/>
              <a:t>(III. iv. 75)</a:t>
            </a:r>
            <a:r>
              <a:rPr lang="en-GB" baseline="30000" dirty="0"/>
              <a:t>11</a:t>
            </a:r>
            <a:endParaRPr lang="en-US" baseline="30000" dirty="0"/>
          </a:p>
          <a:p>
            <a:r>
              <a:rPr lang="en-US" dirty="0"/>
              <a:t>‘What distracts Hamlet from his almost blunted purpose is Gertrude’s </a:t>
            </a:r>
            <a:r>
              <a:rPr lang="en-US" i="1" dirty="0"/>
              <a:t>aging</a:t>
            </a:r>
            <a:r>
              <a:rPr lang="en-US" dirty="0"/>
              <a:t> sexuality, conceived at times as a contradiction in terms, at times as a violation of her own body akin in its unnaturalness to a rebellion in the body politic’ – Steven Mullaney</a:t>
            </a:r>
            <a:r>
              <a:rPr lang="en-US" baseline="30000" dirty="0"/>
              <a:t>12</a:t>
            </a:r>
          </a:p>
          <a:p>
            <a:r>
              <a:rPr lang="en-US" dirty="0"/>
              <a:t>In being a sexual, remarried, older woman, Gertrude once more steps outside the realm of what was expected of women 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8B779435-B3E5-460C-BB98-B48D19D451CA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9312" y="1943100"/>
            <a:ext cx="2822575" cy="423386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99DC77BC-CADA-47E1-83A6-A80C7C90907C}"/>
              </a:ext>
            </a:extLst>
          </p:cNvPr>
          <p:cNvSpPr txBox="1"/>
          <p:nvPr/>
        </p:nvSpPr>
        <p:spPr>
          <a:xfrm>
            <a:off x="9160934" y="247967"/>
            <a:ext cx="2822576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Image: Penelope Wilton as Gertrude https://shakespeareforabsolutebeginners.files.wordpress.com/2016/09/dwhamlet2009_02751.jpg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5016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979C8-6244-4262-A0E1-0F5F503EDC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Hamlet’s Misogyny and Ophelia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E2B6F367-75A8-48D7-B1B6-43927F41D8D9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9186" y="1813658"/>
            <a:ext cx="3341914" cy="4455886"/>
          </a:xfrm>
        </p:spPr>
      </p:pic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675AAD-4C9D-4B7E-A032-1F659C76155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Hamlet projects his misogynistic anxieties about Gertrude onto Ophelia</a:t>
            </a:r>
          </a:p>
          <a:p>
            <a:r>
              <a:rPr lang="en-GB" dirty="0"/>
              <a:t>Hamlet: ‘the power of beauty will sooner / transform honesty from what it is to a bawd than the / force of honesty can translate beauty into his / </a:t>
            </a:r>
            <a:br>
              <a:rPr lang="en-GB" dirty="0"/>
            </a:br>
            <a:r>
              <a:rPr lang="en-GB" dirty="0"/>
              <a:t>likeness: this was sometime a paradox, but now the / time gives it proof’        (III. </a:t>
            </a:r>
            <a:r>
              <a:rPr lang="en-GB" dirty="0" err="1"/>
              <a:t>i</a:t>
            </a:r>
            <a:r>
              <a:rPr lang="en-GB" dirty="0"/>
              <a:t>. 112-15)</a:t>
            </a:r>
            <a:r>
              <a:rPr lang="en-GB" baseline="30000" dirty="0"/>
              <a:t>13</a:t>
            </a:r>
          </a:p>
          <a:p>
            <a:r>
              <a:rPr lang="en-GB" dirty="0"/>
              <a:t>‘The world will corrupt Ophelia as it has corrupted Gertrude; Gertrude has become a whore, a fate that Hamlet wishes Ophelia to avoid’ – Kay Stanton</a:t>
            </a:r>
            <a:r>
              <a:rPr lang="en-GB" baseline="30000" dirty="0"/>
              <a:t>14</a:t>
            </a:r>
            <a:endParaRPr lang="en-US" baseline="300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1285B57-C967-4C64-8157-243E163FB807}"/>
              </a:ext>
            </a:extLst>
          </p:cNvPr>
          <p:cNvSpPr txBox="1"/>
          <p:nvPr/>
        </p:nvSpPr>
        <p:spPr>
          <a:xfrm>
            <a:off x="9424006" y="151665"/>
            <a:ext cx="2501294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Kenneth Branagh and Kate Winslet as Hamlet and Ophelia http://1.bp.blogspot.com/-YH36rE8u59w/TiPA1T9O1aI/AAAAAAAAAvo/v8ejom-Mt1g/s1600/HamletOphelia.jpg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001111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Conclusion</a:t>
            </a:r>
            <a:endParaRPr lang="en-US" i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95400" y="1943099"/>
            <a:ext cx="9601200" cy="4549775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US" sz="2800" dirty="0"/>
              <a:t>Hamlet: ‘O most pernicious woman!’ (I. v. 105)</a:t>
            </a:r>
          </a:p>
          <a:p>
            <a:r>
              <a:rPr lang="en-US" sz="2800" dirty="0"/>
              <a:t>The portrayal and reception of Gertrude in </a:t>
            </a:r>
            <a:r>
              <a:rPr lang="en-US" sz="2800" i="1" dirty="0"/>
              <a:t>Hamlet</a:t>
            </a:r>
            <a:r>
              <a:rPr lang="en-US" sz="2800" dirty="0"/>
              <a:t> is inescapably bound up with the perception of her sexuality, particularly her sexuality as a older, widowed woman.</a:t>
            </a:r>
          </a:p>
          <a:p>
            <a:r>
              <a:rPr lang="en-US" sz="2800" dirty="0"/>
              <a:t>Hamlet (and men in the play generally) condemns Gertrude not as a single woman, but as a representative of women more broadly – we can see this in his treatment of Ophelia.</a:t>
            </a:r>
          </a:p>
          <a:p>
            <a:r>
              <a:rPr lang="en-US" sz="2800" dirty="0"/>
              <a:t>Is it possible to remove ourselves from Hamlet’s view of Gertrude through the lens of his own patriarchal society and the Madonna-whore complex? If we were able to, would our view of Gertrude be a more sympathetic one?</a:t>
            </a:r>
          </a:p>
        </p:txBody>
      </p:sp>
    </p:spTree>
    <p:extLst>
      <p:ext uri="{BB962C8B-B14F-4D97-AF65-F5344CB8AC3E}">
        <p14:creationId xmlns:p14="http://schemas.microsoft.com/office/powerpoint/2010/main" val="40548281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DAC28-8F85-4289-B229-A2EF761593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/>
              <a:t>Endnotes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F22693-74A4-4010-9189-24425FB639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8971" y="1845129"/>
            <a:ext cx="11234057" cy="4767943"/>
          </a:xfrm>
        </p:spPr>
        <p:txBody>
          <a:bodyPr numCol="2"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US" sz="1800" dirty="0"/>
              <a:t>Ernest Jones, </a:t>
            </a:r>
            <a:r>
              <a:rPr lang="en-US" sz="1800" i="1" dirty="0"/>
              <a:t>Hamlet and Oedipus</a:t>
            </a:r>
            <a:r>
              <a:rPr lang="en-US" sz="1800" dirty="0"/>
              <a:t> (New York: W. W. Norton &amp; Company, 1976).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Janet </a:t>
            </a:r>
            <a:r>
              <a:rPr lang="en-US" sz="1800" dirty="0" err="1"/>
              <a:t>Aldman</a:t>
            </a:r>
            <a:r>
              <a:rPr lang="en-US" sz="1800" dirty="0"/>
              <a:t>, </a:t>
            </a:r>
            <a:r>
              <a:rPr lang="en-US" sz="1800" i="1" dirty="0"/>
              <a:t>Suffocating Mothers: Fantasies of Maternal Origin in Shakespeare’s Plays, Hamlet to The Tempest</a:t>
            </a:r>
            <a:r>
              <a:rPr lang="en-US" sz="1800" dirty="0"/>
              <a:t> (New York: Routledge, 1992), p. 27.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Susan Dwyer </a:t>
            </a:r>
            <a:r>
              <a:rPr lang="en-US" sz="1800" dirty="0" err="1"/>
              <a:t>Amussen</a:t>
            </a:r>
            <a:r>
              <a:rPr lang="en-US" sz="1800" dirty="0"/>
              <a:t>, ‘The Family and the Household’ in </a:t>
            </a:r>
            <a:r>
              <a:rPr lang="en-US" sz="1800" i="1" dirty="0"/>
              <a:t>A Companion to Shakespeare, </a:t>
            </a:r>
            <a:r>
              <a:rPr lang="en-US" sz="1800" dirty="0"/>
              <a:t>ed. by David Scott </a:t>
            </a:r>
            <a:r>
              <a:rPr lang="en-US" sz="1800" dirty="0" err="1"/>
              <a:t>Kastan</a:t>
            </a:r>
            <a:r>
              <a:rPr lang="en-US" sz="1800" dirty="0"/>
              <a:t> (Oxford: Blackwell, 1999), p. 87.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Ibid.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David D. Gilmore, </a:t>
            </a:r>
            <a:r>
              <a:rPr lang="en-US" sz="1800" i="1" dirty="0"/>
              <a:t>Misogyny: The Male Malady</a:t>
            </a:r>
            <a:r>
              <a:rPr lang="en-US" sz="1800" dirty="0"/>
              <a:t> (Philadelphia: University of Pennsylvania Press, 2001), p. 156.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Kay Stanton, ‘Hamlet’s Whores’ in </a:t>
            </a:r>
            <a:r>
              <a:rPr lang="en-US" sz="1800" i="1" dirty="0"/>
              <a:t>New Essays on Hamlet</a:t>
            </a:r>
            <a:r>
              <a:rPr lang="en-US" sz="1800" dirty="0"/>
              <a:t>, ed. by Mark Thornton Burnett and John Manning (New York: AMS Press, 1994), p. 167.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William Shakespeare, </a:t>
            </a:r>
            <a:r>
              <a:rPr lang="en-US" sz="1800" i="1" dirty="0"/>
              <a:t>Hamlet</a:t>
            </a:r>
            <a:r>
              <a:rPr lang="en-US" sz="1800" dirty="0"/>
              <a:t> (Oxford: Oxford University Press, 2008), p. 187.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Susan Dwyer </a:t>
            </a:r>
            <a:r>
              <a:rPr lang="en-US" sz="1800" dirty="0" err="1"/>
              <a:t>Amussen</a:t>
            </a:r>
            <a:r>
              <a:rPr lang="en-US" sz="1800" dirty="0"/>
              <a:t>, ‘The Family and the Household’, p. 88.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Shakespeare, </a:t>
            </a:r>
            <a:r>
              <a:rPr lang="en-US" sz="1800" i="1" dirty="0"/>
              <a:t>Hamlet</a:t>
            </a:r>
            <a:r>
              <a:rPr lang="en-US" sz="1800" dirty="0"/>
              <a:t>, pp. 163-4.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Ibid., p. 281.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Ibid.</a:t>
            </a:r>
          </a:p>
          <a:p>
            <a:pPr marL="342900" indent="-342900">
              <a:buFont typeface="+mj-lt"/>
              <a:buAutoNum type="arabicPeriod"/>
            </a:pPr>
            <a:r>
              <a:rPr lang="en-US" sz="1800" dirty="0"/>
              <a:t>Steven Mullaney, ‘Mourning and Misogyny: </a:t>
            </a:r>
            <a:r>
              <a:rPr lang="en-US" sz="1800" i="1" dirty="0"/>
              <a:t>Hamlet</a:t>
            </a:r>
            <a:r>
              <a:rPr lang="en-US" sz="1800" dirty="0"/>
              <a:t> and the Final Progress of Elizabeth I’ in </a:t>
            </a:r>
            <a:r>
              <a:rPr lang="en-US" sz="1800" i="1" dirty="0"/>
              <a:t>Shakespeare, Feminism, and Gender</a:t>
            </a:r>
            <a:r>
              <a:rPr lang="en-US" sz="1800" dirty="0"/>
              <a:t>, ed. by Kate </a:t>
            </a:r>
            <a:r>
              <a:rPr lang="en-US" sz="1800" dirty="0" err="1"/>
              <a:t>Chedgzoy</a:t>
            </a:r>
            <a:r>
              <a:rPr lang="en-US" sz="1800" dirty="0"/>
              <a:t> (Basingstoke: Palgrave, 2001), p. 172.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Shakespeare, </a:t>
            </a:r>
            <a:r>
              <a:rPr lang="en-US" sz="1800" i="1" dirty="0"/>
              <a:t>Hamlet</a:t>
            </a:r>
            <a:r>
              <a:rPr lang="en-US" sz="1800" dirty="0"/>
              <a:t>, p. 243.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800" dirty="0"/>
              <a:t>Stanton, ‘</a:t>
            </a:r>
            <a:r>
              <a:rPr lang="en-US" sz="1800" dirty="0"/>
              <a:t>Hamlet’s Whores’, p. 167.</a:t>
            </a:r>
          </a:p>
        </p:txBody>
      </p:sp>
    </p:spTree>
    <p:extLst>
      <p:ext uri="{BB962C8B-B14F-4D97-AF65-F5344CB8AC3E}">
        <p14:creationId xmlns:p14="http://schemas.microsoft.com/office/powerpoint/2010/main" val="441920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PINKFLORALBROCADE_16X9">
  <a:themeElements>
    <a:clrScheme name="PinkFloralBrocade">
      <a:dk1>
        <a:srgbClr val="323232"/>
      </a:dk1>
      <a:lt1>
        <a:sysClr val="window" lastClr="FFFFFF"/>
      </a:lt1>
      <a:dk2>
        <a:srgbClr val="000000"/>
      </a:dk2>
      <a:lt2>
        <a:srgbClr val="E8E3E7"/>
      </a:lt2>
      <a:accent1>
        <a:srgbClr val="852367"/>
      </a:accent1>
      <a:accent2>
        <a:srgbClr val="079097"/>
      </a:accent2>
      <a:accent3>
        <a:srgbClr val="D54658"/>
      </a:accent3>
      <a:accent4>
        <a:srgbClr val="EA8B4A"/>
      </a:accent4>
      <a:accent5>
        <a:srgbClr val="E3BB49"/>
      </a:accent5>
      <a:accent6>
        <a:srgbClr val="79AD5F"/>
      </a:accent6>
      <a:hlink>
        <a:srgbClr val="079097"/>
      </a:hlink>
      <a:folHlink>
        <a:srgbClr val="808080"/>
      </a:folHlink>
    </a:clrScheme>
    <a:fontScheme name="Times New Roma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PinkFloralBrocade">
      <a:dk1>
        <a:srgbClr val="323232"/>
      </a:dk1>
      <a:lt1>
        <a:sysClr val="window" lastClr="FFFFFF"/>
      </a:lt1>
      <a:dk2>
        <a:srgbClr val="000000"/>
      </a:dk2>
      <a:lt2>
        <a:srgbClr val="E8E3E7"/>
      </a:lt2>
      <a:accent1>
        <a:srgbClr val="852367"/>
      </a:accent1>
      <a:accent2>
        <a:srgbClr val="079097"/>
      </a:accent2>
      <a:accent3>
        <a:srgbClr val="D54658"/>
      </a:accent3>
      <a:accent4>
        <a:srgbClr val="EA8B4A"/>
      </a:accent4>
      <a:accent5>
        <a:srgbClr val="E3BB49"/>
      </a:accent5>
      <a:accent6>
        <a:srgbClr val="79AD5F"/>
      </a:accent6>
      <a:hlink>
        <a:srgbClr val="079097"/>
      </a:hlink>
      <a:folHlink>
        <a:srgbClr val="808080"/>
      </a:folHlink>
    </a:clrScheme>
    <a:fontScheme name="PinkFloralBrocad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PinkFloralBrocade">
      <a:dk1>
        <a:srgbClr val="323232"/>
      </a:dk1>
      <a:lt1>
        <a:sysClr val="window" lastClr="FFFFFF"/>
      </a:lt1>
      <a:dk2>
        <a:srgbClr val="000000"/>
      </a:dk2>
      <a:lt2>
        <a:srgbClr val="E8E3E7"/>
      </a:lt2>
      <a:accent1>
        <a:srgbClr val="852367"/>
      </a:accent1>
      <a:accent2>
        <a:srgbClr val="079097"/>
      </a:accent2>
      <a:accent3>
        <a:srgbClr val="D54658"/>
      </a:accent3>
      <a:accent4>
        <a:srgbClr val="EA8B4A"/>
      </a:accent4>
      <a:accent5>
        <a:srgbClr val="E3BB49"/>
      </a:accent5>
      <a:accent6>
        <a:srgbClr val="79AD5F"/>
      </a:accent6>
      <a:hlink>
        <a:srgbClr val="079097"/>
      </a:hlink>
      <a:folHlink>
        <a:srgbClr val="808080"/>
      </a:folHlink>
    </a:clrScheme>
    <a:fontScheme name="PinkFloralBrocade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C30D95C-3EF8-44E8-B33B-528BD41806D4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Pink floral brocade design presentation (widescreen)</Template>
  <TotalTime>0</TotalTime>
  <Words>1242</Words>
  <Application>Microsoft Office PowerPoint</Application>
  <PresentationFormat>Widescreen</PresentationFormat>
  <Paragraphs>82</Paragraphs>
  <Slides>11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4" baseType="lpstr">
      <vt:lpstr>Arial</vt:lpstr>
      <vt:lpstr>Times New Roman</vt:lpstr>
      <vt:lpstr>PINKFLORALBROCADE_16X9</vt:lpstr>
      <vt:lpstr>‘Most Pernicious Woman’</vt:lpstr>
      <vt:lpstr>Who is Gertrude?</vt:lpstr>
      <vt:lpstr>Oedipus Complex</vt:lpstr>
      <vt:lpstr>Women in Shakespearean Times</vt:lpstr>
      <vt:lpstr>Madonna-Whore Complex</vt:lpstr>
      <vt:lpstr>Gertrude as a Whore</vt:lpstr>
      <vt:lpstr>Gertrude as a Widow</vt:lpstr>
      <vt:lpstr>Gertrude as an Aging Woman</vt:lpstr>
      <vt:lpstr>Hamlet’s Misogyny and Ophelia</vt:lpstr>
      <vt:lpstr>Conclusion</vt:lpstr>
      <vt:lpstr>Endnotes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keywords/>
  <cp:lastModifiedBy/>
  <cp:revision>1</cp:revision>
  <dcterms:created xsi:type="dcterms:W3CDTF">2018-01-20T00:59:23Z</dcterms:created>
  <dcterms:modified xsi:type="dcterms:W3CDTF">2018-01-25T23:40:47Z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TC034173939991</vt:lpwstr>
  </property>
</Properties>
</file>