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58"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5368" autoAdjust="0"/>
    <p:restoredTop sz="94660"/>
  </p:normalViewPr>
  <p:slideViewPr>
    <p:cSldViewPr snapToGrid="0">
      <p:cViewPr varScale="1">
        <p:scale>
          <a:sx n="72" d="100"/>
          <a:sy n="72" d="100"/>
        </p:scale>
        <p:origin x="105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48126D-E79F-4CA1-87CB-9A8B3E4953CC}"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9F4538DD-FAB8-4E6F-A8DF-FD72AAA59011}">
      <dgm:prSet/>
      <dgm:spPr/>
      <dgm:t>
        <a:bodyPr/>
        <a:lstStyle/>
        <a:p>
          <a:r>
            <a:rPr lang="en-GB"/>
            <a:t>Working in groups they will need to prepare a 15-minute presentation on their findings and produce an </a:t>
          </a:r>
          <a:r>
            <a:rPr lang="en-GB" b="1" u="sng"/>
            <a:t>individual</a:t>
          </a:r>
          <a:r>
            <a:rPr lang="en-GB"/>
            <a:t> 1000 word supporting paper. </a:t>
          </a:r>
          <a:endParaRPr lang="en-US"/>
        </a:p>
      </dgm:t>
    </dgm:pt>
    <dgm:pt modelId="{568D11E1-2412-4B28-A47F-801B8F1B9E63}" type="parTrans" cxnId="{0CEA113A-98D2-42C1-A1B9-3A98F65467B2}">
      <dgm:prSet/>
      <dgm:spPr/>
      <dgm:t>
        <a:bodyPr/>
        <a:lstStyle/>
        <a:p>
          <a:endParaRPr lang="en-US"/>
        </a:p>
      </dgm:t>
    </dgm:pt>
    <dgm:pt modelId="{82569F97-139B-46CF-A294-CB949CF7DE5D}" type="sibTrans" cxnId="{0CEA113A-98D2-42C1-A1B9-3A98F65467B2}">
      <dgm:prSet/>
      <dgm:spPr/>
      <dgm:t>
        <a:bodyPr/>
        <a:lstStyle/>
        <a:p>
          <a:endParaRPr lang="en-US"/>
        </a:p>
      </dgm:t>
    </dgm:pt>
    <dgm:pt modelId="{BBEC5914-55A6-4136-9770-D4D7A1F7F3B2}">
      <dgm:prSet/>
      <dgm:spPr/>
      <dgm:t>
        <a:bodyPr/>
        <a:lstStyle/>
        <a:p>
          <a:r>
            <a:rPr lang="en-GB"/>
            <a:t>5 minutes per person if working on your own </a:t>
          </a:r>
          <a:endParaRPr lang="en-US"/>
        </a:p>
      </dgm:t>
    </dgm:pt>
    <dgm:pt modelId="{4794D67B-7672-4E27-AF8E-1E0240C97AB8}" type="parTrans" cxnId="{16489956-17FF-450A-8529-C4431474CF8F}">
      <dgm:prSet/>
      <dgm:spPr/>
      <dgm:t>
        <a:bodyPr/>
        <a:lstStyle/>
        <a:p>
          <a:endParaRPr lang="en-US"/>
        </a:p>
      </dgm:t>
    </dgm:pt>
    <dgm:pt modelId="{6640288E-EE5C-4C32-8285-D2DA476723B0}" type="sibTrans" cxnId="{16489956-17FF-450A-8529-C4431474CF8F}">
      <dgm:prSet/>
      <dgm:spPr/>
      <dgm:t>
        <a:bodyPr/>
        <a:lstStyle/>
        <a:p>
          <a:endParaRPr lang="en-US"/>
        </a:p>
      </dgm:t>
    </dgm:pt>
    <dgm:pt modelId="{DD4CF583-F2D3-490B-98F6-22DC4BBB159C}">
      <dgm:prSet/>
      <dgm:spPr/>
      <dgm:t>
        <a:bodyPr/>
        <a:lstStyle/>
        <a:p>
          <a:r>
            <a:rPr lang="en-GB"/>
            <a:t>Due 23:59 hrs 7</a:t>
          </a:r>
          <a:r>
            <a:rPr lang="en-GB" baseline="30000"/>
            <a:t>th</a:t>
          </a:r>
          <a:r>
            <a:rPr lang="en-GB"/>
            <a:t> May 2021</a:t>
          </a:r>
          <a:endParaRPr lang="en-US"/>
        </a:p>
      </dgm:t>
    </dgm:pt>
    <dgm:pt modelId="{268C0855-E1D0-4BF4-843D-A0EE93CC92D5}" type="parTrans" cxnId="{3A53F216-8DC8-469F-9067-56349CEDA2D9}">
      <dgm:prSet/>
      <dgm:spPr/>
      <dgm:t>
        <a:bodyPr/>
        <a:lstStyle/>
        <a:p>
          <a:endParaRPr lang="en-US"/>
        </a:p>
      </dgm:t>
    </dgm:pt>
    <dgm:pt modelId="{631757A1-74B0-4B5F-BE1D-952DD6EADD2E}" type="sibTrans" cxnId="{3A53F216-8DC8-469F-9067-56349CEDA2D9}">
      <dgm:prSet/>
      <dgm:spPr/>
      <dgm:t>
        <a:bodyPr/>
        <a:lstStyle/>
        <a:p>
          <a:endParaRPr lang="en-US"/>
        </a:p>
      </dgm:t>
    </dgm:pt>
    <dgm:pt modelId="{1F1A87CD-E1A6-4637-B2DA-0C7932592F60}">
      <dgm:prSet/>
      <dgm:spPr/>
      <dgm:t>
        <a:bodyPr/>
        <a:lstStyle/>
        <a:p>
          <a:r>
            <a:rPr lang="en-GB" b="1"/>
            <a:t>To undertake an investigation into the social inequalities surrounding policing.</a:t>
          </a:r>
          <a:endParaRPr lang="en-US"/>
        </a:p>
      </dgm:t>
    </dgm:pt>
    <dgm:pt modelId="{89ED5E6C-C07D-4C8E-AB40-14622FA190BF}" type="parTrans" cxnId="{E651D235-98C8-41A9-8F0E-E212FEEF2AC7}">
      <dgm:prSet/>
      <dgm:spPr/>
      <dgm:t>
        <a:bodyPr/>
        <a:lstStyle/>
        <a:p>
          <a:endParaRPr lang="en-US"/>
        </a:p>
      </dgm:t>
    </dgm:pt>
    <dgm:pt modelId="{A35B847E-278C-4D85-8614-F7B557C68240}" type="sibTrans" cxnId="{E651D235-98C8-41A9-8F0E-E212FEEF2AC7}">
      <dgm:prSet/>
      <dgm:spPr/>
      <dgm:t>
        <a:bodyPr/>
        <a:lstStyle/>
        <a:p>
          <a:endParaRPr lang="en-US"/>
        </a:p>
      </dgm:t>
    </dgm:pt>
    <dgm:pt modelId="{808A43ED-35EC-4DD5-8499-C918BC402A4C}" type="pres">
      <dgm:prSet presAssocID="{8A48126D-E79F-4CA1-87CB-9A8B3E4953CC}" presName="vert0" presStyleCnt="0">
        <dgm:presLayoutVars>
          <dgm:dir/>
          <dgm:animOne val="branch"/>
          <dgm:animLvl val="lvl"/>
        </dgm:presLayoutVars>
      </dgm:prSet>
      <dgm:spPr/>
    </dgm:pt>
    <dgm:pt modelId="{EB2B6ADB-104E-4E44-909D-6233060FAAFC}" type="pres">
      <dgm:prSet presAssocID="{9F4538DD-FAB8-4E6F-A8DF-FD72AAA59011}" presName="thickLine" presStyleLbl="alignNode1" presStyleIdx="0" presStyleCnt="4"/>
      <dgm:spPr/>
    </dgm:pt>
    <dgm:pt modelId="{96CA0289-A4E9-488F-B713-4CB5B37FE83A}" type="pres">
      <dgm:prSet presAssocID="{9F4538DD-FAB8-4E6F-A8DF-FD72AAA59011}" presName="horz1" presStyleCnt="0"/>
      <dgm:spPr/>
    </dgm:pt>
    <dgm:pt modelId="{791214D7-A662-4E12-83A1-F709372661F7}" type="pres">
      <dgm:prSet presAssocID="{9F4538DD-FAB8-4E6F-A8DF-FD72AAA59011}" presName="tx1" presStyleLbl="revTx" presStyleIdx="0" presStyleCnt="4"/>
      <dgm:spPr/>
    </dgm:pt>
    <dgm:pt modelId="{D6461462-66FB-4879-92DB-9F34099944D6}" type="pres">
      <dgm:prSet presAssocID="{9F4538DD-FAB8-4E6F-A8DF-FD72AAA59011}" presName="vert1" presStyleCnt="0"/>
      <dgm:spPr/>
    </dgm:pt>
    <dgm:pt modelId="{73181164-4AEF-4570-A1B2-4547D5150B8F}" type="pres">
      <dgm:prSet presAssocID="{BBEC5914-55A6-4136-9770-D4D7A1F7F3B2}" presName="thickLine" presStyleLbl="alignNode1" presStyleIdx="1" presStyleCnt="4"/>
      <dgm:spPr/>
    </dgm:pt>
    <dgm:pt modelId="{CA7B078B-5274-421B-B8A5-4E89D47197FE}" type="pres">
      <dgm:prSet presAssocID="{BBEC5914-55A6-4136-9770-D4D7A1F7F3B2}" presName="horz1" presStyleCnt="0"/>
      <dgm:spPr/>
    </dgm:pt>
    <dgm:pt modelId="{9BCBF4A7-198B-4DBB-A252-DD301E273F17}" type="pres">
      <dgm:prSet presAssocID="{BBEC5914-55A6-4136-9770-D4D7A1F7F3B2}" presName="tx1" presStyleLbl="revTx" presStyleIdx="1" presStyleCnt="4"/>
      <dgm:spPr/>
    </dgm:pt>
    <dgm:pt modelId="{7DCE0B4E-B697-408F-B05C-348ACE5E2DE9}" type="pres">
      <dgm:prSet presAssocID="{BBEC5914-55A6-4136-9770-D4D7A1F7F3B2}" presName="vert1" presStyleCnt="0"/>
      <dgm:spPr/>
    </dgm:pt>
    <dgm:pt modelId="{A9B87985-B577-4A13-8705-DD041D5ECD48}" type="pres">
      <dgm:prSet presAssocID="{DD4CF583-F2D3-490B-98F6-22DC4BBB159C}" presName="thickLine" presStyleLbl="alignNode1" presStyleIdx="2" presStyleCnt="4"/>
      <dgm:spPr/>
    </dgm:pt>
    <dgm:pt modelId="{548CCD08-02D9-4FA7-9927-C6C72DC5C53F}" type="pres">
      <dgm:prSet presAssocID="{DD4CF583-F2D3-490B-98F6-22DC4BBB159C}" presName="horz1" presStyleCnt="0"/>
      <dgm:spPr/>
    </dgm:pt>
    <dgm:pt modelId="{CFF32732-9109-4313-93EE-1C798090A991}" type="pres">
      <dgm:prSet presAssocID="{DD4CF583-F2D3-490B-98F6-22DC4BBB159C}" presName="tx1" presStyleLbl="revTx" presStyleIdx="2" presStyleCnt="4"/>
      <dgm:spPr/>
    </dgm:pt>
    <dgm:pt modelId="{EAE62655-EF18-4CD0-8ACB-288E1D99F899}" type="pres">
      <dgm:prSet presAssocID="{DD4CF583-F2D3-490B-98F6-22DC4BBB159C}" presName="vert1" presStyleCnt="0"/>
      <dgm:spPr/>
    </dgm:pt>
    <dgm:pt modelId="{BA5FB278-40D4-4CA6-8C60-22D4E7EA19C7}" type="pres">
      <dgm:prSet presAssocID="{1F1A87CD-E1A6-4637-B2DA-0C7932592F60}" presName="thickLine" presStyleLbl="alignNode1" presStyleIdx="3" presStyleCnt="4"/>
      <dgm:spPr/>
    </dgm:pt>
    <dgm:pt modelId="{34018843-1B2D-4B19-A170-34D11C9F4D17}" type="pres">
      <dgm:prSet presAssocID="{1F1A87CD-E1A6-4637-B2DA-0C7932592F60}" presName="horz1" presStyleCnt="0"/>
      <dgm:spPr/>
    </dgm:pt>
    <dgm:pt modelId="{99925C48-28F1-4EA2-8564-DB1D86B5EEC8}" type="pres">
      <dgm:prSet presAssocID="{1F1A87CD-E1A6-4637-B2DA-0C7932592F60}" presName="tx1" presStyleLbl="revTx" presStyleIdx="3" presStyleCnt="4"/>
      <dgm:spPr/>
    </dgm:pt>
    <dgm:pt modelId="{F994D9B2-70B8-4EBB-95D5-0B4FBD3436DF}" type="pres">
      <dgm:prSet presAssocID="{1F1A87CD-E1A6-4637-B2DA-0C7932592F60}" presName="vert1" presStyleCnt="0"/>
      <dgm:spPr/>
    </dgm:pt>
  </dgm:ptLst>
  <dgm:cxnLst>
    <dgm:cxn modelId="{3A53F216-8DC8-469F-9067-56349CEDA2D9}" srcId="{8A48126D-E79F-4CA1-87CB-9A8B3E4953CC}" destId="{DD4CF583-F2D3-490B-98F6-22DC4BBB159C}" srcOrd="2" destOrd="0" parTransId="{268C0855-E1D0-4BF4-843D-A0EE93CC92D5}" sibTransId="{631757A1-74B0-4B5F-BE1D-952DD6EADD2E}"/>
    <dgm:cxn modelId="{E651D235-98C8-41A9-8F0E-E212FEEF2AC7}" srcId="{8A48126D-E79F-4CA1-87CB-9A8B3E4953CC}" destId="{1F1A87CD-E1A6-4637-B2DA-0C7932592F60}" srcOrd="3" destOrd="0" parTransId="{89ED5E6C-C07D-4C8E-AB40-14622FA190BF}" sibTransId="{A35B847E-278C-4D85-8614-F7B557C68240}"/>
    <dgm:cxn modelId="{0CEA113A-98D2-42C1-A1B9-3A98F65467B2}" srcId="{8A48126D-E79F-4CA1-87CB-9A8B3E4953CC}" destId="{9F4538DD-FAB8-4E6F-A8DF-FD72AAA59011}" srcOrd="0" destOrd="0" parTransId="{568D11E1-2412-4B28-A47F-801B8F1B9E63}" sibTransId="{82569F97-139B-46CF-A294-CB949CF7DE5D}"/>
    <dgm:cxn modelId="{8E163E4D-E6C5-454B-A65A-66D588DFD8D4}" type="presOf" srcId="{9F4538DD-FAB8-4E6F-A8DF-FD72AAA59011}" destId="{791214D7-A662-4E12-83A1-F709372661F7}" srcOrd="0" destOrd="0" presId="urn:microsoft.com/office/officeart/2008/layout/LinedList"/>
    <dgm:cxn modelId="{16489956-17FF-450A-8529-C4431474CF8F}" srcId="{8A48126D-E79F-4CA1-87CB-9A8B3E4953CC}" destId="{BBEC5914-55A6-4136-9770-D4D7A1F7F3B2}" srcOrd="1" destOrd="0" parTransId="{4794D67B-7672-4E27-AF8E-1E0240C97AB8}" sibTransId="{6640288E-EE5C-4C32-8285-D2DA476723B0}"/>
    <dgm:cxn modelId="{2E94C881-77F1-4367-912D-EE288548B0EB}" type="presOf" srcId="{BBEC5914-55A6-4136-9770-D4D7A1F7F3B2}" destId="{9BCBF4A7-198B-4DBB-A252-DD301E273F17}" srcOrd="0" destOrd="0" presId="urn:microsoft.com/office/officeart/2008/layout/LinedList"/>
    <dgm:cxn modelId="{353D218A-170B-4CC0-9A84-7B26C5D21E20}" type="presOf" srcId="{DD4CF583-F2D3-490B-98F6-22DC4BBB159C}" destId="{CFF32732-9109-4313-93EE-1C798090A991}" srcOrd="0" destOrd="0" presId="urn:microsoft.com/office/officeart/2008/layout/LinedList"/>
    <dgm:cxn modelId="{73D41AA7-88B8-4CCF-BA8B-B78A6AA05B6E}" type="presOf" srcId="{1F1A87CD-E1A6-4637-B2DA-0C7932592F60}" destId="{99925C48-28F1-4EA2-8564-DB1D86B5EEC8}" srcOrd="0" destOrd="0" presId="urn:microsoft.com/office/officeart/2008/layout/LinedList"/>
    <dgm:cxn modelId="{3D451FFC-F68C-4CFD-88B1-25DABEF458EE}" type="presOf" srcId="{8A48126D-E79F-4CA1-87CB-9A8B3E4953CC}" destId="{808A43ED-35EC-4DD5-8499-C918BC402A4C}" srcOrd="0" destOrd="0" presId="urn:microsoft.com/office/officeart/2008/layout/LinedList"/>
    <dgm:cxn modelId="{D6661F4D-97AA-4421-AE95-4D382DB00975}" type="presParOf" srcId="{808A43ED-35EC-4DD5-8499-C918BC402A4C}" destId="{EB2B6ADB-104E-4E44-909D-6233060FAAFC}" srcOrd="0" destOrd="0" presId="urn:microsoft.com/office/officeart/2008/layout/LinedList"/>
    <dgm:cxn modelId="{89EDF527-9AC7-4D85-82D2-4DFB0A7F18AA}" type="presParOf" srcId="{808A43ED-35EC-4DD5-8499-C918BC402A4C}" destId="{96CA0289-A4E9-488F-B713-4CB5B37FE83A}" srcOrd="1" destOrd="0" presId="urn:microsoft.com/office/officeart/2008/layout/LinedList"/>
    <dgm:cxn modelId="{D614F3D1-CABA-401E-8915-BF3C40518D0A}" type="presParOf" srcId="{96CA0289-A4E9-488F-B713-4CB5B37FE83A}" destId="{791214D7-A662-4E12-83A1-F709372661F7}" srcOrd="0" destOrd="0" presId="urn:microsoft.com/office/officeart/2008/layout/LinedList"/>
    <dgm:cxn modelId="{F6ECB436-6A45-49E1-AEBE-A87444AED2C9}" type="presParOf" srcId="{96CA0289-A4E9-488F-B713-4CB5B37FE83A}" destId="{D6461462-66FB-4879-92DB-9F34099944D6}" srcOrd="1" destOrd="0" presId="urn:microsoft.com/office/officeart/2008/layout/LinedList"/>
    <dgm:cxn modelId="{05903AC7-FDC4-4E74-AD3D-F93B3A932083}" type="presParOf" srcId="{808A43ED-35EC-4DD5-8499-C918BC402A4C}" destId="{73181164-4AEF-4570-A1B2-4547D5150B8F}" srcOrd="2" destOrd="0" presId="urn:microsoft.com/office/officeart/2008/layout/LinedList"/>
    <dgm:cxn modelId="{D4E4A0FB-C75D-4043-9F4E-A24155528202}" type="presParOf" srcId="{808A43ED-35EC-4DD5-8499-C918BC402A4C}" destId="{CA7B078B-5274-421B-B8A5-4E89D47197FE}" srcOrd="3" destOrd="0" presId="urn:microsoft.com/office/officeart/2008/layout/LinedList"/>
    <dgm:cxn modelId="{BC954F31-610B-4C22-9216-56C788FE96A8}" type="presParOf" srcId="{CA7B078B-5274-421B-B8A5-4E89D47197FE}" destId="{9BCBF4A7-198B-4DBB-A252-DD301E273F17}" srcOrd="0" destOrd="0" presId="urn:microsoft.com/office/officeart/2008/layout/LinedList"/>
    <dgm:cxn modelId="{85AA3087-959E-4199-9656-3367EDFF6614}" type="presParOf" srcId="{CA7B078B-5274-421B-B8A5-4E89D47197FE}" destId="{7DCE0B4E-B697-408F-B05C-348ACE5E2DE9}" srcOrd="1" destOrd="0" presId="urn:microsoft.com/office/officeart/2008/layout/LinedList"/>
    <dgm:cxn modelId="{42FECA9D-BE76-4A02-B6B7-75CEBF2FECAB}" type="presParOf" srcId="{808A43ED-35EC-4DD5-8499-C918BC402A4C}" destId="{A9B87985-B577-4A13-8705-DD041D5ECD48}" srcOrd="4" destOrd="0" presId="urn:microsoft.com/office/officeart/2008/layout/LinedList"/>
    <dgm:cxn modelId="{9F1081AC-E060-4E2C-B142-64F92C38C36C}" type="presParOf" srcId="{808A43ED-35EC-4DD5-8499-C918BC402A4C}" destId="{548CCD08-02D9-4FA7-9927-C6C72DC5C53F}" srcOrd="5" destOrd="0" presId="urn:microsoft.com/office/officeart/2008/layout/LinedList"/>
    <dgm:cxn modelId="{4DFAEC72-0C9E-424E-BB10-EAD8868E3D3A}" type="presParOf" srcId="{548CCD08-02D9-4FA7-9927-C6C72DC5C53F}" destId="{CFF32732-9109-4313-93EE-1C798090A991}" srcOrd="0" destOrd="0" presId="urn:microsoft.com/office/officeart/2008/layout/LinedList"/>
    <dgm:cxn modelId="{10D54D2D-8EA9-4457-BF34-466D00FF0935}" type="presParOf" srcId="{548CCD08-02D9-4FA7-9927-C6C72DC5C53F}" destId="{EAE62655-EF18-4CD0-8ACB-288E1D99F899}" srcOrd="1" destOrd="0" presId="urn:microsoft.com/office/officeart/2008/layout/LinedList"/>
    <dgm:cxn modelId="{4F383953-5779-4CB0-BAE5-DC1B75C1D39C}" type="presParOf" srcId="{808A43ED-35EC-4DD5-8499-C918BC402A4C}" destId="{BA5FB278-40D4-4CA6-8C60-22D4E7EA19C7}" srcOrd="6" destOrd="0" presId="urn:microsoft.com/office/officeart/2008/layout/LinedList"/>
    <dgm:cxn modelId="{DBC334AB-73CB-4BB4-B2D9-4AFAB833196D}" type="presParOf" srcId="{808A43ED-35EC-4DD5-8499-C918BC402A4C}" destId="{34018843-1B2D-4B19-A170-34D11C9F4D17}" srcOrd="7" destOrd="0" presId="urn:microsoft.com/office/officeart/2008/layout/LinedList"/>
    <dgm:cxn modelId="{B7EA3F88-3DDA-42EB-9F96-208281DCACC4}" type="presParOf" srcId="{34018843-1B2D-4B19-A170-34D11C9F4D17}" destId="{99925C48-28F1-4EA2-8564-DB1D86B5EEC8}" srcOrd="0" destOrd="0" presId="urn:microsoft.com/office/officeart/2008/layout/LinedList"/>
    <dgm:cxn modelId="{07BFE345-D004-4075-B68F-E850F8025B11}" type="presParOf" srcId="{34018843-1B2D-4B19-A170-34D11C9F4D17}" destId="{F994D9B2-70B8-4EBB-95D5-0B4FBD3436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2B6ADB-104E-4E44-909D-6233060FAAFC}">
      <dsp:nvSpPr>
        <dsp:cNvPr id="0" name=""/>
        <dsp:cNvSpPr/>
      </dsp:nvSpPr>
      <dsp:spPr>
        <a:xfrm>
          <a:off x="0" y="0"/>
          <a:ext cx="662050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1214D7-A662-4E12-83A1-F709372661F7}">
      <dsp:nvSpPr>
        <dsp:cNvPr id="0" name=""/>
        <dsp:cNvSpPr/>
      </dsp:nvSpPr>
      <dsp:spPr>
        <a:xfrm>
          <a:off x="0" y="0"/>
          <a:ext cx="6620505" cy="943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Working in groups they will need to prepare a 15-minute presentation on their findings and produce an </a:t>
          </a:r>
          <a:r>
            <a:rPr lang="en-GB" sz="1900" b="1" u="sng" kern="1200"/>
            <a:t>individual</a:t>
          </a:r>
          <a:r>
            <a:rPr lang="en-GB" sz="1900" kern="1200"/>
            <a:t> 1000 word supporting paper. </a:t>
          </a:r>
          <a:endParaRPr lang="en-US" sz="1900" kern="1200"/>
        </a:p>
      </dsp:txBody>
      <dsp:txXfrm>
        <a:off x="0" y="0"/>
        <a:ext cx="6620505" cy="943252"/>
      </dsp:txXfrm>
    </dsp:sp>
    <dsp:sp modelId="{73181164-4AEF-4570-A1B2-4547D5150B8F}">
      <dsp:nvSpPr>
        <dsp:cNvPr id="0" name=""/>
        <dsp:cNvSpPr/>
      </dsp:nvSpPr>
      <dsp:spPr>
        <a:xfrm>
          <a:off x="0" y="943252"/>
          <a:ext cx="6620505" cy="0"/>
        </a:xfrm>
        <a:prstGeom prst="line">
          <a:avLst/>
        </a:prstGeom>
        <a:solidFill>
          <a:schemeClr val="accent5">
            <a:hueOff val="-2252848"/>
            <a:satOff val="-5806"/>
            <a:lumOff val="-3922"/>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CBF4A7-198B-4DBB-A252-DD301E273F17}">
      <dsp:nvSpPr>
        <dsp:cNvPr id="0" name=""/>
        <dsp:cNvSpPr/>
      </dsp:nvSpPr>
      <dsp:spPr>
        <a:xfrm>
          <a:off x="0" y="943252"/>
          <a:ext cx="6620505" cy="943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5 minutes per person if working on your own </a:t>
          </a:r>
          <a:endParaRPr lang="en-US" sz="1900" kern="1200"/>
        </a:p>
      </dsp:txBody>
      <dsp:txXfrm>
        <a:off x="0" y="943252"/>
        <a:ext cx="6620505" cy="943252"/>
      </dsp:txXfrm>
    </dsp:sp>
    <dsp:sp modelId="{A9B87985-B577-4A13-8705-DD041D5ECD48}">
      <dsp:nvSpPr>
        <dsp:cNvPr id="0" name=""/>
        <dsp:cNvSpPr/>
      </dsp:nvSpPr>
      <dsp:spPr>
        <a:xfrm>
          <a:off x="0" y="1886505"/>
          <a:ext cx="6620505" cy="0"/>
        </a:xfrm>
        <a:prstGeom prst="line">
          <a:avLst/>
        </a:prstGeom>
        <a:solidFill>
          <a:schemeClr val="accent5">
            <a:hueOff val="-4505695"/>
            <a:satOff val="-11613"/>
            <a:lumOff val="-7843"/>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F32732-9109-4313-93EE-1C798090A991}">
      <dsp:nvSpPr>
        <dsp:cNvPr id="0" name=""/>
        <dsp:cNvSpPr/>
      </dsp:nvSpPr>
      <dsp:spPr>
        <a:xfrm>
          <a:off x="0" y="1886505"/>
          <a:ext cx="6620505" cy="943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Due 23:59 hrs 7</a:t>
          </a:r>
          <a:r>
            <a:rPr lang="en-GB" sz="1900" kern="1200" baseline="30000"/>
            <a:t>th</a:t>
          </a:r>
          <a:r>
            <a:rPr lang="en-GB" sz="1900" kern="1200"/>
            <a:t> May 2021</a:t>
          </a:r>
          <a:endParaRPr lang="en-US" sz="1900" kern="1200"/>
        </a:p>
      </dsp:txBody>
      <dsp:txXfrm>
        <a:off x="0" y="1886505"/>
        <a:ext cx="6620505" cy="943252"/>
      </dsp:txXfrm>
    </dsp:sp>
    <dsp:sp modelId="{BA5FB278-40D4-4CA6-8C60-22D4E7EA19C7}">
      <dsp:nvSpPr>
        <dsp:cNvPr id="0" name=""/>
        <dsp:cNvSpPr/>
      </dsp:nvSpPr>
      <dsp:spPr>
        <a:xfrm>
          <a:off x="0" y="2829757"/>
          <a:ext cx="6620505"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925C48-28F1-4EA2-8564-DB1D86B5EEC8}">
      <dsp:nvSpPr>
        <dsp:cNvPr id="0" name=""/>
        <dsp:cNvSpPr/>
      </dsp:nvSpPr>
      <dsp:spPr>
        <a:xfrm>
          <a:off x="0" y="2829757"/>
          <a:ext cx="6620505" cy="943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To undertake an investigation into the social inequalities surrounding policing.</a:t>
          </a:r>
          <a:endParaRPr lang="en-US" sz="1900" kern="1200"/>
        </a:p>
      </dsp:txBody>
      <dsp:txXfrm>
        <a:off x="0" y="2829757"/>
        <a:ext cx="6620505" cy="94325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9CABB-E47F-4AA0-A45F-791A722EAD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7F88CB7-0999-48D0-A4E3-1EB7CC43B3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2C1477-B702-4EA6-8A74-CD392B57C402}"/>
              </a:ext>
            </a:extLst>
          </p:cNvPr>
          <p:cNvSpPr>
            <a:spLocks noGrp="1"/>
          </p:cNvSpPr>
          <p:nvPr>
            <p:ph type="dt" sz="half" idx="10"/>
          </p:nvPr>
        </p:nvSpPr>
        <p:spPr/>
        <p:txBody>
          <a:bodyPr/>
          <a:lstStyle/>
          <a:p>
            <a:fld id="{8228EC4C-5D4B-4EB6-AEAA-F33D57601BE7}" type="datetimeFigureOut">
              <a:rPr lang="en-GB" smtClean="0"/>
              <a:t>18/03/2021</a:t>
            </a:fld>
            <a:endParaRPr lang="en-GB"/>
          </a:p>
        </p:txBody>
      </p:sp>
      <p:sp>
        <p:nvSpPr>
          <p:cNvPr id="5" name="Footer Placeholder 4">
            <a:extLst>
              <a:ext uri="{FF2B5EF4-FFF2-40B4-BE49-F238E27FC236}">
                <a16:creationId xmlns:a16="http://schemas.microsoft.com/office/drawing/2014/main" id="{D41F469A-839C-482E-9371-062531B3BB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FA5CE1-A29F-4503-AED8-88E908DDA94D}"/>
              </a:ext>
            </a:extLst>
          </p:cNvPr>
          <p:cNvSpPr>
            <a:spLocks noGrp="1"/>
          </p:cNvSpPr>
          <p:nvPr>
            <p:ph type="sldNum" sz="quarter" idx="12"/>
          </p:nvPr>
        </p:nvSpPr>
        <p:spPr/>
        <p:txBody>
          <a:bodyPr/>
          <a:lstStyle/>
          <a:p>
            <a:fld id="{996327D2-EC49-4CC9-888A-4282FB707A01}" type="slidenum">
              <a:rPr lang="en-GB" smtClean="0"/>
              <a:t>‹#›</a:t>
            </a:fld>
            <a:endParaRPr lang="en-GB"/>
          </a:p>
        </p:txBody>
      </p:sp>
    </p:spTree>
    <p:extLst>
      <p:ext uri="{BB962C8B-B14F-4D97-AF65-F5344CB8AC3E}">
        <p14:creationId xmlns:p14="http://schemas.microsoft.com/office/powerpoint/2010/main" val="2948977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F0905-A125-4E9D-BC14-B9C23B4628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69D65B-4132-4AB2-857D-8864A0BF54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707325-64C7-4E7D-8DC1-2EE6F504408F}"/>
              </a:ext>
            </a:extLst>
          </p:cNvPr>
          <p:cNvSpPr>
            <a:spLocks noGrp="1"/>
          </p:cNvSpPr>
          <p:nvPr>
            <p:ph type="dt" sz="half" idx="10"/>
          </p:nvPr>
        </p:nvSpPr>
        <p:spPr/>
        <p:txBody>
          <a:bodyPr/>
          <a:lstStyle/>
          <a:p>
            <a:fld id="{8228EC4C-5D4B-4EB6-AEAA-F33D57601BE7}" type="datetimeFigureOut">
              <a:rPr lang="en-GB" smtClean="0"/>
              <a:t>18/03/2021</a:t>
            </a:fld>
            <a:endParaRPr lang="en-GB"/>
          </a:p>
        </p:txBody>
      </p:sp>
      <p:sp>
        <p:nvSpPr>
          <p:cNvPr id="5" name="Footer Placeholder 4">
            <a:extLst>
              <a:ext uri="{FF2B5EF4-FFF2-40B4-BE49-F238E27FC236}">
                <a16:creationId xmlns:a16="http://schemas.microsoft.com/office/drawing/2014/main" id="{C99A53D2-48FB-4584-BD51-C421D68B6B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1D4438-BDC5-403A-BEC3-757D13A594E9}"/>
              </a:ext>
            </a:extLst>
          </p:cNvPr>
          <p:cNvSpPr>
            <a:spLocks noGrp="1"/>
          </p:cNvSpPr>
          <p:nvPr>
            <p:ph type="sldNum" sz="quarter" idx="12"/>
          </p:nvPr>
        </p:nvSpPr>
        <p:spPr/>
        <p:txBody>
          <a:bodyPr/>
          <a:lstStyle/>
          <a:p>
            <a:fld id="{996327D2-EC49-4CC9-888A-4282FB707A01}" type="slidenum">
              <a:rPr lang="en-GB" smtClean="0"/>
              <a:t>‹#›</a:t>
            </a:fld>
            <a:endParaRPr lang="en-GB"/>
          </a:p>
        </p:txBody>
      </p:sp>
    </p:spTree>
    <p:extLst>
      <p:ext uri="{BB962C8B-B14F-4D97-AF65-F5344CB8AC3E}">
        <p14:creationId xmlns:p14="http://schemas.microsoft.com/office/powerpoint/2010/main" val="1170632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5FC6F-43FE-4BAC-BCA4-B7FFC07D5BD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10FE9F-947B-4535-8C1F-00297D9AF0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4AFE6A-9C31-4290-A209-1036B5B52BB0}"/>
              </a:ext>
            </a:extLst>
          </p:cNvPr>
          <p:cNvSpPr>
            <a:spLocks noGrp="1"/>
          </p:cNvSpPr>
          <p:nvPr>
            <p:ph type="dt" sz="half" idx="10"/>
          </p:nvPr>
        </p:nvSpPr>
        <p:spPr/>
        <p:txBody>
          <a:bodyPr/>
          <a:lstStyle/>
          <a:p>
            <a:fld id="{8228EC4C-5D4B-4EB6-AEAA-F33D57601BE7}" type="datetimeFigureOut">
              <a:rPr lang="en-GB" smtClean="0"/>
              <a:t>18/03/2021</a:t>
            </a:fld>
            <a:endParaRPr lang="en-GB"/>
          </a:p>
        </p:txBody>
      </p:sp>
      <p:sp>
        <p:nvSpPr>
          <p:cNvPr id="5" name="Footer Placeholder 4">
            <a:extLst>
              <a:ext uri="{FF2B5EF4-FFF2-40B4-BE49-F238E27FC236}">
                <a16:creationId xmlns:a16="http://schemas.microsoft.com/office/drawing/2014/main" id="{8D1E8404-9D45-4C5B-9AB4-9033ABC5B0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9A9EBB-6647-426F-AECF-531E913D6412}"/>
              </a:ext>
            </a:extLst>
          </p:cNvPr>
          <p:cNvSpPr>
            <a:spLocks noGrp="1"/>
          </p:cNvSpPr>
          <p:nvPr>
            <p:ph type="sldNum" sz="quarter" idx="12"/>
          </p:nvPr>
        </p:nvSpPr>
        <p:spPr/>
        <p:txBody>
          <a:bodyPr/>
          <a:lstStyle/>
          <a:p>
            <a:fld id="{996327D2-EC49-4CC9-888A-4282FB707A01}" type="slidenum">
              <a:rPr lang="en-GB" smtClean="0"/>
              <a:t>‹#›</a:t>
            </a:fld>
            <a:endParaRPr lang="en-GB"/>
          </a:p>
        </p:txBody>
      </p:sp>
    </p:spTree>
    <p:extLst>
      <p:ext uri="{BB962C8B-B14F-4D97-AF65-F5344CB8AC3E}">
        <p14:creationId xmlns:p14="http://schemas.microsoft.com/office/powerpoint/2010/main" val="616272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1192B-2628-4DA8-BC2E-8215D01194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2445A7-497A-4459-97F5-910D1A20CB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5A7CE6-13BF-4228-9B9A-8039AA1EA38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0F1E43-1CAA-4BA5-B58D-20CFEF8BCB1C}"/>
              </a:ext>
            </a:extLst>
          </p:cNvPr>
          <p:cNvSpPr>
            <a:spLocks noGrp="1"/>
          </p:cNvSpPr>
          <p:nvPr>
            <p:ph type="dt" sz="half" idx="10"/>
          </p:nvPr>
        </p:nvSpPr>
        <p:spPr/>
        <p:txBody>
          <a:bodyPr/>
          <a:lstStyle/>
          <a:p>
            <a:fld id="{8228EC4C-5D4B-4EB6-AEAA-F33D57601BE7}" type="datetimeFigureOut">
              <a:rPr lang="en-GB" smtClean="0"/>
              <a:t>18/03/2021</a:t>
            </a:fld>
            <a:endParaRPr lang="en-GB"/>
          </a:p>
        </p:txBody>
      </p:sp>
      <p:sp>
        <p:nvSpPr>
          <p:cNvPr id="6" name="Footer Placeholder 5">
            <a:extLst>
              <a:ext uri="{FF2B5EF4-FFF2-40B4-BE49-F238E27FC236}">
                <a16:creationId xmlns:a16="http://schemas.microsoft.com/office/drawing/2014/main" id="{1F137DE4-AD5F-4BEB-A857-436DD1784B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84ABC7-9856-4491-A3C2-26987AD7D3CC}"/>
              </a:ext>
            </a:extLst>
          </p:cNvPr>
          <p:cNvSpPr>
            <a:spLocks noGrp="1"/>
          </p:cNvSpPr>
          <p:nvPr>
            <p:ph type="sldNum" sz="quarter" idx="12"/>
          </p:nvPr>
        </p:nvSpPr>
        <p:spPr/>
        <p:txBody>
          <a:bodyPr/>
          <a:lstStyle/>
          <a:p>
            <a:fld id="{996327D2-EC49-4CC9-888A-4282FB707A01}" type="slidenum">
              <a:rPr lang="en-GB" smtClean="0"/>
              <a:t>‹#›</a:t>
            </a:fld>
            <a:endParaRPr lang="en-GB"/>
          </a:p>
        </p:txBody>
      </p:sp>
    </p:spTree>
    <p:extLst>
      <p:ext uri="{BB962C8B-B14F-4D97-AF65-F5344CB8AC3E}">
        <p14:creationId xmlns:p14="http://schemas.microsoft.com/office/powerpoint/2010/main" val="3341506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10235-8F53-4A78-9B62-063FDE20BA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BEBF06-FE99-4E9A-AE28-E81497A6EB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820CCE-F212-4995-BE48-F4743407116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CF9B04-7047-47CA-A444-666406ADAC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9A7AD4-DE8F-49BB-81D9-6532556BC2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06FBD30-6323-4810-AF3A-2B6A4449CF94}"/>
              </a:ext>
            </a:extLst>
          </p:cNvPr>
          <p:cNvSpPr>
            <a:spLocks noGrp="1"/>
          </p:cNvSpPr>
          <p:nvPr>
            <p:ph type="dt" sz="half" idx="10"/>
          </p:nvPr>
        </p:nvSpPr>
        <p:spPr/>
        <p:txBody>
          <a:bodyPr/>
          <a:lstStyle/>
          <a:p>
            <a:fld id="{8228EC4C-5D4B-4EB6-AEAA-F33D57601BE7}" type="datetimeFigureOut">
              <a:rPr lang="en-GB" smtClean="0"/>
              <a:t>18/03/2021</a:t>
            </a:fld>
            <a:endParaRPr lang="en-GB"/>
          </a:p>
        </p:txBody>
      </p:sp>
      <p:sp>
        <p:nvSpPr>
          <p:cNvPr id="8" name="Footer Placeholder 7">
            <a:extLst>
              <a:ext uri="{FF2B5EF4-FFF2-40B4-BE49-F238E27FC236}">
                <a16:creationId xmlns:a16="http://schemas.microsoft.com/office/drawing/2014/main" id="{7E4625C8-BC8C-4770-8755-F239563C8E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FF1C2A-8672-477C-875A-8265E29F062F}"/>
              </a:ext>
            </a:extLst>
          </p:cNvPr>
          <p:cNvSpPr>
            <a:spLocks noGrp="1"/>
          </p:cNvSpPr>
          <p:nvPr>
            <p:ph type="sldNum" sz="quarter" idx="12"/>
          </p:nvPr>
        </p:nvSpPr>
        <p:spPr/>
        <p:txBody>
          <a:bodyPr/>
          <a:lstStyle/>
          <a:p>
            <a:fld id="{996327D2-EC49-4CC9-888A-4282FB707A01}" type="slidenum">
              <a:rPr lang="en-GB" smtClean="0"/>
              <a:t>‹#›</a:t>
            </a:fld>
            <a:endParaRPr lang="en-GB"/>
          </a:p>
        </p:txBody>
      </p:sp>
    </p:spTree>
    <p:extLst>
      <p:ext uri="{BB962C8B-B14F-4D97-AF65-F5344CB8AC3E}">
        <p14:creationId xmlns:p14="http://schemas.microsoft.com/office/powerpoint/2010/main" val="2965954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6BB26-732D-4E09-BCC0-0F81F2E68E3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6DD380-353B-47B3-961F-C186F47ABF64}"/>
              </a:ext>
            </a:extLst>
          </p:cNvPr>
          <p:cNvSpPr>
            <a:spLocks noGrp="1"/>
          </p:cNvSpPr>
          <p:nvPr>
            <p:ph type="dt" sz="half" idx="10"/>
          </p:nvPr>
        </p:nvSpPr>
        <p:spPr/>
        <p:txBody>
          <a:bodyPr/>
          <a:lstStyle/>
          <a:p>
            <a:fld id="{8228EC4C-5D4B-4EB6-AEAA-F33D57601BE7}" type="datetimeFigureOut">
              <a:rPr lang="en-GB" smtClean="0"/>
              <a:t>18/03/2021</a:t>
            </a:fld>
            <a:endParaRPr lang="en-GB"/>
          </a:p>
        </p:txBody>
      </p:sp>
      <p:sp>
        <p:nvSpPr>
          <p:cNvPr id="4" name="Footer Placeholder 3">
            <a:extLst>
              <a:ext uri="{FF2B5EF4-FFF2-40B4-BE49-F238E27FC236}">
                <a16:creationId xmlns:a16="http://schemas.microsoft.com/office/drawing/2014/main" id="{24FD341E-D4DE-47AA-91A8-D4462A0343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541A30-682A-4171-88AC-8FE5CCBDF89D}"/>
              </a:ext>
            </a:extLst>
          </p:cNvPr>
          <p:cNvSpPr>
            <a:spLocks noGrp="1"/>
          </p:cNvSpPr>
          <p:nvPr>
            <p:ph type="sldNum" sz="quarter" idx="12"/>
          </p:nvPr>
        </p:nvSpPr>
        <p:spPr/>
        <p:txBody>
          <a:bodyPr/>
          <a:lstStyle/>
          <a:p>
            <a:fld id="{996327D2-EC49-4CC9-888A-4282FB707A01}" type="slidenum">
              <a:rPr lang="en-GB" smtClean="0"/>
              <a:t>‹#›</a:t>
            </a:fld>
            <a:endParaRPr lang="en-GB"/>
          </a:p>
        </p:txBody>
      </p:sp>
    </p:spTree>
    <p:extLst>
      <p:ext uri="{BB962C8B-B14F-4D97-AF65-F5344CB8AC3E}">
        <p14:creationId xmlns:p14="http://schemas.microsoft.com/office/powerpoint/2010/main" val="1720741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FC6FB5-B2ED-44ED-9BF5-86FF01B2D18E}"/>
              </a:ext>
            </a:extLst>
          </p:cNvPr>
          <p:cNvSpPr>
            <a:spLocks noGrp="1"/>
          </p:cNvSpPr>
          <p:nvPr>
            <p:ph type="dt" sz="half" idx="10"/>
          </p:nvPr>
        </p:nvSpPr>
        <p:spPr/>
        <p:txBody>
          <a:bodyPr/>
          <a:lstStyle/>
          <a:p>
            <a:fld id="{8228EC4C-5D4B-4EB6-AEAA-F33D57601BE7}" type="datetimeFigureOut">
              <a:rPr lang="en-GB" smtClean="0"/>
              <a:t>18/03/2021</a:t>
            </a:fld>
            <a:endParaRPr lang="en-GB"/>
          </a:p>
        </p:txBody>
      </p:sp>
      <p:sp>
        <p:nvSpPr>
          <p:cNvPr id="3" name="Footer Placeholder 2">
            <a:extLst>
              <a:ext uri="{FF2B5EF4-FFF2-40B4-BE49-F238E27FC236}">
                <a16:creationId xmlns:a16="http://schemas.microsoft.com/office/drawing/2014/main" id="{1A10AC79-7A17-42EE-94C0-FB0CE6BB85B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7F484B2-C3D5-4FB9-9493-E05D26AF4A93}"/>
              </a:ext>
            </a:extLst>
          </p:cNvPr>
          <p:cNvSpPr>
            <a:spLocks noGrp="1"/>
          </p:cNvSpPr>
          <p:nvPr>
            <p:ph type="sldNum" sz="quarter" idx="12"/>
          </p:nvPr>
        </p:nvSpPr>
        <p:spPr/>
        <p:txBody>
          <a:bodyPr/>
          <a:lstStyle/>
          <a:p>
            <a:fld id="{996327D2-EC49-4CC9-888A-4282FB707A01}" type="slidenum">
              <a:rPr lang="en-GB" smtClean="0"/>
              <a:t>‹#›</a:t>
            </a:fld>
            <a:endParaRPr lang="en-GB"/>
          </a:p>
        </p:txBody>
      </p:sp>
    </p:spTree>
    <p:extLst>
      <p:ext uri="{BB962C8B-B14F-4D97-AF65-F5344CB8AC3E}">
        <p14:creationId xmlns:p14="http://schemas.microsoft.com/office/powerpoint/2010/main" val="1983431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E00F7-FBDC-441F-997F-4A646F0E09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166B60A-3A80-4C09-8D8B-62966B58AC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DF58A1-2A03-46B0-A365-9AAF8426FE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292B4E-D9AE-4863-A7F9-BA12925C8245}"/>
              </a:ext>
            </a:extLst>
          </p:cNvPr>
          <p:cNvSpPr>
            <a:spLocks noGrp="1"/>
          </p:cNvSpPr>
          <p:nvPr>
            <p:ph type="dt" sz="half" idx="10"/>
          </p:nvPr>
        </p:nvSpPr>
        <p:spPr/>
        <p:txBody>
          <a:bodyPr/>
          <a:lstStyle/>
          <a:p>
            <a:fld id="{8228EC4C-5D4B-4EB6-AEAA-F33D57601BE7}" type="datetimeFigureOut">
              <a:rPr lang="en-GB" smtClean="0"/>
              <a:t>18/03/2021</a:t>
            </a:fld>
            <a:endParaRPr lang="en-GB"/>
          </a:p>
        </p:txBody>
      </p:sp>
      <p:sp>
        <p:nvSpPr>
          <p:cNvPr id="6" name="Footer Placeholder 5">
            <a:extLst>
              <a:ext uri="{FF2B5EF4-FFF2-40B4-BE49-F238E27FC236}">
                <a16:creationId xmlns:a16="http://schemas.microsoft.com/office/drawing/2014/main" id="{CBFC0ECE-5CCE-415E-B3FA-ECA4F88653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F323DF-C3E8-44AE-80B7-03BA0DBC53AF}"/>
              </a:ext>
            </a:extLst>
          </p:cNvPr>
          <p:cNvSpPr>
            <a:spLocks noGrp="1"/>
          </p:cNvSpPr>
          <p:nvPr>
            <p:ph type="sldNum" sz="quarter" idx="12"/>
          </p:nvPr>
        </p:nvSpPr>
        <p:spPr/>
        <p:txBody>
          <a:bodyPr/>
          <a:lstStyle/>
          <a:p>
            <a:fld id="{996327D2-EC49-4CC9-888A-4282FB707A01}" type="slidenum">
              <a:rPr lang="en-GB" smtClean="0"/>
              <a:t>‹#›</a:t>
            </a:fld>
            <a:endParaRPr lang="en-GB"/>
          </a:p>
        </p:txBody>
      </p:sp>
    </p:spTree>
    <p:extLst>
      <p:ext uri="{BB962C8B-B14F-4D97-AF65-F5344CB8AC3E}">
        <p14:creationId xmlns:p14="http://schemas.microsoft.com/office/powerpoint/2010/main" val="3800500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7ED22-CA34-4EA9-A548-27D7538AF2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590E87-1B08-46B0-B40B-A98CB9EF39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233D9C9-D952-4F4E-9E35-3B0239111A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F5D89CC-E2CA-4936-A103-D3C615774146}"/>
              </a:ext>
            </a:extLst>
          </p:cNvPr>
          <p:cNvSpPr>
            <a:spLocks noGrp="1"/>
          </p:cNvSpPr>
          <p:nvPr>
            <p:ph type="dt" sz="half" idx="10"/>
          </p:nvPr>
        </p:nvSpPr>
        <p:spPr/>
        <p:txBody>
          <a:bodyPr/>
          <a:lstStyle/>
          <a:p>
            <a:fld id="{8228EC4C-5D4B-4EB6-AEAA-F33D57601BE7}" type="datetimeFigureOut">
              <a:rPr lang="en-GB" smtClean="0"/>
              <a:t>18/03/2021</a:t>
            </a:fld>
            <a:endParaRPr lang="en-GB"/>
          </a:p>
        </p:txBody>
      </p:sp>
      <p:sp>
        <p:nvSpPr>
          <p:cNvPr id="6" name="Footer Placeholder 5">
            <a:extLst>
              <a:ext uri="{FF2B5EF4-FFF2-40B4-BE49-F238E27FC236}">
                <a16:creationId xmlns:a16="http://schemas.microsoft.com/office/drawing/2014/main" id="{6501D3A8-5A5E-46A0-9F96-90A7F05E65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CE0FBB-F007-4756-A0CB-214766F90938}"/>
              </a:ext>
            </a:extLst>
          </p:cNvPr>
          <p:cNvSpPr>
            <a:spLocks noGrp="1"/>
          </p:cNvSpPr>
          <p:nvPr>
            <p:ph type="sldNum" sz="quarter" idx="12"/>
          </p:nvPr>
        </p:nvSpPr>
        <p:spPr/>
        <p:txBody>
          <a:bodyPr/>
          <a:lstStyle/>
          <a:p>
            <a:fld id="{996327D2-EC49-4CC9-888A-4282FB707A01}" type="slidenum">
              <a:rPr lang="en-GB" smtClean="0"/>
              <a:t>‹#›</a:t>
            </a:fld>
            <a:endParaRPr lang="en-GB"/>
          </a:p>
        </p:txBody>
      </p:sp>
    </p:spTree>
    <p:extLst>
      <p:ext uri="{BB962C8B-B14F-4D97-AF65-F5344CB8AC3E}">
        <p14:creationId xmlns:p14="http://schemas.microsoft.com/office/powerpoint/2010/main" val="607088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3AFA5-D5A3-45EC-A1DE-396A5B1B24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EDFF04-D899-4BDE-B033-065A9C8D53F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ECDF80-8ACA-43DC-98F1-45FE7EDAB4A6}"/>
              </a:ext>
            </a:extLst>
          </p:cNvPr>
          <p:cNvSpPr>
            <a:spLocks noGrp="1"/>
          </p:cNvSpPr>
          <p:nvPr>
            <p:ph type="dt" sz="half" idx="10"/>
          </p:nvPr>
        </p:nvSpPr>
        <p:spPr/>
        <p:txBody>
          <a:bodyPr/>
          <a:lstStyle/>
          <a:p>
            <a:fld id="{8228EC4C-5D4B-4EB6-AEAA-F33D57601BE7}" type="datetimeFigureOut">
              <a:rPr lang="en-GB" smtClean="0"/>
              <a:t>18/03/2021</a:t>
            </a:fld>
            <a:endParaRPr lang="en-GB"/>
          </a:p>
        </p:txBody>
      </p:sp>
      <p:sp>
        <p:nvSpPr>
          <p:cNvPr id="5" name="Footer Placeholder 4">
            <a:extLst>
              <a:ext uri="{FF2B5EF4-FFF2-40B4-BE49-F238E27FC236}">
                <a16:creationId xmlns:a16="http://schemas.microsoft.com/office/drawing/2014/main" id="{B6655EB7-EA42-46F3-B95F-DCE366B5A3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00AEB1-76AE-447B-B7D6-369D3BD2BDBA}"/>
              </a:ext>
            </a:extLst>
          </p:cNvPr>
          <p:cNvSpPr>
            <a:spLocks noGrp="1"/>
          </p:cNvSpPr>
          <p:nvPr>
            <p:ph type="sldNum" sz="quarter" idx="12"/>
          </p:nvPr>
        </p:nvSpPr>
        <p:spPr/>
        <p:txBody>
          <a:bodyPr/>
          <a:lstStyle/>
          <a:p>
            <a:fld id="{996327D2-EC49-4CC9-888A-4282FB707A01}" type="slidenum">
              <a:rPr lang="en-GB" smtClean="0"/>
              <a:t>‹#›</a:t>
            </a:fld>
            <a:endParaRPr lang="en-GB"/>
          </a:p>
        </p:txBody>
      </p:sp>
    </p:spTree>
    <p:extLst>
      <p:ext uri="{BB962C8B-B14F-4D97-AF65-F5344CB8AC3E}">
        <p14:creationId xmlns:p14="http://schemas.microsoft.com/office/powerpoint/2010/main" val="859078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1A94A6-AC89-4FE8-8476-E63FFF8AF7A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054C93-85D6-480E-A0AA-DABE21EFF2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640F19-BE15-4116-BE39-DC4E6DA44B0F}"/>
              </a:ext>
            </a:extLst>
          </p:cNvPr>
          <p:cNvSpPr>
            <a:spLocks noGrp="1"/>
          </p:cNvSpPr>
          <p:nvPr>
            <p:ph type="dt" sz="half" idx="10"/>
          </p:nvPr>
        </p:nvSpPr>
        <p:spPr/>
        <p:txBody>
          <a:bodyPr/>
          <a:lstStyle/>
          <a:p>
            <a:fld id="{8228EC4C-5D4B-4EB6-AEAA-F33D57601BE7}" type="datetimeFigureOut">
              <a:rPr lang="en-GB" smtClean="0"/>
              <a:t>18/03/2021</a:t>
            </a:fld>
            <a:endParaRPr lang="en-GB"/>
          </a:p>
        </p:txBody>
      </p:sp>
      <p:sp>
        <p:nvSpPr>
          <p:cNvPr id="5" name="Footer Placeholder 4">
            <a:extLst>
              <a:ext uri="{FF2B5EF4-FFF2-40B4-BE49-F238E27FC236}">
                <a16:creationId xmlns:a16="http://schemas.microsoft.com/office/drawing/2014/main" id="{1740DBD5-3771-413F-A5CC-94A130D652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F1CC01-61F2-4FAF-B0E5-B3403E0B3C32}"/>
              </a:ext>
            </a:extLst>
          </p:cNvPr>
          <p:cNvSpPr>
            <a:spLocks noGrp="1"/>
          </p:cNvSpPr>
          <p:nvPr>
            <p:ph type="sldNum" sz="quarter" idx="12"/>
          </p:nvPr>
        </p:nvSpPr>
        <p:spPr/>
        <p:txBody>
          <a:bodyPr/>
          <a:lstStyle/>
          <a:p>
            <a:fld id="{996327D2-EC49-4CC9-888A-4282FB707A01}" type="slidenum">
              <a:rPr lang="en-GB" smtClean="0"/>
              <a:t>‹#›</a:t>
            </a:fld>
            <a:endParaRPr lang="en-GB"/>
          </a:p>
        </p:txBody>
      </p:sp>
    </p:spTree>
    <p:extLst>
      <p:ext uri="{BB962C8B-B14F-4D97-AF65-F5344CB8AC3E}">
        <p14:creationId xmlns:p14="http://schemas.microsoft.com/office/powerpoint/2010/main" val="4202641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F4DC0C-6698-4BB8-AE24-7933A2B43D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CB120C-EEE8-4447-B30A-252BE4F764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307598-8183-4C11-A101-A03D13F01E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28EC4C-5D4B-4EB6-AEAA-F33D57601BE7}" type="datetimeFigureOut">
              <a:rPr lang="en-GB" smtClean="0"/>
              <a:t>18/03/2021</a:t>
            </a:fld>
            <a:endParaRPr lang="en-GB"/>
          </a:p>
        </p:txBody>
      </p:sp>
      <p:sp>
        <p:nvSpPr>
          <p:cNvPr id="5" name="Footer Placeholder 4">
            <a:extLst>
              <a:ext uri="{FF2B5EF4-FFF2-40B4-BE49-F238E27FC236}">
                <a16:creationId xmlns:a16="http://schemas.microsoft.com/office/drawing/2014/main" id="{002A6F1B-6933-432B-9D75-CC826A8501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7D4472-7F00-4E21-9307-6EC137F291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6327D2-EC49-4CC9-888A-4282FB707A01}" type="slidenum">
              <a:rPr lang="en-GB" smtClean="0"/>
              <a:t>‹#›</a:t>
            </a:fld>
            <a:endParaRPr lang="en-GB"/>
          </a:p>
        </p:txBody>
      </p:sp>
    </p:spTree>
    <p:extLst>
      <p:ext uri="{BB962C8B-B14F-4D97-AF65-F5344CB8AC3E}">
        <p14:creationId xmlns:p14="http://schemas.microsoft.com/office/powerpoint/2010/main" val="24905694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58048B4-3F65-4EB9-ABA8-099353BE8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AE2FDE4-8ECB-4D0B-B871-D4EE52606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k tools on a red background">
            <a:extLst>
              <a:ext uri="{FF2B5EF4-FFF2-40B4-BE49-F238E27FC236}">
                <a16:creationId xmlns:a16="http://schemas.microsoft.com/office/drawing/2014/main" id="{EE52D2B6-FF3E-4C28-8574-5BD4F74675FD}"/>
              </a:ext>
            </a:extLst>
          </p:cNvPr>
          <p:cNvPicPr>
            <a:picLocks noChangeAspect="1"/>
          </p:cNvPicPr>
          <p:nvPr/>
        </p:nvPicPr>
        <p:blipFill rotWithShape="1">
          <a:blip r:embed="rId2">
            <a:duotone>
              <a:prstClr val="black"/>
              <a:schemeClr val="bg1">
                <a:tint val="45000"/>
                <a:satMod val="400000"/>
              </a:schemeClr>
            </a:duotone>
            <a:alphaModFix amt="10000"/>
          </a:blip>
          <a:srcRect t="15730"/>
          <a:stretch/>
        </p:blipFill>
        <p:spPr>
          <a:xfrm>
            <a:off x="20" y="-1"/>
            <a:ext cx="12191980" cy="6858000"/>
          </a:xfrm>
          <a:prstGeom prst="rect">
            <a:avLst/>
          </a:prstGeom>
        </p:spPr>
      </p:pic>
      <p:sp>
        <p:nvSpPr>
          <p:cNvPr id="2" name="Title 1">
            <a:extLst>
              <a:ext uri="{FF2B5EF4-FFF2-40B4-BE49-F238E27FC236}">
                <a16:creationId xmlns:a16="http://schemas.microsoft.com/office/drawing/2014/main" id="{E55B1586-D13B-4BD3-BB6C-85E50F2EB002}"/>
              </a:ext>
            </a:extLst>
          </p:cNvPr>
          <p:cNvSpPr>
            <a:spLocks noGrp="1"/>
          </p:cNvSpPr>
          <p:nvPr>
            <p:ph type="ctrTitle"/>
          </p:nvPr>
        </p:nvSpPr>
        <p:spPr>
          <a:xfrm>
            <a:off x="732568" y="1169982"/>
            <a:ext cx="10530318" cy="2736390"/>
          </a:xfrm>
        </p:spPr>
        <p:txBody>
          <a:bodyPr anchor="b">
            <a:normAutofit/>
          </a:bodyPr>
          <a:lstStyle/>
          <a:p>
            <a:pPr algn="l"/>
            <a:r>
              <a:rPr lang="en-GB" sz="8000">
                <a:solidFill>
                  <a:schemeClr val="tx2"/>
                </a:solidFill>
              </a:rPr>
              <a:t>Workshop PPS</a:t>
            </a:r>
          </a:p>
        </p:txBody>
      </p:sp>
      <p:sp>
        <p:nvSpPr>
          <p:cNvPr id="3" name="Subtitle 2">
            <a:extLst>
              <a:ext uri="{FF2B5EF4-FFF2-40B4-BE49-F238E27FC236}">
                <a16:creationId xmlns:a16="http://schemas.microsoft.com/office/drawing/2014/main" id="{32B08B3D-182A-4DC4-AB3E-9F47F6511DB2}"/>
              </a:ext>
            </a:extLst>
          </p:cNvPr>
          <p:cNvSpPr>
            <a:spLocks noGrp="1"/>
          </p:cNvSpPr>
          <p:nvPr>
            <p:ph type="subTitle" idx="1"/>
          </p:nvPr>
        </p:nvSpPr>
        <p:spPr>
          <a:xfrm>
            <a:off x="732567" y="4067745"/>
            <a:ext cx="10530318" cy="1949813"/>
          </a:xfrm>
        </p:spPr>
        <p:txBody>
          <a:bodyPr anchor="t">
            <a:normAutofit/>
          </a:bodyPr>
          <a:lstStyle/>
          <a:p>
            <a:pPr algn="l"/>
            <a:r>
              <a:rPr lang="en-GB" sz="2200">
                <a:solidFill>
                  <a:schemeClr val="tx2"/>
                </a:solidFill>
              </a:rPr>
              <a:t>18/03/2021</a:t>
            </a:r>
          </a:p>
        </p:txBody>
      </p:sp>
      <p:cxnSp>
        <p:nvCxnSpPr>
          <p:cNvPr id="20" name="Straight Connector 19">
            <a:extLst>
              <a:ext uri="{FF2B5EF4-FFF2-40B4-BE49-F238E27FC236}">
                <a16:creationId xmlns:a16="http://schemas.microsoft.com/office/drawing/2014/main" id="{3C86DB23-FEFE-4C3A-88FA-8E855AB1E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BB22FAF-4B4F-40B1-97FF-67CD036C89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24" name="Group 23">
            <a:extLst>
              <a:ext uri="{FF2B5EF4-FFF2-40B4-BE49-F238E27FC236}">
                <a16:creationId xmlns:a16="http://schemas.microsoft.com/office/drawing/2014/main" id="{18488D89-E3BB-4E60-BF44-5F0BE92E3F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25" name="Straight Connector 24">
              <a:extLst>
                <a:ext uri="{FF2B5EF4-FFF2-40B4-BE49-F238E27FC236}">
                  <a16:creationId xmlns:a16="http://schemas.microsoft.com/office/drawing/2014/main" id="{98FA7B87-C151-46CF-9E07-DD4FD97175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99EB480-500C-4A3E-BED3-513B88DB01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10783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30A15CA-530F-44F4-9CF0-05AFD56E6C2D}"/>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1BFDDB-097A-4008-B4E0-41795CA35DC3}"/>
              </a:ext>
            </a:extLst>
          </p:cNvPr>
          <p:cNvSpPr>
            <a:spLocks noGrp="1"/>
          </p:cNvSpPr>
          <p:nvPr>
            <p:ph type="title"/>
          </p:nvPr>
        </p:nvSpPr>
        <p:spPr>
          <a:xfrm>
            <a:off x="594804" y="640263"/>
            <a:ext cx="6619811" cy="1344975"/>
          </a:xfrm>
        </p:spPr>
        <p:txBody>
          <a:bodyPr>
            <a:normAutofit/>
          </a:bodyPr>
          <a:lstStyle/>
          <a:p>
            <a:br>
              <a:rPr lang="en-GB" sz="4000"/>
            </a:br>
            <a:r>
              <a:rPr lang="en-GB" sz="4000"/>
              <a:t>Assignment 2</a:t>
            </a:r>
          </a:p>
        </p:txBody>
      </p:sp>
      <p:graphicFrame>
        <p:nvGraphicFramePr>
          <p:cNvPr id="26" name="Content Placeholder 2">
            <a:extLst>
              <a:ext uri="{FF2B5EF4-FFF2-40B4-BE49-F238E27FC236}">
                <a16:creationId xmlns:a16="http://schemas.microsoft.com/office/drawing/2014/main" id="{A66EE931-233B-4627-A9E0-FBB86A9C2D0D}"/>
              </a:ext>
            </a:extLst>
          </p:cNvPr>
          <p:cNvGraphicFramePr>
            <a:graphicFrameLocks noGrp="1"/>
          </p:cNvGraphicFramePr>
          <p:nvPr>
            <p:ph idx="1"/>
            <p:extLst>
              <p:ext uri="{D42A27DB-BD31-4B8C-83A1-F6EECF244321}">
                <p14:modId xmlns:p14="http://schemas.microsoft.com/office/powerpoint/2010/main" val="748868588"/>
              </p:ext>
            </p:extLst>
          </p:nvPr>
        </p:nvGraphicFramePr>
        <p:xfrm>
          <a:off x="594109" y="2121763"/>
          <a:ext cx="6620505" cy="37730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6313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28726-F869-40CA-A49E-6A16AFEA9F05}"/>
              </a:ext>
            </a:extLst>
          </p:cNvPr>
          <p:cNvSpPr>
            <a:spLocks noGrp="1"/>
          </p:cNvSpPr>
          <p:nvPr>
            <p:ph type="title"/>
          </p:nvPr>
        </p:nvSpPr>
        <p:spPr>
          <a:xfrm>
            <a:off x="1653363" y="365760"/>
            <a:ext cx="9367203" cy="1188720"/>
          </a:xfrm>
        </p:spPr>
        <p:txBody>
          <a:bodyPr>
            <a:normAutofit/>
          </a:bodyPr>
          <a:lstStyle/>
          <a:p>
            <a:r>
              <a:rPr lang="en-GB" dirty="0"/>
              <a:t>Assignment 2</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69A48F8-29B0-4FEA-AB4C-E20932A9D9B6}"/>
              </a:ext>
            </a:extLst>
          </p:cNvPr>
          <p:cNvSpPr>
            <a:spLocks noGrp="1"/>
          </p:cNvSpPr>
          <p:nvPr>
            <p:ph idx="1"/>
          </p:nvPr>
        </p:nvSpPr>
        <p:spPr>
          <a:xfrm>
            <a:off x="1653363" y="2176272"/>
            <a:ext cx="9367204" cy="4041648"/>
          </a:xfrm>
        </p:spPr>
        <p:txBody>
          <a:bodyPr anchor="t">
            <a:normAutofit/>
          </a:bodyPr>
          <a:lstStyle/>
          <a:p>
            <a:r>
              <a:rPr lang="en-GB" sz="2200"/>
              <a:t>Students are required to work as a team member to develop their knowledge of the basic concept of ‘community’ and its many variations which can add value to the quality of life people enjoy at a neighbourhood level.</a:t>
            </a:r>
          </a:p>
          <a:p>
            <a:pPr marL="0" indent="0">
              <a:buNone/>
            </a:pPr>
            <a:endParaRPr lang="en-GB" sz="2200"/>
          </a:p>
          <a:p>
            <a:r>
              <a:rPr lang="en-GB" sz="2200"/>
              <a:t>The student would be required to undertake an investigation into the social inequalities surrounding policing. They might use the Stephen Lawrence enquiry and Stop Search statistics to evaluate accountability and ethics of the police force and the impact of such incidents on society’s perception of the police. Students can also consider the police being ‘institutionally racist’, or the inequalities and human rights around facial recognition. Other subject areas that could be considered is inequality and policing within ethnic minorities communities. </a:t>
            </a:r>
          </a:p>
          <a:p>
            <a:pPr marL="0" indent="0">
              <a:buNone/>
            </a:pPr>
            <a:endParaRPr lang="en-GB" sz="2200"/>
          </a:p>
          <a:p>
            <a:endParaRPr lang="en-GB" sz="2200"/>
          </a:p>
        </p:txBody>
      </p:sp>
    </p:spTree>
    <p:extLst>
      <p:ext uri="{BB962C8B-B14F-4D97-AF65-F5344CB8AC3E}">
        <p14:creationId xmlns:p14="http://schemas.microsoft.com/office/powerpoint/2010/main" val="2701774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2AE4A-5BBF-486B-8FA6-276E3708F8C0}"/>
              </a:ext>
            </a:extLst>
          </p:cNvPr>
          <p:cNvSpPr>
            <a:spLocks noGrp="1"/>
          </p:cNvSpPr>
          <p:nvPr>
            <p:ph type="title"/>
          </p:nvPr>
        </p:nvSpPr>
        <p:spPr>
          <a:xfrm>
            <a:off x="1653363" y="365760"/>
            <a:ext cx="9367203" cy="1188720"/>
          </a:xfrm>
        </p:spPr>
        <p:txBody>
          <a:bodyPr>
            <a:normAutofit/>
          </a:bodyPr>
          <a:lstStyle/>
          <a:p>
            <a:r>
              <a:rPr lang="en-GB" dirty="0"/>
              <a:t>Police Responses</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54EBB0B-984D-4441-8A16-17731C38C62D}"/>
              </a:ext>
            </a:extLst>
          </p:cNvPr>
          <p:cNvSpPr>
            <a:spLocks noGrp="1"/>
          </p:cNvSpPr>
          <p:nvPr>
            <p:ph idx="1"/>
          </p:nvPr>
        </p:nvSpPr>
        <p:spPr>
          <a:xfrm>
            <a:off x="548640" y="2176272"/>
            <a:ext cx="11029071" cy="4315968"/>
          </a:xfrm>
        </p:spPr>
        <p:txBody>
          <a:bodyPr anchor="t">
            <a:noAutofit/>
          </a:bodyPr>
          <a:lstStyle/>
          <a:p>
            <a:r>
              <a:rPr lang="en-GB" sz="1800" dirty="0"/>
              <a:t>Racism – in the police or policing</a:t>
            </a:r>
          </a:p>
          <a:p>
            <a:r>
              <a:rPr lang="en-GB" sz="1800" dirty="0"/>
              <a:t>Females -  in the police or policing in communities </a:t>
            </a:r>
          </a:p>
          <a:p>
            <a:r>
              <a:rPr lang="en-GB" sz="1800" dirty="0"/>
              <a:t>Treatment of vulnerable people</a:t>
            </a:r>
          </a:p>
          <a:p>
            <a:r>
              <a:rPr lang="en-GB" sz="1800" dirty="0"/>
              <a:t>Social class – policing in certain areas/poverty  </a:t>
            </a:r>
          </a:p>
          <a:p>
            <a:r>
              <a:rPr lang="en-GB" sz="1800" dirty="0"/>
              <a:t>Police responses to equality </a:t>
            </a:r>
          </a:p>
          <a:p>
            <a:r>
              <a:rPr lang="en-GB" sz="1800" dirty="0"/>
              <a:t>The impact of changing police culture on stop and search across neighbourhoods</a:t>
            </a:r>
          </a:p>
          <a:p>
            <a:r>
              <a:rPr lang="en-GB" sz="1800" dirty="0"/>
              <a:t>Raising public confidence in policing</a:t>
            </a:r>
          </a:p>
          <a:p>
            <a:r>
              <a:rPr lang="en-GB" sz="1800" dirty="0"/>
              <a:t>Human Rights</a:t>
            </a:r>
          </a:p>
          <a:p>
            <a:r>
              <a:rPr lang="en-GB" sz="1800" dirty="0"/>
              <a:t>emerging challenges, strategic development and operational approaches to tackling or reducing inequalities</a:t>
            </a:r>
          </a:p>
          <a:p>
            <a:pPr marL="0" indent="0">
              <a:buNone/>
            </a:pPr>
            <a:endParaRPr lang="en-GB" sz="1800" dirty="0"/>
          </a:p>
          <a:p>
            <a:r>
              <a:rPr lang="en-GB" sz="1800" dirty="0"/>
              <a:t>Recruitment / taking accounts serious / working in communities</a:t>
            </a:r>
          </a:p>
        </p:txBody>
      </p:sp>
    </p:spTree>
    <p:extLst>
      <p:ext uri="{BB962C8B-B14F-4D97-AF65-F5344CB8AC3E}">
        <p14:creationId xmlns:p14="http://schemas.microsoft.com/office/powerpoint/2010/main" val="2253331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C2153-8EED-49D7-B68F-6A3217953620}"/>
              </a:ext>
            </a:extLst>
          </p:cNvPr>
          <p:cNvSpPr>
            <a:spLocks noGrp="1"/>
          </p:cNvSpPr>
          <p:nvPr>
            <p:ph type="title"/>
          </p:nvPr>
        </p:nvSpPr>
        <p:spPr>
          <a:xfrm>
            <a:off x="1653363" y="365760"/>
            <a:ext cx="9367203" cy="1188720"/>
          </a:xfrm>
        </p:spPr>
        <p:txBody>
          <a:bodyPr>
            <a:normAutofit/>
          </a:bodyPr>
          <a:lstStyle/>
          <a:p>
            <a:r>
              <a:rPr lang="en-GB" dirty="0"/>
              <a:t>Dates</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5E5CC1E-0692-4868-BCD6-DC377D279E8F}"/>
              </a:ext>
            </a:extLst>
          </p:cNvPr>
          <p:cNvSpPr>
            <a:spLocks noGrp="1"/>
          </p:cNvSpPr>
          <p:nvPr>
            <p:ph idx="1"/>
          </p:nvPr>
        </p:nvSpPr>
        <p:spPr>
          <a:xfrm>
            <a:off x="675249" y="2176272"/>
            <a:ext cx="10345318" cy="4041648"/>
          </a:xfrm>
        </p:spPr>
        <p:txBody>
          <a:bodyPr anchor="t">
            <a:normAutofit/>
          </a:bodyPr>
          <a:lstStyle/>
          <a:p>
            <a:r>
              <a:rPr lang="en-GB" sz="2200" dirty="0"/>
              <a:t>Tue 23</a:t>
            </a:r>
            <a:r>
              <a:rPr lang="en-GB" sz="2200" baseline="30000" dirty="0"/>
              <a:t>rd</a:t>
            </a:r>
            <a:r>
              <a:rPr lang="en-GB" sz="2200" dirty="0"/>
              <a:t> March - tutorial</a:t>
            </a:r>
          </a:p>
          <a:p>
            <a:r>
              <a:rPr lang="en-GB" sz="2200" dirty="0"/>
              <a:t>Week 29</a:t>
            </a:r>
            <a:r>
              <a:rPr lang="en-GB" sz="2200" baseline="30000" dirty="0"/>
              <a:t>th</a:t>
            </a:r>
            <a:r>
              <a:rPr lang="en-GB" sz="2200" dirty="0"/>
              <a:t> March - Easter vacation </a:t>
            </a:r>
          </a:p>
          <a:p>
            <a:r>
              <a:rPr lang="en-GB" sz="2200" dirty="0"/>
              <a:t>Tue 20</a:t>
            </a:r>
            <a:r>
              <a:rPr lang="en-GB" sz="2200" baseline="30000" dirty="0"/>
              <a:t>th</a:t>
            </a:r>
            <a:r>
              <a:rPr lang="en-GB" sz="2200" dirty="0"/>
              <a:t> April - tutorial </a:t>
            </a:r>
          </a:p>
          <a:p>
            <a:r>
              <a:rPr lang="en-GB" sz="2200" dirty="0"/>
              <a:t>Thursday 22</a:t>
            </a:r>
            <a:r>
              <a:rPr lang="en-GB" sz="2200" baseline="30000" dirty="0"/>
              <a:t>nd</a:t>
            </a:r>
            <a:r>
              <a:rPr lang="en-GB" sz="2200" dirty="0"/>
              <a:t> April Workshop </a:t>
            </a:r>
          </a:p>
          <a:p>
            <a:r>
              <a:rPr lang="en-GB" sz="2200" dirty="0"/>
              <a:t>Tue 27</a:t>
            </a:r>
            <a:r>
              <a:rPr lang="en-GB" sz="2200" baseline="30000" dirty="0"/>
              <a:t>th</a:t>
            </a:r>
            <a:r>
              <a:rPr lang="en-GB" sz="2200" dirty="0"/>
              <a:t> April – tutorial LAST ONE!</a:t>
            </a:r>
          </a:p>
          <a:p>
            <a:endParaRPr lang="en-GB" sz="2200" dirty="0"/>
          </a:p>
          <a:p>
            <a:r>
              <a:rPr lang="en-GB" sz="2200" dirty="0"/>
              <a:t>22</a:t>
            </a:r>
            <a:r>
              <a:rPr lang="en-GB" sz="2200" baseline="30000" dirty="0"/>
              <a:t>nd</a:t>
            </a:r>
            <a:r>
              <a:rPr lang="en-GB" sz="2200" dirty="0"/>
              <a:t> April 3 x groups presentations</a:t>
            </a:r>
          </a:p>
          <a:p>
            <a:r>
              <a:rPr lang="en-GB" sz="2200" dirty="0"/>
              <a:t>27</a:t>
            </a:r>
            <a:r>
              <a:rPr lang="en-GB" sz="2200" baseline="30000" dirty="0"/>
              <a:t>th</a:t>
            </a:r>
            <a:r>
              <a:rPr lang="en-GB" sz="2200" dirty="0"/>
              <a:t> April</a:t>
            </a:r>
          </a:p>
          <a:p>
            <a:r>
              <a:rPr lang="en-GB" sz="2200" dirty="0"/>
              <a:t>4</a:t>
            </a:r>
            <a:r>
              <a:rPr lang="en-GB" sz="2200" baseline="30000" dirty="0"/>
              <a:t>th</a:t>
            </a:r>
            <a:r>
              <a:rPr lang="en-GB" sz="2200" dirty="0"/>
              <a:t> May </a:t>
            </a:r>
          </a:p>
        </p:txBody>
      </p:sp>
    </p:spTree>
    <p:extLst>
      <p:ext uri="{BB962C8B-B14F-4D97-AF65-F5344CB8AC3E}">
        <p14:creationId xmlns:p14="http://schemas.microsoft.com/office/powerpoint/2010/main" val="1594339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541</TotalTime>
  <Words>296</Words>
  <Application>Microsoft Office PowerPoint</Application>
  <PresentationFormat>Widescreen</PresentationFormat>
  <Paragraphs>33</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Workshop PPS</vt:lpstr>
      <vt:lpstr> Assignment 2</vt:lpstr>
      <vt:lpstr>Assignment 2</vt:lpstr>
      <vt:lpstr>Police Responses</vt:lpstr>
      <vt:lpstr>Dates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Workshop PPS</dc:title>
  <dc:creator>Jane Thomas</dc:creator>
  <cp:lastModifiedBy>Jane Thomas</cp:lastModifiedBy>
  <cp:revision>2</cp:revision>
  <dcterms:created xsi:type="dcterms:W3CDTF">2021-03-18T07:34:35Z</dcterms:created>
  <dcterms:modified xsi:type="dcterms:W3CDTF">2021-03-18T16:35:49Z</dcterms:modified>
</cp:coreProperties>
</file>